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7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/>
  <p:notesSz cx="68580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Cliquez pour déplacer la diapo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Cliquez pour modifier le format des notes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DD35F64-838C-44A9-80DF-179FD66A7D70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1104840" y="696960"/>
            <a:ext cx="4647240" cy="348516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416480"/>
            <a:ext cx="5485320" cy="418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884760" y="8829720"/>
            <a:ext cx="2970720" cy="46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C489ED5-549D-42BD-86DF-1E81FC9A52D3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1104840" y="696960"/>
            <a:ext cx="4647240" cy="348516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416480"/>
            <a:ext cx="5485320" cy="418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3884760" y="8829720"/>
            <a:ext cx="2970720" cy="46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62BAD58-2BFD-423A-8276-E3C39547BAC7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1104840" y="696960"/>
            <a:ext cx="4647240" cy="3485160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416480"/>
            <a:ext cx="5485320" cy="418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884760" y="8829720"/>
            <a:ext cx="2970720" cy="46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A126345-C086-4D68-B627-EC46BD7B81A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47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1104840" y="696960"/>
            <a:ext cx="4647240" cy="3485160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416480"/>
            <a:ext cx="5485320" cy="418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3884760" y="8829720"/>
            <a:ext cx="2970720" cy="46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3EDF07E-EA58-4938-9B2B-21ABEF9B6FDC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362320" y="4379400"/>
            <a:ext cx="647604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2362320" y="4379400"/>
            <a:ext cx="647604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362320" y="4326840"/>
            <a:ext cx="64760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75f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1234440"/>
            <a:ext cx="9142920" cy="31896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1280160"/>
            <a:ext cx="532440" cy="227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90400" y="1280160"/>
            <a:ext cx="8552520" cy="2275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5970960"/>
            <a:ext cx="9142920" cy="88596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-9000" y="6053400"/>
            <a:ext cx="2248200" cy="712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359080" y="6044040"/>
            <a:ext cx="6783840" cy="712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362320" y="4379400"/>
            <a:ext cx="647604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Cliquez pour éditer le format du texte-titre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Cliquez pour éditer le format du plan de texte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niveau de plan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Troisième niveau de plan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Quatrième niveau de plan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Cinquième niveau de plan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Sixième niveau de plan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Septième niveau de plan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1234440"/>
            <a:ext cx="9142920" cy="31896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1280160"/>
            <a:ext cx="532440" cy="227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590400" y="1280160"/>
            <a:ext cx="8552520" cy="2275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Cliquez pour éditer le format du texte-titre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Cliquez pour éditer le format du plan de texte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niveau de plan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Troisième niveau de plan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Quatrième niveau de plan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Cinquième niveau de plan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Sixième niveau de plan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Septième niveau de plan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2057400"/>
            <a:ext cx="8457120" cy="182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88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  <a:ea typeface="DejaVu Sans"/>
              </a:rPr>
              <a:t>Module : Programmation Orientée objet</a:t>
            </a: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0" y="3276720"/>
            <a:ext cx="9142920" cy="75240"/>
          </a:xfrm>
          <a:prstGeom prst="rect">
            <a:avLst/>
          </a:prstGeom>
          <a:solidFill>
            <a:srgbClr val="ffffff"/>
          </a:solidFill>
          <a:ln w="19080">
            <a:solidFill>
              <a:srgbClr val="dd804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2eme Année Licence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Développement Web &amp; Infographie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04920" y="380880"/>
            <a:ext cx="8533440" cy="112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Université M’hamed Bougara Boumerdes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Département  d’Informatique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2651760" y="5633280"/>
            <a:ext cx="6491160" cy="207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e5edeb"/>
                </a:solidFill>
                <a:latin typeface="Tw Cen MT"/>
                <a:ea typeface="DejaVu Sans"/>
              </a:rPr>
              <a:t>Préparé par Si Salah H.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e5edeb"/>
                </a:solidFill>
                <a:latin typeface="Tw Cen MT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e5edeb"/>
                </a:solidFill>
                <a:latin typeface="Tw Cen MT"/>
                <a:ea typeface="DejaVu Sans"/>
              </a:rPr>
              <a:t>h.sisalah@univ-boumerdes.dz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45720" y="6095880"/>
            <a:ext cx="21884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en-US" sz="2800" spc="-1" strike="noStrike">
                <a:solidFill>
                  <a:srgbClr val="ffffff"/>
                </a:solidFill>
                <a:latin typeface="Tw Cen MT"/>
                <a:ea typeface="DejaVu Sans"/>
              </a:rPr>
              <a:t>2021-2022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Schéma simplifié de fonctionnement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1143000" y="2057400"/>
            <a:ext cx="6914160" cy="3799440"/>
          </a:xfrm>
          <a:prstGeom prst="rect">
            <a:avLst/>
          </a:prstGeom>
          <a:ln w="9360"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1447920" y="2666880"/>
            <a:ext cx="1827720" cy="532440"/>
          </a:xfrm>
          <a:prstGeom prst="ellipse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Structure générale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rcRect l="19774" t="33911" r="17743" b="8475"/>
          <a:stretch/>
        </p:blipFill>
        <p:spPr>
          <a:xfrm>
            <a:off x="838080" y="1905120"/>
            <a:ext cx="7621200" cy="4391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7632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Quelques règles de bonne pratique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762120" y="1752480"/>
            <a:ext cx="7999920" cy="472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Les blancs, tabulations, et saut de ligne peuvent être placés où vous voulez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privilégier une écriture aérée</a:t>
            </a:r>
            <a:endParaRPr b="0" lang="en-US" sz="28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Ne pas hésiter à insérer des commentaires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Tout ce qui se trouve entre /*et */est ignoré par le compilateur.</a:t>
            </a:r>
            <a:endParaRPr b="0" lang="en-US" sz="28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Une ligne débutant par //est également ignorée.</a:t>
            </a:r>
            <a:endParaRPr b="0" lang="en-US" sz="28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Un code qui n’a pas été commenté ne sert à rien!!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6320" y="76320"/>
            <a:ext cx="90666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directives du préprocesseur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12720" y="1600200"/>
            <a:ext cx="8152200" cy="47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8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Premières lignes du programme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Une par ligne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Prises en compte avant la compilation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1" i="1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#include </a:t>
            </a: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permet d’inclure des bibliothèques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Exemple: #include&lt;iostream&gt;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//Inclusion de la librairie standard iostream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1" i="1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#define   </a:t>
            </a: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permet de définir des valeurs constantes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#define N 10 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//N sera remplacé par 10 dans tout le programme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Un exemple plus «complexe»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5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#include&lt;iostream&gt;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#define ANNEE 2018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using namespace std;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int main () 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{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int ddn, age;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&lt;&lt;"Votre année de naissance?"&lt;&lt; endl;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cin &gt;&gt; ddn;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age = ANNEE –ddn;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if(age&gt;=0 &amp;&amp; age &lt;=100)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{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”Vous avez, ou vous aurez "&lt;&lt; age &lt;&lt; " ans cette année” &lt;&lt; endl;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}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return 1;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}</a:t>
            </a: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variables et les types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12720" y="1600200"/>
            <a:ext cx="815220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5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Une variable: information temporaire dans la mémoire vive (RAM)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Déclaration obligatoire de toutes les variables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Possède une </a:t>
            </a:r>
            <a:r>
              <a:rPr b="0" lang="en-US" sz="2600" spc="-1" strike="noStrike">
                <a:solidFill>
                  <a:srgbClr val="ff0000"/>
                </a:solidFill>
                <a:latin typeface="Tw Cen MT"/>
                <a:ea typeface="DejaVu Sans"/>
              </a:rPr>
              <a:t>adresse</a:t>
            </a: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 en mémoire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Composée d’un </a:t>
            </a:r>
            <a:r>
              <a:rPr b="0" lang="en-US" sz="2900" spc="-1" strike="noStrike">
                <a:solidFill>
                  <a:srgbClr val="ff0000"/>
                </a:solidFill>
                <a:latin typeface="Tw Cen MT"/>
                <a:ea typeface="DejaVu Sans"/>
              </a:rPr>
              <a:t>nom</a:t>
            </a: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 et d’une </a:t>
            </a:r>
            <a:r>
              <a:rPr b="0" lang="en-US" sz="2900" spc="-1" strike="noStrike">
                <a:solidFill>
                  <a:srgbClr val="ff0000"/>
                </a:solidFill>
                <a:latin typeface="Tw Cen MT"/>
                <a:ea typeface="DejaVu Sans"/>
              </a:rPr>
              <a:t>valeur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Chaque variable possède un </a:t>
            </a:r>
            <a:r>
              <a:rPr b="0" lang="en-US" sz="2900" spc="-1" strike="noStrike">
                <a:solidFill>
                  <a:srgbClr val="ff0000"/>
                </a:solidFill>
                <a:latin typeface="Tw Cen MT"/>
                <a:ea typeface="DejaVu Sans"/>
              </a:rPr>
              <a:t>type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Entiers (int)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Nombres décimaux (float)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Caractères (char)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Les booléens(bool)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Contraintes</a:t>
            </a:r>
            <a:r>
              <a:rPr b="0" i="1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 sur le nom: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Lettres minuscules et majuscules, chiffres, caractère _ (underscore)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Le premier caractère est une lettre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Ni accents, ni espaces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28600" y="304920"/>
            <a:ext cx="8914320" cy="6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6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Déclaration d’une variable</a:t>
            </a: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 nom du type suivi d’un espace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 nom de la variable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Un point virgule pour finir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Exemple:  int Ma_variable;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Affectation 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12720" y="1600200"/>
            <a:ext cx="8152200" cy="47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Donner une valeur à une variable avec le signe = (affectation)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après la déclaration: </a:t>
            </a:r>
            <a:endParaRPr b="0" lang="en-US" sz="2600" spc="-1" strike="noStrike">
              <a:latin typeface="Arial"/>
            </a:endParaRPr>
          </a:p>
          <a:p>
            <a:pPr lvl="2" marL="914400" indent="-22752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Ma_variable=2 ;</a:t>
            </a:r>
            <a:endParaRPr b="0" lang="en-US" sz="2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ou en même temps:</a:t>
            </a:r>
            <a:endParaRPr b="0" lang="en-US" sz="2600" spc="-1" strike="noStrike">
              <a:latin typeface="Arial"/>
            </a:endParaRPr>
          </a:p>
          <a:p>
            <a:pPr lvl="2" marL="914400" indent="-22752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Int Ma_variable=2 ;</a:t>
            </a:r>
            <a:endParaRPr b="0" lang="en-US" sz="2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ou plusieurs en même temps:</a:t>
            </a:r>
            <a:endParaRPr b="0" lang="en-US" sz="2600" spc="-1" strike="noStrike">
              <a:latin typeface="Arial"/>
            </a:endParaRPr>
          </a:p>
          <a:p>
            <a:pPr lvl="2" marL="914400" indent="-22752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int Ma_variable=2,  Autre_variable  =4 ;</a:t>
            </a: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22860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principaux types</a:t>
            </a: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1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Les types entiers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int, long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Les types flottants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Représentation des nombres à virgule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float, double, long double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Les caractères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Codage ASCII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char (pour un caractère)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char*(pour une chaîne de caractères)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On utilisera aussi string qui n’est pas un type de base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Les booléens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bool(valeurs true pour 1 ou false pour 0)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28600" y="76320"/>
            <a:ext cx="86094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principaux types: exemples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int a = 12;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float b= 12.5; //la virgule est noté par un point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char c= 'a'; //simple quote pour un seul caractère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char * d= "bonjour"; //guillemets pour une chaîne de caractères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bool e= true;</a:t>
            </a: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Objectifs du module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33520" y="1981080"/>
            <a:ext cx="8304840" cy="388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Mise en pratique des </a:t>
            </a:r>
            <a:r>
              <a:rPr b="1" i="1" lang="en-US" sz="3200" spc="-1" strike="noStrike" u="sng">
                <a:solidFill>
                  <a:srgbClr val="000000"/>
                </a:solidFill>
                <a:uFillTx/>
                <a:latin typeface="Tw Cen MT"/>
                <a:ea typeface="DejaVu Sans"/>
              </a:rPr>
              <a:t>concepts objet :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32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Être capable de construire des applications logicielles fiables, performantes, faciles à utiliser et les faire évoluer. </a:t>
            </a:r>
            <a:endParaRPr b="0" lang="en-US" sz="32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22860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Taille des données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380880" y="1905120"/>
            <a:ext cx="8504280" cy="4267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instructions de base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612720" y="1600200"/>
            <a:ext cx="8152200" cy="47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Utilisation de </a:t>
            </a:r>
            <a:r>
              <a:rPr b="0" i="1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cout et cin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Librairie iostream</a:t>
            </a:r>
            <a:endParaRPr b="0" lang="en-US" sz="32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ff0000"/>
                </a:solidFill>
                <a:latin typeface="Tw Cen MT"/>
                <a:ea typeface="DejaVu Sans"/>
              </a:rPr>
              <a:t>Affichage: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"bonjour" &lt;&lt; endl;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Var &lt;&lt; " plus " &lt;&lt; Var2 &lt;&lt; " égal 7";</a:t>
            </a:r>
            <a:endParaRPr b="0" lang="en-US" sz="28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ff0000"/>
                </a:solidFill>
                <a:latin typeface="Tw Cen MT"/>
                <a:ea typeface="DejaVu Sans"/>
              </a:rPr>
              <a:t>Saisir: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Int var;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cin&gt;&gt; var;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opérateurs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609480" y="190512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Addition +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Soustraction –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Multiplication *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Division /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Modulo %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Remarque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IMPORTANT: à gauche du signe =  toujours un nom de variable</a:t>
            </a:r>
            <a:endParaRPr b="0" lang="en-US" sz="29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Float  </a:t>
            </a:r>
            <a:r>
              <a:rPr b="1" lang="en-US" sz="2600" spc="-1" strike="noStrike">
                <a:solidFill>
                  <a:srgbClr val="ff0000"/>
                </a:solidFill>
                <a:latin typeface="Tw Cen MT"/>
                <a:ea typeface="DejaVu Sans"/>
              </a:rPr>
              <a:t>a =</a:t>
            </a: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3;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Float b;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>
                <a:solidFill>
                  <a:srgbClr val="ff0000"/>
                </a:solidFill>
                <a:latin typeface="Tw Cen MT"/>
                <a:ea typeface="DejaVu Sans"/>
              </a:rPr>
              <a:t>b =</a:t>
            </a: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6.5;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Float c;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>
                <a:solidFill>
                  <a:srgbClr val="ff0000"/>
                </a:solidFill>
                <a:latin typeface="Tw Cen MT"/>
                <a:ea typeface="DejaVu Sans"/>
              </a:rPr>
              <a:t>c =</a:t>
            </a: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a + b;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" 3 + 6.5= "&lt;&lt; c;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c + a + b;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Priorités entre opérateurs arithmétiques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Classement par ordre de priorité: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Le –unaire (comme dans -4)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Les *, / et % (au même niveau)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Les + et –binaires (au même niveau)</a:t>
            </a:r>
            <a:endParaRPr b="0" lang="en-US" sz="32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Associatifs de gauche à droite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a -b + c * d / e * -f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((a –b) + (((c * d) / e) * (-f)))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0"/>
            <a:ext cx="899064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opérateurs relationnels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Opérateurs : 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&lt;  &lt;=  &gt;  &gt;= (relations d’ordre)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== (égalité logique)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!=(différent de)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Priorité inférieure aux opérateurs arithmétiques.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Renvoient une valeur booléenne: 1 ou 0</a:t>
            </a:r>
            <a:endParaRPr b="0" lang="en-US" sz="32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Priorité de == et ! = inférieure aux autres.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A Ne pas confondre</a:t>
            </a: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533520" y="106668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18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= (affectation) </a:t>
            </a:r>
            <a:endParaRPr b="0" lang="en-US" sz="3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Int a = 18;</a:t>
            </a:r>
            <a:endParaRPr b="0" lang="en-US" sz="33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== (égalité logique)</a:t>
            </a:r>
            <a:endParaRPr b="0" lang="en-US" sz="3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if(a == 18)</a:t>
            </a:r>
            <a:endParaRPr b="0" lang="en-US" sz="33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1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      </a:t>
            </a:r>
            <a:r>
              <a:rPr b="1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{</a:t>
            </a:r>
            <a:endParaRPr b="0" lang="en-US" sz="3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1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        </a:t>
            </a:r>
            <a:r>
              <a:rPr b="1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cout&lt;&lt; "il a 18 ans";  </a:t>
            </a:r>
            <a:endParaRPr b="0" lang="en-US" sz="3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1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       </a:t>
            </a:r>
            <a:r>
              <a:rPr b="1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}</a:t>
            </a:r>
            <a:endParaRPr b="0" lang="en-US" sz="3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opérateurs logiques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1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A &amp;&amp; B (ET logique)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A || B (OU logique)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!A (NON logique)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N'importe qu'elle opérande numérique acceptée :</a:t>
            </a:r>
            <a:endParaRPr b="0" lang="en-US" sz="2600" spc="-1" strike="noStrike">
              <a:latin typeface="Arial"/>
            </a:endParaRPr>
          </a:p>
          <a:p>
            <a:pPr lvl="2" marL="914400" indent="-22752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0 correspond à faux (false)</a:t>
            </a:r>
            <a:endParaRPr b="0" lang="en-US" sz="2300" spc="-1" strike="noStrike">
              <a:latin typeface="Arial"/>
            </a:endParaRPr>
          </a:p>
          <a:p>
            <a:pPr lvl="2" marL="914400" indent="-227520">
              <a:lnSpc>
                <a:spcPct val="100000"/>
              </a:lnSpc>
              <a:spcBef>
                <a:spcPts val="499"/>
              </a:spcBef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Toutes les autres valeurs sont vraies (true)</a:t>
            </a:r>
            <a:endParaRPr b="0" lang="en-US" sz="23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Priorité de ! supérieure aux autres,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Priorité de &amp;&amp; supérieure à || mais inférieure à tous les précédents opérateurs.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A &amp;&amp; B || C &amp;&amp; !D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((A &amp;&amp; B) || (C &amp;&amp; (!D)))</a:t>
            </a: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Tableau récapitulatif des priorités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152280" y="1981080"/>
            <a:ext cx="8838000" cy="39121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7632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2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opérateurs d’incrémentation et de décrémentation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12720" y="1600200"/>
            <a:ext cx="8152200" cy="472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2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i++ ; ajoute 1 à la valeur de i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Équivalent à i = i+1;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Valeur de i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++i ; idem mais la valeur de l’expression est celle de i+1</a:t>
            </a:r>
            <a:endParaRPr b="0" lang="en-US" sz="29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 u="sng">
                <a:solidFill>
                  <a:srgbClr val="000000"/>
                </a:solidFill>
                <a:uFillTx/>
                <a:latin typeface="Tw Cen MT"/>
                <a:ea typeface="DejaVu Sans"/>
              </a:rPr>
              <a:t>Exemple: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Int i = 3;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i++; //Affiche 3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++i; //Affiche 5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i+=n; ajoute n à la valeur de i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i-=n; soustrait n à la valeur de i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33520" y="1676520"/>
            <a:ext cx="8152200" cy="46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20040" indent="-318960" algn="just">
              <a:lnSpc>
                <a:spcPct val="150000"/>
              </a:lnSpc>
              <a:spcBef>
                <a:spcPts val="700"/>
              </a:spcBef>
            </a:pPr>
            <a:r>
              <a:rPr b="0" lang="en-US" sz="5400" spc="-1" strike="noStrike">
                <a:solidFill>
                  <a:srgbClr val="000000"/>
                </a:solidFill>
                <a:latin typeface="Andalus"/>
                <a:ea typeface="DejaVu Sans"/>
              </a:rPr>
              <a:t> </a:t>
            </a:r>
            <a:endParaRPr b="0" lang="en-US" sz="5400" spc="-1" strike="noStrike">
              <a:latin typeface="Arial"/>
            </a:endParaRPr>
          </a:p>
          <a:p>
            <a:pPr marL="320040" indent="-318960" algn="ctr">
              <a:lnSpc>
                <a:spcPct val="150000"/>
              </a:lnSpc>
              <a:spcBef>
                <a:spcPts val="700"/>
              </a:spcBef>
            </a:pPr>
            <a:endParaRPr b="0" lang="en-US" sz="54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3"/>
          <p:cNvSpPr/>
          <p:nvPr/>
        </p:nvSpPr>
        <p:spPr>
          <a:xfrm>
            <a:off x="274320" y="81000"/>
            <a:ext cx="23565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Andalus"/>
              </a:rPr>
              <a:t>Cours1: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706320" y="85320"/>
            <a:ext cx="81381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ff0000"/>
                </a:solidFill>
                <a:latin typeface="Andalus"/>
              </a:rPr>
              <a:t>           </a:t>
            </a:r>
            <a:r>
              <a:rPr b="0" lang="en-US" sz="5400" spc="-1" strike="noStrike">
                <a:solidFill>
                  <a:srgbClr val="ff0000"/>
                </a:solidFill>
                <a:latin typeface="Andalus"/>
              </a:rPr>
              <a:t>Introduction au C++ 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627120" y="1756800"/>
            <a:ext cx="2390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Shape 6"/>
          <p:cNvSpPr txBox="1"/>
          <p:nvPr/>
        </p:nvSpPr>
        <p:spPr>
          <a:xfrm>
            <a:off x="496800" y="205488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Objectifs du cours 1 :  S’initier à la programmation C++.</a:t>
            </a:r>
            <a:endParaRPr b="0" lang="en-US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Etre capable d’écrire un programme C++ et l’executer correctement.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52280" y="0"/>
            <a:ext cx="899064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structures de contrôles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612720" y="1600200"/>
            <a:ext cx="8152200" cy="48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0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Les instructions sont exécutées de manière séquentielles 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dans l'ordre comme une recette de cuisine! 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Exemple :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int a,b;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cin&gt;&gt; a &gt;&gt; b;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a+b;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Puissance des programmes : 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effectuer des choix selon les circonstances (conditionnelles) 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effectuer des boucles(répétitives). 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Instruction if … else pour les choix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Instructions while, for, do..while pour les boucles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Exemple d’algorithmes</a:t>
            </a: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1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i="1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Choix:  Décider quel est le maximum entre deux nombres entiers.</a:t>
            </a:r>
            <a:endParaRPr b="0" lang="en-US" sz="29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Si a est plus grand que b: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afficher a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Sinon: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afficher b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i="1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Boucle: Afficher les 10 premiers entier</a:t>
            </a:r>
            <a:endParaRPr b="0" lang="en-US" sz="29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Pour i allant de 1 à 10 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afficher i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04920" y="0"/>
            <a:ext cx="86094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instructions et les bloc d’instructions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5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Plusieurs sortes d'instructions:</a:t>
            </a: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Lignes terminées par un ;</a:t>
            </a:r>
            <a:endParaRPr b="0" lang="en-US" sz="29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"bonjour";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Bloc d'instructions : suite d'instructions encadrée par des accolades </a:t>
            </a:r>
            <a:endParaRPr b="0" lang="en-US" sz="2900" spc="-1" strike="noStrike">
              <a:latin typeface="Arial"/>
            </a:endParaRPr>
          </a:p>
          <a:p>
            <a:pPr marL="914400" indent="-227520">
              <a:lnSpc>
                <a:spcPct val="100000"/>
              </a:lnSpc>
              <a:spcBef>
                <a:spcPts val="499"/>
              </a:spcBef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{</a:t>
            </a:r>
            <a:endParaRPr b="0" lang="en-US" sz="2300" spc="-1" strike="noStrike">
              <a:latin typeface="Arial"/>
            </a:endParaRPr>
          </a:p>
          <a:p>
            <a:pPr marL="914400" indent="-227520">
              <a:lnSpc>
                <a:spcPct val="100000"/>
              </a:lnSpc>
              <a:spcBef>
                <a:spcPts val="499"/>
              </a:spcBef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"bonjour";</a:t>
            </a:r>
            <a:endParaRPr b="0" lang="en-US" sz="2300" spc="-1" strike="noStrike">
              <a:latin typeface="Arial"/>
            </a:endParaRPr>
          </a:p>
          <a:p>
            <a:pPr marL="914400" indent="-227520">
              <a:lnSpc>
                <a:spcPct val="100000"/>
              </a:lnSpc>
              <a:spcBef>
                <a:spcPts val="499"/>
              </a:spcBef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cout &lt;&lt; "au revoir";</a:t>
            </a:r>
            <a:endParaRPr b="0" lang="en-US" sz="2300" spc="-1" strike="noStrike">
              <a:latin typeface="Arial"/>
            </a:endParaRPr>
          </a:p>
          <a:p>
            <a:pPr marL="914400" indent="-227520">
              <a:lnSpc>
                <a:spcPct val="100000"/>
              </a:lnSpc>
              <a:spcBef>
                <a:spcPts val="499"/>
              </a:spcBef>
            </a:pPr>
            <a:r>
              <a:rPr b="0" lang="en-US" sz="2300" spc="-1" strike="noStrike">
                <a:solidFill>
                  <a:srgbClr val="000000"/>
                </a:solidFill>
                <a:latin typeface="Tw Cen MT"/>
                <a:ea typeface="DejaVu Sans"/>
              </a:rPr>
              <a:t>}</a:t>
            </a:r>
            <a:endParaRPr b="0" lang="en-US" sz="2300" spc="-1" strike="noStrike">
              <a:latin typeface="Arial"/>
            </a:endParaRPr>
          </a:p>
          <a:p>
            <a:pPr marL="914400" indent="-227520">
              <a:lnSpc>
                <a:spcPct val="100000"/>
              </a:lnSpc>
              <a:spcBef>
                <a:spcPts val="700"/>
              </a:spcBef>
            </a:pPr>
            <a:endParaRPr b="0" lang="en-US" sz="23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Une structure de contrôle: condition ou boucle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5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structures conditionnelles</a:t>
            </a: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Possibilités de n'effectuer des instructions que dans certains cas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if(condition)</a:t>
            </a:r>
            <a:endParaRPr b="0" lang="en-US" sz="29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instruction si condition est vraie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i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else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i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instruction si condition est fausse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La partie </a:t>
            </a:r>
            <a:r>
              <a:rPr b="0" i="1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else est facultative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Exemple: Le maximum de 2 nombres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609480" y="175248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Int a=10, b=3, max;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if (a &lt; b) 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{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max = b;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}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else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{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max = a;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}</a:t>
            </a:r>
            <a:endParaRPr b="0" lang="en-US" sz="26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cout&lt;&lt; max; 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76320"/>
            <a:ext cx="914292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7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conditions imbriquées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rcRect l="7054" t="32215" r="37878" b="13559"/>
          <a:stretch/>
        </p:blipFill>
        <p:spPr>
          <a:xfrm>
            <a:off x="914400" y="2133720"/>
            <a:ext cx="7161840" cy="4406760"/>
          </a:xfrm>
          <a:prstGeom prst="rect">
            <a:avLst/>
          </a:prstGeom>
          <a:ln w="9360"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1523880" y="1447920"/>
            <a:ext cx="552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775f55"/>
                </a:solidFill>
                <a:latin typeface="Tw Cen MT"/>
                <a:ea typeface="DejaVu Sans"/>
              </a:rPr>
              <a:t>maximum de 3 nombres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12720" y="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 </a:t>
            </a:r>
            <a:r>
              <a:rPr b="1" i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switch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rcRect l="5994" t="42387" r="37833" b="15930"/>
          <a:stretch/>
        </p:blipFill>
        <p:spPr>
          <a:xfrm>
            <a:off x="990720" y="2362320"/>
            <a:ext cx="7390440" cy="3427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 </a:t>
            </a:r>
            <a:r>
              <a:rPr b="0" i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switch: avec break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1"/>
          <a:srcRect l="8114" t="42387" r="33635" b="25436"/>
          <a:stretch/>
        </p:blipFill>
        <p:spPr>
          <a:xfrm>
            <a:off x="533520" y="2743200"/>
            <a:ext cx="7939800" cy="2742120"/>
          </a:xfrm>
          <a:prstGeom prst="rect">
            <a:avLst/>
          </a:prstGeom>
          <a:ln w="9360"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228600" y="1828800"/>
            <a:ext cx="86857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Permet de simplifier l'écriture de certaines structures conditionnelles imbriquées.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609480" y="5867280"/>
            <a:ext cx="82285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Ce programme affiche deux à l’écran</a:t>
            </a:r>
            <a:endParaRPr b="0" lang="en-US" sz="24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Le break permet de sortir du switch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Exemple: switch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7" name="Picture 2" descr=""/>
          <p:cNvPicPr/>
          <p:nvPr/>
        </p:nvPicPr>
        <p:blipFill>
          <a:blip r:embed="rId1"/>
          <a:srcRect l="8114" t="38999" r="35760" b="13559"/>
          <a:stretch/>
        </p:blipFill>
        <p:spPr>
          <a:xfrm>
            <a:off x="1066680" y="2590920"/>
            <a:ext cx="7314120" cy="3863520"/>
          </a:xfrm>
          <a:prstGeom prst="rect">
            <a:avLst/>
          </a:prstGeom>
          <a:ln w="9360"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1250640" y="1752480"/>
            <a:ext cx="71802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Vérifier si un caractère est une voyelle: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22860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boucles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rcRect l="7054" t="22048" r="45295" b="33505"/>
          <a:stretch/>
        </p:blipFill>
        <p:spPr>
          <a:xfrm>
            <a:off x="762120" y="2286000"/>
            <a:ext cx="6323400" cy="36871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7000"/>
          </a:bodyPr>
          <a:p>
            <a:pPr marL="320040" indent="-3189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Introduction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5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Présentation du langage C++</a:t>
            </a:r>
            <a:endParaRPr b="0" lang="en-US" sz="2600" spc="-1" strike="noStrike">
              <a:latin typeface="Arial"/>
            </a:endParaRPr>
          </a:p>
          <a:p>
            <a:pPr marL="514440" indent="-5133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Les instructions de base du langage</a:t>
            </a:r>
            <a:endParaRPr b="0" lang="en-US" sz="2900" spc="-1" strike="noStrike">
              <a:latin typeface="Arial"/>
            </a:endParaRPr>
          </a:p>
          <a:p>
            <a:pPr marL="514440" indent="-5133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Les structures de contrôle</a:t>
            </a:r>
            <a:endParaRPr b="0" lang="en-US" sz="2900" spc="-1" strike="noStrike">
              <a:latin typeface="Arial"/>
            </a:endParaRPr>
          </a:p>
          <a:p>
            <a:pPr lvl="1" marL="834480" indent="-513360">
              <a:lnSpc>
                <a:spcPct val="15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Les instructions conditionnelles (if)</a:t>
            </a:r>
            <a:endParaRPr b="0" lang="en-US" sz="2600" spc="-1" strike="noStrike">
              <a:latin typeface="Arial"/>
            </a:endParaRPr>
          </a:p>
          <a:p>
            <a:pPr lvl="1" marL="834480" indent="-513360">
              <a:lnSpc>
                <a:spcPct val="15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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Les boucles (while, for)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Les tableaux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22860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Plan 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Les boucles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685800" y="175248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2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Permettent de répéter plusieurs fois le contenu d'un bloc d'instructions: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Compter, Rechercher, Générer…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Démarche itérative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Trois manières d'écrire une boucle en C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while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do…while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for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Même pouvoir d'expression, mais utilisation différente.</a:t>
            </a:r>
            <a:endParaRPr b="0" lang="en-US" sz="2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L'instruction </a:t>
            </a:r>
            <a:r>
              <a:rPr b="1" i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while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Boucle avec une condition d'arrêt: 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s'arrête lorsque la condition devient fausse</a:t>
            </a:r>
            <a:endParaRPr b="0" lang="en-US" sz="32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while(condition)</a:t>
            </a:r>
            <a:endParaRPr b="0" lang="en-US" sz="3200" spc="-1" strike="noStrike">
              <a:latin typeface="Arial"/>
            </a:endParaRPr>
          </a:p>
          <a:p>
            <a:pPr marL="640080" indent="-273240">
              <a:lnSpc>
                <a:spcPct val="100000"/>
              </a:lnSpc>
              <a:spcBef>
                <a:spcPts val="550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instruction</a:t>
            </a:r>
            <a:endParaRPr b="0" lang="en-US" sz="32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Condition évaluée avant le premier tour de boucle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les valeurs utilisées doivent être initialisée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Exemple: while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86" name="Picture 2" descr=""/>
          <p:cNvPicPr/>
          <p:nvPr/>
        </p:nvPicPr>
        <p:blipFill>
          <a:blip r:embed="rId1"/>
          <a:srcRect l="5994" t="32215" r="30457" b="30524"/>
          <a:stretch/>
        </p:blipFill>
        <p:spPr>
          <a:xfrm>
            <a:off x="304920" y="1752480"/>
            <a:ext cx="8311680" cy="3047040"/>
          </a:xfrm>
          <a:prstGeom prst="rect">
            <a:avLst/>
          </a:prstGeom>
          <a:ln w="9360"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762120" y="5181480"/>
            <a:ext cx="73141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La boucle effectue la somme de nombres saisis au clavier tant que celle-ci est inférieure à 100.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L'instruction </a:t>
            </a:r>
            <a:r>
              <a:rPr b="1" i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Do…while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Boucle similaire à </a:t>
            </a:r>
            <a:r>
              <a:rPr b="0" i="1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while:</a:t>
            </a:r>
            <a:endParaRPr b="0" lang="en-US" sz="3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  <a:ea typeface="DejaVu Sans"/>
              </a:rPr>
              <a:t>répète l'instruction tant qu'une condition est vérifiée</a:t>
            </a:r>
            <a:endParaRPr b="0" lang="en-US" sz="3200" spc="-1" strike="noStrike">
              <a:latin typeface="Arial"/>
            </a:endParaRPr>
          </a:p>
          <a:p>
            <a:pPr marL="1371600" indent="-227520">
              <a:lnSpc>
                <a:spcPct val="100000"/>
              </a:lnSpc>
              <a:spcBef>
                <a:spcPts val="40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do instruction</a:t>
            </a:r>
            <a:endParaRPr b="0" lang="en-US" sz="2600" spc="-1" strike="noStrike">
              <a:latin typeface="Arial"/>
            </a:endParaRPr>
          </a:p>
          <a:p>
            <a:pPr marL="1371600" indent="-227520">
              <a:lnSpc>
                <a:spcPct val="100000"/>
              </a:lnSpc>
              <a:spcBef>
                <a:spcPts val="400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while(condition);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L'instruction est parcourue au moins une fois</a:t>
            </a:r>
            <a:endParaRPr b="0" lang="en-US" sz="3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b="0" lang="en-US" sz="3600" spc="-1" strike="noStrike">
                <a:solidFill>
                  <a:srgbClr val="000000"/>
                </a:solidFill>
                <a:latin typeface="Tw Cen MT"/>
                <a:ea typeface="DejaVu Sans"/>
              </a:rPr>
              <a:t>Ne pas oublier le ; à la fin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Exemple: do…while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1" name="Picture 2" descr=""/>
          <p:cNvPicPr/>
          <p:nvPr/>
        </p:nvPicPr>
        <p:blipFill>
          <a:blip r:embed="rId1"/>
          <a:srcRect l="5994" t="35607" r="33635" b="20352"/>
          <a:stretch/>
        </p:blipFill>
        <p:spPr>
          <a:xfrm>
            <a:off x="609480" y="1981080"/>
            <a:ext cx="7314120" cy="3335760"/>
          </a:xfrm>
          <a:prstGeom prst="rect">
            <a:avLst/>
          </a:prstGeom>
          <a:ln w="9360"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871920" y="5410080"/>
            <a:ext cx="58784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Même programme que pour le while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L'instruction </a:t>
            </a:r>
            <a:r>
              <a:rPr b="1" i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For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"/>
          <a:srcRect l="4937" t="30524" r="38938" b="10171"/>
          <a:stretch/>
        </p:blipFill>
        <p:spPr>
          <a:xfrm>
            <a:off x="914400" y="1676520"/>
            <a:ext cx="7390440" cy="48801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12720" y="228600"/>
            <a:ext cx="815220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Exemple: for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1"/>
          <a:srcRect l="4937" t="43114" r="54829" b="39434"/>
          <a:stretch/>
        </p:blipFill>
        <p:spPr>
          <a:xfrm>
            <a:off x="1676520" y="2666880"/>
            <a:ext cx="5333040" cy="1446840"/>
          </a:xfrm>
          <a:prstGeom prst="rect">
            <a:avLst/>
          </a:prstGeom>
          <a:ln w="9360">
            <a:noFill/>
          </a:ln>
        </p:spPr>
      </p:pic>
      <p:pic>
        <p:nvPicPr>
          <p:cNvPr id="197" name="Picture 2" descr=""/>
          <p:cNvPicPr/>
          <p:nvPr/>
        </p:nvPicPr>
        <p:blipFill>
          <a:blip r:embed="rId2"/>
          <a:srcRect l="4937" t="71649" r="54829" b="11816"/>
          <a:stretch/>
        </p:blipFill>
        <p:spPr>
          <a:xfrm>
            <a:off x="1905120" y="5029200"/>
            <a:ext cx="5333040" cy="1370520"/>
          </a:xfrm>
          <a:prstGeom prst="rect">
            <a:avLst/>
          </a:prstGeom>
          <a:ln w="9360"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1167480" y="1905120"/>
            <a:ext cx="47016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Afficher une ligne d'étoiles: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**********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1219320" y="4038480"/>
            <a:ext cx="457092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Compte à rebours: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5 4 3 2 1 0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362320" y="6050160"/>
            <a:ext cx="6704640" cy="6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457200" y="1219320"/>
            <a:ext cx="860940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7200" spc="-1" strike="noStrike">
                <a:solidFill>
                  <a:srgbClr val="ffffff"/>
                </a:solidFill>
                <a:latin typeface="Arial"/>
                <a:ea typeface="DejaVu Sans"/>
              </a:rPr>
              <a:t>Merci </a:t>
            </a:r>
            <a:endParaRPr b="0" lang="en-US" sz="7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7200" spc="-1" strike="noStrike">
                <a:solidFill>
                  <a:srgbClr val="ffffff"/>
                </a:solidFill>
                <a:latin typeface="Arial"/>
                <a:ea typeface="DejaVu Sans"/>
              </a:rPr>
              <a:t>&amp;</a:t>
            </a:r>
            <a:endParaRPr b="0" lang="en-US" sz="7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7200" spc="-1" strike="noStrike">
                <a:solidFill>
                  <a:srgbClr val="ffffff"/>
                </a:solidFill>
                <a:latin typeface="Arial"/>
                <a:ea typeface="DejaVu Sans"/>
              </a:rPr>
              <a:t>Bon apprentissage  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Objectif de la programmation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612720" y="1600200"/>
            <a:ext cx="8152200" cy="48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4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Fournir une solution informatique à un problème réel</a:t>
            </a:r>
            <a:endParaRPr b="0" lang="en-US" sz="28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" charset="2"/>
              <a:buChar char=""/>
            </a:pPr>
            <a:r>
              <a:rPr b="1" lang="en-US" sz="2800" spc="-1" strike="noStrike" u="sng">
                <a:solidFill>
                  <a:srgbClr val="000000"/>
                </a:solidFill>
                <a:uFillTx/>
                <a:latin typeface="Tw Cen MT"/>
                <a:ea typeface="DejaVu Sans"/>
              </a:rPr>
              <a:t>Exemple</a:t>
            </a: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 : calculer la moyenne générale de chaque étudiant et déterminer si le semestre est acquis ou non. </a:t>
            </a:r>
            <a:endParaRPr b="0" lang="en-US" sz="28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1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Analyse: </a:t>
            </a: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Formalisation d’un problème sous forme d’un algorithme.</a:t>
            </a:r>
            <a:endParaRPr b="0" lang="en-US" sz="28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1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Algorithme: </a:t>
            </a: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Description dans un langage proche du langage naturel.</a:t>
            </a:r>
            <a:endParaRPr b="0" lang="en-US" sz="28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Un seul algorithme -&gt; </a:t>
            </a:r>
            <a:r>
              <a:rPr b="1" lang="en-US" sz="2800" spc="-1" strike="noStrike">
                <a:solidFill>
                  <a:srgbClr val="000000"/>
                </a:solidFill>
                <a:latin typeface="Tw Cen MT"/>
                <a:ea typeface="DejaVu Sans"/>
              </a:rPr>
              <a:t>plusieurs programmes informatiques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7632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Qu’est-ce qu’un langage de programmation?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9000"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C’est un langage «comme les autres» :</a:t>
            </a:r>
            <a:endParaRPr b="0" lang="en-US" sz="3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Vocabulaire</a:t>
            </a:r>
            <a:endParaRPr b="0" lang="en-US" sz="3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Règles de formation de phrases</a:t>
            </a:r>
            <a:endParaRPr b="0" lang="en-US" sz="3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endParaRPr b="0" lang="en-US" sz="33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Permet de donner des instructions à l’ordinateur</a:t>
            </a:r>
            <a:endParaRPr b="0" lang="en-US" sz="3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Afficher un texte à l’écran</a:t>
            </a:r>
            <a:endParaRPr b="0" lang="en-US" sz="3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Effectuer un calcul</a:t>
            </a:r>
            <a:endParaRPr b="0" lang="en-US" sz="3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Ouvrir un fichier</a:t>
            </a:r>
            <a:endParaRPr b="0" lang="en-US" sz="33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…</a:t>
            </a:r>
            <a:endParaRPr b="0" lang="en-US" sz="33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Tw Cen MT"/>
              <a:buChar char="—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Beaucoup plus pauvre que le langage naturel (Arabe, Français,..) ou les mathématiques</a:t>
            </a:r>
            <a:endParaRPr b="0" lang="en-US" sz="33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"/>
            </a:pPr>
            <a:r>
              <a:rPr b="0" lang="en-US" sz="3300" spc="-1" strike="noStrike">
                <a:solidFill>
                  <a:srgbClr val="000000"/>
                </a:solidFill>
                <a:latin typeface="Tw Cen MT"/>
                <a:ea typeface="DejaVu Sans"/>
              </a:rPr>
              <a:t>Aucune expression n’est ambigüe</a:t>
            </a:r>
            <a:endParaRPr b="0" lang="en-US" sz="3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7632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Un premier exemple en C++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1" name="Picture 3" descr=""/>
          <p:cNvPicPr/>
          <p:nvPr/>
        </p:nvPicPr>
        <p:blipFill>
          <a:blip r:embed="rId1"/>
          <a:srcRect l="18133" t="35017" r="35013" b="16001"/>
          <a:stretch/>
        </p:blipFill>
        <p:spPr>
          <a:xfrm>
            <a:off x="1143000" y="1752480"/>
            <a:ext cx="6704640" cy="4379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22860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Historique de C et C++</a:t>
            </a: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612720" y="1600200"/>
            <a:ext cx="8152200" cy="48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Né en 1972 dans les laboratoires Bell: </a:t>
            </a:r>
            <a:endParaRPr b="0" lang="en-US" sz="24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Développer une version portable de UNIX, par Dennis Ritchie et Ken Thompson</a:t>
            </a:r>
            <a:endParaRPr b="0" lang="en-US" sz="24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1978 (K&amp;R C): </a:t>
            </a:r>
            <a:endParaRPr b="0" lang="en-US" sz="24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Publication de la définition classique du langage C, par Brian Kernighan / Dennis Ritchie </a:t>
            </a:r>
            <a:endParaRPr b="0" lang="en-US" sz="24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The C Programming Language”</a:t>
            </a:r>
            <a:endParaRPr b="0" lang="en-US" sz="24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1983 (ANSI C et C++):</a:t>
            </a:r>
            <a:endParaRPr b="0" lang="en-US" sz="24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Définition explicite et indépendante de la machine</a:t>
            </a:r>
            <a:endParaRPr b="0" lang="en-US" sz="24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Création du langage C++. </a:t>
            </a:r>
            <a:endParaRPr b="0" lang="en-US" sz="24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400" spc="-1" strike="noStrike">
                <a:solidFill>
                  <a:srgbClr val="000000"/>
                </a:solidFill>
                <a:latin typeface="Tw Cen MT"/>
                <a:ea typeface="DejaVu Sans"/>
              </a:rPr>
              <a:t>Programmation orientée objet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228600"/>
            <a:ext cx="9142920" cy="98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775f55"/>
                </a:solidFill>
                <a:latin typeface="Tw Cen MT"/>
                <a:ea typeface="DejaVu Sans"/>
              </a:rPr>
              <a:t>Compilation des fichiers</a:t>
            </a:r>
            <a:br/>
            <a:endParaRPr b="0" lang="en-US" sz="44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612720" y="1600200"/>
            <a:ext cx="8152200" cy="44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Le code source du programme est écrit dans un ou plusieurs fichiers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En C, l’extension est  </a:t>
            </a: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.c</a:t>
            </a:r>
            <a:endParaRPr b="0" lang="en-US" sz="26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En C++, l'extension est </a:t>
            </a: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.cpp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Compilation de ces fichiers 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Traduction sous une forme compréhensible par l’ordinateur (langage machine binaire)</a:t>
            </a:r>
            <a:endParaRPr b="0" lang="en-US" sz="2600" spc="-1" strike="noStrike">
              <a:latin typeface="Arial"/>
            </a:endParaRPr>
          </a:p>
          <a:p>
            <a:pPr marL="320040" indent="-3189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"/>
            </a:pPr>
            <a:r>
              <a:rPr b="0" lang="en-US" sz="2900" spc="-1" strike="noStrike">
                <a:solidFill>
                  <a:srgbClr val="000000"/>
                </a:solidFill>
                <a:latin typeface="Tw Cen MT"/>
                <a:ea typeface="DejaVu Sans"/>
              </a:rPr>
              <a:t>Production d’un fichier dit exécutable</a:t>
            </a:r>
            <a:endParaRPr b="0" lang="en-US" sz="2900" spc="-1" strike="noStrike">
              <a:latin typeface="Arial"/>
            </a:endParaRPr>
          </a:p>
          <a:p>
            <a:pPr lvl="1" marL="640080" indent="-273240">
              <a:lnSpc>
                <a:spcPct val="10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b="0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Sous windows:  </a:t>
            </a:r>
            <a:r>
              <a:rPr b="1" lang="en-US" sz="2600" spc="-1" strike="noStrike">
                <a:solidFill>
                  <a:srgbClr val="000000"/>
                </a:solidFill>
                <a:latin typeface="Tw Cen MT"/>
                <a:ea typeface="DejaVu Sans"/>
              </a:rPr>
              <a:t>.exe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6169</TotalTime>
  <Application>LibreOffice/6.1.4.2$Windows_x86 LibreOffice_project/9d0f32d1f0b509096fd65e0d4bec26ddd1938fd3</Application>
  <Words>1707</Words>
  <Paragraphs>325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2008-11-21T23:21:29Z</dcterms:created>
  <dc:creator>shannon.ruelas</dc:creator>
  <dc:description/>
  <dc:language>en-US</dc:language>
  <cp:lastModifiedBy/>
  <dcterms:modified xsi:type="dcterms:W3CDTF">2021-11-01T21:09:19Z</dcterms:modified>
  <cp:revision>472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47</vt:i4>
  </property>
</Properties>
</file>