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1" r:id="rId2"/>
    <p:sldId id="479" r:id="rId3"/>
    <p:sldId id="480" r:id="rId4"/>
    <p:sldId id="476" r:id="rId5"/>
    <p:sldId id="477" r:id="rId6"/>
    <p:sldId id="478" r:id="rId7"/>
    <p:sldId id="463" r:id="rId8"/>
    <p:sldId id="481" r:id="rId9"/>
    <p:sldId id="482" r:id="rId10"/>
  </p:sldIdLst>
  <p:sldSz cx="11125200" cy="6858000"/>
  <p:notesSz cx="6858000" cy="9144000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rgbClr val="FF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DEDED"/>
    <a:srgbClr val="FF3300"/>
    <a:srgbClr val="0066FF"/>
    <a:srgbClr val="E9E1E6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3658" autoAdjust="0"/>
  </p:normalViewPr>
  <p:slideViewPr>
    <p:cSldViewPr>
      <p:cViewPr>
        <p:scale>
          <a:sx n="60" d="100"/>
          <a:sy n="60" d="100"/>
        </p:scale>
        <p:origin x="-1836" y="-552"/>
      </p:cViewPr>
      <p:guideLst>
        <p:guide orient="horz" pos="2205"/>
        <p:guide pos="3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6771A2-434B-48B4-991F-EC8F1A886AA0}" type="datetimeFigureOut">
              <a:rPr lang="fr-FR"/>
              <a:pPr>
                <a:defRPr/>
              </a:pPr>
              <a:t>27/02/2023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859957-2566-420A-987E-CDB3D783C8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DA076A-60E7-4977-83AB-2CD4A70F162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81925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D9021-67C0-40B6-A206-5FBEA9F279E6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fr-FR" sz="1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390" y="2130426"/>
            <a:ext cx="945642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8780" y="3886200"/>
            <a:ext cx="77876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DD5C-01AC-4841-BE51-C005EA5E7C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D1550-88D8-4829-A63B-058EFF4B6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65770" y="274639"/>
            <a:ext cx="250317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6260" y="274639"/>
            <a:ext cx="732409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6342-AB98-4935-8587-C2B33391DD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56260" y="274639"/>
            <a:ext cx="1001268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EC67-2898-4BD9-943F-6334A7DBF5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65986-D752-4F93-B32E-3D08A2C1C2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814" y="4406901"/>
            <a:ext cx="94564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814" y="2906713"/>
            <a:ext cx="94564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23BC-B547-4F58-BA0D-02E8141A04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626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531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9213-EA09-4289-8CB4-FC187BE361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6260" y="1535113"/>
            <a:ext cx="4915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6260" y="2174875"/>
            <a:ext cx="4915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51448" y="1535113"/>
            <a:ext cx="4917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51448" y="2174875"/>
            <a:ext cx="4917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0FFB-6534-4E59-AF93-50192BB3CA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9627-9CAB-40C4-A8CA-BA393FCE2A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4C94-AC5D-4843-89CB-F11F83492F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261" y="273050"/>
            <a:ext cx="36601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9644" y="273051"/>
            <a:ext cx="62192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6261" y="1435101"/>
            <a:ext cx="36601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0CFB-1245-423A-9D47-7622A20833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0617" y="4800600"/>
            <a:ext cx="66751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80617" y="612775"/>
            <a:ext cx="66751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80617" y="5367338"/>
            <a:ext cx="66751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8C9A-7FF6-403D-A28E-E91C11FD01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274638"/>
            <a:ext cx="1001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5625" y="1600200"/>
            <a:ext cx="10013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5625" y="6245225"/>
            <a:ext cx="2597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0475" y="6245225"/>
            <a:ext cx="352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2425" y="6245225"/>
            <a:ext cx="2597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0F0A7EA-92FB-46B6-A1F0-5357C695EB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2633663" y="6457950"/>
            <a:ext cx="6357937" cy="4000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0" dirty="0" smtClean="0">
                <a:solidFill>
                  <a:srgbClr val="0000FF"/>
                </a:solidFill>
                <a:cs typeface="Times New Roman" pitchFamily="18" charset="0"/>
              </a:rPr>
              <a:t>Présenté </a:t>
            </a:r>
            <a:r>
              <a:rPr lang="fr-FR" sz="2000" i="0" dirty="0">
                <a:solidFill>
                  <a:srgbClr val="0000FF"/>
                </a:solidFill>
                <a:cs typeface="Times New Roman" pitchFamily="18" charset="0"/>
              </a:rPr>
              <a:t>par :   </a:t>
            </a:r>
            <a:r>
              <a:rPr lang="fr-FR" sz="2000" i="0" dirty="0" smtClean="0">
                <a:solidFill>
                  <a:srgbClr val="0000FF"/>
                </a:solidFill>
                <a:cs typeface="Times New Roman" pitchFamily="18" charset="0"/>
              </a:rPr>
              <a:t>Dr .</a:t>
            </a:r>
            <a:r>
              <a:rPr lang="fr-FR" sz="2000" i="0" dirty="0" smtClean="0">
                <a:solidFill>
                  <a:srgbClr val="0000FF"/>
                </a:solidFill>
                <a:ea typeface="FangSong" pitchFamily="49" charset="-122"/>
                <a:cs typeface="Times New Roman" pitchFamily="18" charset="0"/>
              </a:rPr>
              <a:t> </a:t>
            </a:r>
            <a:r>
              <a:rPr lang="fr-FR" sz="2000" i="0" dirty="0">
                <a:solidFill>
                  <a:srgbClr val="0000FF"/>
                </a:solidFill>
                <a:ea typeface="FangSong" pitchFamily="49" charset="-122"/>
                <a:cs typeface="Times New Roman" pitchFamily="18" charset="0"/>
              </a:rPr>
              <a:t>TADJER Sid Ahmed 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33038" y="6442075"/>
            <a:ext cx="711200" cy="365125"/>
          </a:xfrm>
        </p:spPr>
        <p:txBody>
          <a:bodyPr/>
          <a:lstStyle/>
          <a:p>
            <a:pPr>
              <a:defRPr/>
            </a:pPr>
            <a:fld id="{79DA0795-C9A5-4B47-B26D-6F3A544C9401}" type="slidenum">
              <a:rPr lang="en-US" b="1" smtClean="0"/>
              <a:pPr>
                <a:defRPr/>
              </a:pPr>
              <a:t>1</a:t>
            </a:fld>
            <a:endParaRPr lang="en-US" b="1" dirty="0"/>
          </a:p>
        </p:txBody>
      </p:sp>
      <p:pic>
        <p:nvPicPr>
          <p:cNvPr id="32772" name="Image 12" descr="C:\Users\TADJER\Desktop\um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571500"/>
            <a:ext cx="1208087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773" name="AutoShape 2" descr="Résultat de recherche d'images pour &quot;faculté des hydrocarbures et de la chimie (campus nord - boumerdès)&quot;"/>
          <p:cNvSpPr>
            <a:spLocks noChangeAspect="1" noChangeArrowheads="1"/>
          </p:cNvSpPr>
          <p:nvPr/>
        </p:nvSpPr>
        <p:spPr bwMode="auto">
          <a:xfrm>
            <a:off x="141288" y="-144463"/>
            <a:ext cx="279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4" name="AutoShape 4" descr="Résultat de recherche d'images pour &quot;faculté des hydrocarbures et de la chimie (campus nord - boumerdès)&quot;"/>
          <p:cNvSpPr>
            <a:spLocks noChangeAspect="1" noChangeArrowheads="1"/>
          </p:cNvSpPr>
          <p:nvPr/>
        </p:nvSpPr>
        <p:spPr bwMode="auto">
          <a:xfrm>
            <a:off x="141288" y="-144463"/>
            <a:ext cx="279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2775" name="Image 16" descr="Résultat de recherche d'images pour &quot;faculté des hydrocarbures et de la chimie (campus nord - boumerdès)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7350" y="642938"/>
            <a:ext cx="1214438" cy="933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212725" y="6488113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27/02/2023 10:54</a:t>
            </a:fld>
            <a:endParaRPr lang="en-US" sz="1200" b="1" dirty="0"/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1204913" y="3073400"/>
            <a:ext cx="8358187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800" i="0" dirty="0" smtClean="0">
                <a:solidFill>
                  <a:srgbClr val="FF0000"/>
                </a:solidFill>
              </a:rPr>
              <a:t>Perturbation de la qualité de l’énergie électrique</a:t>
            </a:r>
            <a:endParaRPr lang="fr-FR" sz="4800" i="0" dirty="0">
              <a:solidFill>
                <a:srgbClr val="FF0000"/>
              </a:solidFill>
            </a:endParaRPr>
          </a:p>
        </p:txBody>
      </p:sp>
      <p:sp>
        <p:nvSpPr>
          <p:cNvPr id="32778" name="Text Box 6"/>
          <p:cNvSpPr txBox="1">
            <a:spLocks noChangeArrowheads="1"/>
          </p:cNvSpPr>
          <p:nvPr/>
        </p:nvSpPr>
        <p:spPr bwMode="auto">
          <a:xfrm>
            <a:off x="2205038" y="1670050"/>
            <a:ext cx="645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800" i="0" dirty="0" smtClean="0">
                <a:solidFill>
                  <a:srgbClr val="00B050"/>
                </a:solidFill>
              </a:rPr>
              <a:t>TD</a:t>
            </a:r>
            <a:endParaRPr lang="fr-FR" sz="4800" i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142852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1 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2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27/02/2023 10:54</a:t>
            </a:fld>
            <a:endParaRPr lang="en-US" sz="1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788" y="1142984"/>
            <a:ext cx="10644187" cy="5324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Une ligne monophasée fournit à une usine courant alternatif de fréquence f= 50 Hz, d’intensité I=1kA, sous une tension U=45kV. Le facteur de puissance de l’usine est k = 0,8 (charge inductive).  50Hz. Le réseau est utilisé pour alimenter une installation électrique comprenant :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Le modèle équivalent simplifié de cette ligne est représenté par le schéma ci contre avec R= 8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.</a:t>
            </a:r>
          </a:p>
          <a:p>
            <a:pPr marL="457200" indent="-457200"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marL="457200" indent="-457200"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marL="457200" indent="-457200"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marL="457200" indent="-457200"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endParaRPr lang="fr-FR" sz="2000" b="0" i="0" dirty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	1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- Calculer les pertes par effet Joule dans la ligne.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</a:p>
          <a:p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  <a:sym typeface="Symbol"/>
              </a:rPr>
              <a:t>	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2-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Calculer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la puissance active P, la puissance réactive Q et la puissance apparente S au départ de la ligne. 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               3-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Calculer la tension U</a:t>
            </a:r>
            <a:r>
              <a:rPr lang="fr-FR" sz="1600" b="0" i="0" dirty="0">
                <a:solidFill>
                  <a:schemeClr val="tx1"/>
                </a:solidFill>
                <a:latin typeface="Perpetua" pitchFamily="18" charset="0"/>
              </a:rPr>
              <a:t>0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et le facteur de puissance k</a:t>
            </a:r>
            <a:r>
              <a:rPr lang="fr-FR" sz="1600" b="0" i="0" dirty="0">
                <a:solidFill>
                  <a:schemeClr val="tx1"/>
                </a:solidFill>
                <a:latin typeface="Perpetua" pitchFamily="18" charset="0"/>
              </a:rPr>
              <a:t>0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au départ de la ligne. 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 l="39781" t="48083" r="37719" b="35000"/>
          <a:stretch>
            <a:fillRect/>
          </a:stretch>
        </p:blipFill>
        <p:spPr bwMode="auto">
          <a:xfrm>
            <a:off x="2633642" y="2571744"/>
            <a:ext cx="5286413" cy="2235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142852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1 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3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27/02/2023 10:54</a:t>
            </a:fld>
            <a:endParaRPr lang="en-US" sz="1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4788" y="1142984"/>
            <a:ext cx="10644187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2. Le modèle équivalent réel de cette ligne est représenté par le schéma de la figure ci-contre avec R = 8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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, L</a:t>
            </a:r>
            <a:r>
              <a:rPr lang="el-GR" sz="2000" b="0" i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=3,2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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et C=3μF.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6188" y="3929066"/>
            <a:ext cx="10644187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endParaRPr lang="fr-FR" sz="2000" dirty="0"/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a. Calculer la puissance réactive Q</a:t>
            </a:r>
            <a:r>
              <a:rPr lang="fr-FR" sz="1200" b="0" i="0" dirty="0">
                <a:solidFill>
                  <a:schemeClr val="tx1"/>
                </a:solidFill>
                <a:latin typeface="Perpetua" pitchFamily="18" charset="0"/>
              </a:rPr>
              <a:t>C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absorbée par le condensateur. 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b. Calculer la nouvelle puissance apparente relative au groupement « usine + condensateur ». En déduire le courant de ligne I'. 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c. Calculer alors la puissance active P</a:t>
            </a:r>
            <a:r>
              <a:rPr lang="fr-FR" sz="1400" b="0" i="0" dirty="0">
                <a:solidFill>
                  <a:schemeClr val="tx1"/>
                </a:solidFill>
                <a:latin typeface="Perpetua" pitchFamily="18" charset="0"/>
              </a:rPr>
              <a:t>R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consommée dans la résistance de ligne et la puissance réactive Q</a:t>
            </a:r>
            <a:r>
              <a:rPr lang="fr-FR" sz="1200" b="0" i="0" dirty="0">
                <a:solidFill>
                  <a:schemeClr val="tx1"/>
                </a:solidFill>
                <a:latin typeface="Perpetua" pitchFamily="18" charset="0"/>
              </a:rPr>
              <a:t>L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consommée dans l'inductance de ligne. </a:t>
            </a:r>
          </a:p>
          <a:p>
            <a:pPr algn="just">
              <a:spcBef>
                <a:spcPts val="0"/>
              </a:spcBef>
            </a:pP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d. En déduire la tension U'</a:t>
            </a:r>
            <a:r>
              <a:rPr lang="fr-FR" sz="1400" b="0" i="0" dirty="0">
                <a:solidFill>
                  <a:schemeClr val="tx1"/>
                </a:solidFill>
                <a:latin typeface="Perpetua" pitchFamily="18" charset="0"/>
              </a:rPr>
              <a:t>0 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et le facteur de puissance k'</a:t>
            </a:r>
            <a:r>
              <a:rPr lang="fr-FR" sz="1600" b="0" i="0" dirty="0">
                <a:solidFill>
                  <a:schemeClr val="tx1"/>
                </a:solidFill>
                <a:latin typeface="Perpetua" pitchFamily="18" charset="0"/>
              </a:rPr>
              <a:t>0</a:t>
            </a:r>
            <a:r>
              <a:rPr lang="fr-FR" sz="2000" b="0" i="0" dirty="0">
                <a:solidFill>
                  <a:schemeClr val="tx1"/>
                </a:solidFill>
                <a:latin typeface="Perpetua" pitchFamily="18" charset="0"/>
              </a:rPr>
              <a:t> au départ de la ligne. </a:t>
            </a:r>
            <a:endParaRPr lang="fr-FR" sz="2000" b="0" i="0" dirty="0" smtClean="0">
              <a:solidFill>
                <a:schemeClr val="tx1"/>
              </a:solidFill>
              <a:latin typeface="Perpetua" pitchFamily="18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 l="40719" t="45833" r="37718" b="35833"/>
          <a:stretch>
            <a:fillRect/>
          </a:stretch>
        </p:blipFill>
        <p:spPr bwMode="auto">
          <a:xfrm>
            <a:off x="2919394" y="1643050"/>
            <a:ext cx="4714908" cy="22549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79448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2: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4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27/02/2023 10:54</a:t>
            </a:fld>
            <a:endParaRPr lang="en-US" sz="1200" b="1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 l="2281" t="30652" r="49437" b="39167"/>
          <a:stretch>
            <a:fillRect/>
          </a:stretch>
        </p:blipFill>
        <p:spPr bwMode="auto">
          <a:xfrm>
            <a:off x="133312" y="1643050"/>
            <a:ext cx="10767972" cy="378621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1414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Solution Exercice 1: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5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27/02/2023 10:54</a:t>
            </a:fld>
            <a:endParaRPr lang="en-US" sz="1200" b="1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 t="17500" r="55531" b="17500"/>
          <a:stretch>
            <a:fillRect/>
          </a:stretch>
        </p:blipFill>
        <p:spPr bwMode="auto">
          <a:xfrm>
            <a:off x="1428760" y="857232"/>
            <a:ext cx="6777046" cy="55721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1414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Solution Exercice 2: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6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27/02/2023 10:54</a:t>
            </a:fld>
            <a:endParaRPr lang="en-US" sz="1200" b="1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 t="29491" r="56000" b="46667"/>
          <a:stretch>
            <a:fillRect/>
          </a:stretch>
        </p:blipFill>
        <p:spPr bwMode="auto">
          <a:xfrm>
            <a:off x="556608" y="785794"/>
            <a:ext cx="10078090" cy="30718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/>
          <a:srcRect l="2281" t="26667" r="49597" b="50000"/>
          <a:stretch>
            <a:fillRect/>
          </a:stretch>
        </p:blipFill>
        <p:spPr bwMode="auto">
          <a:xfrm>
            <a:off x="633378" y="3857628"/>
            <a:ext cx="10001320" cy="25003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714356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</a:t>
            </a: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4</a:t>
            </a: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: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24" name="Espace réservé de la date 34"/>
          <p:cNvSpPr>
            <a:spLocks noGrp="1"/>
          </p:cNvSpPr>
          <p:nvPr>
            <p:ph type="dt" sz="quarter" idx="10"/>
          </p:nvPr>
        </p:nvSpPr>
        <p:spPr>
          <a:xfrm>
            <a:off x="-80963" y="6630988"/>
            <a:ext cx="1570038" cy="369887"/>
          </a:xfrm>
        </p:spPr>
        <p:txBody>
          <a:bodyPr/>
          <a:lstStyle/>
          <a:p>
            <a:pPr>
              <a:defRPr/>
            </a:pPr>
            <a:fld id="{7780E3C7-173D-4661-8440-4734D7A9CAA1}" type="datetime8">
              <a:rPr lang="fr-FR" sz="1200" b="1" smtClean="0"/>
              <a:pPr>
                <a:defRPr/>
              </a:pPr>
              <a:t>27/02/2023 11:14</a:t>
            </a:fld>
            <a:endParaRPr lang="en-US" sz="12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6188" y="1571612"/>
            <a:ext cx="10644187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endParaRPr lang="fr-FR" sz="2000" dirty="0" smtClean="0"/>
          </a:p>
          <a:p>
            <a:pPr algn="just">
              <a:spcBef>
                <a:spcPts val="0"/>
              </a:spcBef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On considère un atelier, alimenter par une ligne monophasée 20kV/50Hz, absorbant une puissance active   P=500 kW, avec un facteur de puissance k =cos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=0,75</a:t>
            </a:r>
          </a:p>
          <a:p>
            <a:pPr algn="just">
              <a:spcBef>
                <a:spcPts val="0"/>
              </a:spcBef>
            </a:pPr>
            <a:r>
              <a:rPr lang="fr-FR" sz="2000" i="0" dirty="0" smtClean="0">
                <a:solidFill>
                  <a:srgbClr val="0000FF"/>
                </a:solidFill>
                <a:latin typeface="Perpetua" pitchFamily="18" charset="0"/>
                <a:sym typeface="Symbol"/>
              </a:rPr>
              <a:t>1/</a:t>
            </a:r>
            <a:r>
              <a:rPr lang="fr-FR" sz="2000" b="0" i="0" dirty="0" smtClean="0">
                <a:solidFill>
                  <a:srgbClr val="0000FF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Calculer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:</a:t>
            </a:r>
            <a:endParaRPr lang="fr-FR" sz="200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la puissance apparente de l’installation,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le courant véhiculé dans l’installation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les pertes Joule dans les câbles (</a:t>
            </a:r>
            <a:r>
              <a:rPr lang="fr-FR" sz="2000" b="0" i="0" dirty="0" err="1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Sonelgaz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) alimentant l’installation (de résistance globale R=10).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6188" y="3786190"/>
            <a:ext cx="10644187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 i="0" dirty="0" smtClean="0">
                <a:solidFill>
                  <a:srgbClr val="0000FF"/>
                </a:solidFill>
                <a:latin typeface="Perpetua" pitchFamily="18" charset="0"/>
                <a:sym typeface="Symbol"/>
              </a:rPr>
              <a:t>2/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On a relevé le FP à la valeur k’=0,9 à l’aide d’une batterie de condensateurs placée juste avant l’installation et présentant une capacité totale notée C. On suppose que la puissance active absorbée par l’installation reste identique (P=500kW).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Montrer que les pertes Joule dans la ligne alimentant l’installation sont plus faibles que dans le cas précédent.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Calculer la capacité C qui a été utilisée pour le relèvement du FP.</a:t>
            </a: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"/>
          <p:cNvSpPr txBox="1">
            <a:spLocks noChangeArrowheads="1"/>
          </p:cNvSpPr>
          <p:nvPr/>
        </p:nvSpPr>
        <p:spPr bwMode="gray">
          <a:xfrm>
            <a:off x="130175" y="-24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</a:t>
            </a: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5: </a:t>
            </a: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Chute de tension dans une ligne aérienne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8</a:t>
            </a:fld>
            <a:endParaRPr lang="en-US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6188" y="571480"/>
            <a:ext cx="10644187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Une ligne triphasée moyenne tension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50 km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alimente un récepteur triphasé équilibré qui consomme une puissance active P1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1.50 MW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et impose un facteur de puissance k1 de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0.9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La valeur efficace de la tension entre phases à l'arrivée de la ligne est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U</a:t>
            </a:r>
            <a:r>
              <a:rPr lang="fr-FR" sz="200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A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= 20 kV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, sa fréquence est </a:t>
            </a:r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50 Hz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.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En plus de sa résistance, la ligne a une autre caractéristique qui est son inductance par unité de longueur.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Ainsi chaque fil de ligne a une résistance de 220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m/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km et une inductance de 1.2 </a:t>
            </a:r>
            <a:r>
              <a:rPr lang="fr-FR" sz="2000" b="0" i="0" dirty="0" err="1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mH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/ km.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2416" y="2825082"/>
            <a:ext cx="613781" cy="136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/>
          <p:cNvSpPr>
            <a:spLocks/>
          </p:cNvSpPr>
          <p:nvPr/>
        </p:nvSpPr>
        <p:spPr bwMode="auto">
          <a:xfrm>
            <a:off x="6680100" y="2907609"/>
            <a:ext cx="1750377" cy="1989"/>
          </a:xfrm>
          <a:custGeom>
            <a:avLst/>
            <a:gdLst/>
            <a:ahLst/>
            <a:cxnLst>
              <a:cxn ang="0">
                <a:pos x="1828" y="0"/>
              </a:cxn>
              <a:cxn ang="0">
                <a:pos x="1552" y="0"/>
              </a:cxn>
              <a:cxn ang="0">
                <a:pos x="911" y="0"/>
              </a:cxn>
              <a:cxn ang="0">
                <a:pos x="0" y="0"/>
              </a:cxn>
            </a:cxnLst>
            <a:rect l="0" t="0" r="r" b="b"/>
            <a:pathLst>
              <a:path w="1828">
                <a:moveTo>
                  <a:pt x="1828" y="0"/>
                </a:moveTo>
                <a:lnTo>
                  <a:pt x="1552" y="0"/>
                </a:lnTo>
                <a:moveTo>
                  <a:pt x="911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552416" y="3262576"/>
            <a:ext cx="613781" cy="135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/>
          <p:cNvSpPr>
            <a:spLocks/>
          </p:cNvSpPr>
          <p:nvPr/>
        </p:nvSpPr>
        <p:spPr bwMode="auto">
          <a:xfrm>
            <a:off x="6680100" y="3342121"/>
            <a:ext cx="1750377" cy="1989"/>
          </a:xfrm>
          <a:custGeom>
            <a:avLst/>
            <a:gdLst/>
            <a:ahLst/>
            <a:cxnLst>
              <a:cxn ang="0">
                <a:pos x="1828" y="1"/>
              </a:cxn>
              <a:cxn ang="0">
                <a:pos x="1552" y="0"/>
              </a:cxn>
              <a:cxn ang="0">
                <a:pos x="911" y="1"/>
              </a:cxn>
              <a:cxn ang="0">
                <a:pos x="0" y="0"/>
              </a:cxn>
            </a:cxnLst>
            <a:rect l="0" t="0" r="r" b="b"/>
            <a:pathLst>
              <a:path w="1828" h="1">
                <a:moveTo>
                  <a:pt x="1828" y="1"/>
                </a:moveTo>
                <a:lnTo>
                  <a:pt x="1552" y="0"/>
                </a:lnTo>
                <a:moveTo>
                  <a:pt x="911" y="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312" y="2950364"/>
            <a:ext cx="114904" cy="37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357" y="2850934"/>
            <a:ext cx="190550" cy="1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/>
          <p:cNvSpPr>
            <a:spLocks/>
          </p:cNvSpPr>
          <p:nvPr/>
        </p:nvSpPr>
        <p:spPr bwMode="auto">
          <a:xfrm>
            <a:off x="8391218" y="2801218"/>
            <a:ext cx="627187" cy="105396"/>
          </a:xfrm>
          <a:custGeom>
            <a:avLst/>
            <a:gdLst/>
            <a:ahLst/>
            <a:cxnLst>
              <a:cxn ang="0">
                <a:pos x="323" y="94"/>
              </a:cxn>
              <a:cxn ang="0">
                <a:pos x="322" y="69"/>
              </a:cxn>
              <a:cxn ang="0">
                <a:pos x="329" y="43"/>
              </a:cxn>
              <a:cxn ang="0">
                <a:pos x="344" y="16"/>
              </a:cxn>
              <a:cxn ang="0">
                <a:pos x="366" y="2"/>
              </a:cxn>
              <a:cxn ang="0">
                <a:pos x="398" y="2"/>
              </a:cxn>
              <a:cxn ang="0">
                <a:pos x="420" y="16"/>
              </a:cxn>
              <a:cxn ang="0">
                <a:pos x="435" y="43"/>
              </a:cxn>
              <a:cxn ang="0">
                <a:pos x="442" y="69"/>
              </a:cxn>
              <a:cxn ang="0">
                <a:pos x="441" y="94"/>
              </a:cxn>
              <a:cxn ang="0">
                <a:pos x="431" y="106"/>
              </a:cxn>
              <a:cxn ang="0">
                <a:pos x="428" y="81"/>
              </a:cxn>
              <a:cxn ang="0">
                <a:pos x="431" y="56"/>
              </a:cxn>
              <a:cxn ang="0">
                <a:pos x="442" y="28"/>
              </a:cxn>
              <a:cxn ang="0">
                <a:pos x="460" y="7"/>
              </a:cxn>
              <a:cxn ang="0">
                <a:pos x="489" y="0"/>
              </a:cxn>
              <a:cxn ang="0">
                <a:pos x="517" y="7"/>
              </a:cxn>
              <a:cxn ang="0">
                <a:pos x="535" y="28"/>
              </a:cxn>
              <a:cxn ang="0">
                <a:pos x="546" y="56"/>
              </a:cxn>
              <a:cxn ang="0">
                <a:pos x="549" y="81"/>
              </a:cxn>
              <a:cxn ang="0">
                <a:pos x="546" y="106"/>
              </a:cxn>
              <a:cxn ang="0">
                <a:pos x="536" y="94"/>
              </a:cxn>
              <a:cxn ang="0">
                <a:pos x="535" y="69"/>
              </a:cxn>
              <a:cxn ang="0">
                <a:pos x="542" y="43"/>
              </a:cxn>
              <a:cxn ang="0">
                <a:pos x="557" y="16"/>
              </a:cxn>
              <a:cxn ang="0">
                <a:pos x="579" y="2"/>
              </a:cxn>
              <a:cxn ang="0">
                <a:pos x="611" y="2"/>
              </a:cxn>
              <a:cxn ang="0">
                <a:pos x="633" y="16"/>
              </a:cxn>
              <a:cxn ang="0">
                <a:pos x="648" y="43"/>
              </a:cxn>
              <a:cxn ang="0">
                <a:pos x="655" y="69"/>
              </a:cxn>
              <a:cxn ang="0">
                <a:pos x="654" y="94"/>
              </a:cxn>
              <a:cxn ang="0">
                <a:pos x="0" y="106"/>
              </a:cxn>
            </a:cxnLst>
            <a:rect l="0" t="0" r="r" b="b"/>
            <a:pathLst>
              <a:path w="655" h="106">
                <a:moveTo>
                  <a:pt x="325" y="106"/>
                </a:moveTo>
                <a:lnTo>
                  <a:pt x="323" y="94"/>
                </a:lnTo>
                <a:lnTo>
                  <a:pt x="322" y="81"/>
                </a:lnTo>
                <a:lnTo>
                  <a:pt x="322" y="69"/>
                </a:lnTo>
                <a:lnTo>
                  <a:pt x="325" y="56"/>
                </a:lnTo>
                <a:lnTo>
                  <a:pt x="329" y="43"/>
                </a:lnTo>
                <a:lnTo>
                  <a:pt x="336" y="28"/>
                </a:lnTo>
                <a:lnTo>
                  <a:pt x="344" y="16"/>
                </a:lnTo>
                <a:lnTo>
                  <a:pt x="353" y="7"/>
                </a:lnTo>
                <a:lnTo>
                  <a:pt x="366" y="2"/>
                </a:lnTo>
                <a:lnTo>
                  <a:pt x="382" y="0"/>
                </a:lnTo>
                <a:lnTo>
                  <a:pt x="398" y="2"/>
                </a:lnTo>
                <a:lnTo>
                  <a:pt x="411" y="7"/>
                </a:lnTo>
                <a:lnTo>
                  <a:pt x="420" y="16"/>
                </a:lnTo>
                <a:lnTo>
                  <a:pt x="429" y="28"/>
                </a:lnTo>
                <a:lnTo>
                  <a:pt x="435" y="43"/>
                </a:lnTo>
                <a:lnTo>
                  <a:pt x="439" y="56"/>
                </a:lnTo>
                <a:lnTo>
                  <a:pt x="442" y="69"/>
                </a:lnTo>
                <a:lnTo>
                  <a:pt x="442" y="81"/>
                </a:lnTo>
                <a:lnTo>
                  <a:pt x="441" y="94"/>
                </a:lnTo>
                <a:lnTo>
                  <a:pt x="439" y="106"/>
                </a:lnTo>
                <a:moveTo>
                  <a:pt x="431" y="106"/>
                </a:moveTo>
                <a:lnTo>
                  <a:pt x="429" y="94"/>
                </a:lnTo>
                <a:lnTo>
                  <a:pt x="428" y="81"/>
                </a:lnTo>
                <a:lnTo>
                  <a:pt x="428" y="69"/>
                </a:lnTo>
                <a:lnTo>
                  <a:pt x="431" y="56"/>
                </a:lnTo>
                <a:lnTo>
                  <a:pt x="435" y="43"/>
                </a:lnTo>
                <a:lnTo>
                  <a:pt x="442" y="28"/>
                </a:lnTo>
                <a:lnTo>
                  <a:pt x="450" y="16"/>
                </a:lnTo>
                <a:lnTo>
                  <a:pt x="460" y="7"/>
                </a:lnTo>
                <a:lnTo>
                  <a:pt x="473" y="2"/>
                </a:lnTo>
                <a:lnTo>
                  <a:pt x="489" y="0"/>
                </a:lnTo>
                <a:lnTo>
                  <a:pt x="504" y="2"/>
                </a:lnTo>
                <a:lnTo>
                  <a:pt x="517" y="7"/>
                </a:lnTo>
                <a:lnTo>
                  <a:pt x="527" y="16"/>
                </a:lnTo>
                <a:lnTo>
                  <a:pt x="535" y="28"/>
                </a:lnTo>
                <a:lnTo>
                  <a:pt x="542" y="43"/>
                </a:lnTo>
                <a:lnTo>
                  <a:pt x="546" y="56"/>
                </a:lnTo>
                <a:lnTo>
                  <a:pt x="549" y="69"/>
                </a:lnTo>
                <a:lnTo>
                  <a:pt x="549" y="81"/>
                </a:lnTo>
                <a:lnTo>
                  <a:pt x="548" y="94"/>
                </a:lnTo>
                <a:lnTo>
                  <a:pt x="546" y="106"/>
                </a:lnTo>
                <a:moveTo>
                  <a:pt x="538" y="106"/>
                </a:moveTo>
                <a:lnTo>
                  <a:pt x="536" y="94"/>
                </a:lnTo>
                <a:lnTo>
                  <a:pt x="535" y="81"/>
                </a:lnTo>
                <a:lnTo>
                  <a:pt x="535" y="69"/>
                </a:lnTo>
                <a:lnTo>
                  <a:pt x="538" y="56"/>
                </a:lnTo>
                <a:lnTo>
                  <a:pt x="542" y="43"/>
                </a:lnTo>
                <a:lnTo>
                  <a:pt x="549" y="28"/>
                </a:lnTo>
                <a:lnTo>
                  <a:pt x="557" y="16"/>
                </a:lnTo>
                <a:lnTo>
                  <a:pt x="566" y="7"/>
                </a:lnTo>
                <a:lnTo>
                  <a:pt x="579" y="2"/>
                </a:lnTo>
                <a:lnTo>
                  <a:pt x="595" y="0"/>
                </a:lnTo>
                <a:lnTo>
                  <a:pt x="611" y="2"/>
                </a:lnTo>
                <a:lnTo>
                  <a:pt x="624" y="7"/>
                </a:lnTo>
                <a:lnTo>
                  <a:pt x="633" y="16"/>
                </a:lnTo>
                <a:lnTo>
                  <a:pt x="642" y="28"/>
                </a:lnTo>
                <a:lnTo>
                  <a:pt x="648" y="43"/>
                </a:lnTo>
                <a:lnTo>
                  <a:pt x="652" y="56"/>
                </a:lnTo>
                <a:lnTo>
                  <a:pt x="655" y="69"/>
                </a:lnTo>
                <a:lnTo>
                  <a:pt x="655" y="81"/>
                </a:lnTo>
                <a:lnTo>
                  <a:pt x="654" y="94"/>
                </a:lnTo>
                <a:lnTo>
                  <a:pt x="652" y="106"/>
                </a:lnTo>
                <a:moveTo>
                  <a:pt x="0" y="106"/>
                </a:moveTo>
                <a:lnTo>
                  <a:pt x="320" y="10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316199" y="2907609"/>
            <a:ext cx="69229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9316199" y="3343115"/>
            <a:ext cx="69229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5414" y="2951359"/>
            <a:ext cx="114904" cy="34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AutoShape 13"/>
          <p:cNvSpPr>
            <a:spLocks/>
          </p:cNvSpPr>
          <p:nvPr/>
        </p:nvSpPr>
        <p:spPr bwMode="auto">
          <a:xfrm>
            <a:off x="8408454" y="2906615"/>
            <a:ext cx="920193" cy="439483"/>
          </a:xfrm>
          <a:custGeom>
            <a:avLst/>
            <a:gdLst/>
            <a:ahLst/>
            <a:cxnLst>
              <a:cxn ang="0">
                <a:pos x="941" y="0"/>
              </a:cxn>
              <a:cxn ang="0">
                <a:pos x="323" y="430"/>
              </a:cxn>
              <a:cxn ang="0">
                <a:pos x="322" y="405"/>
              </a:cxn>
              <a:cxn ang="0">
                <a:pos x="329" y="379"/>
              </a:cxn>
              <a:cxn ang="0">
                <a:pos x="344" y="352"/>
              </a:cxn>
              <a:cxn ang="0">
                <a:pos x="367" y="338"/>
              </a:cxn>
              <a:cxn ang="0">
                <a:pos x="398" y="338"/>
              </a:cxn>
              <a:cxn ang="0">
                <a:pos x="421" y="352"/>
              </a:cxn>
              <a:cxn ang="0">
                <a:pos x="436" y="379"/>
              </a:cxn>
              <a:cxn ang="0">
                <a:pos x="443" y="405"/>
              </a:cxn>
              <a:cxn ang="0">
                <a:pos x="442" y="430"/>
              </a:cxn>
              <a:cxn ang="0">
                <a:pos x="432" y="442"/>
              </a:cxn>
              <a:cxn ang="0">
                <a:pos x="429" y="417"/>
              </a:cxn>
              <a:cxn ang="0">
                <a:pos x="432" y="392"/>
              </a:cxn>
              <a:cxn ang="0">
                <a:pos x="443" y="364"/>
              </a:cxn>
              <a:cxn ang="0">
                <a:pos x="461" y="343"/>
              </a:cxn>
              <a:cxn ang="0">
                <a:pos x="490" y="336"/>
              </a:cxn>
              <a:cxn ang="0">
                <a:pos x="518" y="343"/>
              </a:cxn>
              <a:cxn ang="0">
                <a:pos x="536" y="364"/>
              </a:cxn>
              <a:cxn ang="0">
                <a:pos x="547" y="392"/>
              </a:cxn>
              <a:cxn ang="0">
                <a:pos x="550" y="417"/>
              </a:cxn>
              <a:cxn ang="0">
                <a:pos x="547" y="442"/>
              </a:cxn>
              <a:cxn ang="0">
                <a:pos x="537" y="430"/>
              </a:cxn>
              <a:cxn ang="0">
                <a:pos x="536" y="405"/>
              </a:cxn>
              <a:cxn ang="0">
                <a:pos x="543" y="379"/>
              </a:cxn>
              <a:cxn ang="0">
                <a:pos x="558" y="352"/>
              </a:cxn>
              <a:cxn ang="0">
                <a:pos x="580" y="338"/>
              </a:cxn>
              <a:cxn ang="0">
                <a:pos x="612" y="338"/>
              </a:cxn>
              <a:cxn ang="0">
                <a:pos x="634" y="352"/>
              </a:cxn>
              <a:cxn ang="0">
                <a:pos x="649" y="379"/>
              </a:cxn>
              <a:cxn ang="0">
                <a:pos x="656" y="405"/>
              </a:cxn>
              <a:cxn ang="0">
                <a:pos x="655" y="430"/>
              </a:cxn>
              <a:cxn ang="0">
                <a:pos x="0" y="442"/>
              </a:cxn>
              <a:cxn ang="0">
                <a:pos x="641" y="442"/>
              </a:cxn>
            </a:cxnLst>
            <a:rect l="0" t="0" r="r" b="b"/>
            <a:pathLst>
              <a:path w="961" h="442">
                <a:moveTo>
                  <a:pt x="621" y="0"/>
                </a:moveTo>
                <a:lnTo>
                  <a:pt x="941" y="0"/>
                </a:lnTo>
                <a:moveTo>
                  <a:pt x="325" y="442"/>
                </a:moveTo>
                <a:lnTo>
                  <a:pt x="323" y="430"/>
                </a:lnTo>
                <a:lnTo>
                  <a:pt x="322" y="417"/>
                </a:lnTo>
                <a:lnTo>
                  <a:pt x="322" y="405"/>
                </a:lnTo>
                <a:lnTo>
                  <a:pt x="325" y="392"/>
                </a:lnTo>
                <a:lnTo>
                  <a:pt x="329" y="379"/>
                </a:lnTo>
                <a:lnTo>
                  <a:pt x="336" y="364"/>
                </a:lnTo>
                <a:lnTo>
                  <a:pt x="344" y="352"/>
                </a:lnTo>
                <a:lnTo>
                  <a:pt x="354" y="343"/>
                </a:lnTo>
                <a:lnTo>
                  <a:pt x="367" y="338"/>
                </a:lnTo>
                <a:lnTo>
                  <a:pt x="383" y="336"/>
                </a:lnTo>
                <a:lnTo>
                  <a:pt x="398" y="338"/>
                </a:lnTo>
                <a:lnTo>
                  <a:pt x="411" y="343"/>
                </a:lnTo>
                <a:lnTo>
                  <a:pt x="421" y="352"/>
                </a:lnTo>
                <a:lnTo>
                  <a:pt x="429" y="364"/>
                </a:lnTo>
                <a:lnTo>
                  <a:pt x="436" y="379"/>
                </a:lnTo>
                <a:lnTo>
                  <a:pt x="440" y="392"/>
                </a:lnTo>
                <a:lnTo>
                  <a:pt x="443" y="405"/>
                </a:lnTo>
                <a:lnTo>
                  <a:pt x="443" y="417"/>
                </a:lnTo>
                <a:lnTo>
                  <a:pt x="442" y="430"/>
                </a:lnTo>
                <a:lnTo>
                  <a:pt x="440" y="442"/>
                </a:lnTo>
                <a:moveTo>
                  <a:pt x="432" y="442"/>
                </a:moveTo>
                <a:lnTo>
                  <a:pt x="430" y="430"/>
                </a:lnTo>
                <a:lnTo>
                  <a:pt x="429" y="417"/>
                </a:lnTo>
                <a:lnTo>
                  <a:pt x="429" y="405"/>
                </a:lnTo>
                <a:lnTo>
                  <a:pt x="432" y="392"/>
                </a:lnTo>
                <a:lnTo>
                  <a:pt x="436" y="379"/>
                </a:lnTo>
                <a:lnTo>
                  <a:pt x="443" y="364"/>
                </a:lnTo>
                <a:lnTo>
                  <a:pt x="451" y="352"/>
                </a:lnTo>
                <a:lnTo>
                  <a:pt x="461" y="343"/>
                </a:lnTo>
                <a:lnTo>
                  <a:pt x="474" y="338"/>
                </a:lnTo>
                <a:lnTo>
                  <a:pt x="490" y="336"/>
                </a:lnTo>
                <a:lnTo>
                  <a:pt x="505" y="338"/>
                </a:lnTo>
                <a:lnTo>
                  <a:pt x="518" y="343"/>
                </a:lnTo>
                <a:lnTo>
                  <a:pt x="528" y="352"/>
                </a:lnTo>
                <a:lnTo>
                  <a:pt x="536" y="364"/>
                </a:lnTo>
                <a:lnTo>
                  <a:pt x="543" y="379"/>
                </a:lnTo>
                <a:lnTo>
                  <a:pt x="547" y="392"/>
                </a:lnTo>
                <a:lnTo>
                  <a:pt x="550" y="405"/>
                </a:lnTo>
                <a:lnTo>
                  <a:pt x="550" y="417"/>
                </a:lnTo>
                <a:lnTo>
                  <a:pt x="549" y="430"/>
                </a:lnTo>
                <a:lnTo>
                  <a:pt x="547" y="442"/>
                </a:lnTo>
                <a:moveTo>
                  <a:pt x="539" y="442"/>
                </a:moveTo>
                <a:lnTo>
                  <a:pt x="537" y="430"/>
                </a:lnTo>
                <a:lnTo>
                  <a:pt x="536" y="417"/>
                </a:lnTo>
                <a:lnTo>
                  <a:pt x="536" y="405"/>
                </a:lnTo>
                <a:lnTo>
                  <a:pt x="539" y="392"/>
                </a:lnTo>
                <a:lnTo>
                  <a:pt x="543" y="379"/>
                </a:lnTo>
                <a:lnTo>
                  <a:pt x="550" y="364"/>
                </a:lnTo>
                <a:lnTo>
                  <a:pt x="558" y="352"/>
                </a:lnTo>
                <a:lnTo>
                  <a:pt x="567" y="343"/>
                </a:lnTo>
                <a:lnTo>
                  <a:pt x="580" y="338"/>
                </a:lnTo>
                <a:lnTo>
                  <a:pt x="596" y="336"/>
                </a:lnTo>
                <a:lnTo>
                  <a:pt x="612" y="338"/>
                </a:lnTo>
                <a:lnTo>
                  <a:pt x="625" y="343"/>
                </a:lnTo>
                <a:lnTo>
                  <a:pt x="634" y="352"/>
                </a:lnTo>
                <a:lnTo>
                  <a:pt x="643" y="364"/>
                </a:lnTo>
                <a:lnTo>
                  <a:pt x="649" y="379"/>
                </a:lnTo>
                <a:lnTo>
                  <a:pt x="653" y="392"/>
                </a:lnTo>
                <a:lnTo>
                  <a:pt x="656" y="405"/>
                </a:lnTo>
                <a:lnTo>
                  <a:pt x="656" y="417"/>
                </a:lnTo>
                <a:lnTo>
                  <a:pt x="655" y="430"/>
                </a:lnTo>
                <a:lnTo>
                  <a:pt x="653" y="442"/>
                </a:lnTo>
                <a:moveTo>
                  <a:pt x="0" y="442"/>
                </a:moveTo>
                <a:lnTo>
                  <a:pt x="320" y="442"/>
                </a:lnTo>
                <a:moveTo>
                  <a:pt x="641" y="442"/>
                </a:moveTo>
                <a:lnTo>
                  <a:pt x="961" y="4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552416" y="3704049"/>
            <a:ext cx="613781" cy="135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9" name="AutoShape 15"/>
          <p:cNvSpPr>
            <a:spLocks/>
          </p:cNvSpPr>
          <p:nvPr/>
        </p:nvSpPr>
        <p:spPr bwMode="auto">
          <a:xfrm>
            <a:off x="6680100" y="3681180"/>
            <a:ext cx="3328398" cy="104402"/>
          </a:xfrm>
          <a:custGeom>
            <a:avLst/>
            <a:gdLst/>
            <a:ahLst/>
            <a:cxnLst>
              <a:cxn ang="0">
                <a:pos x="1552" y="105"/>
              </a:cxn>
              <a:cxn ang="0">
                <a:pos x="0" y="105"/>
              </a:cxn>
              <a:cxn ang="0">
                <a:pos x="2139" y="93"/>
              </a:cxn>
              <a:cxn ang="0">
                <a:pos x="2138" y="68"/>
              </a:cxn>
              <a:cxn ang="0">
                <a:pos x="2145" y="42"/>
              </a:cxn>
              <a:cxn ang="0">
                <a:pos x="2160" y="15"/>
              </a:cxn>
              <a:cxn ang="0">
                <a:pos x="2183" y="2"/>
              </a:cxn>
              <a:cxn ang="0">
                <a:pos x="2214" y="2"/>
              </a:cxn>
              <a:cxn ang="0">
                <a:pos x="2237" y="15"/>
              </a:cxn>
              <a:cxn ang="0">
                <a:pos x="2252" y="42"/>
              </a:cxn>
              <a:cxn ang="0">
                <a:pos x="2259" y="68"/>
              </a:cxn>
              <a:cxn ang="0">
                <a:pos x="2258" y="93"/>
              </a:cxn>
              <a:cxn ang="0">
                <a:pos x="2248" y="105"/>
              </a:cxn>
              <a:cxn ang="0">
                <a:pos x="2245" y="81"/>
              </a:cxn>
              <a:cxn ang="0">
                <a:pos x="2248" y="56"/>
              </a:cxn>
              <a:cxn ang="0">
                <a:pos x="2259" y="28"/>
              </a:cxn>
              <a:cxn ang="0">
                <a:pos x="2276" y="6"/>
              </a:cxn>
              <a:cxn ang="0">
                <a:pos x="2305" y="0"/>
              </a:cxn>
              <a:cxn ang="0">
                <a:pos x="2334" y="6"/>
              </a:cxn>
              <a:cxn ang="0">
                <a:pos x="2352" y="28"/>
              </a:cxn>
              <a:cxn ang="0">
                <a:pos x="2362" y="56"/>
              </a:cxn>
              <a:cxn ang="0">
                <a:pos x="2365" y="81"/>
              </a:cxn>
              <a:cxn ang="0">
                <a:pos x="2362" y="105"/>
              </a:cxn>
              <a:cxn ang="0">
                <a:pos x="2352" y="93"/>
              </a:cxn>
              <a:cxn ang="0">
                <a:pos x="2351" y="68"/>
              </a:cxn>
              <a:cxn ang="0">
                <a:pos x="2358" y="42"/>
              </a:cxn>
              <a:cxn ang="0">
                <a:pos x="2373" y="15"/>
              </a:cxn>
              <a:cxn ang="0">
                <a:pos x="2395" y="2"/>
              </a:cxn>
              <a:cxn ang="0">
                <a:pos x="2427" y="2"/>
              </a:cxn>
              <a:cxn ang="0">
                <a:pos x="2449" y="15"/>
              </a:cxn>
              <a:cxn ang="0">
                <a:pos x="2464" y="42"/>
              </a:cxn>
              <a:cxn ang="0">
                <a:pos x="2471" y="68"/>
              </a:cxn>
              <a:cxn ang="0">
                <a:pos x="2470" y="93"/>
              </a:cxn>
              <a:cxn ang="0">
                <a:pos x="1817" y="105"/>
              </a:cxn>
              <a:cxn ang="0">
                <a:pos x="2753" y="105"/>
              </a:cxn>
              <a:cxn ang="0">
                <a:pos x="2456" y="105"/>
              </a:cxn>
            </a:cxnLst>
            <a:rect l="0" t="0" r="r" b="b"/>
            <a:pathLst>
              <a:path w="3476" h="105">
                <a:moveTo>
                  <a:pt x="1828" y="105"/>
                </a:moveTo>
                <a:lnTo>
                  <a:pt x="1552" y="105"/>
                </a:lnTo>
                <a:moveTo>
                  <a:pt x="911" y="105"/>
                </a:moveTo>
                <a:lnTo>
                  <a:pt x="0" y="105"/>
                </a:lnTo>
                <a:moveTo>
                  <a:pt x="2141" y="105"/>
                </a:moveTo>
                <a:lnTo>
                  <a:pt x="2139" y="93"/>
                </a:lnTo>
                <a:lnTo>
                  <a:pt x="2138" y="81"/>
                </a:lnTo>
                <a:lnTo>
                  <a:pt x="2138" y="68"/>
                </a:lnTo>
                <a:lnTo>
                  <a:pt x="2141" y="56"/>
                </a:lnTo>
                <a:lnTo>
                  <a:pt x="2145" y="42"/>
                </a:lnTo>
                <a:lnTo>
                  <a:pt x="2152" y="28"/>
                </a:lnTo>
                <a:lnTo>
                  <a:pt x="2160" y="15"/>
                </a:lnTo>
                <a:lnTo>
                  <a:pt x="2170" y="6"/>
                </a:lnTo>
                <a:lnTo>
                  <a:pt x="2183" y="2"/>
                </a:lnTo>
                <a:lnTo>
                  <a:pt x="2199" y="0"/>
                </a:lnTo>
                <a:lnTo>
                  <a:pt x="2214" y="2"/>
                </a:lnTo>
                <a:lnTo>
                  <a:pt x="2227" y="6"/>
                </a:lnTo>
                <a:lnTo>
                  <a:pt x="2237" y="15"/>
                </a:lnTo>
                <a:lnTo>
                  <a:pt x="2245" y="28"/>
                </a:lnTo>
                <a:lnTo>
                  <a:pt x="2252" y="42"/>
                </a:lnTo>
                <a:lnTo>
                  <a:pt x="2256" y="56"/>
                </a:lnTo>
                <a:lnTo>
                  <a:pt x="2259" y="68"/>
                </a:lnTo>
                <a:lnTo>
                  <a:pt x="2259" y="81"/>
                </a:lnTo>
                <a:lnTo>
                  <a:pt x="2258" y="93"/>
                </a:lnTo>
                <a:lnTo>
                  <a:pt x="2256" y="105"/>
                </a:lnTo>
                <a:moveTo>
                  <a:pt x="2248" y="105"/>
                </a:moveTo>
                <a:lnTo>
                  <a:pt x="2246" y="93"/>
                </a:lnTo>
                <a:lnTo>
                  <a:pt x="2245" y="81"/>
                </a:lnTo>
                <a:lnTo>
                  <a:pt x="2245" y="68"/>
                </a:lnTo>
                <a:lnTo>
                  <a:pt x="2248" y="56"/>
                </a:lnTo>
                <a:lnTo>
                  <a:pt x="2252" y="42"/>
                </a:lnTo>
                <a:lnTo>
                  <a:pt x="2259" y="28"/>
                </a:lnTo>
                <a:lnTo>
                  <a:pt x="2267" y="15"/>
                </a:lnTo>
                <a:lnTo>
                  <a:pt x="2276" y="6"/>
                </a:lnTo>
                <a:lnTo>
                  <a:pt x="2289" y="2"/>
                </a:lnTo>
                <a:lnTo>
                  <a:pt x="2305" y="0"/>
                </a:lnTo>
                <a:lnTo>
                  <a:pt x="2321" y="2"/>
                </a:lnTo>
                <a:lnTo>
                  <a:pt x="2334" y="6"/>
                </a:lnTo>
                <a:lnTo>
                  <a:pt x="2343" y="15"/>
                </a:lnTo>
                <a:lnTo>
                  <a:pt x="2352" y="28"/>
                </a:lnTo>
                <a:lnTo>
                  <a:pt x="2358" y="42"/>
                </a:lnTo>
                <a:lnTo>
                  <a:pt x="2362" y="56"/>
                </a:lnTo>
                <a:lnTo>
                  <a:pt x="2365" y="68"/>
                </a:lnTo>
                <a:lnTo>
                  <a:pt x="2365" y="81"/>
                </a:lnTo>
                <a:lnTo>
                  <a:pt x="2364" y="93"/>
                </a:lnTo>
                <a:lnTo>
                  <a:pt x="2362" y="105"/>
                </a:lnTo>
                <a:moveTo>
                  <a:pt x="2354" y="105"/>
                </a:moveTo>
                <a:lnTo>
                  <a:pt x="2352" y="93"/>
                </a:lnTo>
                <a:lnTo>
                  <a:pt x="2351" y="81"/>
                </a:lnTo>
                <a:lnTo>
                  <a:pt x="2351" y="68"/>
                </a:lnTo>
                <a:lnTo>
                  <a:pt x="2354" y="56"/>
                </a:lnTo>
                <a:lnTo>
                  <a:pt x="2358" y="42"/>
                </a:lnTo>
                <a:lnTo>
                  <a:pt x="2365" y="28"/>
                </a:lnTo>
                <a:lnTo>
                  <a:pt x="2373" y="15"/>
                </a:lnTo>
                <a:lnTo>
                  <a:pt x="2382" y="6"/>
                </a:lnTo>
                <a:lnTo>
                  <a:pt x="2395" y="2"/>
                </a:lnTo>
                <a:lnTo>
                  <a:pt x="2411" y="0"/>
                </a:lnTo>
                <a:lnTo>
                  <a:pt x="2427" y="2"/>
                </a:lnTo>
                <a:lnTo>
                  <a:pt x="2440" y="6"/>
                </a:lnTo>
                <a:lnTo>
                  <a:pt x="2449" y="15"/>
                </a:lnTo>
                <a:lnTo>
                  <a:pt x="2458" y="28"/>
                </a:lnTo>
                <a:lnTo>
                  <a:pt x="2464" y="42"/>
                </a:lnTo>
                <a:lnTo>
                  <a:pt x="2468" y="56"/>
                </a:lnTo>
                <a:lnTo>
                  <a:pt x="2471" y="68"/>
                </a:lnTo>
                <a:lnTo>
                  <a:pt x="2471" y="81"/>
                </a:lnTo>
                <a:lnTo>
                  <a:pt x="2470" y="93"/>
                </a:lnTo>
                <a:lnTo>
                  <a:pt x="2468" y="105"/>
                </a:lnTo>
                <a:moveTo>
                  <a:pt x="1817" y="105"/>
                </a:moveTo>
                <a:lnTo>
                  <a:pt x="2136" y="105"/>
                </a:lnTo>
                <a:moveTo>
                  <a:pt x="2753" y="105"/>
                </a:moveTo>
                <a:lnTo>
                  <a:pt x="3476" y="105"/>
                </a:lnTo>
                <a:moveTo>
                  <a:pt x="2456" y="105"/>
                </a:moveTo>
                <a:lnTo>
                  <a:pt x="2775" y="10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1115" y="2649089"/>
            <a:ext cx="525688" cy="13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8921694" y="3421666"/>
            <a:ext cx="113947" cy="1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10015200" y="2583465"/>
            <a:ext cx="1048126" cy="1428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kumimoji="0" lang="fr-FR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173038" marR="90488" lvl="1" indent="-777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P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1 </a:t>
            </a:r>
            <a:r>
              <a:rPr kumimoji="0" lang="fr-FR" sz="18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= 1.5 MW k</a:t>
            </a: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1 </a:t>
            </a:r>
            <a:r>
              <a:rPr kumimoji="0" lang="fr-FR" sz="18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= 0.90</a:t>
            </a:r>
            <a:endParaRPr kumimoji="0" lang="fr-FR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19856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i(t)</a:t>
            </a:r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634170" y="292893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</a:t>
            </a:r>
            <a:r>
              <a:rPr lang="fr-FR" sz="2000" baseline="-25000" dirty="0" smtClean="0"/>
              <a:t>D</a:t>
            </a:r>
            <a:r>
              <a:rPr lang="fr-FR" sz="2000" dirty="0" smtClean="0"/>
              <a:t>(t)</a:t>
            </a:r>
            <a:endParaRPr lang="fr-FR" sz="2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491558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L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205938" y="292893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smtClean="0"/>
              <a:t>U</a:t>
            </a:r>
            <a:r>
              <a:rPr lang="fr-FR" sz="2000" baseline="-25000" dirty="0" smtClean="0"/>
              <a:t>A</a:t>
            </a:r>
            <a:r>
              <a:rPr lang="fr-FR" sz="2000" dirty="0" smtClean="0"/>
              <a:t>(t)</a:t>
            </a:r>
            <a:endParaRPr lang="fr-FR" sz="2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7348550" y="235743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R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7626" y="2357430"/>
            <a:ext cx="564360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</a:rPr>
              <a:t>1. Exprimer et calculer la valeur efficace de l’intensité I du courant dans un fil de ligne.</a:t>
            </a:r>
          </a:p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2.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Exprimer et calculer la puissance réactive Q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1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absorbée par la charge. </a:t>
            </a:r>
          </a:p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3.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Exprimer et calculer : 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47626" y="4286256"/>
            <a:ext cx="10644262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        -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La résistance R et l’inductance L pour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chaque fil de ligne de longueur 50 km.</a:t>
            </a:r>
          </a:p>
          <a:p>
            <a:pPr lvl="1" algn="just">
              <a:buFontTx/>
              <a:buChar char="-"/>
            </a:pP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Les puissances active P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2 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et réactive Q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2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consommée par la ligne.</a:t>
            </a:r>
          </a:p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4.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Pour l’ensemble (ligne+récepteur), exprimer et calculer : 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       - La puissance active P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et réactive Q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transportées.</a:t>
            </a: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       - La puissance apparente S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transportée.</a:t>
            </a: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10348946" y="6500813"/>
            <a:ext cx="711200" cy="365125"/>
          </a:xfrm>
        </p:spPr>
        <p:txBody>
          <a:bodyPr/>
          <a:lstStyle/>
          <a:p>
            <a:pPr>
              <a:defRPr/>
            </a:pPr>
            <a:fld id="{06531AC7-FF39-48E6-A885-31AD4CBEDBC9}" type="slidenum">
              <a:rPr lang="en-US" b="1" smtClean="0"/>
              <a:pPr>
                <a:defRPr/>
              </a:pPr>
              <a:t>9</a:t>
            </a:fld>
            <a:endParaRPr lang="en-US" b="1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76188" y="1857364"/>
            <a:ext cx="10644262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5.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Déduisez-en la valeur efficace de la tension entre phases U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au départ de la ligne ainsi que la chute de tension relative ΔU/U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.</a:t>
            </a:r>
            <a:endParaRPr lang="fr-FR" sz="2000" b="0" i="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  <a:p>
            <a:pPr algn="just"/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- La chute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de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tension relative ΔU/U</a:t>
            </a:r>
            <a:r>
              <a:rPr lang="fr-FR" sz="2000" b="0" i="0" baseline="-2500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D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, admissible sur le réseau moyenne tension (MT) est de 7.5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%.</a:t>
            </a:r>
          </a:p>
          <a:p>
            <a:pPr algn="just"/>
            <a:r>
              <a:rPr lang="fr-FR" sz="200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6. </a:t>
            </a:r>
            <a:r>
              <a:rPr lang="fr-FR" sz="2000" b="0" i="0" dirty="0" smtClean="0">
                <a:solidFill>
                  <a:schemeClr val="tx1"/>
                </a:solidFill>
                <a:latin typeface="Perpetua" pitchFamily="18" charset="0"/>
                <a:sym typeface="Symbol"/>
              </a:rPr>
              <a:t>Cette contrainte est-elle respectée ? </a:t>
            </a:r>
            <a:endParaRPr lang="fr-FR" sz="2000" b="0" i="0" baseline="-25000" dirty="0" smtClean="0">
              <a:solidFill>
                <a:schemeClr val="tx1"/>
              </a:solidFill>
              <a:latin typeface="Perpetua" pitchFamily="18" charset="0"/>
              <a:sym typeface="Symbol"/>
            </a:endParaRPr>
          </a:p>
        </p:txBody>
      </p:sp>
      <p:sp>
        <p:nvSpPr>
          <p:cNvPr id="28" name="Rectangle 215"/>
          <p:cNvSpPr txBox="1">
            <a:spLocks noChangeArrowheads="1"/>
          </p:cNvSpPr>
          <p:nvPr/>
        </p:nvSpPr>
        <p:spPr bwMode="gray">
          <a:xfrm>
            <a:off x="130175" y="-24"/>
            <a:ext cx="10718800" cy="577850"/>
          </a:xfrm>
          <a:prstGeom prst="roundRect">
            <a:avLst/>
          </a:prstGeom>
          <a:gradFill flip="none" rotWithShape="1">
            <a:gsLst>
              <a:gs pos="38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9525">
            <a:solidFill>
              <a:srgbClr val="DDEDE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Exercice </a:t>
            </a: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5: </a:t>
            </a:r>
            <a:r>
              <a:rPr lang="fr-FR" sz="2000" i="0" kern="0" dirty="0" smtClean="0">
                <a:solidFill>
                  <a:srgbClr val="0000CC"/>
                </a:solidFill>
                <a:ea typeface="+mj-ea"/>
                <a:cs typeface="Times New Roman" pitchFamily="18" charset="0"/>
              </a:rPr>
              <a:t>Chute de tension dans une ligne aérienne</a:t>
            </a:r>
            <a:endParaRPr lang="fr-FR" sz="2000" i="0" kern="0" dirty="0">
              <a:solidFill>
                <a:srgbClr val="0000CC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4400" b="1" i="1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4400" b="1" i="1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70411</TotalTime>
  <Words>682</Words>
  <Application>Microsoft Office PowerPoint</Application>
  <PresentationFormat>Personnalisé</PresentationFormat>
  <Paragraphs>86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Cmep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Boudjerda</dc:creator>
  <cp:lastModifiedBy>TADJER</cp:lastModifiedBy>
  <cp:revision>876</cp:revision>
  <cp:lastPrinted>2010-02-17T13:31:31Z</cp:lastPrinted>
  <dcterms:created xsi:type="dcterms:W3CDTF">2006-11-20T13:52:21Z</dcterms:created>
  <dcterms:modified xsi:type="dcterms:W3CDTF">2023-02-27T11:44:04Z</dcterms:modified>
</cp:coreProperties>
</file>