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17"/>
  </p:notesMasterIdLst>
  <p:sldIdLst>
    <p:sldId id="256" r:id="rId2"/>
    <p:sldId id="258" r:id="rId3"/>
    <p:sldId id="257" r:id="rId4"/>
    <p:sldId id="259" r:id="rId5"/>
    <p:sldId id="260" r:id="rId6"/>
    <p:sldId id="289" r:id="rId7"/>
    <p:sldId id="290" r:id="rId8"/>
    <p:sldId id="292" r:id="rId9"/>
    <p:sldId id="302" r:id="rId10"/>
    <p:sldId id="303" r:id="rId11"/>
    <p:sldId id="304" r:id="rId12"/>
    <p:sldId id="305" r:id="rId13"/>
    <p:sldId id="297" r:id="rId14"/>
    <p:sldId id="287" r:id="rId15"/>
    <p:sldId id="288"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441" autoAdjust="0"/>
    <p:restoredTop sz="94624" autoAdjust="0"/>
  </p:normalViewPr>
  <p:slideViewPr>
    <p:cSldViewPr>
      <p:cViewPr varScale="1">
        <p:scale>
          <a:sx n="69" d="100"/>
          <a:sy n="69" d="100"/>
        </p:scale>
        <p:origin x="-1422" y="-102"/>
      </p:cViewPr>
      <p:guideLst>
        <p:guide orient="horz" pos="2160"/>
        <p:guide pos="2880"/>
      </p:guideLst>
    </p:cSldViewPr>
  </p:slideViewPr>
  <p:outlineViewPr>
    <p:cViewPr>
      <p:scale>
        <a:sx n="33" d="100"/>
        <a:sy n="33" d="100"/>
      </p:scale>
      <p:origin x="0" y="283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0FA306-FD74-4EED-A0B1-23CAAFA79F18}" type="datetimeFigureOut">
              <a:rPr lang="fr-FR" smtClean="0"/>
              <a:pPr/>
              <a:t>24/04/2016</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717D87-7442-43CB-9416-947DAFC35095}" type="slidenum">
              <a:rPr lang="fr-FR" smtClean="0"/>
              <a:pPr/>
              <a:t>‹N°›</a:t>
            </a:fld>
            <a:endParaRPr lang="fr-F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2717D87-7442-43CB-9416-947DAFC35095}"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2717D87-7442-43CB-9416-947DAFC35095}" type="slidenum">
              <a:rPr lang="fr-FR" smtClean="0"/>
              <a:pPr/>
              <a:t>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F2A3F3-411E-47A9-91E4-EDC27A9E48F9}" type="datetimeFigureOut">
              <a:rPr lang="fr-FR" smtClean="0"/>
              <a:pPr/>
              <a:t>24/04/2016</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9170F5-5306-4272-9E73-884391C79E44}" type="slidenum">
              <a:rPr lang="fr-FR" smtClean="0"/>
              <a:pPr/>
              <a:t>‹N°›</a:t>
            </a:fld>
            <a:endParaRPr lang="fr-FR" dirty="0"/>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4282" y="0"/>
            <a:ext cx="7929618" cy="1754326"/>
          </a:xfrm>
          <a:prstGeom prst="rect">
            <a:avLst/>
          </a:prstGeom>
          <a:noFill/>
          <a:ln w="0">
            <a:no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rtl="1"/>
            <a:r>
              <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جامعة </a:t>
            </a:r>
            <a:r>
              <a:rPr lang="ar-DZ" sz="3600" b="1" cap="none" spc="0"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بومرداس</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rtl="1"/>
            <a:r>
              <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كلية العلوم الاقتصادية، التجارية وعلوم التسيير</a:t>
            </a:r>
          </a:p>
          <a:p>
            <a:pPr algn="ctr" rtl="1"/>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قسم علوم التسيير </a:t>
            </a:r>
            <a:r>
              <a:rPr lang="ar-DZ" sz="3600" b="1"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ماستر</a:t>
            </a:r>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 </a:t>
            </a:r>
            <a:r>
              <a:rPr lang="fr-FR"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I</a:t>
            </a:r>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 إدارة أعمال المؤسسات</a:t>
            </a:r>
            <a:endParaRPr lang="fr-FR" sz="3600" b="1" cap="none" spc="0"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p:txBody>
      </p:sp>
      <p:sp>
        <p:nvSpPr>
          <p:cNvPr id="4" name="AutoShape 9"/>
          <p:cNvSpPr>
            <a:spLocks noGrp="1" noChangeArrowheads="1"/>
          </p:cNvSpPr>
          <p:nvPr>
            <p:ph type="ctrTitle"/>
          </p:nvPr>
        </p:nvSpPr>
        <p:spPr bwMode="auto">
          <a:xfrm>
            <a:off x="500034" y="1785926"/>
            <a:ext cx="8001056" cy="1928826"/>
          </a:xfrm>
          <a:prstGeom prst="roundRect">
            <a:avLst>
              <a:gd name="adj" fmla="val 27056"/>
            </a:avLst>
          </a:prstGeom>
          <a:solidFill>
            <a:schemeClr val="bg2">
              <a:lumMod val="75000"/>
            </a:schemeClr>
          </a:solidFill>
          <a:ln>
            <a:solidFill>
              <a:schemeClr val="tx1"/>
            </a:solidFill>
            <a:headEnd/>
            <a:tailEnd/>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none" anchor="ctr">
            <a:noAutofit/>
          </a:bodyPr>
          <a:lstStyle/>
          <a:p>
            <a:pPr rtl="1"/>
            <a:r>
              <a:rPr lang="ar-DZ" sz="4000" b="1" dirty="0" smtClean="0"/>
              <a:t/>
            </a:r>
            <a:br>
              <a:rPr lang="ar-DZ" sz="4000" b="1" dirty="0" smtClean="0"/>
            </a:br>
            <a:r>
              <a:rPr lang="ar-DZ" sz="4000" b="1" dirty="0" smtClean="0"/>
              <a:t>برنامج مقياس لوحة القيادة الاستشرافية</a:t>
            </a:r>
            <a:r>
              <a:rPr lang="fr-FR" sz="4000" b="1" dirty="0" smtClean="0"/>
              <a:t> </a:t>
            </a:r>
            <a:r>
              <a:rPr lang="ar-DZ" sz="4000" b="1" dirty="0" smtClean="0"/>
              <a:t/>
            </a:r>
            <a:br>
              <a:rPr lang="ar-DZ" sz="4000" b="1" dirty="0" smtClean="0"/>
            </a:br>
            <a:r>
              <a:rPr lang="fr-FR" sz="4000" b="1" dirty="0" err="1" smtClean="0"/>
              <a:t>Balanced</a:t>
            </a:r>
            <a:r>
              <a:rPr lang="fr-FR" sz="4000" b="1" dirty="0" smtClean="0"/>
              <a:t> </a:t>
            </a:r>
            <a:r>
              <a:rPr lang="fr-FR" sz="4000" b="1" dirty="0" err="1" smtClean="0"/>
              <a:t>Scorecard</a:t>
            </a:r>
            <a:r>
              <a:rPr lang="fr-FR" sz="4000" b="1" dirty="0" smtClean="0"/>
              <a:t> (BSC)</a:t>
            </a:r>
            <a:br>
              <a:rPr lang="fr-FR" sz="4000" b="1" dirty="0" smtClean="0"/>
            </a:br>
            <a:endParaRPr lang="fr-FR" sz="4000" dirty="0"/>
          </a:p>
        </p:txBody>
      </p:sp>
      <p:sp>
        <p:nvSpPr>
          <p:cNvPr id="3" name="Sous-titre 2"/>
          <p:cNvSpPr>
            <a:spLocks noGrp="1"/>
          </p:cNvSpPr>
          <p:nvPr>
            <p:ph type="subTitle" idx="1"/>
          </p:nvPr>
        </p:nvSpPr>
        <p:spPr>
          <a:xfrm rot="10800000" flipV="1">
            <a:off x="428596" y="4643446"/>
            <a:ext cx="8143932" cy="2000264"/>
          </a:xfrm>
          <a:solidFill>
            <a:schemeClr val="bg2">
              <a:lumMod val="75000"/>
            </a:schemeClr>
          </a:solidFill>
          <a:ln>
            <a:solidFill>
              <a:schemeClr val="tx1"/>
            </a:solidFill>
          </a:ln>
        </p:spPr>
        <p:style>
          <a:lnRef idx="2">
            <a:schemeClr val="dk1"/>
          </a:lnRef>
          <a:fillRef idx="1">
            <a:schemeClr val="lt1"/>
          </a:fillRef>
          <a:effectRef idx="0">
            <a:schemeClr val="dk1"/>
          </a:effectRef>
          <a:fontRef idx="minor">
            <a:schemeClr val="dk1"/>
          </a:fontRef>
        </p:style>
        <p:txBody>
          <a:bodyPr>
            <a:normAutofit/>
          </a:bodyPr>
          <a:lstStyle/>
          <a:p>
            <a:pPr rtl="1"/>
            <a:r>
              <a:rPr lang="ar-DZ" dirty="0" smtClean="0">
                <a:ln>
                  <a:solidFill>
                    <a:schemeClr val="tx1"/>
                  </a:solidFill>
                </a:ln>
                <a:solidFill>
                  <a:schemeClr val="tx1"/>
                </a:solidFill>
                <a:latin typeface="Simplified Arabic" pitchFamily="18" charset="-78"/>
                <a:cs typeface="Simplified Arabic" pitchFamily="18" charset="-78"/>
              </a:rPr>
              <a:t>إعداد</a:t>
            </a:r>
          </a:p>
          <a:p>
            <a:pPr rtl="1"/>
            <a:r>
              <a:rPr lang="ar-DZ" b="1" dirty="0" smtClean="0">
                <a:ln>
                  <a:solidFill>
                    <a:schemeClr val="tx1"/>
                  </a:solidFill>
                </a:ln>
                <a:solidFill>
                  <a:schemeClr val="tx1"/>
                </a:solidFill>
                <a:latin typeface="Simplified Arabic" pitchFamily="18" charset="-78"/>
                <a:cs typeface="Simplified Arabic" pitchFamily="18" charset="-78"/>
              </a:rPr>
              <a:t>د. عرقوب وعلي</a:t>
            </a:r>
          </a:p>
          <a:p>
            <a:pPr rtl="1"/>
            <a:r>
              <a:rPr lang="ar-DZ" sz="2600" b="1" dirty="0" smtClean="0">
                <a:ln>
                  <a:solidFill>
                    <a:schemeClr val="tx1"/>
                  </a:solidFill>
                </a:ln>
                <a:solidFill>
                  <a:schemeClr val="tx1"/>
                </a:solidFill>
                <a:latin typeface="Simplified Arabic" pitchFamily="18" charset="-78"/>
                <a:cs typeface="Simplified Arabic" pitchFamily="18" charset="-78"/>
              </a:rPr>
              <a:t>جامعة </a:t>
            </a:r>
            <a:r>
              <a:rPr lang="ar-DZ" sz="2600" b="1" dirty="0" err="1" smtClean="0">
                <a:ln>
                  <a:solidFill>
                    <a:schemeClr val="tx1"/>
                  </a:solidFill>
                </a:ln>
                <a:solidFill>
                  <a:schemeClr val="tx1"/>
                </a:solidFill>
                <a:latin typeface="Simplified Arabic" pitchFamily="18" charset="-78"/>
                <a:cs typeface="Simplified Arabic" pitchFamily="18" charset="-78"/>
              </a:rPr>
              <a:t>بومرداس</a:t>
            </a:r>
            <a:endParaRPr lang="ar-DZ" sz="2600"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2000"/>
                                        <p:tgtEl>
                                          <p:spTgt spid="4"/>
                                        </p:tgtEl>
                                      </p:cBhvr>
                                    </p:animEffect>
                                  </p:childTnLst>
                                </p:cTn>
                              </p:par>
                              <p:par>
                                <p:cTn id="12" presetID="2" presetClass="entr" presetSubtype="4" fill="hold" grpId="0" nodeType="with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15" dur="2000" fill="hold"/>
                                        <p:tgtEl>
                                          <p:spTgt spid="3">
                                            <p:bg/>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3">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3" grpId="0" uiExpand="1"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بعد العمليات الداخلية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sz="3600" b="1" dirty="0" smtClean="0">
                <a:solidFill>
                  <a:srgbClr val="FFFF00"/>
                </a:solidFill>
                <a:latin typeface="Simplified Arabic" pitchFamily="18" charset="-78"/>
                <a:cs typeface="Simplified Arabic" pitchFamily="18" charset="-78"/>
              </a:rPr>
              <a:t>مؤشرات الإنتاج والإنتاجية</a:t>
            </a:r>
          </a:p>
          <a:p>
            <a:pPr algn="just" rtl="1">
              <a:buNone/>
            </a:pPr>
            <a:r>
              <a:rPr lang="ar-DZ" sz="2700" b="1" dirty="0" smtClean="0">
                <a:solidFill>
                  <a:srgbClr val="FFC000"/>
                </a:solidFill>
                <a:latin typeface="Simplified Arabic" pitchFamily="18" charset="-78"/>
                <a:cs typeface="Simplified Arabic" pitchFamily="18" charset="-78"/>
              </a:rPr>
              <a:t>- الإنتاجية الكلية= </a:t>
            </a:r>
            <a:r>
              <a:rPr lang="ar-DZ" sz="2700" b="1" dirty="0" smtClean="0">
                <a:latin typeface="Simplified Arabic" pitchFamily="18" charset="-78"/>
                <a:cs typeface="Simplified Arabic" pitchFamily="18" charset="-78"/>
              </a:rPr>
              <a:t>قيمة الإنتاج الكلي/ قيمة عوامل الإنتاج ومستلزماته؛</a:t>
            </a:r>
            <a:endParaRPr lang="fr-FR" sz="2700" b="1" dirty="0" smtClean="0">
              <a:latin typeface="Simplified Arabic" pitchFamily="18" charset="-78"/>
              <a:cs typeface="Simplified Arabic" pitchFamily="18" charset="-78"/>
            </a:endParaRPr>
          </a:p>
          <a:p>
            <a:pPr algn="just" rtl="1">
              <a:buNone/>
            </a:pPr>
            <a:r>
              <a:rPr lang="ar-DZ" sz="2700" b="1" dirty="0" smtClean="0">
                <a:solidFill>
                  <a:srgbClr val="FFC000"/>
                </a:solidFill>
                <a:latin typeface="Simplified Arabic" pitchFamily="18" charset="-78"/>
                <a:cs typeface="Simplified Arabic" pitchFamily="18" charset="-78"/>
              </a:rPr>
              <a:t>- إنتاجية العمل= </a:t>
            </a:r>
            <a:r>
              <a:rPr lang="ar-DZ" sz="2700" b="1" dirty="0" smtClean="0">
                <a:latin typeface="Simplified Arabic" pitchFamily="18" charset="-78"/>
                <a:cs typeface="Simplified Arabic" pitchFamily="18" charset="-78"/>
              </a:rPr>
              <a:t>المخرجات (كمية أو قيمة)/ عدد العمال؛</a:t>
            </a:r>
            <a:endParaRPr lang="fr-FR" sz="2700" b="1" dirty="0" smtClean="0">
              <a:latin typeface="Simplified Arabic" pitchFamily="18" charset="-78"/>
              <a:cs typeface="Simplified Arabic" pitchFamily="18" charset="-78"/>
            </a:endParaRPr>
          </a:p>
          <a:p>
            <a:pPr algn="just" rtl="1">
              <a:buNone/>
            </a:pPr>
            <a:r>
              <a:rPr lang="ar-DZ" sz="2700" b="1" dirty="0" smtClean="0">
                <a:solidFill>
                  <a:srgbClr val="FFC000"/>
                </a:solidFill>
                <a:latin typeface="Simplified Arabic" pitchFamily="18" charset="-78"/>
                <a:cs typeface="Simplified Arabic" pitchFamily="18" charset="-78"/>
              </a:rPr>
              <a:t>- إنتاجية رأس مال الثابت= </a:t>
            </a:r>
            <a:r>
              <a:rPr lang="ar-DZ" sz="2700" b="1" dirty="0" smtClean="0">
                <a:latin typeface="Simplified Arabic" pitchFamily="18" charset="-78"/>
                <a:cs typeface="Simplified Arabic" pitchFamily="18" charset="-78"/>
              </a:rPr>
              <a:t>المخرجات (بالقيمة أو الكمية)/ قيمة الماكينات والمعدات؛</a:t>
            </a:r>
            <a:endParaRPr lang="fr-FR" sz="2700" b="1" dirty="0" smtClean="0">
              <a:latin typeface="Simplified Arabic" pitchFamily="18" charset="-78"/>
              <a:cs typeface="Simplified Arabic" pitchFamily="18" charset="-78"/>
            </a:endParaRPr>
          </a:p>
          <a:p>
            <a:pPr algn="just" rtl="1">
              <a:buNone/>
            </a:pPr>
            <a:r>
              <a:rPr lang="ar-DZ" sz="2700" b="1" dirty="0" smtClean="0">
                <a:solidFill>
                  <a:srgbClr val="FFC000"/>
                </a:solidFill>
                <a:latin typeface="Simplified Arabic" pitchFamily="18" charset="-78"/>
                <a:cs typeface="Simplified Arabic" pitchFamily="18" charset="-78"/>
              </a:rPr>
              <a:t>- إنتاجية المواد= </a:t>
            </a:r>
            <a:r>
              <a:rPr lang="ar-DZ" sz="2700" b="1" dirty="0" smtClean="0">
                <a:latin typeface="Simplified Arabic" pitchFamily="18" charset="-78"/>
                <a:cs typeface="Simplified Arabic" pitchFamily="18" charset="-78"/>
              </a:rPr>
              <a:t>المخرجات (بالقيمة أو الكمية)/ المواد (بالقيمة أو الكمية)؛</a:t>
            </a:r>
            <a:endParaRPr lang="fr-FR" sz="2700" b="1" dirty="0" smtClean="0">
              <a:latin typeface="Simplified Arabic" pitchFamily="18" charset="-78"/>
              <a:cs typeface="Simplified Arabic" pitchFamily="18" charset="-78"/>
            </a:endParaRPr>
          </a:p>
          <a:p>
            <a:pPr algn="just" rtl="1">
              <a:buNone/>
            </a:pPr>
            <a:r>
              <a:rPr lang="ar-DZ" sz="2700" b="1" dirty="0" smtClean="0">
                <a:solidFill>
                  <a:srgbClr val="FFC000"/>
                </a:solidFill>
                <a:latin typeface="Simplified Arabic" pitchFamily="18" charset="-78"/>
                <a:cs typeface="Simplified Arabic" pitchFamily="18" charset="-78"/>
              </a:rPr>
              <a:t>- إنتاجية رأس المال المستثمر= </a:t>
            </a:r>
            <a:r>
              <a:rPr lang="ar-DZ" sz="2700" b="1" dirty="0" smtClean="0">
                <a:latin typeface="Simplified Arabic" pitchFamily="18" charset="-78"/>
                <a:cs typeface="Simplified Arabic" pitchFamily="18" charset="-78"/>
              </a:rPr>
              <a:t>المخرجات (بالقيمة أو الكمية)/ رأس المال المستثمر؛</a:t>
            </a:r>
            <a:endParaRPr lang="fr-FR" sz="2700" b="1" dirty="0" smtClean="0">
              <a:latin typeface="Simplified Arabic" pitchFamily="18" charset="-78"/>
              <a:cs typeface="Simplified Arabic" pitchFamily="18" charset="-78"/>
            </a:endParaRPr>
          </a:p>
          <a:p>
            <a:pPr algn="just" rtl="1">
              <a:buNone/>
            </a:pPr>
            <a:r>
              <a:rPr lang="ar-DZ" sz="2700" b="1" dirty="0" smtClean="0">
                <a:solidFill>
                  <a:srgbClr val="FFC000"/>
                </a:solidFill>
                <a:latin typeface="Simplified Arabic" pitchFamily="18" charset="-78"/>
                <a:cs typeface="Simplified Arabic" pitchFamily="18" charset="-78"/>
              </a:rPr>
              <a:t>- إنتاجية الأجور= </a:t>
            </a:r>
            <a:r>
              <a:rPr lang="ar-DZ" sz="2700" b="1" dirty="0" smtClean="0">
                <a:latin typeface="Simplified Arabic" pitchFamily="18" charset="-78"/>
                <a:cs typeface="Simplified Arabic" pitchFamily="18" charset="-78"/>
              </a:rPr>
              <a:t>المخرجات/ إجمالي الأجور والرواتب؛</a:t>
            </a:r>
            <a:endParaRPr lang="fr-FR" sz="2700" b="1" dirty="0" smtClean="0">
              <a:latin typeface="Simplified Arabic" pitchFamily="18" charset="-78"/>
              <a:cs typeface="Simplified Arabic" pitchFamily="18" charset="-78"/>
            </a:endParaRPr>
          </a:p>
          <a:p>
            <a:pPr algn="just" rtl="1">
              <a:buFontTx/>
              <a:buChar char="-"/>
            </a:pPr>
            <a:r>
              <a:rPr lang="ar-DZ" sz="2700" b="1" dirty="0" smtClean="0">
                <a:solidFill>
                  <a:srgbClr val="FFC000"/>
                </a:solidFill>
                <a:latin typeface="Simplified Arabic" pitchFamily="18" charset="-78"/>
                <a:cs typeface="Simplified Arabic" pitchFamily="18" charset="-78"/>
              </a:rPr>
              <a:t>القيمة المضافة= </a:t>
            </a:r>
            <a:r>
              <a:rPr lang="ar-DZ" sz="2700" b="1" dirty="0" smtClean="0">
                <a:latin typeface="Simplified Arabic" pitchFamily="18" charset="-78"/>
                <a:cs typeface="Simplified Arabic" pitchFamily="18" charset="-78"/>
              </a:rPr>
              <a:t>المخرجات (الإنتاج بالقيمة)- قيمة </a:t>
            </a:r>
            <a:r>
              <a:rPr lang="ar-DZ" sz="2700" b="1" dirty="0" err="1" smtClean="0">
                <a:latin typeface="Simplified Arabic" pitchFamily="18" charset="-78"/>
                <a:cs typeface="Simplified Arabic" pitchFamily="18" charset="-78"/>
              </a:rPr>
              <a:t>الاستهلاكات</a:t>
            </a:r>
            <a:r>
              <a:rPr lang="ar-DZ" sz="2700" b="1" dirty="0" smtClean="0">
                <a:latin typeface="Simplified Arabic" pitchFamily="18" charset="-78"/>
                <a:cs typeface="Simplified Arabic" pitchFamily="18" charset="-78"/>
              </a:rPr>
              <a:t> </a:t>
            </a:r>
            <a:r>
              <a:rPr lang="ar-DZ" sz="2700" b="1" dirty="0" err="1" smtClean="0">
                <a:latin typeface="Simplified Arabic" pitchFamily="18" charset="-78"/>
                <a:cs typeface="Simplified Arabic" pitchFamily="18" charset="-78"/>
              </a:rPr>
              <a:t>الوسيطية</a:t>
            </a:r>
            <a:r>
              <a:rPr lang="ar-DZ" sz="2700" b="1" dirty="0" smtClean="0">
                <a:latin typeface="Simplified Arabic" pitchFamily="18" charset="-78"/>
                <a:cs typeface="Simplified Arabic" pitchFamily="18" charset="-78"/>
              </a:rPr>
              <a:t>.</a:t>
            </a:r>
          </a:p>
          <a:p>
            <a:pPr algn="just" rtl="1">
              <a:buFontTx/>
              <a:buChar char="-"/>
            </a:pPr>
            <a:r>
              <a:rPr lang="ar-DZ" sz="2700" b="1" dirty="0" smtClean="0">
                <a:solidFill>
                  <a:srgbClr val="FFC000"/>
                </a:solidFill>
                <a:latin typeface="Simplified Arabic" pitchFamily="18" charset="-78"/>
                <a:cs typeface="Simplified Arabic" pitchFamily="18" charset="-78"/>
              </a:rPr>
              <a:t>معدل نمو القيمة المضافة = </a:t>
            </a:r>
            <a:r>
              <a:rPr lang="ar-DZ" sz="2700" b="1" dirty="0" smtClean="0">
                <a:latin typeface="Simplified Arabic" pitchFamily="18" charset="-78"/>
                <a:cs typeface="Simplified Arabic" pitchFamily="18" charset="-78"/>
              </a:rPr>
              <a:t>(القيمة المضافة للسنة الحالية – القيمة المضافة للسنة السابقة)/ القيمة المضافة للسنة السابقة.</a:t>
            </a:r>
            <a:endParaRPr lang="fr-FR" sz="2700" b="1" dirty="0" smtClean="0">
              <a:latin typeface="Simplified Arabic" pitchFamily="18" charset="-78"/>
              <a:cs typeface="Simplified Arabic" pitchFamily="18" charset="-78"/>
            </a:endParaRPr>
          </a:p>
          <a:p>
            <a:pPr algn="just" rtl="1">
              <a:buNone/>
            </a:pPr>
            <a:endParaRPr lang="fr-FR" sz="3600" dirty="0" smtClean="0">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بعد العمليات الداخلية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sz="3600" b="1" dirty="0" smtClean="0">
                <a:solidFill>
                  <a:srgbClr val="FFFF00"/>
                </a:solidFill>
                <a:latin typeface="Simplified Arabic" pitchFamily="18" charset="-78"/>
                <a:cs typeface="Simplified Arabic" pitchFamily="18" charset="-78"/>
              </a:rPr>
              <a:t>مؤشرات الكفاءة</a:t>
            </a:r>
          </a:p>
          <a:p>
            <a:pPr algn="just" rtl="1">
              <a:buFontTx/>
              <a:buChar char="-"/>
            </a:pPr>
            <a:r>
              <a:rPr lang="ar-DZ" sz="3600" b="1" dirty="0" smtClean="0">
                <a:solidFill>
                  <a:srgbClr val="FFC000"/>
                </a:solidFill>
                <a:latin typeface="Simplified Arabic" pitchFamily="18" charset="-78"/>
                <a:cs typeface="Simplified Arabic" pitchFamily="18" charset="-78"/>
              </a:rPr>
              <a:t>معدل تحسن الكفاءة الإدارية = (النتيجة </a:t>
            </a:r>
            <a:r>
              <a:rPr lang="ar-DZ" sz="3600" b="1" dirty="0" err="1" smtClean="0">
                <a:solidFill>
                  <a:srgbClr val="FFC000"/>
                </a:solidFill>
                <a:latin typeface="Simplified Arabic" pitchFamily="18" charset="-78"/>
                <a:cs typeface="Simplified Arabic" pitchFamily="18" charset="-78"/>
              </a:rPr>
              <a:t>العملياتية</a:t>
            </a:r>
            <a:r>
              <a:rPr lang="ar-DZ" sz="3600" b="1" dirty="0" smtClean="0">
                <a:solidFill>
                  <a:srgbClr val="FFC000"/>
                </a:solidFill>
                <a:latin typeface="Simplified Arabic" pitchFamily="18" charset="-78"/>
                <a:cs typeface="Simplified Arabic" pitchFamily="18" charset="-78"/>
              </a:rPr>
              <a:t> للسنة الحالية – النتيجة </a:t>
            </a:r>
            <a:r>
              <a:rPr lang="ar-DZ" sz="3600" b="1" dirty="0" err="1" smtClean="0">
                <a:solidFill>
                  <a:srgbClr val="FFC000"/>
                </a:solidFill>
                <a:latin typeface="Simplified Arabic" pitchFamily="18" charset="-78"/>
                <a:cs typeface="Simplified Arabic" pitchFamily="18" charset="-78"/>
              </a:rPr>
              <a:t>العملياتية</a:t>
            </a:r>
            <a:r>
              <a:rPr lang="ar-DZ" sz="3600" b="1" dirty="0" smtClean="0">
                <a:solidFill>
                  <a:srgbClr val="FFC000"/>
                </a:solidFill>
                <a:latin typeface="Simplified Arabic" pitchFamily="18" charset="-78"/>
                <a:cs typeface="Simplified Arabic" pitchFamily="18" charset="-78"/>
              </a:rPr>
              <a:t> للسنة السابقة)/ النتيجة </a:t>
            </a:r>
            <a:r>
              <a:rPr lang="ar-DZ" sz="3600" b="1" dirty="0" err="1" smtClean="0">
                <a:solidFill>
                  <a:srgbClr val="FFC000"/>
                </a:solidFill>
                <a:latin typeface="Simplified Arabic" pitchFamily="18" charset="-78"/>
                <a:cs typeface="Simplified Arabic" pitchFamily="18" charset="-78"/>
              </a:rPr>
              <a:t>العملياتية</a:t>
            </a:r>
            <a:r>
              <a:rPr lang="ar-DZ" sz="3600" b="1" dirty="0" smtClean="0">
                <a:solidFill>
                  <a:srgbClr val="FFC000"/>
                </a:solidFill>
                <a:latin typeface="Simplified Arabic" pitchFamily="18" charset="-78"/>
                <a:cs typeface="Simplified Arabic" pitchFamily="18" charset="-78"/>
              </a:rPr>
              <a:t> للسنة السابقة؛</a:t>
            </a:r>
          </a:p>
          <a:p>
            <a:pPr algn="just" rtl="1">
              <a:buFontTx/>
              <a:buChar char="-"/>
            </a:pPr>
            <a:r>
              <a:rPr lang="ar-DZ" sz="3600" b="1" dirty="0" smtClean="0">
                <a:solidFill>
                  <a:srgbClr val="FFC000"/>
                </a:solidFill>
                <a:latin typeface="Simplified Arabic" pitchFamily="18" charset="-78"/>
                <a:cs typeface="Simplified Arabic" pitchFamily="18" charset="-78"/>
              </a:rPr>
              <a:t>معدل تحسن كفاءة الإدارة المالية = (النتيجة المالية للسنة الحالية – النتيجة المالية للسنة السابقة)/ النتيجة المالية للسنة السابقة؛</a:t>
            </a:r>
          </a:p>
          <a:p>
            <a:pPr algn="just" rtl="1">
              <a:buFontTx/>
              <a:buChar char="-"/>
            </a:pPr>
            <a:r>
              <a:rPr lang="ar-DZ" sz="3600" b="1" dirty="0" smtClean="0">
                <a:solidFill>
                  <a:srgbClr val="FFC000"/>
                </a:solidFill>
                <a:latin typeface="Simplified Arabic" pitchFamily="18" charset="-78"/>
                <a:cs typeface="Simplified Arabic" pitchFamily="18" charset="-78"/>
              </a:rPr>
              <a:t>معدل القدرة الإدارية = النتيجة </a:t>
            </a:r>
            <a:r>
              <a:rPr lang="ar-DZ" sz="3600" b="1" dirty="0" err="1" smtClean="0">
                <a:solidFill>
                  <a:srgbClr val="FFC000"/>
                </a:solidFill>
                <a:latin typeface="Simplified Arabic" pitchFamily="18" charset="-78"/>
                <a:cs typeface="Simplified Arabic" pitchFamily="18" charset="-78"/>
              </a:rPr>
              <a:t>العملياتية</a:t>
            </a:r>
            <a:r>
              <a:rPr lang="ar-DZ" sz="3600" b="1" dirty="0" smtClean="0">
                <a:solidFill>
                  <a:srgbClr val="FFC000"/>
                </a:solidFill>
                <a:latin typeface="Simplified Arabic" pitchFamily="18" charset="-78"/>
                <a:cs typeface="Simplified Arabic" pitchFamily="18" charset="-78"/>
              </a:rPr>
              <a:t>/ إجمالي الاستثمارات.</a:t>
            </a:r>
          </a:p>
          <a:p>
            <a:pPr algn="just" rtl="1">
              <a:buNone/>
            </a:pPr>
            <a:endParaRPr lang="fr-FR" sz="3600" dirty="0" smtClean="0">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بعد العمليات الداخلية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sz="3600" b="1" dirty="0" smtClean="0">
                <a:solidFill>
                  <a:srgbClr val="FFFF00"/>
                </a:solidFill>
                <a:latin typeface="Simplified Arabic" pitchFamily="18" charset="-78"/>
                <a:cs typeface="Simplified Arabic" pitchFamily="18" charset="-78"/>
              </a:rPr>
              <a:t>مؤشرات أخرى</a:t>
            </a:r>
          </a:p>
          <a:p>
            <a:pPr algn="just" rtl="1">
              <a:buFontTx/>
              <a:buChar char="-"/>
            </a:pPr>
            <a:r>
              <a:rPr lang="ar-DZ" sz="3600" b="1" dirty="0" smtClean="0">
                <a:latin typeface="Simplified Arabic" pitchFamily="18" charset="-78"/>
                <a:cs typeface="Simplified Arabic" pitchFamily="18" charset="-78"/>
              </a:rPr>
              <a:t>الوقت المعياري للإنتاج/ للتسليم؛</a:t>
            </a:r>
          </a:p>
          <a:p>
            <a:pPr algn="just" rtl="1">
              <a:buFontTx/>
              <a:buChar char="-"/>
            </a:pPr>
            <a:r>
              <a:rPr lang="ar-DZ" sz="3600" b="1" dirty="0" smtClean="0">
                <a:latin typeface="Simplified Arabic" pitchFamily="18" charset="-78"/>
                <a:cs typeface="Simplified Arabic" pitchFamily="18" charset="-78"/>
              </a:rPr>
              <a:t>مؤشر </a:t>
            </a:r>
            <a:r>
              <a:rPr lang="ar-DZ" sz="3600" b="1" smtClean="0">
                <a:latin typeface="Simplified Arabic" pitchFamily="18" charset="-78"/>
                <a:cs typeface="Simplified Arabic" pitchFamily="18" charset="-78"/>
              </a:rPr>
              <a:t>تحسن معدل </a:t>
            </a:r>
            <a:r>
              <a:rPr lang="ar-DZ" sz="3600" b="1" dirty="0" smtClean="0">
                <a:latin typeface="Simplified Arabic" pitchFamily="18" charset="-78"/>
                <a:cs typeface="Simplified Arabic" pitchFamily="18" charset="-78"/>
              </a:rPr>
              <a:t>دوران المخزون؛</a:t>
            </a:r>
          </a:p>
          <a:p>
            <a:pPr algn="just" rtl="1">
              <a:buFontTx/>
              <a:buChar char="-"/>
            </a:pPr>
            <a:r>
              <a:rPr lang="ar-DZ" sz="3600" b="1" dirty="0" smtClean="0">
                <a:latin typeface="Simplified Arabic" pitchFamily="18" charset="-78"/>
                <a:cs typeface="Simplified Arabic" pitchFamily="18" charset="-78"/>
              </a:rPr>
              <a:t>معدل الاعتماد على تكنولوجيا المعلومات؛</a:t>
            </a:r>
          </a:p>
          <a:p>
            <a:pPr algn="just" rtl="1">
              <a:buFontTx/>
              <a:buChar char="-"/>
            </a:pPr>
            <a:r>
              <a:rPr lang="ar-DZ" sz="3600" b="1" dirty="0" smtClean="0">
                <a:latin typeface="Simplified Arabic" pitchFamily="18" charset="-78"/>
                <a:cs typeface="Simplified Arabic" pitchFamily="18" charset="-78"/>
              </a:rPr>
              <a:t>متوسط الوقت المتعلق باتخاذ القرارات؛</a:t>
            </a:r>
          </a:p>
          <a:p>
            <a:pPr algn="just" rtl="1">
              <a:buFontTx/>
              <a:buChar char="-"/>
            </a:pPr>
            <a:r>
              <a:rPr lang="ar-DZ" sz="3600" b="1" dirty="0" smtClean="0">
                <a:latin typeface="Simplified Arabic" pitchFamily="18" charset="-78"/>
                <a:cs typeface="Simplified Arabic" pitchFamily="18" charset="-78"/>
              </a:rPr>
              <a:t>متوسط الأخطاء الإدارية.</a:t>
            </a:r>
          </a:p>
          <a:p>
            <a:pPr algn="just" rtl="1">
              <a:buNone/>
            </a:pPr>
            <a:endParaRPr lang="fr-FR" sz="3600" dirty="0" smtClean="0">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ثالثا: دراسة حالة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fr-FR" sz="2800" b="1" dirty="0" smtClean="0">
              <a:solidFill>
                <a:srgbClr val="FFFF00"/>
              </a:solidFill>
              <a:latin typeface="Simplified Arabic" pitchFamily="18" charset="-78"/>
              <a:cs typeface="Simplified Arabic" pitchFamily="18" charset="-78"/>
            </a:endParaRPr>
          </a:p>
          <a:p>
            <a:pPr algn="just" rtl="1">
              <a:buNone/>
            </a:pPr>
            <a:endParaRPr lang="ar-DZ" sz="2800" b="1"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أهم مراجع الفصل</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2800" dirty="0" smtClean="0"/>
              <a:t>- </a:t>
            </a:r>
            <a:r>
              <a:rPr lang="ar-DZ" sz="2800" dirty="0" err="1" smtClean="0"/>
              <a:t>بلاسكة</a:t>
            </a:r>
            <a:r>
              <a:rPr lang="ar-DZ" sz="2800" dirty="0" smtClean="0"/>
              <a:t> صالح، </a:t>
            </a:r>
            <a:r>
              <a:rPr lang="ar-DZ" sz="2800" b="1" dirty="0" smtClean="0">
                <a:solidFill>
                  <a:srgbClr val="FFC000"/>
                </a:solidFill>
                <a:latin typeface="Simplified Arabic" pitchFamily="18" charset="-78"/>
                <a:cs typeface="Simplified Arabic" pitchFamily="18" charset="-78"/>
              </a:rPr>
              <a:t>قابلية تطبيق بطاقة الأداء المتوازن كأداة لتقييم الإستراتيجية </a:t>
            </a:r>
            <a:r>
              <a:rPr lang="ar-DZ" sz="2400" b="1" dirty="0" smtClean="0">
                <a:solidFill>
                  <a:srgbClr val="FFC000"/>
                </a:solidFill>
                <a:latin typeface="Simplified Arabic" pitchFamily="18" charset="-78"/>
                <a:cs typeface="Simplified Arabic" pitchFamily="18" charset="-78"/>
              </a:rPr>
              <a:t>في المؤسسة الاقتصادية الجزائرية -دراسة حالة بعض المؤسسات-</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مذكرة ماجستير غير منشورة في علوم التسيير، فرع الإدارة الإستراتيجية، جامعة </a:t>
            </a:r>
            <a:r>
              <a:rPr lang="ar-DZ" sz="2400" dirty="0" err="1" smtClean="0">
                <a:latin typeface="Simplified Arabic" pitchFamily="18" charset="-78"/>
                <a:cs typeface="Simplified Arabic" pitchFamily="18" charset="-78"/>
              </a:rPr>
              <a:t>سطيف</a:t>
            </a:r>
            <a:r>
              <a:rPr lang="ar-DZ" sz="2400" dirty="0" smtClean="0">
                <a:latin typeface="Simplified Arabic" pitchFamily="18" charset="-78"/>
                <a:cs typeface="Simplified Arabic" pitchFamily="18" charset="-78"/>
              </a:rPr>
              <a:t>، الجزائر، 2012. </a:t>
            </a:r>
            <a:endParaRPr lang="fr-FR" sz="2400" dirty="0" smtClean="0">
              <a:latin typeface="Simplified Arabic" pitchFamily="18" charset="-78"/>
              <a:cs typeface="Simplified Arabic" pitchFamily="18" charset="-78"/>
            </a:endParaRPr>
          </a:p>
          <a:p>
            <a:pPr algn="just" rtl="1">
              <a:buNone/>
            </a:pPr>
            <a:r>
              <a:rPr lang="fr-FR" sz="2400"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العوض فاطمة رشدي سويلم، </a:t>
            </a:r>
            <a:r>
              <a:rPr lang="ar-DZ" sz="2400" b="1" dirty="0" smtClean="0">
                <a:solidFill>
                  <a:srgbClr val="FFC000"/>
                </a:solidFill>
                <a:latin typeface="Simplified Arabic" pitchFamily="18" charset="-78"/>
                <a:cs typeface="Simplified Arabic" pitchFamily="18" charset="-78"/>
              </a:rPr>
              <a:t>تأثير الربط والتكامل بين مقياس الأداء المتوازن </a:t>
            </a:r>
            <a:r>
              <a:rPr lang="en-US" sz="2400" b="1" dirty="0" smtClean="0">
                <a:solidFill>
                  <a:srgbClr val="FFC000"/>
                </a:solidFill>
                <a:latin typeface="Simplified Arabic" pitchFamily="18" charset="-78"/>
                <a:cs typeface="Simplified Arabic" pitchFamily="18" charset="-78"/>
              </a:rPr>
              <a:t>(BSC)</a:t>
            </a:r>
            <a:r>
              <a:rPr lang="ar-DZ" sz="2400" b="1" dirty="0" smtClean="0">
                <a:solidFill>
                  <a:srgbClr val="FFC000"/>
                </a:solidFill>
                <a:latin typeface="Simplified Arabic" pitchFamily="18" charset="-78"/>
                <a:cs typeface="Simplified Arabic" pitchFamily="18" charset="-78"/>
              </a:rPr>
              <a:t> ونظام التكاليف على أساس الأنشطة </a:t>
            </a:r>
            <a:r>
              <a:rPr lang="fr-FR" sz="2400" b="1" dirty="0" smtClean="0">
                <a:solidFill>
                  <a:srgbClr val="FFC000"/>
                </a:solidFill>
                <a:latin typeface="Simplified Arabic" pitchFamily="18" charset="-78"/>
                <a:cs typeface="Simplified Arabic" pitchFamily="18" charset="-78"/>
              </a:rPr>
              <a:t>(ABC)</a:t>
            </a:r>
            <a:r>
              <a:rPr lang="ar-DZ" sz="2400" b="1" dirty="0" smtClean="0">
                <a:solidFill>
                  <a:srgbClr val="FFC000"/>
                </a:solidFill>
                <a:latin typeface="Simplified Arabic" pitchFamily="18" charset="-78"/>
                <a:cs typeface="Simplified Arabic" pitchFamily="18" charset="-78"/>
              </a:rPr>
              <a:t> في تطوير أداء المصارف الفلسطينية -دراسة تطبيقية بنك فلسطين-</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رسالة ماجستير في المحاسبة والتمويل، كلية التجارة، الجامعة الإسلامية، غزة، فلسطين، 2009.</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a:t>
            </a:r>
            <a:endParaRPr lang="fr-FR" sz="2400" dirty="0" smtClean="0">
              <a:latin typeface="Simplified Arabic" pitchFamily="18" charset="-78"/>
              <a:cs typeface="Simplified Arabic" pitchFamily="18" charset="-78"/>
            </a:endParaRPr>
          </a:p>
          <a:p>
            <a:pPr algn="just" rtl="1">
              <a:buFontTx/>
              <a:buChar char="-"/>
            </a:pPr>
            <a:r>
              <a:rPr lang="ar-DZ" sz="2400" dirty="0" smtClean="0">
                <a:latin typeface="Simplified Arabic" pitchFamily="18" charset="-78"/>
                <a:cs typeface="Simplified Arabic" pitchFamily="18" charset="-78"/>
              </a:rPr>
              <a:t>محاد </a:t>
            </a:r>
            <a:r>
              <a:rPr lang="ar-DZ" sz="2400" dirty="0" err="1" smtClean="0">
                <a:latin typeface="Simplified Arabic" pitchFamily="18" charset="-78"/>
                <a:cs typeface="Simplified Arabic" pitchFamily="18" charset="-78"/>
              </a:rPr>
              <a:t>عريوة</a:t>
            </a:r>
            <a:r>
              <a:rPr lang="ar-DZ" sz="2400" dirty="0" smtClean="0">
                <a:latin typeface="Simplified Arabic" pitchFamily="18" charset="-78"/>
                <a:cs typeface="Simplified Arabic" pitchFamily="18" charset="-78"/>
              </a:rPr>
              <a:t>، </a:t>
            </a:r>
            <a:r>
              <a:rPr lang="ar-DZ" sz="2400" b="1" dirty="0" smtClean="0">
                <a:solidFill>
                  <a:srgbClr val="FFC000"/>
                </a:solidFill>
                <a:latin typeface="Simplified Arabic" pitchFamily="18" charset="-78"/>
                <a:cs typeface="Simplified Arabic" pitchFamily="18" charset="-78"/>
              </a:rPr>
              <a:t>دور بطاقة الأداء المتوازن في قياس وتقييم الأداء المستدام بالمؤسسات المتوسطة للصناعات الغذائية -دراسة مقارنة بين </a:t>
            </a:r>
            <a:r>
              <a:rPr lang="ar-DZ" sz="2400" b="1" dirty="0" err="1" smtClean="0">
                <a:solidFill>
                  <a:srgbClr val="FFC000"/>
                </a:solidFill>
                <a:latin typeface="Simplified Arabic" pitchFamily="18" charset="-78"/>
                <a:cs typeface="Simplified Arabic" pitchFamily="18" charset="-78"/>
              </a:rPr>
              <a:t>ملبنة</a:t>
            </a:r>
            <a:r>
              <a:rPr lang="ar-DZ" sz="2400" b="1" dirty="0" smtClean="0">
                <a:solidFill>
                  <a:srgbClr val="FFC000"/>
                </a:solidFill>
                <a:latin typeface="Simplified Arabic" pitchFamily="18" charset="-78"/>
                <a:cs typeface="Simplified Arabic" pitchFamily="18" charset="-78"/>
              </a:rPr>
              <a:t> </a:t>
            </a:r>
            <a:r>
              <a:rPr lang="ar-DZ" sz="2400" b="1" dirty="0" err="1" smtClean="0">
                <a:solidFill>
                  <a:srgbClr val="FFC000"/>
                </a:solidFill>
                <a:latin typeface="Simplified Arabic" pitchFamily="18" charset="-78"/>
                <a:cs typeface="Simplified Arabic" pitchFamily="18" charset="-78"/>
              </a:rPr>
              <a:t>الحضنة</a:t>
            </a:r>
            <a:r>
              <a:rPr lang="ar-DZ" sz="2400" b="1" dirty="0" smtClean="0">
                <a:solidFill>
                  <a:srgbClr val="FFC000"/>
                </a:solidFill>
                <a:latin typeface="Simplified Arabic" pitchFamily="18" charset="-78"/>
                <a:cs typeface="Simplified Arabic" pitchFamily="18" charset="-78"/>
              </a:rPr>
              <a:t> بالمسيلة </a:t>
            </a:r>
            <a:r>
              <a:rPr lang="ar-DZ" sz="2400" b="1" dirty="0" err="1" smtClean="0">
                <a:solidFill>
                  <a:srgbClr val="FFC000"/>
                </a:solidFill>
                <a:latin typeface="Simplified Arabic" pitchFamily="18" charset="-78"/>
                <a:cs typeface="Simplified Arabic" pitchFamily="18" charset="-78"/>
              </a:rPr>
              <a:t>وملبنة</a:t>
            </a:r>
            <a:r>
              <a:rPr lang="ar-DZ" sz="2400" b="1" dirty="0" smtClean="0">
                <a:solidFill>
                  <a:srgbClr val="FFC000"/>
                </a:solidFill>
                <a:latin typeface="Simplified Arabic" pitchFamily="18" charset="-78"/>
                <a:cs typeface="Simplified Arabic" pitchFamily="18" charset="-78"/>
              </a:rPr>
              <a:t> التل </a:t>
            </a:r>
            <a:r>
              <a:rPr lang="ar-DZ" sz="2400" b="1" dirty="0" err="1" smtClean="0">
                <a:solidFill>
                  <a:srgbClr val="FFC000"/>
                </a:solidFill>
                <a:latin typeface="Simplified Arabic" pitchFamily="18" charset="-78"/>
                <a:cs typeface="Simplified Arabic" pitchFamily="18" charset="-78"/>
              </a:rPr>
              <a:t>بسطيف</a:t>
            </a:r>
            <a:r>
              <a:rPr lang="ar-DZ" sz="2400" b="1" dirty="0" smtClean="0">
                <a:solidFill>
                  <a:srgbClr val="FFC000"/>
                </a:solidFill>
                <a:latin typeface="Simplified Arabic" pitchFamily="18" charset="-78"/>
                <a:cs typeface="Simplified Arabic" pitchFamily="18" charset="-78"/>
              </a:rPr>
              <a:t>-</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مذكرة ماجستير غير منشورة في علوم التسيير، فرع إدارة الأعمال الإستراتيجية للتنمية المستدامة، كلية العلوم الاقتصادية، التجارية وعلوم التسيير، جامعة </a:t>
            </a:r>
            <a:r>
              <a:rPr lang="ar-DZ" sz="2400" dirty="0" err="1" smtClean="0">
                <a:latin typeface="Simplified Arabic" pitchFamily="18" charset="-78"/>
                <a:cs typeface="Simplified Arabic" pitchFamily="18" charset="-78"/>
              </a:rPr>
              <a:t>سطيف</a:t>
            </a:r>
            <a:r>
              <a:rPr lang="ar-DZ" sz="2400" dirty="0" smtClean="0">
                <a:latin typeface="Simplified Arabic" pitchFamily="18" charset="-78"/>
                <a:cs typeface="Simplified Arabic" pitchFamily="18" charset="-78"/>
              </a:rPr>
              <a:t>، الجزائر، 2011. </a:t>
            </a:r>
          </a:p>
          <a:p>
            <a:pPr algn="just" rtl="1">
              <a:buFontTx/>
              <a:buChar char="-"/>
            </a:pPr>
            <a:r>
              <a:rPr lang="ar-DZ" sz="2400" dirty="0" smtClean="0">
                <a:latin typeface="Simplified Arabic" pitchFamily="18" charset="-78"/>
                <a:cs typeface="Simplified Arabic" pitchFamily="18" charset="-78"/>
              </a:rPr>
              <a:t>جودة محفوظ أحمد، </a:t>
            </a:r>
            <a:r>
              <a:rPr lang="ar-SA" sz="2400" b="1" dirty="0" smtClean="0">
                <a:solidFill>
                  <a:srgbClr val="FFC000"/>
                </a:solidFill>
                <a:latin typeface="Simplified Arabic" pitchFamily="18" charset="-78"/>
                <a:cs typeface="Simplified Arabic" pitchFamily="18" charset="-78"/>
              </a:rPr>
              <a:t>تطبيق نظام الأداء المتوازن المؤسسي وأثره في الالتزام المؤسسي للعاملين في شركات الألمنيوم الأردنية: دراسة تطبيقية</a:t>
            </a:r>
            <a:r>
              <a:rPr lang="ar-SA" sz="2400" dirty="0" smtClean="0">
                <a:latin typeface="Simplified Arabic" pitchFamily="18" charset="-78"/>
                <a:cs typeface="Simplified Arabic" pitchFamily="18" charset="-78"/>
              </a:rPr>
              <a:t>، المجلة الأردنية للعلوم التطبيقية، المجلد 11، العدد 26، جامعة العلوم التطبيقية، عمان، الأردن، 2008.  </a:t>
            </a:r>
            <a:endParaRPr lang="fr-FR" sz="2400" dirty="0" smtClean="0">
              <a:latin typeface="Simplified Arabic" pitchFamily="18" charset="-78"/>
              <a:cs typeface="Simplified Arabic" pitchFamily="18" charset="-78"/>
            </a:endParaRPr>
          </a:p>
          <a:p>
            <a:pPr algn="just" rtl="1">
              <a:buNone/>
            </a:pPr>
            <a:endParaRPr lang="fr-FR" sz="2400" dirty="0" smtClean="0">
              <a:latin typeface="Simplified Arabic" pitchFamily="18" charset="-78"/>
              <a:cs typeface="Simplified Arabic" pitchFamily="18" charset="-78"/>
            </a:endParaRPr>
          </a:p>
          <a:p>
            <a:pPr algn="just" rtl="1">
              <a:buNone/>
            </a:pPr>
            <a:endParaRPr lang="ar-DZ" sz="2700"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sz="25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أهم مراجع الفصل</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a:buNone/>
            </a:pPr>
            <a:r>
              <a:rPr lang="fr-FR" sz="2400"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CHRISTOPHE GERMAIN, </a:t>
            </a:r>
            <a:r>
              <a:rPr lang="fr-FR" sz="2300" b="1" dirty="0" smtClean="0">
                <a:solidFill>
                  <a:srgbClr val="FFC000"/>
                </a:solidFill>
                <a:latin typeface="Simplified Arabic" pitchFamily="18" charset="-78"/>
                <a:cs typeface="Simplified Arabic" pitchFamily="18" charset="-78"/>
              </a:rPr>
              <a:t>Tableau de bord</a:t>
            </a:r>
            <a:r>
              <a:rPr lang="fr-FR" sz="2300" b="1" dirty="0" smtClean="0">
                <a:latin typeface="Simplified Arabic" pitchFamily="18" charset="-78"/>
                <a:cs typeface="Simplified Arabic" pitchFamily="18" charset="-78"/>
              </a:rPr>
              <a:t>, </a:t>
            </a:r>
            <a:r>
              <a:rPr lang="tzm-Latn-DZ" sz="2300" dirty="0" smtClean="0">
                <a:latin typeface="Simplified Arabic" pitchFamily="18" charset="-78"/>
                <a:cs typeface="Simplified Arabic" pitchFamily="18" charset="-78"/>
              </a:rPr>
              <a:t>éditions</a:t>
            </a:r>
            <a:r>
              <a:rPr lang="fr-FR" sz="2300" dirty="0" smtClean="0">
                <a:latin typeface="Simplified Arabic" pitchFamily="18" charset="-78"/>
                <a:cs typeface="Simplified Arabic" pitchFamily="18" charset="-78"/>
              </a:rPr>
              <a:t> E-thèque, Lille, France, 2003.   </a:t>
            </a:r>
          </a:p>
          <a:p>
            <a:pPr algn="just">
              <a:buNone/>
            </a:pPr>
            <a:r>
              <a:rPr lang="fr-FR" sz="2300" dirty="0" smtClean="0">
                <a:latin typeface="Simplified Arabic" pitchFamily="18" charset="-78"/>
                <a:cs typeface="Simplified Arabic" pitchFamily="18" charset="-78"/>
              </a:rPr>
              <a:t>- FERNANDEZ ALAIN, </a:t>
            </a:r>
            <a:r>
              <a:rPr lang="fr-FR" sz="2300" b="1" dirty="0" smtClean="0">
                <a:solidFill>
                  <a:srgbClr val="FFC000"/>
                </a:solidFill>
                <a:latin typeface="Simplified Arabic" pitchFamily="18" charset="-78"/>
                <a:cs typeface="Simplified Arabic" pitchFamily="18" charset="-78"/>
              </a:rPr>
              <a:t>Les nouveaux tableau de bord des managers</a:t>
            </a:r>
            <a:r>
              <a:rPr lang="fr-FR" sz="2300" b="1"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 4</a:t>
            </a:r>
            <a:r>
              <a:rPr lang="fr-FR" sz="2300" baseline="30000" dirty="0" smtClean="0">
                <a:latin typeface="Simplified Arabic" pitchFamily="18" charset="-78"/>
                <a:cs typeface="Simplified Arabic" pitchFamily="18" charset="-78"/>
              </a:rPr>
              <a:t>éme</a:t>
            </a:r>
            <a:r>
              <a:rPr lang="fr-FR" sz="2300" dirty="0" smtClean="0">
                <a:latin typeface="Simplified Arabic" pitchFamily="18" charset="-78"/>
                <a:cs typeface="Simplified Arabic" pitchFamily="18" charset="-78"/>
              </a:rPr>
              <a:t> édition, éditions </a:t>
            </a:r>
            <a:r>
              <a:rPr lang="fr-FR" sz="2300" dirty="0" err="1" smtClean="0">
                <a:latin typeface="Simplified Arabic" pitchFamily="18" charset="-78"/>
                <a:cs typeface="Simplified Arabic" pitchFamily="18" charset="-78"/>
              </a:rPr>
              <a:t>Eyrolles</a:t>
            </a:r>
            <a:r>
              <a:rPr lang="fr-FR" sz="2300" dirty="0" smtClean="0">
                <a:latin typeface="Simplified Arabic" pitchFamily="18" charset="-78"/>
                <a:cs typeface="Simplified Arabic" pitchFamily="18" charset="-78"/>
              </a:rPr>
              <a:t>, Paris, France, 2008.</a:t>
            </a:r>
          </a:p>
          <a:p>
            <a:pPr algn="just">
              <a:buNone/>
            </a:pPr>
            <a:r>
              <a:rPr lang="fr-FR" sz="2300" dirty="0" smtClean="0">
                <a:latin typeface="Simplified Arabic" pitchFamily="18" charset="-78"/>
                <a:cs typeface="Simplified Arabic" pitchFamily="18" charset="-78"/>
              </a:rPr>
              <a:t>- KAPLAN ROBERT.S., NORTON DAVID.P., </a:t>
            </a:r>
            <a:r>
              <a:rPr lang="fr-FR" sz="2300" b="1" dirty="0" smtClean="0">
                <a:solidFill>
                  <a:srgbClr val="FFC000"/>
                </a:solidFill>
                <a:latin typeface="Simplified Arabic" pitchFamily="18" charset="-78"/>
                <a:cs typeface="Simplified Arabic" pitchFamily="18" charset="-78"/>
              </a:rPr>
              <a:t>Le tableau de bord prospectif</a:t>
            </a:r>
            <a:r>
              <a:rPr lang="fr-FR" sz="2300" b="1"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7</a:t>
            </a:r>
            <a:r>
              <a:rPr lang="fr-FR" sz="2300" baseline="30000" dirty="0" smtClean="0">
                <a:latin typeface="Simplified Arabic" pitchFamily="18" charset="-78"/>
                <a:cs typeface="Simplified Arabic" pitchFamily="18" charset="-78"/>
              </a:rPr>
              <a:t>éme</a:t>
            </a:r>
            <a:r>
              <a:rPr lang="fr-FR" sz="2300" dirty="0" smtClean="0">
                <a:latin typeface="Simplified Arabic" pitchFamily="18" charset="-78"/>
                <a:cs typeface="Simplified Arabic" pitchFamily="18" charset="-78"/>
              </a:rPr>
              <a:t> édition, éditions d'Organisation, Paris, France, 2010. </a:t>
            </a:r>
          </a:p>
          <a:p>
            <a:pPr algn="just">
              <a:buNone/>
            </a:pPr>
            <a:r>
              <a:rPr lang="en-US" sz="2300" dirty="0" smtClean="0">
                <a:latin typeface="Simplified Arabic" pitchFamily="18" charset="-78"/>
                <a:cs typeface="Simplified Arabic" pitchFamily="18" charset="-78"/>
              </a:rPr>
              <a:t>- BEHERY MOHAMED H., </a:t>
            </a:r>
            <a:r>
              <a:rPr lang="en-US" sz="2300" b="1" dirty="0" smtClean="0">
                <a:solidFill>
                  <a:srgbClr val="FFC000"/>
                </a:solidFill>
                <a:latin typeface="Simplified Arabic" pitchFamily="18" charset="-78"/>
                <a:cs typeface="Simplified Arabic" pitchFamily="18" charset="-78"/>
              </a:rPr>
              <a:t>Change and culture: the balanced scorecard and the Egyptian fertilizer manufacturing sector</a:t>
            </a:r>
            <a:r>
              <a:rPr lang="en-US" sz="2300" b="1" dirty="0" smtClean="0">
                <a:latin typeface="Simplified Arabic" pitchFamily="18" charset="-78"/>
                <a:cs typeface="Simplified Arabic" pitchFamily="18" charset="-78"/>
              </a:rPr>
              <a:t>, </a:t>
            </a:r>
            <a:r>
              <a:rPr lang="en-US" sz="2300" dirty="0" smtClean="0">
                <a:latin typeface="Simplified Arabic" pitchFamily="18" charset="-78"/>
                <a:cs typeface="Simplified Arabic" pitchFamily="18" charset="-78"/>
              </a:rPr>
              <a:t>PhD thesis in Management, University of Glasgow, UK, 2005. </a:t>
            </a:r>
            <a:r>
              <a:rPr lang="en-US" sz="2300" b="1" dirty="0" smtClean="0">
                <a:latin typeface="Simplified Arabic" pitchFamily="18" charset="-78"/>
                <a:cs typeface="Simplified Arabic" pitchFamily="18" charset="-78"/>
              </a:rPr>
              <a:t> </a:t>
            </a:r>
            <a:endParaRPr lang="fr-FR" sz="2300" dirty="0" smtClean="0">
              <a:latin typeface="Simplified Arabic" pitchFamily="18" charset="-78"/>
              <a:cs typeface="Simplified Arabic" pitchFamily="18" charset="-78"/>
            </a:endParaRPr>
          </a:p>
          <a:p>
            <a:pPr algn="just">
              <a:buNone/>
            </a:pPr>
            <a:r>
              <a:rPr lang="fr-FR" sz="2300" dirty="0" smtClean="0">
                <a:latin typeface="Simplified Arabic" pitchFamily="18" charset="-78"/>
                <a:cs typeface="Simplified Arabic" pitchFamily="18" charset="-78"/>
              </a:rPr>
              <a:t> - BENZERAFA MANEL, </a:t>
            </a:r>
            <a:r>
              <a:rPr lang="fr-FR" sz="2300" b="1" dirty="0" smtClean="0">
                <a:solidFill>
                  <a:srgbClr val="FFC000"/>
                </a:solidFill>
                <a:latin typeface="Simplified Arabic" pitchFamily="18" charset="-78"/>
                <a:cs typeface="Simplified Arabic" pitchFamily="18" charset="-78"/>
              </a:rPr>
              <a:t>L'universalité d'un outil de gestion en question: Cas de la </a:t>
            </a:r>
            <a:r>
              <a:rPr lang="en-US" sz="2300" b="1" dirty="0" smtClean="0">
                <a:solidFill>
                  <a:srgbClr val="FFC000"/>
                </a:solidFill>
                <a:latin typeface="Simplified Arabic" pitchFamily="18" charset="-78"/>
                <a:cs typeface="Simplified Arabic" pitchFamily="18" charset="-78"/>
              </a:rPr>
              <a:t>balanced</a:t>
            </a:r>
            <a:r>
              <a:rPr lang="fr-FR" sz="2300" b="1" dirty="0" smtClean="0">
                <a:solidFill>
                  <a:srgbClr val="FFC000"/>
                </a:solidFill>
                <a:latin typeface="Simplified Arabic" pitchFamily="18" charset="-78"/>
                <a:cs typeface="Simplified Arabic" pitchFamily="18" charset="-78"/>
              </a:rPr>
              <a:t> </a:t>
            </a:r>
            <a:r>
              <a:rPr lang="en-US" sz="2300" b="1" dirty="0" smtClean="0">
                <a:solidFill>
                  <a:srgbClr val="FFC000"/>
                </a:solidFill>
                <a:latin typeface="Simplified Arabic" pitchFamily="18" charset="-78"/>
                <a:cs typeface="Simplified Arabic" pitchFamily="18" charset="-78"/>
              </a:rPr>
              <a:t>Scorecard</a:t>
            </a:r>
            <a:r>
              <a:rPr lang="fr-FR" sz="2300" b="1" smtClean="0">
                <a:solidFill>
                  <a:srgbClr val="FFC000"/>
                </a:solidFill>
                <a:latin typeface="Simplified Arabic" pitchFamily="18" charset="-78"/>
                <a:cs typeface="Simplified Arabic" pitchFamily="18" charset="-78"/>
              </a:rPr>
              <a:t> </a:t>
            </a:r>
            <a:r>
              <a:rPr lang="fr-FR" sz="2300" b="1" dirty="0" smtClean="0">
                <a:solidFill>
                  <a:srgbClr val="FFC000"/>
                </a:solidFill>
                <a:latin typeface="Simplified Arabic" pitchFamily="18" charset="-78"/>
                <a:cs typeface="Simplified Arabic" pitchFamily="18" charset="-78"/>
              </a:rPr>
              <a:t>dans les administrations de l'état</a:t>
            </a:r>
            <a:r>
              <a:rPr lang="fr-FR" sz="2300" b="1"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thèse de doctorat en sciences de gestion, option management public, Université Paris 10, Paris, France, 2007. </a:t>
            </a:r>
          </a:p>
          <a:p>
            <a:pPr algn="just">
              <a:buNone/>
            </a:pPr>
            <a:r>
              <a:rPr lang="en-US" sz="2300" dirty="0" smtClean="0">
                <a:latin typeface="Simplified Arabic" pitchFamily="18" charset="-78"/>
                <a:cs typeface="Simplified Arabic" pitchFamily="18" charset="-78"/>
              </a:rPr>
              <a:t>- KAPLAN ROBERT.S., NORTON DAVID.P., </a:t>
            </a:r>
            <a:r>
              <a:rPr lang="en-US" sz="2300" b="1" dirty="0" smtClean="0">
                <a:solidFill>
                  <a:srgbClr val="FFC000"/>
                </a:solidFill>
                <a:latin typeface="Simplified Arabic" pitchFamily="18" charset="-78"/>
                <a:cs typeface="Simplified Arabic" pitchFamily="18" charset="-78"/>
              </a:rPr>
              <a:t>Putting the Balanced Scorecard to work</a:t>
            </a:r>
            <a:r>
              <a:rPr lang="en-US" sz="2300" b="1" dirty="0" smtClean="0">
                <a:latin typeface="Simplified Arabic" pitchFamily="18" charset="-78"/>
                <a:cs typeface="Simplified Arabic" pitchFamily="18" charset="-78"/>
              </a:rPr>
              <a:t>, </a:t>
            </a:r>
            <a:r>
              <a:rPr lang="en-US" sz="2300" dirty="0" smtClean="0">
                <a:latin typeface="Simplified Arabic" pitchFamily="18" charset="-78"/>
                <a:cs typeface="Simplified Arabic" pitchFamily="18" charset="-78"/>
              </a:rPr>
              <a:t>Harvard Business Review, Vol.71, n°5, Harvard Business School, Boston, USA, September-October 1992.</a:t>
            </a:r>
            <a:endParaRPr lang="fr-FR" sz="2300" dirty="0" smtClean="0">
              <a:latin typeface="Simplified Arabic" pitchFamily="18" charset="-78"/>
              <a:cs typeface="Simplified Arabic" pitchFamily="18" charset="-78"/>
            </a:endParaRPr>
          </a:p>
          <a:p>
            <a:pPr algn="just">
              <a:buNone/>
            </a:pPr>
            <a:endParaRPr lang="fr-FR" sz="2400" dirty="0" smtClean="0">
              <a:latin typeface="Simplified Arabic" pitchFamily="18" charset="-78"/>
              <a:cs typeface="Simplified Arabic" pitchFamily="18" charset="-78"/>
            </a:endParaRPr>
          </a:p>
          <a:p>
            <a:pPr algn="just" rtl="1">
              <a:buNone/>
            </a:pPr>
            <a:endParaRPr lang="ar-DZ" sz="2700"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sz="25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4282" y="0"/>
            <a:ext cx="7929618" cy="2308324"/>
          </a:xfrm>
          <a:prstGeom prst="rect">
            <a:avLst/>
          </a:prstGeom>
          <a:noFill/>
          <a:ln w="0">
            <a:no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rtl="1"/>
            <a:r>
              <a:rPr lang="fr-FR"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Université de </a:t>
            </a:r>
            <a:r>
              <a:rPr lang="fr-FR" sz="3600" b="1" cap="none" spc="0"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Boumerdes</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rtl="1"/>
            <a:r>
              <a:rPr lang="fr-FR"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FSEGC</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a:r>
              <a:rPr lang="fr-FR"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Département SG Master I Management des Entreprises</a:t>
            </a:r>
            <a:endParaRPr lang="fr-FR" sz="3600" b="1" cap="none" spc="0"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p:txBody>
      </p:sp>
      <p:sp>
        <p:nvSpPr>
          <p:cNvPr id="4" name="AutoShape 9"/>
          <p:cNvSpPr>
            <a:spLocks noGrp="1" noChangeArrowheads="1"/>
          </p:cNvSpPr>
          <p:nvPr>
            <p:ph type="ctrTitle"/>
          </p:nvPr>
        </p:nvSpPr>
        <p:spPr bwMode="auto">
          <a:xfrm>
            <a:off x="500034" y="2500306"/>
            <a:ext cx="8001056" cy="1928826"/>
          </a:xfrm>
          <a:prstGeom prst="roundRect">
            <a:avLst>
              <a:gd name="adj" fmla="val 27056"/>
            </a:avLst>
          </a:prstGeom>
          <a:solidFill>
            <a:schemeClr val="bg2">
              <a:lumMod val="75000"/>
            </a:schemeClr>
          </a:solidFill>
          <a:ln>
            <a:solidFill>
              <a:schemeClr val="tx1"/>
            </a:solidFill>
            <a:headEnd/>
            <a:tailEnd/>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none" anchor="ctr">
            <a:noAutofit/>
          </a:bodyPr>
          <a:lstStyle/>
          <a:p>
            <a:r>
              <a:rPr lang="fr-FR" sz="4000" b="1" dirty="0" smtClean="0"/>
              <a:t>Programme de module </a:t>
            </a:r>
            <a:br>
              <a:rPr lang="fr-FR" sz="4000" b="1" dirty="0" smtClean="0"/>
            </a:br>
            <a:r>
              <a:rPr lang="fr-FR" sz="4000" b="1" dirty="0" smtClean="0"/>
              <a:t>Tableau de Bord Prospectif (TBP)</a:t>
            </a:r>
            <a:endParaRPr lang="fr-FR" sz="4000" dirty="0"/>
          </a:p>
        </p:txBody>
      </p:sp>
      <p:sp>
        <p:nvSpPr>
          <p:cNvPr id="3" name="Sous-titre 2"/>
          <p:cNvSpPr>
            <a:spLocks noGrp="1"/>
          </p:cNvSpPr>
          <p:nvPr>
            <p:ph type="subTitle" idx="1"/>
          </p:nvPr>
        </p:nvSpPr>
        <p:spPr>
          <a:xfrm rot="10800000" flipV="1">
            <a:off x="428596" y="4643446"/>
            <a:ext cx="8143932" cy="2000264"/>
          </a:xfrm>
          <a:solidFill>
            <a:schemeClr val="bg2">
              <a:lumMod val="75000"/>
            </a:schemeClr>
          </a:solidFill>
          <a:ln>
            <a:solidFill>
              <a:schemeClr val="tx1"/>
            </a:solidFill>
          </a:ln>
        </p:spPr>
        <p:style>
          <a:lnRef idx="2">
            <a:schemeClr val="dk1"/>
          </a:lnRef>
          <a:fillRef idx="1">
            <a:schemeClr val="lt1"/>
          </a:fillRef>
          <a:effectRef idx="0">
            <a:schemeClr val="dk1"/>
          </a:effectRef>
          <a:fontRef idx="minor">
            <a:schemeClr val="dk1"/>
          </a:fontRef>
        </p:style>
        <p:txBody>
          <a:bodyPr>
            <a:normAutofit/>
          </a:bodyPr>
          <a:lstStyle/>
          <a:p>
            <a:pPr rtl="1"/>
            <a:r>
              <a:rPr lang="fr-FR" dirty="0" smtClean="0">
                <a:ln>
                  <a:solidFill>
                    <a:schemeClr val="tx1"/>
                  </a:solidFill>
                </a:ln>
                <a:solidFill>
                  <a:schemeClr val="tx1"/>
                </a:solidFill>
                <a:latin typeface="Simplified Arabic" pitchFamily="18" charset="-78"/>
                <a:cs typeface="Simplified Arabic" pitchFamily="18" charset="-78"/>
              </a:rPr>
              <a:t>Réalisé par</a:t>
            </a:r>
            <a:endParaRPr lang="ar-DZ" dirty="0" smtClean="0">
              <a:ln>
                <a:solidFill>
                  <a:schemeClr val="tx1"/>
                </a:solidFill>
              </a:ln>
              <a:solidFill>
                <a:schemeClr val="tx1"/>
              </a:solidFill>
              <a:latin typeface="Simplified Arabic" pitchFamily="18" charset="-78"/>
              <a:cs typeface="Simplified Arabic" pitchFamily="18" charset="-78"/>
            </a:endParaRPr>
          </a:p>
          <a:p>
            <a:pPr rtl="1"/>
            <a:r>
              <a:rPr lang="fr-FR" b="1" dirty="0" smtClean="0">
                <a:ln>
                  <a:solidFill>
                    <a:schemeClr val="tx1"/>
                  </a:solidFill>
                </a:ln>
                <a:solidFill>
                  <a:schemeClr val="tx1"/>
                </a:solidFill>
                <a:latin typeface="Simplified Arabic" pitchFamily="18" charset="-78"/>
                <a:cs typeface="Simplified Arabic" pitchFamily="18" charset="-78"/>
              </a:rPr>
              <a:t>Dr. ARKOUB </a:t>
            </a:r>
            <a:r>
              <a:rPr lang="fr-FR" b="1" dirty="0" err="1" smtClean="0">
                <a:ln>
                  <a:solidFill>
                    <a:schemeClr val="tx1"/>
                  </a:solidFill>
                </a:ln>
                <a:solidFill>
                  <a:schemeClr val="tx1"/>
                </a:solidFill>
                <a:latin typeface="Simplified Arabic" pitchFamily="18" charset="-78"/>
                <a:cs typeface="Simplified Arabic" pitchFamily="18" charset="-78"/>
              </a:rPr>
              <a:t>Ouali</a:t>
            </a:r>
            <a:endParaRPr lang="ar-DZ" b="1" dirty="0" smtClean="0">
              <a:ln>
                <a:solidFill>
                  <a:schemeClr val="tx1"/>
                </a:solidFill>
              </a:ln>
              <a:solidFill>
                <a:schemeClr val="tx1"/>
              </a:solidFill>
              <a:latin typeface="Simplified Arabic" pitchFamily="18" charset="-78"/>
              <a:cs typeface="Simplified Arabic" pitchFamily="18" charset="-78"/>
            </a:endParaRPr>
          </a:p>
          <a:p>
            <a:pPr rtl="1"/>
            <a:r>
              <a:rPr lang="fr-FR" sz="2600" b="1" dirty="0" smtClean="0">
                <a:ln>
                  <a:solidFill>
                    <a:schemeClr val="tx1"/>
                  </a:solidFill>
                </a:ln>
                <a:solidFill>
                  <a:schemeClr val="tx1"/>
                </a:solidFill>
                <a:latin typeface="Simplified Arabic" pitchFamily="18" charset="-78"/>
                <a:cs typeface="Simplified Arabic" pitchFamily="18" charset="-78"/>
              </a:rPr>
              <a:t>Université de </a:t>
            </a:r>
            <a:r>
              <a:rPr lang="fr-FR" sz="2600" b="1" dirty="0" err="1" smtClean="0">
                <a:ln>
                  <a:solidFill>
                    <a:schemeClr val="tx1"/>
                  </a:solidFill>
                </a:ln>
                <a:solidFill>
                  <a:schemeClr val="tx1"/>
                </a:solidFill>
                <a:latin typeface="Simplified Arabic" pitchFamily="18" charset="-78"/>
                <a:cs typeface="Simplified Arabic" pitchFamily="18" charset="-78"/>
              </a:rPr>
              <a:t>Boumerdes</a:t>
            </a:r>
            <a:endParaRPr lang="ar-DZ" sz="2600"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2000"/>
                                        <p:tgtEl>
                                          <p:spTgt spid="4"/>
                                        </p:tgtEl>
                                      </p:cBhvr>
                                    </p:animEffect>
                                  </p:childTnLst>
                                </p:cTn>
                              </p:par>
                              <p:par>
                                <p:cTn id="12" presetID="2" presetClass="entr" presetSubtype="4" fill="hold" grpId="0" nodeType="with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15" dur="2000" fill="hold"/>
                                        <p:tgtEl>
                                          <p:spTgt spid="3">
                                            <p:bg/>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3">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14338"/>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برنامج المقياس</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2800" b="1" dirty="0" smtClean="0">
                <a:solidFill>
                  <a:srgbClr val="FFFF00"/>
                </a:solidFill>
                <a:latin typeface="Simplified Arabic" pitchFamily="18" charset="-78"/>
                <a:cs typeface="Simplified Arabic" pitchFamily="18" charset="-78"/>
              </a:rPr>
              <a:t>الفصل الأول: </a:t>
            </a:r>
            <a:r>
              <a:rPr lang="ar-DZ" sz="2800" b="1" dirty="0" smtClean="0">
                <a:latin typeface="Simplified Arabic" pitchFamily="18" charset="-78"/>
                <a:cs typeface="Simplified Arabic" pitchFamily="18" charset="-78"/>
              </a:rPr>
              <a:t>الإطار النظري والفكري للوحة القيادة الاستشرافية</a:t>
            </a:r>
            <a:endParaRPr lang="fr-FR" sz="2800" b="1" dirty="0" smtClean="0">
              <a:latin typeface="Simplified Arabic" pitchFamily="18" charset="-78"/>
              <a:cs typeface="Simplified Arabic" pitchFamily="18" charset="-78"/>
            </a:endParaRPr>
          </a:p>
          <a:p>
            <a:pPr algn="just" rtl="1">
              <a:buNone/>
            </a:pPr>
            <a:r>
              <a:rPr lang="ar-DZ" sz="2800" b="1" dirty="0" smtClean="0">
                <a:solidFill>
                  <a:srgbClr val="FFFF00"/>
                </a:solidFill>
                <a:latin typeface="Simplified Arabic" pitchFamily="18" charset="-78"/>
                <a:cs typeface="Simplified Arabic" pitchFamily="18" charset="-78"/>
              </a:rPr>
              <a:t>الفصل الثاني:</a:t>
            </a:r>
            <a:r>
              <a:rPr lang="ar-DZ" sz="2800" b="1" dirty="0" smtClean="0">
                <a:latin typeface="Simplified Arabic" pitchFamily="18" charset="-78"/>
                <a:cs typeface="Simplified Arabic" pitchFamily="18" charset="-78"/>
              </a:rPr>
              <a:t> تصميم لوحة القيادة الاستشرافية وتحديد أبعادها</a:t>
            </a:r>
            <a:endParaRPr lang="fr-FR" sz="2800" b="1" dirty="0" smtClean="0">
              <a:latin typeface="Simplified Arabic" pitchFamily="18" charset="-78"/>
              <a:cs typeface="Simplified Arabic" pitchFamily="18" charset="-78"/>
            </a:endParaRPr>
          </a:p>
          <a:p>
            <a:pPr algn="just" rtl="1">
              <a:buNone/>
            </a:pPr>
            <a:r>
              <a:rPr lang="ar-DZ" sz="2800" b="1" dirty="0" smtClean="0">
                <a:solidFill>
                  <a:srgbClr val="FFFF00"/>
                </a:solidFill>
                <a:latin typeface="Simplified Arabic" pitchFamily="18" charset="-78"/>
                <a:cs typeface="Simplified Arabic" pitchFamily="18" charset="-78"/>
              </a:rPr>
              <a:t>الفصل الثالث: </a:t>
            </a:r>
            <a:r>
              <a:rPr lang="ar-DZ" sz="2800" b="1" dirty="0" smtClean="0">
                <a:latin typeface="Simplified Arabic" pitchFamily="18" charset="-78"/>
                <a:cs typeface="Simplified Arabic" pitchFamily="18" charset="-78"/>
              </a:rPr>
              <a:t>تصميم وتحليل مؤشرات البعد المالي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الرابع: </a:t>
            </a:r>
            <a:r>
              <a:rPr lang="ar-DZ" sz="2800" b="1" dirty="0" smtClean="0">
                <a:latin typeface="Simplified Arabic" pitchFamily="18" charset="-78"/>
                <a:cs typeface="Simplified Arabic" pitchFamily="18" charset="-78"/>
              </a:rPr>
              <a:t>تصميم وتحليل مؤشرات بعد الزبائن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الخامس: </a:t>
            </a:r>
            <a:r>
              <a:rPr lang="ar-DZ" sz="2800" b="1" dirty="0" smtClean="0">
                <a:latin typeface="Simplified Arabic" pitchFamily="18" charset="-78"/>
                <a:cs typeface="Simplified Arabic" pitchFamily="18" charset="-78"/>
              </a:rPr>
              <a:t>تصميم وتحليل مؤشرات بعد العمليات الداخلية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السادس: </a:t>
            </a:r>
            <a:r>
              <a:rPr lang="ar-DZ" sz="2800" b="1" dirty="0" smtClean="0">
                <a:latin typeface="Simplified Arabic" pitchFamily="18" charset="-78"/>
                <a:cs typeface="Simplified Arabic" pitchFamily="18" charset="-78"/>
              </a:rPr>
              <a:t>تصميم وتحليل مؤشرات بعد التعلم والنمو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السابع: </a:t>
            </a:r>
            <a:r>
              <a:rPr lang="ar-DZ" sz="2800" b="1" dirty="0" smtClean="0">
                <a:latin typeface="Simplified Arabic" pitchFamily="18" charset="-78"/>
                <a:cs typeface="Simplified Arabic" pitchFamily="18" charset="-78"/>
              </a:rPr>
              <a:t>تصميم وتحليل مؤشرات البعد المجتمعي (الاجتماعي والبيئي) للوحة القيادة الاستشرافية المستدامة </a:t>
            </a:r>
            <a:r>
              <a:rPr lang="fr-FR" sz="2800" b="1" dirty="0" smtClean="0">
                <a:latin typeface="Simplified Arabic" pitchFamily="18" charset="-78"/>
                <a:cs typeface="Simplified Arabic" pitchFamily="18" charset="-78"/>
              </a:rPr>
              <a:t>(SBSC)</a:t>
            </a:r>
          </a:p>
          <a:p>
            <a:pPr algn="just" rtl="1">
              <a:buNone/>
            </a:pPr>
            <a:r>
              <a:rPr lang="ar-DZ" sz="2800" b="1" dirty="0" smtClean="0">
                <a:solidFill>
                  <a:srgbClr val="FFFF00"/>
                </a:solidFill>
                <a:latin typeface="Simplified Arabic" pitchFamily="18" charset="-78"/>
                <a:cs typeface="Simplified Arabic" pitchFamily="18" charset="-78"/>
              </a:rPr>
              <a:t>الفصل الثامن: </a:t>
            </a:r>
            <a:r>
              <a:rPr lang="ar-DZ" sz="2800" b="1" dirty="0" smtClean="0">
                <a:latin typeface="Simplified Arabic" pitchFamily="18" charset="-78"/>
                <a:cs typeface="Simplified Arabic" pitchFamily="18" charset="-78"/>
              </a:rPr>
              <a:t>قياس، تقييم وتحسين الأداء عن طريق لوحة القيادة الاستشرافية</a:t>
            </a:r>
            <a:endParaRPr lang="fr-FR" sz="2800" b="1" dirty="0" smtClean="0">
              <a:latin typeface="Simplified Arabic" pitchFamily="18" charset="-78"/>
              <a:cs typeface="Simplified Arabic" pitchFamily="18" charset="-78"/>
            </a:endParaRPr>
          </a:p>
          <a:p>
            <a:pPr algn="just" rtl="1">
              <a:buNone/>
            </a:pPr>
            <a:r>
              <a:rPr lang="ar-DZ" sz="2800" b="1" dirty="0" smtClean="0">
                <a:solidFill>
                  <a:srgbClr val="FFFF00"/>
                </a:solidFill>
                <a:latin typeface="Simplified Arabic" pitchFamily="18" charset="-78"/>
                <a:cs typeface="Simplified Arabic" pitchFamily="18" charset="-78"/>
              </a:rPr>
              <a:t>الفصل التاسع: </a:t>
            </a:r>
            <a:r>
              <a:rPr lang="ar-DZ" sz="2800" b="1" dirty="0" smtClean="0">
                <a:latin typeface="Simplified Arabic" pitchFamily="18" charset="-78"/>
                <a:cs typeface="Simplified Arabic" pitchFamily="18" charset="-78"/>
              </a:rPr>
              <a:t>تحليل وتقييم فعالية لوحة القيادة الاستشرافية</a:t>
            </a:r>
            <a:endParaRPr lang="fr-FR" sz="2800"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linds(horizontal)">
                                      <p:cBhvr>
                                        <p:cTn id="46" dur="10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blinds(horizontal)">
                                      <p:cBhvr>
                                        <p:cTn id="51"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85776"/>
            <a:ext cx="8229600" cy="1225560"/>
          </a:xfrm>
        </p:spPr>
        <p:txBody>
          <a:bodyPr>
            <a:normAutofit/>
          </a:bodyPr>
          <a:lstStyle/>
          <a:p>
            <a:r>
              <a:rPr lang="fr-FR" sz="4800" b="1" u="sng" dirty="0" smtClean="0">
                <a:solidFill>
                  <a:srgbClr val="FFFF00"/>
                </a:solidFill>
                <a:latin typeface="Simplified Arabic" pitchFamily="18" charset="-78"/>
                <a:cs typeface="Simplified Arabic" pitchFamily="18" charset="-78"/>
              </a:rPr>
              <a:t>Programme de Module</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a:buNone/>
            </a:pPr>
            <a:r>
              <a:rPr lang="fr-FR" sz="2500" b="1" dirty="0" smtClean="0">
                <a:solidFill>
                  <a:srgbClr val="FFFF00"/>
                </a:solidFill>
                <a:latin typeface="Simplified Arabic" pitchFamily="18" charset="-78"/>
                <a:cs typeface="Simplified Arabic" pitchFamily="18" charset="-78"/>
              </a:rPr>
              <a:t>Chapitre I:</a:t>
            </a:r>
            <a:r>
              <a:rPr lang="fr-FR" sz="2500" b="1" dirty="0" smtClean="0">
                <a:latin typeface="Simplified Arabic" pitchFamily="18" charset="-78"/>
                <a:cs typeface="Simplified Arabic" pitchFamily="18" charset="-78"/>
              </a:rPr>
              <a:t> Le cadre conceptuel de TBP.</a:t>
            </a:r>
          </a:p>
          <a:p>
            <a:pPr algn="just">
              <a:buNone/>
            </a:pPr>
            <a:r>
              <a:rPr lang="fr-FR" sz="2500" b="1" dirty="0" smtClean="0">
                <a:solidFill>
                  <a:srgbClr val="FFFF00"/>
                </a:solidFill>
                <a:latin typeface="Simplified Arabic" pitchFamily="18" charset="-78"/>
                <a:cs typeface="Simplified Arabic" pitchFamily="18" charset="-78"/>
              </a:rPr>
              <a:t>Chapitre II:</a:t>
            </a:r>
            <a:r>
              <a:rPr lang="fr-FR" sz="2500" b="1" dirty="0" smtClean="0">
                <a:latin typeface="Simplified Arabic" pitchFamily="18" charset="-78"/>
                <a:cs typeface="Simplified Arabic" pitchFamily="18" charset="-78"/>
              </a:rPr>
              <a:t> La conception de TBP et la détermination de ses axes. </a:t>
            </a:r>
          </a:p>
          <a:p>
            <a:pPr algn="just">
              <a:buNone/>
            </a:pPr>
            <a:r>
              <a:rPr lang="fr-FR" sz="2500" b="1" dirty="0" smtClean="0">
                <a:solidFill>
                  <a:srgbClr val="FFFF00"/>
                </a:solidFill>
                <a:latin typeface="Simplified Arabic" pitchFamily="18" charset="-78"/>
                <a:cs typeface="Simplified Arabic" pitchFamily="18" charset="-78"/>
              </a:rPr>
              <a:t>Chapitre III: </a:t>
            </a:r>
            <a:r>
              <a:rPr lang="fr-FR" sz="2500" b="1" dirty="0" smtClean="0">
                <a:latin typeface="Simplified Arabic" pitchFamily="18" charset="-78"/>
                <a:cs typeface="Simplified Arabic" pitchFamily="18" charset="-78"/>
              </a:rPr>
              <a:t>La conception et l’analyse de l’axe financier de TBP.  </a:t>
            </a:r>
          </a:p>
          <a:p>
            <a:pPr algn="just">
              <a:buNone/>
            </a:pPr>
            <a:r>
              <a:rPr lang="fr-FR" sz="2500" b="1" dirty="0" smtClean="0">
                <a:solidFill>
                  <a:srgbClr val="FFFF00"/>
                </a:solidFill>
                <a:latin typeface="Simplified Arabic" pitchFamily="18" charset="-78"/>
                <a:cs typeface="Simplified Arabic" pitchFamily="18" charset="-78"/>
              </a:rPr>
              <a:t>Chapitre IV: </a:t>
            </a:r>
            <a:r>
              <a:rPr lang="fr-FR" sz="2500" b="1" dirty="0" smtClean="0">
                <a:latin typeface="Simplified Arabic" pitchFamily="18" charset="-78"/>
                <a:cs typeface="Simplified Arabic" pitchFamily="18" charset="-78"/>
              </a:rPr>
              <a:t>La conception et l’analyse de l’axe clients de TBP. </a:t>
            </a:r>
          </a:p>
          <a:p>
            <a:pPr algn="just">
              <a:buNone/>
            </a:pPr>
            <a:r>
              <a:rPr lang="fr-FR" sz="2500" b="1" dirty="0" smtClean="0">
                <a:solidFill>
                  <a:srgbClr val="FFFF00"/>
                </a:solidFill>
                <a:latin typeface="Simplified Arabic" pitchFamily="18" charset="-78"/>
                <a:cs typeface="Simplified Arabic" pitchFamily="18" charset="-78"/>
              </a:rPr>
              <a:t>Chapitre V:</a:t>
            </a:r>
            <a:r>
              <a:rPr lang="fr-FR" sz="2500" b="1" dirty="0" smtClean="0">
                <a:latin typeface="Simplified Arabic" pitchFamily="18" charset="-78"/>
                <a:cs typeface="Simplified Arabic" pitchFamily="18" charset="-78"/>
              </a:rPr>
              <a:t> La conception et l’analyse de l’axe processus internes de TBP.</a:t>
            </a:r>
          </a:p>
          <a:p>
            <a:pPr algn="just">
              <a:buNone/>
            </a:pPr>
            <a:r>
              <a:rPr lang="fr-FR" sz="2500" b="1" dirty="0" smtClean="0">
                <a:solidFill>
                  <a:srgbClr val="FFFF00"/>
                </a:solidFill>
                <a:latin typeface="Simplified Arabic" pitchFamily="18" charset="-78"/>
                <a:cs typeface="Simplified Arabic" pitchFamily="18" charset="-78"/>
              </a:rPr>
              <a:t>Chapitre VI: </a:t>
            </a:r>
            <a:r>
              <a:rPr lang="fr-FR" sz="2500" b="1" dirty="0" smtClean="0">
                <a:latin typeface="Simplified Arabic" pitchFamily="18" charset="-78"/>
                <a:cs typeface="Simplified Arabic" pitchFamily="18" charset="-78"/>
              </a:rPr>
              <a:t>La conception et l’analyse de l’axe apprentissage organisationnel de TBP.</a:t>
            </a:r>
          </a:p>
          <a:p>
            <a:pPr algn="just">
              <a:buNone/>
            </a:pPr>
            <a:r>
              <a:rPr lang="fr-FR" sz="2500" b="1" dirty="0" smtClean="0">
                <a:solidFill>
                  <a:srgbClr val="FFFF00"/>
                </a:solidFill>
                <a:latin typeface="Simplified Arabic" pitchFamily="18" charset="-78"/>
                <a:cs typeface="Simplified Arabic" pitchFamily="18" charset="-78"/>
              </a:rPr>
              <a:t>Chapitre VII: </a:t>
            </a:r>
            <a:r>
              <a:rPr lang="fr-FR" sz="2500" b="1" dirty="0" smtClean="0">
                <a:latin typeface="Simplified Arabic" pitchFamily="18" charset="-78"/>
                <a:cs typeface="Simplified Arabic" pitchFamily="18" charset="-78"/>
              </a:rPr>
              <a:t>La conception et l’analyse de l’axe sociétal (social et environnemental) de TBPD (SBSC).</a:t>
            </a:r>
          </a:p>
          <a:p>
            <a:pPr algn="just">
              <a:buNone/>
            </a:pPr>
            <a:r>
              <a:rPr lang="fr-FR" sz="2500" b="1" dirty="0" smtClean="0">
                <a:solidFill>
                  <a:srgbClr val="FFFF00"/>
                </a:solidFill>
                <a:latin typeface="Simplified Arabic" pitchFamily="18" charset="-78"/>
                <a:cs typeface="Simplified Arabic" pitchFamily="18" charset="-78"/>
              </a:rPr>
              <a:t>Chapitre VIII: </a:t>
            </a:r>
            <a:r>
              <a:rPr lang="fr-FR" sz="2500" b="1" dirty="0" smtClean="0">
                <a:latin typeface="Simplified Arabic" pitchFamily="18" charset="-78"/>
                <a:cs typeface="Simplified Arabic" pitchFamily="18" charset="-78"/>
              </a:rPr>
              <a:t>Mesure, Evaluation et Amélioration de la Performance à travers le TBP.</a:t>
            </a:r>
          </a:p>
          <a:p>
            <a:pPr algn="just">
              <a:buNone/>
            </a:pPr>
            <a:r>
              <a:rPr lang="fr-FR" sz="2500" b="1" dirty="0" smtClean="0">
                <a:solidFill>
                  <a:srgbClr val="FFFF00"/>
                </a:solidFill>
                <a:latin typeface="Simplified Arabic" pitchFamily="18" charset="-78"/>
                <a:cs typeface="Simplified Arabic" pitchFamily="18" charset="-78"/>
              </a:rPr>
              <a:t>Chapitre IX: </a:t>
            </a:r>
            <a:r>
              <a:rPr lang="fr-FR" sz="2500" b="1" dirty="0" smtClean="0">
                <a:latin typeface="Simplified Arabic" pitchFamily="18" charset="-78"/>
                <a:cs typeface="Simplified Arabic" pitchFamily="18" charset="-78"/>
              </a:rPr>
              <a:t>L’analyse et l’évaluation d’efficacité de TBP.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linds(horizontal)">
                                      <p:cBhvr>
                                        <p:cTn id="46" dur="10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blinds(horizontal)">
                                      <p:cBhvr>
                                        <p:cTn id="51"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0" y="2214554"/>
            <a:ext cx="9144000" cy="2071702"/>
          </a:xfrm>
        </p:spPr>
        <p:txBody>
          <a:bodyPr>
            <a:normAutofit fontScale="90000"/>
          </a:bodyPr>
          <a:lstStyle/>
          <a:p>
            <a:pPr rtl="1"/>
            <a:r>
              <a:rPr lang="ar-DZ" sz="4900" b="1" dirty="0" smtClean="0">
                <a:solidFill>
                  <a:srgbClr val="FFFF00"/>
                </a:solidFill>
                <a:latin typeface="Simplified Arabic" pitchFamily="18" charset="-78"/>
                <a:cs typeface="Simplified Arabic" pitchFamily="18" charset="-78"/>
              </a:rPr>
              <a:t>الفصل الخامس</a:t>
            </a:r>
            <a:r>
              <a:rPr lang="ar-DZ" b="1" dirty="0" smtClean="0">
                <a:solidFill>
                  <a:srgbClr val="FFFF00"/>
                </a:solidFill>
                <a:latin typeface="Simplified Arabic" pitchFamily="18" charset="-78"/>
                <a:cs typeface="Simplified Arabic" pitchFamily="18" charset="-78"/>
              </a:rPr>
              <a:t/>
            </a:r>
            <a:br>
              <a:rPr lang="ar-DZ" b="1" dirty="0" smtClean="0">
                <a:solidFill>
                  <a:srgbClr val="FFFF00"/>
                </a:solidFill>
                <a:latin typeface="Simplified Arabic" pitchFamily="18" charset="-78"/>
                <a:cs typeface="Simplified Arabic" pitchFamily="18" charset="-78"/>
              </a:rPr>
            </a:br>
            <a:r>
              <a:rPr lang="ar-DZ" b="1" dirty="0" smtClean="0">
                <a:latin typeface="Simplified Arabic" pitchFamily="18" charset="-78"/>
                <a:cs typeface="Simplified Arabic" pitchFamily="18" charset="-78"/>
              </a:rPr>
              <a:t>تصميم وتحليل مؤشرات بعد العمليات الداخلية</a:t>
            </a:r>
            <a:br>
              <a:rPr lang="ar-DZ" b="1" dirty="0" smtClean="0">
                <a:latin typeface="Simplified Arabic" pitchFamily="18" charset="-78"/>
                <a:cs typeface="Simplified Arabic" pitchFamily="18" charset="-78"/>
              </a:rPr>
            </a:br>
            <a:r>
              <a:rPr lang="ar-DZ" b="1" dirty="0" smtClean="0">
                <a:latin typeface="Simplified Arabic" pitchFamily="18" charset="-78"/>
                <a:cs typeface="Simplified Arabic" pitchFamily="18" charset="-78"/>
              </a:rPr>
              <a:t>للوحة القيادة </a:t>
            </a:r>
            <a:r>
              <a:rPr lang="ar-DZ" b="1" dirty="0" err="1" smtClean="0">
                <a:latin typeface="Simplified Arabic" pitchFamily="18" charset="-78"/>
                <a:cs typeface="Simplified Arabic" pitchFamily="18" charset="-78"/>
              </a:rPr>
              <a:t>الاستشرافية</a:t>
            </a:r>
            <a:endParaRPr lang="fr-FR" b="1" dirty="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أهمية بعد العمليات الداخلية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a:p>
            <a:pPr algn="just" rtl="1">
              <a:buNone/>
            </a:pPr>
            <a:r>
              <a:rPr lang="ar-DZ" b="1" dirty="0" smtClean="0">
                <a:latin typeface="Simplified Arabic" pitchFamily="18" charset="-78"/>
                <a:cs typeface="Simplified Arabic" pitchFamily="18" charset="-78"/>
              </a:rPr>
              <a:t>لا يمكن تحقيق رضا الزبائن ولا رضا المساهمين إلا من خلال تحسين المؤسسة لأدائها في مختلف الأنشطة والعمليات، لأن ضمانها للكفاءة في تسيير مختلف مواردها والتحكم في تكاليفها، وتحسين سياساتها الإنتاجية والتخزينية والتموينية، وتوطيد علاقتها بمورديها </a:t>
            </a:r>
            <a:r>
              <a:rPr lang="ar-DZ" b="1" dirty="0" err="1" smtClean="0">
                <a:latin typeface="Simplified Arabic" pitchFamily="18" charset="-78"/>
                <a:cs typeface="Simplified Arabic" pitchFamily="18" charset="-78"/>
              </a:rPr>
              <a:t>ودائنيها</a:t>
            </a:r>
            <a:r>
              <a:rPr lang="ar-DZ" b="1" dirty="0" smtClean="0">
                <a:latin typeface="Simplified Arabic" pitchFamily="18" charset="-78"/>
                <a:cs typeface="Simplified Arabic" pitchFamily="18" charset="-78"/>
              </a:rPr>
              <a:t>، وضمانها للجودة في منتجاتها أو خدماتها، شروط أساسية لابد منها لتوسيع حصتها السوقية وتحقيق نمو جيد لرقم أعمالها من خلال اكتساب زبائن جدد وضمان مستوى ولاء عالي للزبائن الحاليين، وهو ما يؤدي إلى تحسين أرباحها </a:t>
            </a:r>
            <a:r>
              <a:rPr lang="ar-DZ" b="1" dirty="0" err="1" smtClean="0">
                <a:latin typeface="Simplified Arabic" pitchFamily="18" charset="-78"/>
                <a:cs typeface="Simplified Arabic" pitchFamily="18" charset="-78"/>
              </a:rPr>
              <a:t>ومردوديتها</a:t>
            </a:r>
            <a:r>
              <a:rPr lang="ar-DZ" b="1" dirty="0" smtClean="0">
                <a:latin typeface="Simplified Arabic" pitchFamily="18" charset="-78"/>
                <a:cs typeface="Simplified Arabic" pitchFamily="18" charset="-78"/>
              </a:rPr>
              <a:t> وبالتالي تحقيق رضا مساهميها.</a:t>
            </a:r>
          </a:p>
          <a:p>
            <a:pPr algn="just" rtl="1">
              <a:buNone/>
            </a:pPr>
            <a:endParaRPr lang="ar-DZ" sz="28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أهمية بعد العمليات الداخلية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buNone/>
            </a:pPr>
            <a:r>
              <a:rPr lang="ar-DZ" b="1" dirty="0" smtClean="0">
                <a:latin typeface="Simplified Arabic" pitchFamily="18" charset="-78"/>
                <a:cs typeface="Simplified Arabic" pitchFamily="18" charset="-78"/>
              </a:rPr>
              <a:t>یعتبر هذا البعد شدید الأهمیة بالنسبة للمؤسسات، نظرا أنه یحدد العملیات والأنشطة التي هي بحاجة إلى تحسین وتطویر بهدف إرضاء جمیع الأطراف الفاعلة وأصحاب المصالح المرتبطة </a:t>
            </a:r>
            <a:r>
              <a:rPr lang="ar-DZ" b="1" dirty="0" err="1" smtClean="0">
                <a:latin typeface="Simplified Arabic" pitchFamily="18" charset="-78"/>
                <a:cs typeface="Simplified Arabic" pitchFamily="18" charset="-78"/>
              </a:rPr>
              <a:t>بها</a:t>
            </a:r>
            <a:r>
              <a:rPr lang="ar-DZ" b="1" dirty="0" smtClean="0">
                <a:latin typeface="Simplified Arabic" pitchFamily="18" charset="-78"/>
                <a:cs typeface="Simplified Arabic" pitchFamily="18" charset="-78"/>
              </a:rPr>
              <a:t>، لذا فهي تعمل على تحدید مؤشرات دقیقة ومناسبة لتفعیل أنظمتها وإجراءاتها الإداریة </a:t>
            </a:r>
            <a:r>
              <a:rPr lang="ar-DZ" b="1" dirty="0" err="1" smtClean="0">
                <a:latin typeface="Simplified Arabic" pitchFamily="18" charset="-78"/>
                <a:cs typeface="Simplified Arabic" pitchFamily="18" charset="-78"/>
              </a:rPr>
              <a:t>والتسییریة</a:t>
            </a:r>
            <a:r>
              <a:rPr lang="ar-DZ" b="1" dirty="0" smtClean="0">
                <a:latin typeface="Simplified Arabic" pitchFamily="18" charset="-78"/>
                <a:cs typeface="Simplified Arabic" pitchFamily="18" charset="-78"/>
              </a:rPr>
              <a:t> وتطویرها، ویؤثر هذا البعد بصفة مباشرة على كل من البعد المالي وبعد الزبائن، حیث أنه یحدد مدى كفاءة الإدارة في المؤسسات في تحقیق التمیز في مختلف أنشطتها وعملیاتها وانعكاس ذلك على إرضاء مساهمیها وزبائنها، نظرا أن إرضاء هذین الطرفین الإستراتیجیین لا یتم إلا من خلال التحسین المستمر للمناهج والطرق الإنتاجیة والإداریة والتسویقیة التي تعتمدها وتطبقها، وهو ما یؤكد على الموقع الهام الذي یحتله هذا البعد ضمن أبعاد الأداء الشامل والمستدام.</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بعد العمليات الداخلية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sz="3600" b="1" dirty="0" smtClean="0">
                <a:solidFill>
                  <a:srgbClr val="FFFF00"/>
                </a:solidFill>
                <a:latin typeface="Simplified Arabic" pitchFamily="18" charset="-78"/>
                <a:cs typeface="Simplified Arabic" pitchFamily="18" charset="-78"/>
              </a:rPr>
              <a:t>مؤشرات الإنتاج والإنتاجية</a:t>
            </a:r>
          </a:p>
          <a:p>
            <a:pPr algn="just" rtl="1">
              <a:buNone/>
            </a:pPr>
            <a:r>
              <a:rPr lang="ar-DZ" sz="3600" dirty="0" smtClean="0">
                <a:latin typeface="Simplified Arabic" pitchFamily="18" charset="-78"/>
                <a:cs typeface="Simplified Arabic" pitchFamily="18" charset="-78"/>
              </a:rPr>
              <a:t>ونجد فيها قسمين، مؤشرات تتعلق بالإنتاج عامة، ومؤشرات أكثر تفصيلا متعلقة بتطور وتحسن إنتاجية المؤسسة:</a:t>
            </a:r>
            <a:endParaRPr lang="fr-FR" sz="3600" dirty="0" smtClean="0">
              <a:latin typeface="Simplified Arabic" pitchFamily="18" charset="-78"/>
              <a:cs typeface="Simplified Arabic" pitchFamily="18" charset="-78"/>
            </a:endParaRPr>
          </a:p>
          <a:p>
            <a:pPr algn="just" rtl="1">
              <a:buNone/>
            </a:pPr>
            <a:r>
              <a:rPr lang="ar-DZ" sz="3600" b="1" dirty="0" smtClean="0">
                <a:solidFill>
                  <a:srgbClr val="FFC000"/>
                </a:solidFill>
                <a:latin typeface="Simplified Arabic" pitchFamily="18" charset="-78"/>
                <a:cs typeface="Simplified Arabic" pitchFamily="18" charset="-78"/>
              </a:rPr>
              <a:t>- مؤشرات الإنتاج: </a:t>
            </a:r>
            <a:r>
              <a:rPr lang="ar-DZ" sz="3600" dirty="0" smtClean="0">
                <a:latin typeface="Simplified Arabic" pitchFamily="18" charset="-78"/>
                <a:cs typeface="Simplified Arabic" pitchFamily="18" charset="-78"/>
              </a:rPr>
              <a:t>تشمل العديد من المؤشرات، أهمها:</a:t>
            </a:r>
            <a:endParaRPr lang="fr-FR" sz="3600" dirty="0" smtClean="0">
              <a:latin typeface="Simplified Arabic" pitchFamily="18" charset="-78"/>
              <a:cs typeface="Simplified Arabic" pitchFamily="18" charset="-78"/>
            </a:endParaRPr>
          </a:p>
          <a:p>
            <a:pPr algn="just" rtl="1">
              <a:buNone/>
            </a:pPr>
            <a:r>
              <a:rPr lang="ar-DZ" sz="3600" dirty="0" smtClean="0">
                <a:solidFill>
                  <a:srgbClr val="FFC000"/>
                </a:solidFill>
                <a:latin typeface="Simplified Arabic" pitchFamily="18" charset="-78"/>
                <a:cs typeface="Simplified Arabic" pitchFamily="18" charset="-78"/>
              </a:rPr>
              <a:t>- معدل تحقيق الخطة الإنتاجية= قيمة الإنتاج المحقق بالأسعار المخططة/ قيمة الإنتاج المخطط؛</a:t>
            </a:r>
            <a:endParaRPr lang="fr-FR" sz="3600" dirty="0" smtClean="0">
              <a:solidFill>
                <a:srgbClr val="FFC000"/>
              </a:solidFill>
              <a:latin typeface="Simplified Arabic" pitchFamily="18" charset="-78"/>
              <a:cs typeface="Simplified Arabic" pitchFamily="18" charset="-78"/>
            </a:endParaRPr>
          </a:p>
          <a:p>
            <a:pPr algn="just" rtl="1">
              <a:buNone/>
            </a:pPr>
            <a:r>
              <a:rPr lang="ar-DZ" sz="3600" dirty="0" smtClean="0">
                <a:solidFill>
                  <a:srgbClr val="FFC000"/>
                </a:solidFill>
                <a:latin typeface="Simplified Arabic" pitchFamily="18" charset="-78"/>
                <a:cs typeface="Simplified Arabic" pitchFamily="18" charset="-78"/>
              </a:rPr>
              <a:t>- معدل نمو الإنتاج= (قيمة الإنتاج المحقق السنة الحالية - قيمة الإنتاج المحقق السنة السابقة)/ قيمة الإنتاج المحقق السنة السابقة.</a:t>
            </a:r>
            <a:endParaRPr lang="ar-DZ" sz="3600" b="1" dirty="0" smtClean="0">
              <a:solidFill>
                <a:srgbClr val="FFC000"/>
              </a:solidFill>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بعد العمليات الداخلية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sz="3600" b="1" dirty="0" smtClean="0">
                <a:solidFill>
                  <a:srgbClr val="FFFF00"/>
                </a:solidFill>
                <a:latin typeface="Simplified Arabic" pitchFamily="18" charset="-78"/>
                <a:cs typeface="Simplified Arabic" pitchFamily="18" charset="-78"/>
              </a:rPr>
              <a:t>مؤشرات الإنتاج والإنتاجية</a:t>
            </a:r>
          </a:p>
          <a:p>
            <a:pPr algn="just" rtl="1">
              <a:buFontTx/>
              <a:buChar char="-"/>
            </a:pPr>
            <a:r>
              <a:rPr lang="ar-DZ" sz="3600" b="1" dirty="0" smtClean="0">
                <a:solidFill>
                  <a:srgbClr val="FFC000"/>
                </a:solidFill>
                <a:latin typeface="Simplified Arabic" pitchFamily="18" charset="-78"/>
                <a:cs typeface="Simplified Arabic" pitchFamily="18" charset="-78"/>
              </a:rPr>
              <a:t>مؤشرات الإنتاجية: </a:t>
            </a:r>
            <a:r>
              <a:rPr lang="ar-DZ" sz="3600" dirty="0" smtClean="0">
                <a:latin typeface="Simplified Arabic" pitchFamily="18" charset="-78"/>
                <a:cs typeface="Simplified Arabic" pitchFamily="18" charset="-78"/>
              </a:rPr>
              <a:t>تضم مؤشرات تقيس الإنتاجية الكلية لعناصر الإنتاج أي تدرس العلاقة بين عوامل الإنتاج وما يتولد عنها من إنتاج كلي، كما أنها تدرس الإنتاجية الجزئية لكل عامل من عوامل الإنتاج على حدة.</a:t>
            </a:r>
          </a:p>
          <a:p>
            <a:pPr algn="just" rtl="1">
              <a:buNone/>
            </a:pPr>
            <a:r>
              <a:rPr lang="ar-DZ" sz="3600" dirty="0" smtClean="0"/>
              <a:t>ونجد فيها المؤشرات التالية:</a:t>
            </a:r>
            <a:endParaRPr lang="fr-FR" sz="3600" dirty="0" smtClean="0"/>
          </a:p>
          <a:p>
            <a:pPr algn="just" rtl="1">
              <a:buNone/>
            </a:pPr>
            <a:endParaRPr lang="fr-FR" sz="3600" dirty="0" smtClean="0">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2090</TotalTime>
  <Words>1231</Words>
  <Application>Microsoft Office PowerPoint</Application>
  <PresentationFormat>Affichage à l'écran (4:3)</PresentationFormat>
  <Paragraphs>114</Paragraphs>
  <Slides>15</Slides>
  <Notes>2</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1_Thème Office</vt:lpstr>
      <vt:lpstr> برنامج مقياس لوحة القيادة الاستشرافية  Balanced Scorecard (BSC) </vt:lpstr>
      <vt:lpstr>Programme de module  Tableau de Bord Prospectif (TBP)</vt:lpstr>
      <vt:lpstr>برنامج المقياس</vt:lpstr>
      <vt:lpstr>Programme de Module</vt:lpstr>
      <vt:lpstr>الفصل الخامس تصميم وتحليل مؤشرات بعد العمليات الداخلية للوحة القيادة الاستشرافية</vt:lpstr>
      <vt:lpstr>أولا: أهمية بعد العمليات الداخلية</vt:lpstr>
      <vt:lpstr>أولا: أهمية بعد العمليات الداخلية</vt:lpstr>
      <vt:lpstr>ثانيا: مؤشرات بعد العمليات الداخلية</vt:lpstr>
      <vt:lpstr>ثانيا: مؤشرات بعد العمليات الداخلية</vt:lpstr>
      <vt:lpstr>ثانيا: مؤشرات بعد العمليات الداخلية</vt:lpstr>
      <vt:lpstr>ثانيا: مؤشرات بعد العمليات الداخلية</vt:lpstr>
      <vt:lpstr>ثانيا: مؤشرات بعد العمليات الداخلية</vt:lpstr>
      <vt:lpstr>ثالثا: دراسة حالة</vt:lpstr>
      <vt:lpstr>أهم مراجع الفصل</vt:lpstr>
      <vt:lpstr>أهم مراجع الفصل</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تفعيل الإبداع التكنولوجي في المؤسسات العربية  وأثره على التنافسية الصناعية العربية -الجزائر نموذجا-</dc:title>
  <dc:creator>galaxy.net</dc:creator>
  <cp:lastModifiedBy>moh</cp:lastModifiedBy>
  <cp:revision>528</cp:revision>
  <dcterms:created xsi:type="dcterms:W3CDTF">2013-11-05T13:08:58Z</dcterms:created>
  <dcterms:modified xsi:type="dcterms:W3CDTF">2016-04-24T19:54:35Z</dcterms:modified>
</cp:coreProperties>
</file>