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8"/>
  </p:notesMasterIdLst>
  <p:sldIdLst>
    <p:sldId id="256" r:id="rId2"/>
    <p:sldId id="258" r:id="rId3"/>
    <p:sldId id="257" r:id="rId4"/>
    <p:sldId id="259" r:id="rId5"/>
    <p:sldId id="260" r:id="rId6"/>
    <p:sldId id="289" r:id="rId7"/>
    <p:sldId id="290" r:id="rId8"/>
    <p:sldId id="291" r:id="rId9"/>
    <p:sldId id="292" r:id="rId10"/>
    <p:sldId id="293" r:id="rId11"/>
    <p:sldId id="294" r:id="rId12"/>
    <p:sldId id="295" r:id="rId13"/>
    <p:sldId id="296" r:id="rId14"/>
    <p:sldId id="297" r:id="rId15"/>
    <p:sldId id="287" r:id="rId16"/>
    <p:sldId id="288"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09/04/2016</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09/04/2016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09/04/2016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a:t>
            </a: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I</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إدارة أعمال المؤسسات</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
            </a:r>
            <a:br>
              <a:rPr lang="ar-DZ" sz="4000" b="1" dirty="0" smtClean="0"/>
            </a:br>
            <a:r>
              <a:rPr lang="ar-DZ" sz="4000" b="1" dirty="0" smtClean="0"/>
              <a:t>برنامج مقياس لوحة القيادة الاستشرافية</a:t>
            </a:r>
            <a:r>
              <a:rPr lang="fr-FR" sz="4000" b="1" dirty="0" smtClean="0"/>
              <a:t> </a:t>
            </a:r>
            <a:r>
              <a:rPr lang="ar-DZ" sz="4000" b="1" dirty="0" smtClean="0"/>
              <a:t/>
            </a:r>
            <a:br>
              <a:rPr lang="ar-DZ" sz="4000" b="1" dirty="0" smtClean="0"/>
            </a:br>
            <a:r>
              <a:rPr lang="fr-FR" sz="4000" b="1" dirty="0" err="1" smtClean="0"/>
              <a:t>Balanced</a:t>
            </a:r>
            <a:r>
              <a:rPr lang="fr-FR" sz="4000" b="1" dirty="0" smtClean="0"/>
              <a:t> </a:t>
            </a:r>
            <a:r>
              <a:rPr lang="fr-FR" sz="4000" b="1" dirty="0" err="1" smtClean="0"/>
              <a:t>Scorecard</a:t>
            </a:r>
            <a:r>
              <a:rPr lang="fr-FR" sz="4000" b="1" dirty="0" smtClean="0"/>
              <a:t> (BSC)</a:t>
            </a:r>
            <a:br>
              <a:rPr lang="fr-FR" sz="4000" b="1" dirty="0" smtClean="0"/>
            </a:b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b="1" dirty="0" smtClean="0">
                <a:solidFill>
                  <a:srgbClr val="FFFF00"/>
                </a:solidFill>
                <a:latin typeface="Simplified Arabic" pitchFamily="18" charset="-78"/>
                <a:cs typeface="Simplified Arabic" pitchFamily="18" charset="-78"/>
              </a:rPr>
              <a:t>مؤشرات </a:t>
            </a:r>
            <a:r>
              <a:rPr lang="ar-DZ" b="1" dirty="0" err="1" smtClean="0">
                <a:solidFill>
                  <a:srgbClr val="FFFF00"/>
                </a:solidFill>
                <a:latin typeface="Simplified Arabic" pitchFamily="18" charset="-78"/>
                <a:cs typeface="Simplified Arabic" pitchFamily="18" charset="-78"/>
              </a:rPr>
              <a:t>المردودية</a:t>
            </a:r>
            <a:endParaRPr lang="ar-DZ" b="1" dirty="0" smtClean="0">
              <a:solidFill>
                <a:srgbClr val="FFFF00"/>
              </a:solidFill>
              <a:latin typeface="Simplified Arabic" pitchFamily="18" charset="-78"/>
              <a:cs typeface="Simplified Arabic" pitchFamily="18" charset="-78"/>
            </a:endParaRPr>
          </a:p>
          <a:p>
            <a:pPr algn="just" rtl="1">
              <a:buFontTx/>
              <a:buChar char="-"/>
            </a:pPr>
            <a:r>
              <a:rPr lang="ar-DZ" sz="2800" dirty="0" err="1" smtClean="0">
                <a:solidFill>
                  <a:srgbClr val="FFC000"/>
                </a:solidFill>
                <a:latin typeface="Simplified Arabic" pitchFamily="18" charset="-78"/>
                <a:cs typeface="Simplified Arabic" pitchFamily="18" charset="-78"/>
              </a:rPr>
              <a:t>المردودية</a:t>
            </a:r>
            <a:r>
              <a:rPr lang="ar-DZ" sz="2800" dirty="0" smtClean="0">
                <a:solidFill>
                  <a:srgbClr val="FFC000"/>
                </a:solidFill>
                <a:latin typeface="Simplified Arabic" pitchFamily="18" charset="-78"/>
                <a:cs typeface="Simplified Arabic" pitchFamily="18" charset="-78"/>
              </a:rPr>
              <a:t> الاقتصادية= </a:t>
            </a:r>
            <a:r>
              <a:rPr lang="ar-DZ" sz="2800" dirty="0" smtClean="0">
                <a:latin typeface="Simplified Arabic" pitchFamily="18" charset="-78"/>
                <a:cs typeface="Simplified Arabic" pitchFamily="18" charset="-78"/>
              </a:rPr>
              <a:t>نتيجة الاستغلال/ مجموع الأصول؛</a:t>
            </a:r>
          </a:p>
          <a:p>
            <a:pPr algn="just" rtl="1">
              <a:buFontTx/>
              <a:buChar char="-"/>
            </a:pPr>
            <a:r>
              <a:rPr lang="ar-DZ" sz="2800" dirty="0" err="1" smtClean="0">
                <a:solidFill>
                  <a:srgbClr val="FFC000"/>
                </a:solidFill>
                <a:latin typeface="Simplified Arabic" pitchFamily="18" charset="-78"/>
                <a:cs typeface="Simplified Arabic" pitchFamily="18" charset="-78"/>
              </a:rPr>
              <a:t>المردودية</a:t>
            </a:r>
            <a:r>
              <a:rPr lang="ar-DZ" sz="2800" dirty="0" smtClean="0">
                <a:solidFill>
                  <a:srgbClr val="FFC000"/>
                </a:solidFill>
                <a:latin typeface="Simplified Arabic" pitchFamily="18" charset="-78"/>
                <a:cs typeface="Simplified Arabic" pitchFamily="18" charset="-78"/>
              </a:rPr>
              <a:t> المالية= </a:t>
            </a:r>
            <a:r>
              <a:rPr lang="ar-DZ" sz="2800" dirty="0" smtClean="0">
                <a:latin typeface="Simplified Arabic" pitchFamily="18" charset="-78"/>
                <a:cs typeface="Simplified Arabic" pitchFamily="18" charset="-78"/>
              </a:rPr>
              <a:t>النتيجة الصافية/ الأموال الخاصة؛</a:t>
            </a:r>
          </a:p>
          <a:p>
            <a:pPr algn="just" rtl="1">
              <a:buFontTx/>
              <a:buChar char="-"/>
            </a:pPr>
            <a:r>
              <a:rPr lang="ar-DZ" sz="2800" dirty="0" err="1" smtClean="0">
                <a:solidFill>
                  <a:srgbClr val="FFC000"/>
                </a:solidFill>
                <a:latin typeface="Simplified Arabic" pitchFamily="18" charset="-78"/>
                <a:cs typeface="Simplified Arabic" pitchFamily="18" charset="-78"/>
              </a:rPr>
              <a:t>المردودية</a:t>
            </a:r>
            <a:r>
              <a:rPr lang="ar-DZ" sz="2800" dirty="0" smtClean="0">
                <a:solidFill>
                  <a:srgbClr val="FFC000"/>
                </a:solidFill>
                <a:latin typeface="Simplified Arabic" pitchFamily="18" charset="-78"/>
                <a:cs typeface="Simplified Arabic" pitchFamily="18" charset="-78"/>
              </a:rPr>
              <a:t> التجارية= </a:t>
            </a:r>
            <a:r>
              <a:rPr lang="ar-DZ" sz="2800" dirty="0" smtClean="0">
                <a:latin typeface="Simplified Arabic" pitchFamily="18" charset="-78"/>
                <a:cs typeface="Simplified Arabic" pitchFamily="18" charset="-78"/>
              </a:rPr>
              <a:t>النتيجة الصافية/ رقم الأعمال.</a:t>
            </a:r>
            <a:endParaRPr lang="fr-FR" sz="2800" dirty="0" smtClean="0">
              <a:latin typeface="Simplified Arabic" pitchFamily="18" charset="-78"/>
              <a:cs typeface="Simplified Arabic" pitchFamily="18" charset="-78"/>
            </a:endParaRPr>
          </a:p>
          <a:p>
            <a:pPr algn="just" rtl="1"/>
            <a:r>
              <a:rPr lang="ar-DZ" b="1" dirty="0" smtClean="0">
                <a:solidFill>
                  <a:srgbClr val="FFFF00"/>
                </a:solidFill>
                <a:latin typeface="Simplified Arabic" pitchFamily="18" charset="-78"/>
                <a:cs typeface="Simplified Arabic" pitchFamily="18" charset="-78"/>
              </a:rPr>
              <a:t>مؤشرات السيولة</a:t>
            </a:r>
          </a:p>
          <a:p>
            <a:pPr algn="just" rtl="1">
              <a:buNone/>
            </a:pPr>
            <a:r>
              <a:rPr lang="ar-DZ" sz="2800" dirty="0" smtClean="0">
                <a:solidFill>
                  <a:srgbClr val="FFC000"/>
                </a:solidFill>
                <a:latin typeface="Simplified Arabic" pitchFamily="18" charset="-78"/>
                <a:cs typeface="Simplified Arabic" pitchFamily="18" charset="-78"/>
              </a:rPr>
              <a:t>- نسبة السيولة المتداولة (العامة)= </a:t>
            </a:r>
            <a:r>
              <a:rPr lang="ar-DZ" sz="2800" dirty="0" smtClean="0">
                <a:latin typeface="Simplified Arabic" pitchFamily="18" charset="-78"/>
                <a:cs typeface="Simplified Arabic" pitchFamily="18" charset="-78"/>
              </a:rPr>
              <a:t>مجموع الأصول المتداولة/ مجموع الخصوم المتداولة (الديون قصيرة الأجل)؛</a:t>
            </a:r>
            <a:endParaRPr lang="fr-FR" sz="2800" dirty="0" smtClean="0">
              <a:latin typeface="Simplified Arabic" pitchFamily="18" charset="-78"/>
              <a:cs typeface="Simplified Arabic" pitchFamily="18" charset="-78"/>
            </a:endParaRPr>
          </a:p>
          <a:p>
            <a:pPr algn="just" rtl="1">
              <a:buNone/>
            </a:pPr>
            <a:r>
              <a:rPr lang="ar-DZ" sz="2800" dirty="0" smtClean="0">
                <a:solidFill>
                  <a:srgbClr val="FFC000"/>
                </a:solidFill>
                <a:latin typeface="Simplified Arabic" pitchFamily="18" charset="-78"/>
                <a:cs typeface="Simplified Arabic" pitchFamily="18" charset="-78"/>
              </a:rPr>
              <a:t>- نسبة السيولة النسبية= </a:t>
            </a:r>
            <a:r>
              <a:rPr lang="ar-DZ" sz="2800" dirty="0" smtClean="0">
                <a:latin typeface="Simplified Arabic" pitchFamily="18" charset="-78"/>
                <a:cs typeface="Simplified Arabic" pitchFamily="18" charset="-78"/>
              </a:rPr>
              <a:t>(مجموع الأصول المتداولة- المخزون)/ الديون قصيرة الأجل؛</a:t>
            </a:r>
            <a:endParaRPr lang="fr-FR" sz="2800" dirty="0" smtClean="0">
              <a:latin typeface="Simplified Arabic" pitchFamily="18" charset="-78"/>
              <a:cs typeface="Simplified Arabic" pitchFamily="18" charset="-78"/>
            </a:endParaRPr>
          </a:p>
          <a:p>
            <a:pPr algn="just" rtl="1">
              <a:buFontTx/>
              <a:buChar char="-"/>
            </a:pPr>
            <a:r>
              <a:rPr lang="ar-DZ" sz="2800" dirty="0" smtClean="0">
                <a:solidFill>
                  <a:srgbClr val="FFC000"/>
                </a:solidFill>
                <a:latin typeface="Simplified Arabic" pitchFamily="18" charset="-78"/>
                <a:cs typeface="Simplified Arabic" pitchFamily="18" charset="-78"/>
              </a:rPr>
              <a:t>نسبة السيولة الآنية (الفورية، السريعة)= </a:t>
            </a:r>
            <a:r>
              <a:rPr lang="ar-DZ" sz="2800" dirty="0" smtClean="0">
                <a:latin typeface="Simplified Arabic" pitchFamily="18" charset="-78"/>
                <a:cs typeface="Simplified Arabic" pitchFamily="18" charset="-78"/>
              </a:rPr>
              <a:t>(مجموع الأصول المتداولة- المخزون- الذمم)/ الديون قصيرة الأجل. حيث أن المخزون يمثل قيم الاستغلال، والذمم تمثل القيم القابلة للتحقيق.</a:t>
            </a:r>
            <a:endParaRPr lang="fr-FR" sz="2800" dirty="0" smtClean="0">
              <a:latin typeface="Simplified Arabic" pitchFamily="18" charset="-78"/>
              <a:cs typeface="Simplified Arabic" pitchFamily="18" charset="-78"/>
            </a:endParaRPr>
          </a:p>
          <a:p>
            <a:pPr algn="just" rtl="1">
              <a:buNone/>
            </a:pPr>
            <a:endParaRPr lang="ar-DZ" sz="36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b="1" dirty="0" smtClean="0">
                <a:solidFill>
                  <a:srgbClr val="FFFF00"/>
                </a:solidFill>
                <a:latin typeface="Simplified Arabic" pitchFamily="18" charset="-78"/>
                <a:cs typeface="Simplified Arabic" pitchFamily="18" charset="-78"/>
              </a:rPr>
              <a:t>مؤشرات النمو</a:t>
            </a:r>
          </a:p>
          <a:p>
            <a:pPr algn="just" rtl="1">
              <a:buNone/>
            </a:pPr>
            <a:r>
              <a:rPr lang="ar-DZ" sz="2800" dirty="0" smtClean="0">
                <a:solidFill>
                  <a:srgbClr val="FFC000"/>
                </a:solidFill>
                <a:latin typeface="Simplified Arabic" pitchFamily="18" charset="-78"/>
                <a:cs typeface="Simplified Arabic" pitchFamily="18" charset="-78"/>
              </a:rPr>
              <a:t>- معدل نمو الدخل= </a:t>
            </a:r>
            <a:r>
              <a:rPr lang="ar-DZ" sz="2800" dirty="0" smtClean="0">
                <a:latin typeface="Simplified Arabic" pitchFamily="18" charset="-78"/>
                <a:cs typeface="Simplified Arabic" pitchFamily="18" charset="-78"/>
              </a:rPr>
              <a:t>صافي الدخل للسنة الحالية/ صافي الدخل للسنة السابقة؛</a:t>
            </a:r>
            <a:endParaRPr lang="fr-FR" sz="2800" dirty="0" smtClean="0">
              <a:latin typeface="Simplified Arabic" pitchFamily="18" charset="-78"/>
              <a:cs typeface="Simplified Arabic" pitchFamily="18" charset="-78"/>
            </a:endParaRPr>
          </a:p>
          <a:p>
            <a:pPr algn="just" rtl="1">
              <a:buFontTx/>
              <a:buChar char="-"/>
            </a:pPr>
            <a:r>
              <a:rPr lang="ar-DZ" sz="2800" dirty="0" smtClean="0">
                <a:solidFill>
                  <a:srgbClr val="FFC000"/>
                </a:solidFill>
                <a:latin typeface="Simplified Arabic" pitchFamily="18" charset="-78"/>
                <a:cs typeface="Simplified Arabic" pitchFamily="18" charset="-78"/>
              </a:rPr>
              <a:t>معدل نمو المبيعات= </a:t>
            </a:r>
            <a:r>
              <a:rPr lang="ar-DZ" sz="2800" dirty="0" smtClean="0">
                <a:latin typeface="Simplified Arabic" pitchFamily="18" charset="-78"/>
                <a:cs typeface="Simplified Arabic" pitchFamily="18" charset="-78"/>
              </a:rPr>
              <a:t>إجمالي مبيعات السنة الحالية/ إجمالي مبيعات السنة السابقة. </a:t>
            </a:r>
          </a:p>
          <a:p>
            <a:pPr algn="just" rtl="1"/>
            <a:r>
              <a:rPr lang="ar-DZ" b="1" dirty="0" smtClean="0">
                <a:solidFill>
                  <a:srgbClr val="FFFF00"/>
                </a:solidFill>
                <a:latin typeface="Simplified Arabic" pitchFamily="18" charset="-78"/>
                <a:cs typeface="Simplified Arabic" pitchFamily="18" charset="-78"/>
              </a:rPr>
              <a:t>مؤشرات هيكل التمويل</a:t>
            </a:r>
          </a:p>
          <a:p>
            <a:pPr algn="just" rtl="1">
              <a:buFontTx/>
              <a:buChar char="-"/>
            </a:pPr>
            <a:r>
              <a:rPr lang="ar-DZ" sz="2800" dirty="0" smtClean="0">
                <a:solidFill>
                  <a:srgbClr val="FFC000"/>
                </a:solidFill>
                <a:latin typeface="Simplified Arabic" pitchFamily="18" charset="-78"/>
                <a:cs typeface="Simplified Arabic" pitchFamily="18" charset="-78"/>
              </a:rPr>
              <a:t>نسبة الديون إلى الأصول= </a:t>
            </a:r>
            <a:r>
              <a:rPr lang="ar-DZ" sz="2800" dirty="0" smtClean="0">
                <a:latin typeface="Simplified Arabic" pitchFamily="18" charset="-78"/>
                <a:cs typeface="Simplified Arabic" pitchFamily="18" charset="-78"/>
              </a:rPr>
              <a:t>إجمالي الديون (الديون طويلة الأجل وقصيرة الأجل)/ رأس المال المستثمر (مجموع الأصول)؛</a:t>
            </a:r>
          </a:p>
          <a:p>
            <a:pPr algn="just" rtl="1">
              <a:buFontTx/>
              <a:buChar char="-"/>
            </a:pPr>
            <a:r>
              <a:rPr lang="ar-DZ" sz="2800" dirty="0" smtClean="0">
                <a:solidFill>
                  <a:srgbClr val="FFC000"/>
                </a:solidFill>
                <a:latin typeface="Simplified Arabic" pitchFamily="18" charset="-78"/>
                <a:cs typeface="Simplified Arabic" pitchFamily="18" charset="-78"/>
              </a:rPr>
              <a:t>نسبة الديون إلى حقوق الملكية (نسبة الرفع المالي)=  </a:t>
            </a:r>
            <a:r>
              <a:rPr lang="ar-DZ" sz="2800" dirty="0" smtClean="0">
                <a:latin typeface="Simplified Arabic" pitchFamily="18" charset="-78"/>
                <a:cs typeface="Simplified Arabic" pitchFamily="18" charset="-78"/>
              </a:rPr>
              <a:t>إجمالي الديون/ حقوق المالكين (الأموال </a:t>
            </a:r>
            <a:r>
              <a:rPr lang="ar-DZ" sz="2800" dirty="0" smtClean="0">
                <a:latin typeface="Simplified Arabic" pitchFamily="18" charset="-78"/>
                <a:cs typeface="Simplified Arabic" pitchFamily="18" charset="-78"/>
              </a:rPr>
              <a:t>الخاصة – </a:t>
            </a:r>
            <a:r>
              <a:rPr lang="ar-DZ" sz="2800" smtClean="0">
                <a:latin typeface="Simplified Arabic" pitchFamily="18" charset="-78"/>
                <a:cs typeface="Simplified Arabic" pitchFamily="18" charset="-78"/>
              </a:rPr>
              <a:t>النتيجة الصافية)؛</a:t>
            </a:r>
            <a:endParaRPr lang="ar-DZ" sz="2800" dirty="0" smtClean="0">
              <a:latin typeface="Simplified Arabic" pitchFamily="18" charset="-78"/>
              <a:cs typeface="Simplified Arabic" pitchFamily="18" charset="-78"/>
            </a:endParaRPr>
          </a:p>
          <a:p>
            <a:pPr algn="just" rtl="1">
              <a:buFontTx/>
              <a:buChar char="-"/>
            </a:pPr>
            <a:r>
              <a:rPr lang="ar-DZ" sz="2800" dirty="0" smtClean="0">
                <a:solidFill>
                  <a:srgbClr val="FFC000"/>
                </a:solidFill>
                <a:latin typeface="Simplified Arabic" pitchFamily="18" charset="-78"/>
                <a:cs typeface="Simplified Arabic" pitchFamily="18" charset="-78"/>
              </a:rPr>
              <a:t>نسبة تغطية الفوائد= </a:t>
            </a:r>
            <a:r>
              <a:rPr lang="ar-DZ" sz="2800" dirty="0" smtClean="0">
                <a:latin typeface="Simplified Arabic" pitchFamily="18" charset="-78"/>
                <a:cs typeface="Simplified Arabic" pitchFamily="18" charset="-78"/>
              </a:rPr>
              <a:t>(الربح قبل الضريبة+ الفوائد)/ الفوائد المستحقة؛</a:t>
            </a:r>
          </a:p>
          <a:p>
            <a:pPr algn="just" rtl="1">
              <a:buFontTx/>
              <a:buChar char="-"/>
            </a:pPr>
            <a:r>
              <a:rPr lang="ar-DZ" sz="2800" dirty="0" smtClean="0">
                <a:solidFill>
                  <a:srgbClr val="FFC000"/>
                </a:solidFill>
                <a:latin typeface="Simplified Arabic" pitchFamily="18" charset="-78"/>
                <a:cs typeface="Simplified Arabic" pitchFamily="18" charset="-78"/>
              </a:rPr>
              <a:t>معدل تغطية التكاليف الثابتة=</a:t>
            </a:r>
            <a:r>
              <a:rPr lang="ar-DZ" sz="2800" dirty="0" smtClean="0">
                <a:latin typeface="Simplified Arabic" pitchFamily="18" charset="-78"/>
                <a:cs typeface="Simplified Arabic" pitchFamily="18" charset="-78"/>
              </a:rPr>
              <a:t> (الربح قبل الضريبة+ الفوائد+ الإيجار)/(الفوائد+ الإيجار).</a:t>
            </a:r>
            <a:endParaRPr lang="ar-DZ" sz="2800" b="1" dirty="0" smtClean="0">
              <a:latin typeface="Simplified Arabic" pitchFamily="18" charset="-78"/>
              <a:cs typeface="Simplified Arabic" pitchFamily="18" charset="-78"/>
            </a:endParaRPr>
          </a:p>
          <a:p>
            <a:pPr algn="just" rtl="1">
              <a:buNone/>
            </a:pPr>
            <a:endParaRPr lang="ar-DZ" sz="36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fr-FR" sz="2800" b="1" dirty="0" smtClean="0">
              <a:solidFill>
                <a:srgbClr val="FFFF00"/>
              </a:solidFill>
              <a:latin typeface="Simplified Arabic" pitchFamily="18" charset="-78"/>
              <a:cs typeface="Simplified Arabic" pitchFamily="18" charset="-78"/>
            </a:endParaRPr>
          </a:p>
          <a:p>
            <a:pPr algn="just" rtl="1"/>
            <a:r>
              <a:rPr lang="ar-DZ" b="1" dirty="0" smtClean="0">
                <a:solidFill>
                  <a:srgbClr val="FFFF00"/>
                </a:solidFill>
                <a:latin typeface="Simplified Arabic" pitchFamily="18" charset="-78"/>
                <a:cs typeface="Simplified Arabic" pitchFamily="18" charset="-78"/>
              </a:rPr>
              <a:t>مؤشرات الدوران (التشغيل والنشاط)</a:t>
            </a:r>
          </a:p>
          <a:p>
            <a:pPr algn="just" rtl="1">
              <a:buNone/>
            </a:pPr>
            <a:r>
              <a:rPr lang="ar-DZ" sz="2800" dirty="0" smtClean="0">
                <a:solidFill>
                  <a:srgbClr val="FFC000"/>
                </a:solidFill>
                <a:latin typeface="Simplified Arabic" pitchFamily="18" charset="-78"/>
                <a:cs typeface="Simplified Arabic" pitchFamily="18" charset="-78"/>
              </a:rPr>
              <a:t>- معدل دوران المخزون= </a:t>
            </a:r>
            <a:r>
              <a:rPr lang="ar-DZ" sz="2800" dirty="0" smtClean="0">
                <a:latin typeface="Simplified Arabic" pitchFamily="18" charset="-78"/>
                <a:cs typeface="Simplified Arabic" pitchFamily="18" charset="-78"/>
              </a:rPr>
              <a:t>تكلفة شراء البضائع المستهلكة/ متوسط مخزون البضائع. حيث أن متوسط مخزون البضائع يساوي متوسط المخزون الابتدائي والمخزون النهائي للفترة؛</a:t>
            </a:r>
            <a:endParaRPr lang="fr-FR" sz="2800" dirty="0" smtClean="0">
              <a:latin typeface="Simplified Arabic" pitchFamily="18" charset="-78"/>
              <a:cs typeface="Simplified Arabic" pitchFamily="18" charset="-78"/>
            </a:endParaRPr>
          </a:p>
          <a:p>
            <a:pPr algn="just" rtl="1">
              <a:buNone/>
            </a:pPr>
            <a:r>
              <a:rPr lang="ar-DZ" sz="2800" dirty="0" smtClean="0">
                <a:solidFill>
                  <a:srgbClr val="FFC000"/>
                </a:solidFill>
                <a:latin typeface="Simplified Arabic" pitchFamily="18" charset="-78"/>
                <a:cs typeface="Simplified Arabic" pitchFamily="18" charset="-78"/>
              </a:rPr>
              <a:t>- مدة تصريف مخزون البضاعة= </a:t>
            </a:r>
            <a:r>
              <a:rPr lang="ar-DZ" sz="2800" dirty="0" smtClean="0">
                <a:latin typeface="Simplified Arabic" pitchFamily="18" charset="-78"/>
                <a:cs typeface="Simplified Arabic" pitchFamily="18" charset="-78"/>
              </a:rPr>
              <a:t>عدد أيام السنة التجارية (360)/ معدل دوران مخزون البضاعة؛</a:t>
            </a:r>
            <a:endParaRPr lang="fr-FR" sz="2800" dirty="0" smtClean="0">
              <a:latin typeface="Simplified Arabic" pitchFamily="18" charset="-78"/>
              <a:cs typeface="Simplified Arabic" pitchFamily="18" charset="-78"/>
            </a:endParaRPr>
          </a:p>
          <a:p>
            <a:pPr algn="just" rtl="1">
              <a:buNone/>
            </a:pPr>
            <a:r>
              <a:rPr lang="ar-DZ" sz="2800" dirty="0" smtClean="0">
                <a:solidFill>
                  <a:srgbClr val="FFC000"/>
                </a:solidFill>
                <a:latin typeface="Simplified Arabic" pitchFamily="18" charset="-78"/>
                <a:cs typeface="Simplified Arabic" pitchFamily="18" charset="-78"/>
              </a:rPr>
              <a:t>- معدل دوران الزبائن=</a:t>
            </a:r>
            <a:r>
              <a:rPr lang="ar-DZ" sz="2800" dirty="0" smtClean="0">
                <a:latin typeface="Simplified Arabic" pitchFamily="18" charset="-78"/>
                <a:cs typeface="Simplified Arabic" pitchFamily="18" charset="-78"/>
              </a:rPr>
              <a:t> رقم الأعمال بما فيه الرسوم / (الزبائن+ أوراق القبض)؛</a:t>
            </a:r>
            <a:endParaRPr lang="fr-FR" sz="2800" dirty="0" smtClean="0">
              <a:latin typeface="Simplified Arabic" pitchFamily="18" charset="-78"/>
              <a:cs typeface="Simplified Arabic" pitchFamily="18" charset="-78"/>
            </a:endParaRPr>
          </a:p>
          <a:p>
            <a:pPr algn="just" rtl="1">
              <a:buNone/>
            </a:pPr>
            <a:r>
              <a:rPr lang="ar-DZ" sz="2800" dirty="0" smtClean="0">
                <a:solidFill>
                  <a:srgbClr val="FFC000"/>
                </a:solidFill>
                <a:latin typeface="Simplified Arabic" pitchFamily="18" charset="-78"/>
                <a:cs typeface="Simplified Arabic" pitchFamily="18" charset="-78"/>
              </a:rPr>
              <a:t>- متوسط فترة تحصيل حقوق الزبائن= </a:t>
            </a:r>
            <a:r>
              <a:rPr lang="ar-DZ" sz="2800" dirty="0" smtClean="0">
                <a:latin typeface="Simplified Arabic" pitchFamily="18" charset="-78"/>
                <a:cs typeface="Simplified Arabic" pitchFamily="18" charset="-78"/>
              </a:rPr>
              <a:t>عدد أيام السنة التجارية (360)/ معدل دوران الزبائن؛</a:t>
            </a:r>
            <a:endParaRPr lang="fr-FR" sz="2800" dirty="0" smtClean="0">
              <a:latin typeface="Simplified Arabic" pitchFamily="18" charset="-78"/>
              <a:cs typeface="Simplified Arabic" pitchFamily="18" charset="-78"/>
            </a:endParaRPr>
          </a:p>
          <a:p>
            <a:pPr algn="just" rtl="1">
              <a:buNone/>
            </a:pPr>
            <a:r>
              <a:rPr lang="ar-DZ" sz="2800" dirty="0" smtClean="0">
                <a:solidFill>
                  <a:srgbClr val="FFC000"/>
                </a:solidFill>
                <a:latin typeface="Simplified Arabic" pitchFamily="18" charset="-78"/>
                <a:cs typeface="Simplified Arabic" pitchFamily="18" charset="-78"/>
              </a:rPr>
              <a:t>- معدل دوران الموردين= </a:t>
            </a:r>
            <a:r>
              <a:rPr lang="ar-DZ" sz="2800" dirty="0" smtClean="0">
                <a:latin typeface="Simplified Arabic" pitchFamily="18" charset="-78"/>
                <a:cs typeface="Simplified Arabic" pitchFamily="18" charset="-78"/>
              </a:rPr>
              <a:t>المشتريات بما فيه الرسوم/ (الموردين+ أوراق الدفع)؛</a:t>
            </a:r>
            <a:endParaRPr lang="fr-FR" sz="2800" dirty="0" smtClean="0">
              <a:latin typeface="Simplified Arabic" pitchFamily="18" charset="-78"/>
              <a:cs typeface="Simplified Arabic" pitchFamily="18" charset="-78"/>
            </a:endParaRPr>
          </a:p>
          <a:p>
            <a:pPr algn="just" rtl="1">
              <a:buNone/>
            </a:pPr>
            <a:r>
              <a:rPr lang="ar-DZ" sz="2800" dirty="0" smtClean="0">
                <a:solidFill>
                  <a:srgbClr val="FFC000"/>
                </a:solidFill>
                <a:latin typeface="Simplified Arabic" pitchFamily="18" charset="-78"/>
                <a:cs typeface="Simplified Arabic" pitchFamily="18" charset="-78"/>
              </a:rPr>
              <a:t>- متوسط فترة تسديد ديون الموردين= </a:t>
            </a:r>
            <a:r>
              <a:rPr lang="ar-DZ" sz="2800" dirty="0" smtClean="0">
                <a:latin typeface="Simplified Arabic" pitchFamily="18" charset="-78"/>
                <a:cs typeface="Simplified Arabic" pitchFamily="18" charset="-78"/>
              </a:rPr>
              <a:t>عدد أيام السنة التجارية (360)/ معدل دوران الموردين؛</a:t>
            </a:r>
            <a:endParaRPr lang="fr-FR" sz="2800" dirty="0" smtClean="0">
              <a:latin typeface="Simplified Arabic" pitchFamily="18" charset="-78"/>
              <a:cs typeface="Simplified Arabic" pitchFamily="18" charset="-78"/>
            </a:endParaRPr>
          </a:p>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fr-FR" sz="2800" b="1" dirty="0" smtClean="0">
              <a:solidFill>
                <a:srgbClr val="FFFF00"/>
              </a:solidFill>
              <a:latin typeface="Simplified Arabic" pitchFamily="18" charset="-78"/>
              <a:cs typeface="Simplified Arabic" pitchFamily="18" charset="-78"/>
            </a:endParaRPr>
          </a:p>
          <a:p>
            <a:pPr algn="just" rtl="1"/>
            <a:r>
              <a:rPr lang="ar-DZ" b="1" dirty="0" smtClean="0">
                <a:solidFill>
                  <a:srgbClr val="FFFF00"/>
                </a:solidFill>
                <a:latin typeface="Simplified Arabic" pitchFamily="18" charset="-78"/>
                <a:cs typeface="Simplified Arabic" pitchFamily="18" charset="-78"/>
              </a:rPr>
              <a:t>مؤشرات الدوران (التشغيل والنشاط)</a:t>
            </a:r>
          </a:p>
          <a:p>
            <a:pPr algn="just" rtl="1">
              <a:buNone/>
            </a:pPr>
            <a:r>
              <a:rPr lang="ar-DZ" dirty="0" smtClean="0">
                <a:latin typeface="Simplified Arabic" pitchFamily="18" charset="-78"/>
                <a:cs typeface="Simplified Arabic" pitchFamily="18" charset="-78"/>
              </a:rPr>
              <a:t>- </a:t>
            </a:r>
            <a:r>
              <a:rPr lang="ar-DZ" dirty="0" smtClean="0">
                <a:solidFill>
                  <a:srgbClr val="FFC000"/>
                </a:solidFill>
                <a:latin typeface="Simplified Arabic" pitchFamily="18" charset="-78"/>
                <a:cs typeface="Simplified Arabic" pitchFamily="18" charset="-78"/>
              </a:rPr>
              <a:t>معدل دوران الأصول الثابتة= </a:t>
            </a:r>
            <a:r>
              <a:rPr lang="ar-DZ" dirty="0" smtClean="0">
                <a:latin typeface="Simplified Arabic" pitchFamily="18" charset="-78"/>
                <a:cs typeface="Simplified Arabic" pitchFamily="18" charset="-78"/>
              </a:rPr>
              <a:t>قيمة المبيعات/ قيمة الأصول الثابتة؛</a:t>
            </a:r>
            <a:endParaRPr lang="fr-FR" dirty="0" smtClean="0">
              <a:latin typeface="Simplified Arabic" pitchFamily="18" charset="-78"/>
              <a:cs typeface="Simplified Arabic" pitchFamily="18" charset="-78"/>
            </a:endParaRPr>
          </a:p>
          <a:p>
            <a:pPr algn="just" rtl="1">
              <a:buNone/>
            </a:pPr>
            <a:r>
              <a:rPr lang="ar-DZ" dirty="0" smtClean="0">
                <a:solidFill>
                  <a:srgbClr val="FFC000"/>
                </a:solidFill>
                <a:latin typeface="Simplified Arabic" pitchFamily="18" charset="-78"/>
                <a:cs typeface="Simplified Arabic" pitchFamily="18" charset="-78"/>
              </a:rPr>
              <a:t>- معدل دوران مجموع الأصول= </a:t>
            </a:r>
            <a:r>
              <a:rPr lang="ar-DZ" dirty="0" smtClean="0">
                <a:latin typeface="Simplified Arabic" pitchFamily="18" charset="-78"/>
                <a:cs typeface="Simplified Arabic" pitchFamily="18" charset="-78"/>
              </a:rPr>
              <a:t>قيمة المبيعات/ قيمة مجموع الأصول؛</a:t>
            </a:r>
            <a:endParaRPr lang="fr-FR" dirty="0" smtClean="0">
              <a:latin typeface="Simplified Arabic" pitchFamily="18" charset="-78"/>
              <a:cs typeface="Simplified Arabic" pitchFamily="18" charset="-78"/>
            </a:endParaRPr>
          </a:p>
          <a:p>
            <a:pPr algn="just" rtl="1">
              <a:buFontTx/>
              <a:buChar char="-"/>
            </a:pPr>
            <a:r>
              <a:rPr lang="ar-DZ" dirty="0" smtClean="0">
                <a:solidFill>
                  <a:srgbClr val="FFC000"/>
                </a:solidFill>
                <a:latin typeface="Simplified Arabic" pitchFamily="18" charset="-78"/>
                <a:cs typeface="Simplified Arabic" pitchFamily="18" charset="-78"/>
              </a:rPr>
              <a:t>معدل كفاءة الإدارة= </a:t>
            </a:r>
            <a:r>
              <a:rPr lang="ar-DZ" dirty="0" smtClean="0">
                <a:latin typeface="Simplified Arabic" pitchFamily="18" charset="-78"/>
                <a:cs typeface="Simplified Arabic" pitchFamily="18" charset="-78"/>
              </a:rPr>
              <a:t>المصاريف الإدارية/ صافي المبيعات؛</a:t>
            </a:r>
          </a:p>
          <a:p>
            <a:pPr algn="just" rtl="1">
              <a:buFontTx/>
              <a:buChar char="-"/>
            </a:pPr>
            <a:r>
              <a:rPr lang="ar-DZ" dirty="0" smtClean="0">
                <a:solidFill>
                  <a:srgbClr val="FFC000"/>
                </a:solidFill>
                <a:latin typeface="Simplified Arabic" pitchFamily="18" charset="-78"/>
                <a:cs typeface="Simplified Arabic" pitchFamily="18" charset="-78"/>
              </a:rPr>
              <a:t>معدل تكلفة البيع والتوزيع= </a:t>
            </a:r>
            <a:r>
              <a:rPr lang="ar-DZ" dirty="0" smtClean="0">
                <a:latin typeface="Simplified Arabic" pitchFamily="18" charset="-78"/>
                <a:cs typeface="Simplified Arabic" pitchFamily="18" charset="-78"/>
              </a:rPr>
              <a:t>تكاليف المبيعات والتوزيع/ صافي المبيعات.</a:t>
            </a:r>
          </a:p>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ثالثا: دراسة حالة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fr-FR" sz="2800" b="1" dirty="0" smtClean="0">
              <a:solidFill>
                <a:srgbClr val="FFFF00"/>
              </a:solidFill>
              <a:latin typeface="Simplified Arabic" pitchFamily="18" charset="-78"/>
              <a:cs typeface="Simplified Arabic" pitchFamily="18" charset="-78"/>
            </a:endParaRPr>
          </a:p>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dirty="0" smtClean="0"/>
              <a:t>- </a:t>
            </a:r>
            <a:r>
              <a:rPr lang="ar-DZ" sz="2800" dirty="0" err="1" smtClean="0"/>
              <a:t>بلاسكة</a:t>
            </a:r>
            <a:r>
              <a:rPr lang="ar-DZ" sz="2800" dirty="0" smtClean="0"/>
              <a:t> صالح، </a:t>
            </a:r>
            <a:r>
              <a:rPr lang="ar-DZ" sz="2800" b="1" dirty="0" smtClean="0">
                <a:solidFill>
                  <a:srgbClr val="FFC000"/>
                </a:solidFill>
                <a:latin typeface="Simplified Arabic" pitchFamily="18" charset="-78"/>
                <a:cs typeface="Simplified Arabic" pitchFamily="18" charset="-78"/>
              </a:rPr>
              <a:t>قابلية تطبيق بطاقة الأداء المتوازن كأداة لتقييم الإستراتيجية </a:t>
            </a:r>
            <a:r>
              <a:rPr lang="ar-DZ" sz="2400" b="1" dirty="0" smtClean="0">
                <a:solidFill>
                  <a:srgbClr val="FFC000"/>
                </a:solidFill>
                <a:latin typeface="Simplified Arabic" pitchFamily="18" charset="-78"/>
                <a:cs typeface="Simplified Arabic" pitchFamily="18" charset="-78"/>
              </a:rPr>
              <a:t>في المؤسسة الاقتصادية الجزائرية -دراسة حالة بعض المؤسسات-</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الإدارة الإستراتيجية،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2012. </a:t>
            </a:r>
            <a:endParaRPr lang="fr-FR" sz="2400" dirty="0" smtClean="0">
              <a:latin typeface="Simplified Arabic" pitchFamily="18" charset="-78"/>
              <a:cs typeface="Simplified Arabic" pitchFamily="18" charset="-78"/>
            </a:endParaRPr>
          </a:p>
          <a:p>
            <a:pPr algn="just" rtl="1">
              <a:buNone/>
            </a:pPr>
            <a:r>
              <a:rPr lang="fr-FR"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العوض فاطمة رشدي سويلم، </a:t>
            </a:r>
            <a:r>
              <a:rPr lang="ar-DZ" sz="2400" b="1" dirty="0" smtClean="0">
                <a:solidFill>
                  <a:srgbClr val="FFC000"/>
                </a:solidFill>
                <a:latin typeface="Simplified Arabic" pitchFamily="18" charset="-78"/>
                <a:cs typeface="Simplified Arabic" pitchFamily="18" charset="-78"/>
              </a:rPr>
              <a:t>تأثير الربط والتكامل بين مقياس الأداء المتوازن </a:t>
            </a:r>
            <a:r>
              <a:rPr lang="en-US" sz="2400" b="1" dirty="0" smtClean="0">
                <a:solidFill>
                  <a:srgbClr val="FFC000"/>
                </a:solidFill>
                <a:latin typeface="Simplified Arabic" pitchFamily="18" charset="-78"/>
                <a:cs typeface="Simplified Arabic" pitchFamily="18" charset="-78"/>
              </a:rPr>
              <a:t>(BSC)</a:t>
            </a:r>
            <a:r>
              <a:rPr lang="ar-DZ" sz="2400" b="1" dirty="0" smtClean="0">
                <a:solidFill>
                  <a:srgbClr val="FFC000"/>
                </a:solidFill>
                <a:latin typeface="Simplified Arabic" pitchFamily="18" charset="-78"/>
                <a:cs typeface="Simplified Arabic" pitchFamily="18" charset="-78"/>
              </a:rPr>
              <a:t> ونظام التكاليف على أساس الأنشطة </a:t>
            </a:r>
            <a:r>
              <a:rPr lang="fr-FR" sz="2400" b="1" dirty="0" smtClean="0">
                <a:solidFill>
                  <a:srgbClr val="FFC000"/>
                </a:solidFill>
                <a:latin typeface="Simplified Arabic" pitchFamily="18" charset="-78"/>
                <a:cs typeface="Simplified Arabic" pitchFamily="18" charset="-78"/>
              </a:rPr>
              <a:t>(ABC)</a:t>
            </a:r>
            <a:r>
              <a:rPr lang="ar-DZ" sz="2400" b="1" dirty="0" smtClean="0">
                <a:solidFill>
                  <a:srgbClr val="FFC000"/>
                </a:solidFill>
                <a:latin typeface="Simplified Arabic" pitchFamily="18" charset="-78"/>
                <a:cs typeface="Simplified Arabic" pitchFamily="18" charset="-78"/>
              </a:rPr>
              <a:t> في تطوير أداء المصارف الفلسطينية -دراسة تطبيقية بنك فلسطين-</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رسالة ماجستير في المحاسبة والتمويل، كلية التجارة، الجامعة الإسلامية، غزة، فلسطين، 2009.</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FontTx/>
              <a:buChar char="-"/>
            </a:pPr>
            <a:r>
              <a:rPr lang="ar-DZ" sz="2400" dirty="0" smtClean="0">
                <a:latin typeface="Simplified Arabic" pitchFamily="18" charset="-78"/>
                <a:cs typeface="Simplified Arabic" pitchFamily="18" charset="-78"/>
              </a:rPr>
              <a:t>محاد </a:t>
            </a:r>
            <a:r>
              <a:rPr lang="ar-DZ" sz="2400" dirty="0" err="1" smtClean="0">
                <a:latin typeface="Simplified Arabic" pitchFamily="18" charset="-78"/>
                <a:cs typeface="Simplified Arabic" pitchFamily="18" charset="-78"/>
              </a:rPr>
              <a:t>عريوة</a:t>
            </a:r>
            <a:r>
              <a:rPr lang="ar-DZ" sz="2400" dirty="0" smtClean="0">
                <a:latin typeface="Simplified Arabic" pitchFamily="18" charset="-78"/>
                <a:cs typeface="Simplified Arabic" pitchFamily="18" charset="-78"/>
              </a:rPr>
              <a:t>، </a:t>
            </a:r>
            <a:r>
              <a:rPr lang="ar-DZ" sz="2400" b="1" dirty="0" smtClean="0">
                <a:solidFill>
                  <a:srgbClr val="FFC000"/>
                </a:solidFill>
                <a:latin typeface="Simplified Arabic" pitchFamily="18" charset="-78"/>
                <a:cs typeface="Simplified Arabic" pitchFamily="18" charset="-78"/>
              </a:rPr>
              <a:t>دور بطاقة الأداء المتوازن في قياس وتقييم الأداء المستدام بالمؤسسات المتوسطة للصناعات الغذائية -دراسة مقارنة بين </a:t>
            </a:r>
            <a:r>
              <a:rPr lang="ar-DZ" sz="2400" b="1" dirty="0" err="1" smtClean="0">
                <a:solidFill>
                  <a:srgbClr val="FFC000"/>
                </a:solidFill>
                <a:latin typeface="Simplified Arabic" pitchFamily="18" charset="-78"/>
                <a:cs typeface="Simplified Arabic" pitchFamily="18" charset="-78"/>
              </a:rPr>
              <a:t>ملبنة</a:t>
            </a:r>
            <a:r>
              <a:rPr lang="ar-DZ" sz="2400" b="1" dirty="0" smtClean="0">
                <a:solidFill>
                  <a:srgbClr val="FFC000"/>
                </a:solidFill>
                <a:latin typeface="Simplified Arabic" pitchFamily="18" charset="-78"/>
                <a:cs typeface="Simplified Arabic" pitchFamily="18" charset="-78"/>
              </a:rPr>
              <a:t> </a:t>
            </a:r>
            <a:r>
              <a:rPr lang="ar-DZ" sz="2400" b="1" dirty="0" err="1" smtClean="0">
                <a:solidFill>
                  <a:srgbClr val="FFC000"/>
                </a:solidFill>
                <a:latin typeface="Simplified Arabic" pitchFamily="18" charset="-78"/>
                <a:cs typeface="Simplified Arabic" pitchFamily="18" charset="-78"/>
              </a:rPr>
              <a:t>الحضنة</a:t>
            </a:r>
            <a:r>
              <a:rPr lang="ar-DZ" sz="2400" b="1" dirty="0" smtClean="0">
                <a:solidFill>
                  <a:srgbClr val="FFC000"/>
                </a:solidFill>
                <a:latin typeface="Simplified Arabic" pitchFamily="18" charset="-78"/>
                <a:cs typeface="Simplified Arabic" pitchFamily="18" charset="-78"/>
              </a:rPr>
              <a:t> بالمسيلة </a:t>
            </a:r>
            <a:r>
              <a:rPr lang="ar-DZ" sz="2400" b="1" dirty="0" err="1" smtClean="0">
                <a:solidFill>
                  <a:srgbClr val="FFC000"/>
                </a:solidFill>
                <a:latin typeface="Simplified Arabic" pitchFamily="18" charset="-78"/>
                <a:cs typeface="Simplified Arabic" pitchFamily="18" charset="-78"/>
              </a:rPr>
              <a:t>وملبنة</a:t>
            </a:r>
            <a:r>
              <a:rPr lang="ar-DZ" sz="2400" b="1" dirty="0" smtClean="0">
                <a:solidFill>
                  <a:srgbClr val="FFC000"/>
                </a:solidFill>
                <a:latin typeface="Simplified Arabic" pitchFamily="18" charset="-78"/>
                <a:cs typeface="Simplified Arabic" pitchFamily="18" charset="-78"/>
              </a:rPr>
              <a:t> التل </a:t>
            </a:r>
            <a:r>
              <a:rPr lang="ar-DZ" sz="2400" b="1" dirty="0" err="1" smtClean="0">
                <a:solidFill>
                  <a:srgbClr val="FFC000"/>
                </a:solidFill>
                <a:latin typeface="Simplified Arabic" pitchFamily="18" charset="-78"/>
                <a:cs typeface="Simplified Arabic" pitchFamily="18" charset="-78"/>
              </a:rPr>
              <a:t>بسطيف</a:t>
            </a:r>
            <a:r>
              <a:rPr lang="ar-DZ" sz="2400" b="1" dirty="0" smtClean="0">
                <a:solidFill>
                  <a:srgbClr val="FFC000"/>
                </a:solidFill>
                <a:latin typeface="Simplified Arabic" pitchFamily="18" charset="-78"/>
                <a:cs typeface="Simplified Arabic" pitchFamily="18" charset="-78"/>
              </a:rPr>
              <a:t>-</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إدارة الأعمال الإستراتيجية للتنمية المستدامة، كلية العلوم الاقتصادية، التجارية وعلوم التسيير،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2011. </a:t>
            </a:r>
          </a:p>
          <a:p>
            <a:pPr algn="just" rtl="1">
              <a:buFontTx/>
              <a:buChar char="-"/>
            </a:pPr>
            <a:r>
              <a:rPr lang="ar-DZ" sz="2400" dirty="0" smtClean="0">
                <a:latin typeface="Simplified Arabic" pitchFamily="18" charset="-78"/>
                <a:cs typeface="Simplified Arabic" pitchFamily="18" charset="-78"/>
              </a:rPr>
              <a:t>جودة محفوظ أحمد، </a:t>
            </a:r>
            <a:r>
              <a:rPr lang="ar-SA" sz="2400" b="1" dirty="0" smtClean="0">
                <a:solidFill>
                  <a:srgbClr val="FFC000"/>
                </a:solidFill>
                <a:latin typeface="Simplified Arabic" pitchFamily="18" charset="-78"/>
                <a:cs typeface="Simplified Arabic" pitchFamily="18" charset="-78"/>
              </a:rPr>
              <a:t>تطبيق نظام الأداء المتوازن المؤسسي وأثره في الالتزام المؤسسي للعاملين في شركات الألمنيوم الأردنية: دراسة تطبيقية</a:t>
            </a:r>
            <a:r>
              <a:rPr lang="ar-SA" sz="2400" dirty="0" smtClean="0">
                <a:latin typeface="Simplified Arabic" pitchFamily="18" charset="-78"/>
                <a:cs typeface="Simplified Arabic" pitchFamily="18" charset="-78"/>
              </a:rPr>
              <a:t>، المجلة الأردنية للعلوم التطبيقية، المجلد 11، العدد 26، جامعة العلوم التطبيقية، عمان، الأردن، 2008.  </a:t>
            </a:r>
            <a:endParaRPr lang="fr-FR"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400"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CHRISTOPHE GERMAIN, </a:t>
            </a:r>
            <a:r>
              <a:rPr lang="fr-FR" sz="2300" b="1" dirty="0" smtClean="0">
                <a:solidFill>
                  <a:srgbClr val="FFC000"/>
                </a:solidFill>
                <a:latin typeface="Simplified Arabic" pitchFamily="18" charset="-78"/>
                <a:cs typeface="Simplified Arabic" pitchFamily="18" charset="-78"/>
              </a:rPr>
              <a:t>Tableau de bord</a:t>
            </a:r>
            <a:r>
              <a:rPr lang="fr-FR" sz="2300" b="1" dirty="0" smtClean="0">
                <a:latin typeface="Simplified Arabic" pitchFamily="18" charset="-78"/>
                <a:cs typeface="Simplified Arabic" pitchFamily="18" charset="-78"/>
              </a:rPr>
              <a:t>, </a:t>
            </a:r>
            <a:r>
              <a:rPr lang="tzm-Latn-DZ" sz="2300" dirty="0" smtClean="0">
                <a:latin typeface="Simplified Arabic" pitchFamily="18" charset="-78"/>
                <a:cs typeface="Simplified Arabic" pitchFamily="18" charset="-78"/>
              </a:rPr>
              <a:t>éditions</a:t>
            </a:r>
            <a:r>
              <a:rPr lang="fr-FR" sz="2300" dirty="0" smtClean="0">
                <a:latin typeface="Simplified Arabic" pitchFamily="18" charset="-78"/>
                <a:cs typeface="Simplified Arabic" pitchFamily="18" charset="-78"/>
              </a:rPr>
              <a:t> E-thèque, Lille, France, 2003.   </a:t>
            </a:r>
          </a:p>
          <a:p>
            <a:pPr algn="just">
              <a:buNone/>
            </a:pPr>
            <a:r>
              <a:rPr lang="fr-FR" sz="2300" dirty="0" smtClean="0">
                <a:latin typeface="Simplified Arabic" pitchFamily="18" charset="-78"/>
                <a:cs typeface="Simplified Arabic" pitchFamily="18" charset="-78"/>
              </a:rPr>
              <a:t>- FERNANDEZ ALAIN, </a:t>
            </a:r>
            <a:r>
              <a:rPr lang="fr-FR" sz="2300" b="1" dirty="0" smtClean="0">
                <a:solidFill>
                  <a:srgbClr val="FFC000"/>
                </a:solidFill>
                <a:latin typeface="Simplified Arabic" pitchFamily="18" charset="-78"/>
                <a:cs typeface="Simplified Arabic" pitchFamily="18" charset="-78"/>
              </a:rPr>
              <a:t>Les nouveaux tableau de bord des managers</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 4</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a:t>
            </a:r>
            <a:r>
              <a:rPr lang="fr-FR" sz="2300" dirty="0" err="1" smtClean="0">
                <a:latin typeface="Simplified Arabic" pitchFamily="18" charset="-78"/>
                <a:cs typeface="Simplified Arabic" pitchFamily="18" charset="-78"/>
              </a:rPr>
              <a:t>Eyrolles</a:t>
            </a:r>
            <a:r>
              <a:rPr lang="fr-FR" sz="2300" dirty="0" smtClean="0">
                <a:latin typeface="Simplified Arabic" pitchFamily="18" charset="-78"/>
                <a:cs typeface="Simplified Arabic" pitchFamily="18" charset="-78"/>
              </a:rPr>
              <a:t>, Paris, France, 2008.</a:t>
            </a:r>
          </a:p>
          <a:p>
            <a:pPr algn="just">
              <a:buNone/>
            </a:pPr>
            <a:r>
              <a:rPr lang="fr-FR" sz="2300" dirty="0" smtClean="0">
                <a:latin typeface="Simplified Arabic" pitchFamily="18" charset="-78"/>
                <a:cs typeface="Simplified Arabic" pitchFamily="18" charset="-78"/>
              </a:rPr>
              <a:t>- KAPLAN ROBERT.S., NORTON DAVID.P., </a:t>
            </a:r>
            <a:r>
              <a:rPr lang="fr-FR" sz="2300" b="1" dirty="0" smtClean="0">
                <a:solidFill>
                  <a:srgbClr val="FFC000"/>
                </a:solidFill>
                <a:latin typeface="Simplified Arabic" pitchFamily="18" charset="-78"/>
                <a:cs typeface="Simplified Arabic" pitchFamily="18" charset="-78"/>
              </a:rPr>
              <a:t>Le tableau de bord prospectif</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7</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d'Organisation, Paris, France, 2010. </a:t>
            </a:r>
          </a:p>
          <a:p>
            <a:pPr algn="just">
              <a:buNone/>
            </a:pPr>
            <a:r>
              <a:rPr lang="en-US" sz="2300" dirty="0" smtClean="0">
                <a:latin typeface="Simplified Arabic" pitchFamily="18" charset="-78"/>
                <a:cs typeface="Simplified Arabic" pitchFamily="18" charset="-78"/>
              </a:rPr>
              <a:t>- BEHERY MOHAMED H., </a:t>
            </a:r>
            <a:r>
              <a:rPr lang="en-US" sz="2300" b="1" dirty="0" smtClean="0">
                <a:solidFill>
                  <a:srgbClr val="FFC000"/>
                </a:solidFill>
                <a:latin typeface="Simplified Arabic" pitchFamily="18" charset="-78"/>
                <a:cs typeface="Simplified Arabic" pitchFamily="18" charset="-78"/>
              </a:rPr>
              <a:t>Change and culture: the balanced scorecard and the Egyptian fertilizer manufacturing sector</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PhD thesis in Management, University of Glasgow, UK, 2005. </a:t>
            </a:r>
            <a:r>
              <a:rPr lang="en-US" sz="2300" b="1" dirty="0" smtClean="0">
                <a:latin typeface="Simplified Arabic" pitchFamily="18" charset="-78"/>
                <a:cs typeface="Simplified Arabic" pitchFamily="18" charset="-78"/>
              </a:rPr>
              <a:t> </a:t>
            </a:r>
            <a:endParaRPr lang="fr-FR" sz="2300" dirty="0" smtClean="0">
              <a:latin typeface="Simplified Arabic" pitchFamily="18" charset="-78"/>
              <a:cs typeface="Simplified Arabic" pitchFamily="18" charset="-78"/>
            </a:endParaRPr>
          </a:p>
          <a:p>
            <a:pPr algn="just">
              <a:buNone/>
            </a:pPr>
            <a:r>
              <a:rPr lang="fr-FR" sz="2300" dirty="0" smtClean="0">
                <a:latin typeface="Simplified Arabic" pitchFamily="18" charset="-78"/>
                <a:cs typeface="Simplified Arabic" pitchFamily="18" charset="-78"/>
              </a:rPr>
              <a:t> - BENZERAFA MANEL, </a:t>
            </a:r>
            <a:r>
              <a:rPr lang="fr-FR" sz="2300" b="1" dirty="0" smtClean="0">
                <a:solidFill>
                  <a:srgbClr val="FFC000"/>
                </a:solidFill>
                <a:latin typeface="Simplified Arabic" pitchFamily="18" charset="-78"/>
                <a:cs typeface="Simplified Arabic" pitchFamily="18" charset="-78"/>
              </a:rPr>
              <a:t>L'universalité d'un outil de gestion en question: Cas de la </a:t>
            </a:r>
            <a:r>
              <a:rPr lang="en-US" sz="2300" b="1" dirty="0" smtClean="0">
                <a:solidFill>
                  <a:srgbClr val="FFC000"/>
                </a:solidFill>
                <a:latin typeface="Simplified Arabic" pitchFamily="18" charset="-78"/>
                <a:cs typeface="Simplified Arabic" pitchFamily="18" charset="-78"/>
              </a:rPr>
              <a:t>balanced</a:t>
            </a:r>
            <a:r>
              <a:rPr lang="fr-FR" sz="2300" b="1" dirty="0" smtClean="0">
                <a:solidFill>
                  <a:srgbClr val="FFC000"/>
                </a:solidFill>
                <a:latin typeface="Simplified Arabic" pitchFamily="18" charset="-78"/>
                <a:cs typeface="Simplified Arabic" pitchFamily="18" charset="-78"/>
              </a:rPr>
              <a:t> </a:t>
            </a:r>
            <a:r>
              <a:rPr lang="en-US" sz="2300" b="1" dirty="0" smtClean="0">
                <a:solidFill>
                  <a:srgbClr val="FFC000"/>
                </a:solidFill>
                <a:latin typeface="Simplified Arabic" pitchFamily="18" charset="-78"/>
                <a:cs typeface="Simplified Arabic" pitchFamily="18" charset="-78"/>
              </a:rPr>
              <a:t>Scorecard</a:t>
            </a:r>
            <a:r>
              <a:rPr lang="fr-FR" sz="2300" b="1" smtClean="0">
                <a:solidFill>
                  <a:srgbClr val="FFC000"/>
                </a:solidFill>
                <a:latin typeface="Simplified Arabic" pitchFamily="18" charset="-78"/>
                <a:cs typeface="Simplified Arabic" pitchFamily="18" charset="-78"/>
              </a:rPr>
              <a:t> </a:t>
            </a:r>
            <a:r>
              <a:rPr lang="fr-FR" sz="2300" b="1" dirty="0" smtClean="0">
                <a:solidFill>
                  <a:srgbClr val="FFC000"/>
                </a:solidFill>
                <a:latin typeface="Simplified Arabic" pitchFamily="18" charset="-78"/>
                <a:cs typeface="Simplified Arabic" pitchFamily="18" charset="-78"/>
              </a:rPr>
              <a:t>dans les administrations de l'état</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thèse de doctorat en sciences de gestion, option management public, Université Paris 10, Paris, France, 2007. </a:t>
            </a:r>
          </a:p>
          <a:p>
            <a:pPr algn="just">
              <a:buNone/>
            </a:pPr>
            <a:r>
              <a:rPr lang="en-US" sz="2300" dirty="0" smtClean="0">
                <a:latin typeface="Simplified Arabic" pitchFamily="18" charset="-78"/>
                <a:cs typeface="Simplified Arabic" pitchFamily="18" charset="-78"/>
              </a:rPr>
              <a:t>- KAPLAN ROBERT.S., NORTON DAVID.P., </a:t>
            </a:r>
            <a:r>
              <a:rPr lang="en-US" sz="2300" b="1" dirty="0" smtClean="0">
                <a:solidFill>
                  <a:srgbClr val="FFC000"/>
                </a:solidFill>
                <a:latin typeface="Simplified Arabic" pitchFamily="18" charset="-78"/>
                <a:cs typeface="Simplified Arabic" pitchFamily="18" charset="-78"/>
              </a:rPr>
              <a:t>Putting the Balanced Scorecard to work</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Harvard Business Review, Vol.71, n°5, Harvard Business School, Boston, USA, September-October 1992.</a:t>
            </a:r>
            <a:endParaRPr lang="fr-FR" sz="2300" dirty="0" smtClean="0">
              <a:latin typeface="Simplified Arabic" pitchFamily="18" charset="-78"/>
              <a:cs typeface="Simplified Arabic" pitchFamily="18" charset="-78"/>
            </a:endParaRPr>
          </a:p>
          <a:p>
            <a:pPr algn="just">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Management des Entreprises</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Programme de module </a:t>
            </a:r>
            <a:br>
              <a:rPr lang="fr-FR" sz="4000" b="1" dirty="0" smtClean="0"/>
            </a:br>
            <a:r>
              <a:rPr lang="fr-FR" sz="4000" b="1" dirty="0" smtClean="0"/>
              <a:t>Tableau de Bord Prospectif (TBP)</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Université de </a:t>
            </a:r>
            <a:r>
              <a:rPr lang="fr-FR" sz="2600" b="1" dirty="0" err="1" smtClean="0">
                <a:ln>
                  <a:solidFill>
                    <a:schemeClr val="tx1"/>
                  </a:solidFill>
                </a:ln>
                <a:solidFill>
                  <a:schemeClr val="tx1"/>
                </a:solidFill>
                <a:latin typeface="Simplified Arabic" pitchFamily="18" charset="-78"/>
                <a:cs typeface="Simplified Arabic" pitchFamily="18" charset="-78"/>
              </a:rPr>
              <a:t>Boumerdes</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338"/>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برنامج المقياس</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b="1" dirty="0" smtClean="0">
                <a:solidFill>
                  <a:srgbClr val="FFFF00"/>
                </a:solidFill>
                <a:latin typeface="Simplified Arabic" pitchFamily="18" charset="-78"/>
                <a:cs typeface="Simplified Arabic" pitchFamily="18" charset="-78"/>
              </a:rPr>
              <a:t>الفصل الأول: </a:t>
            </a:r>
            <a:r>
              <a:rPr lang="ar-DZ" sz="2800" b="1" dirty="0" smtClean="0">
                <a:latin typeface="Simplified Arabic" pitchFamily="18" charset="-78"/>
                <a:cs typeface="Simplified Arabic" pitchFamily="18" charset="-78"/>
              </a:rPr>
              <a:t>الإطار النظري والفكري للوحة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الثاني:</a:t>
            </a:r>
            <a:r>
              <a:rPr lang="ar-DZ" sz="2800" b="1" dirty="0" smtClean="0">
                <a:latin typeface="Simplified Arabic" pitchFamily="18" charset="-78"/>
                <a:cs typeface="Simplified Arabic" pitchFamily="18" charset="-78"/>
              </a:rPr>
              <a:t> تصميم لوحة القيادة الاستشرافية وتحديد أبعادها</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الثالث: </a:t>
            </a:r>
            <a:r>
              <a:rPr lang="ar-DZ" sz="2800" b="1" dirty="0" smtClean="0">
                <a:latin typeface="Simplified Arabic" pitchFamily="18" charset="-78"/>
                <a:cs typeface="Simplified Arabic" pitchFamily="18" charset="-78"/>
              </a:rPr>
              <a:t>تصميم وتحليل مؤشرات البعد المالي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الرابع: </a:t>
            </a:r>
            <a:r>
              <a:rPr lang="ar-DZ" sz="2800" b="1" dirty="0" smtClean="0">
                <a:latin typeface="Simplified Arabic" pitchFamily="18" charset="-78"/>
                <a:cs typeface="Simplified Arabic" pitchFamily="18" charset="-78"/>
              </a:rPr>
              <a:t>تصميم وتحليل مؤشرات بعد الزبائن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الخامس: </a:t>
            </a:r>
            <a:r>
              <a:rPr lang="ar-DZ" sz="2800" b="1" dirty="0" smtClean="0">
                <a:latin typeface="Simplified Arabic" pitchFamily="18" charset="-78"/>
                <a:cs typeface="Simplified Arabic" pitchFamily="18" charset="-78"/>
              </a:rPr>
              <a:t>تصميم وتحليل مؤشرات بعد العمليات الداخلية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السادس: </a:t>
            </a:r>
            <a:r>
              <a:rPr lang="ar-DZ" sz="2800" b="1" dirty="0" smtClean="0">
                <a:latin typeface="Simplified Arabic" pitchFamily="18" charset="-78"/>
                <a:cs typeface="Simplified Arabic" pitchFamily="18" charset="-78"/>
              </a:rPr>
              <a:t>تصميم وتحليل مؤشرات بعد التعلم والنمو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السابع: </a:t>
            </a:r>
            <a:r>
              <a:rPr lang="ar-DZ" sz="2800" b="1" dirty="0" smtClean="0">
                <a:latin typeface="Simplified Arabic" pitchFamily="18" charset="-78"/>
                <a:cs typeface="Simplified Arabic" pitchFamily="18" charset="-78"/>
              </a:rPr>
              <a:t>تصميم وتحليل مؤشرات البعد المجتمعي (الاجتماعي والبيئي) للوحة القيادة الاستشرافية المستدامة </a:t>
            </a:r>
            <a:r>
              <a:rPr lang="fr-FR" sz="2800" b="1" dirty="0" smtClean="0">
                <a:latin typeface="Simplified Arabic" pitchFamily="18" charset="-78"/>
                <a:cs typeface="Simplified Arabic" pitchFamily="18" charset="-78"/>
              </a:rPr>
              <a:t>(SBSC)</a:t>
            </a:r>
          </a:p>
          <a:p>
            <a:pPr algn="just" rtl="1">
              <a:buNone/>
            </a:pPr>
            <a:r>
              <a:rPr lang="ar-DZ" sz="2800" b="1" dirty="0" smtClean="0">
                <a:solidFill>
                  <a:srgbClr val="FFFF00"/>
                </a:solidFill>
                <a:latin typeface="Simplified Arabic" pitchFamily="18" charset="-78"/>
                <a:cs typeface="Simplified Arabic" pitchFamily="18" charset="-78"/>
              </a:rPr>
              <a:t>الفصل الثامن: </a:t>
            </a:r>
            <a:r>
              <a:rPr lang="ar-DZ" sz="2800" b="1" dirty="0" smtClean="0">
                <a:latin typeface="Simplified Arabic" pitchFamily="18" charset="-78"/>
                <a:cs typeface="Simplified Arabic" pitchFamily="18" charset="-78"/>
              </a:rPr>
              <a:t>قياس، تقييم وتحسين الأداء عن طريق 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التاسع: </a:t>
            </a:r>
            <a:r>
              <a:rPr lang="ar-DZ" sz="2800" b="1" dirty="0" smtClean="0">
                <a:latin typeface="Simplified Arabic" pitchFamily="18" charset="-78"/>
                <a:cs typeface="Simplified Arabic" pitchFamily="18" charset="-78"/>
              </a:rPr>
              <a:t>تحليل وتقييم فعالية لوحة القيادة الاستشرافية</a:t>
            </a: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76"/>
            <a:ext cx="8229600" cy="1225560"/>
          </a:xfrm>
        </p:spPr>
        <p:txBody>
          <a:bodyPr>
            <a:normAutofit/>
          </a:bodyPr>
          <a:lstStyle/>
          <a:p>
            <a:r>
              <a:rPr lang="fr-FR" sz="4800" b="1" u="sng" dirty="0" smtClean="0">
                <a:solidFill>
                  <a:srgbClr val="FFFF00"/>
                </a:solidFill>
                <a:latin typeface="Simplified Arabic" pitchFamily="18" charset="-78"/>
                <a:cs typeface="Simplified Arabic" pitchFamily="18" charset="-78"/>
              </a:rPr>
              <a:t>Programme de Module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500" b="1" dirty="0" smtClean="0">
                <a:solidFill>
                  <a:srgbClr val="FFFF00"/>
                </a:solidFill>
                <a:latin typeface="Simplified Arabic" pitchFamily="18" charset="-78"/>
                <a:cs typeface="Simplified Arabic" pitchFamily="18" charset="-78"/>
              </a:rPr>
              <a:t>Chapitre I:</a:t>
            </a:r>
            <a:r>
              <a:rPr lang="fr-FR" sz="2500" b="1" dirty="0" smtClean="0">
                <a:latin typeface="Simplified Arabic" pitchFamily="18" charset="-78"/>
                <a:cs typeface="Simplified Arabic" pitchFamily="18" charset="-78"/>
              </a:rPr>
              <a:t> Le cadre conceptuel de TBP.</a:t>
            </a:r>
          </a:p>
          <a:p>
            <a:pPr algn="just">
              <a:buNone/>
            </a:pPr>
            <a:r>
              <a:rPr lang="fr-FR" sz="2500" b="1" dirty="0" smtClean="0">
                <a:solidFill>
                  <a:srgbClr val="FFFF00"/>
                </a:solidFill>
                <a:latin typeface="Simplified Arabic" pitchFamily="18" charset="-78"/>
                <a:cs typeface="Simplified Arabic" pitchFamily="18" charset="-78"/>
              </a:rPr>
              <a:t>Chapitre II:</a:t>
            </a:r>
            <a:r>
              <a:rPr lang="fr-FR" sz="2500" b="1" dirty="0" smtClean="0">
                <a:latin typeface="Simplified Arabic" pitchFamily="18" charset="-78"/>
                <a:cs typeface="Simplified Arabic" pitchFamily="18" charset="-78"/>
              </a:rPr>
              <a:t> La conception de TBP et la détermination de ses axes. </a:t>
            </a:r>
          </a:p>
          <a:p>
            <a:pPr algn="just">
              <a:buNone/>
            </a:pPr>
            <a:r>
              <a:rPr lang="fr-FR" sz="2500" b="1" dirty="0" smtClean="0">
                <a:solidFill>
                  <a:srgbClr val="FFFF00"/>
                </a:solidFill>
                <a:latin typeface="Simplified Arabic" pitchFamily="18" charset="-78"/>
                <a:cs typeface="Simplified Arabic" pitchFamily="18" charset="-78"/>
              </a:rPr>
              <a:t>Chapitre III: </a:t>
            </a:r>
            <a:r>
              <a:rPr lang="fr-FR" sz="2500" b="1" dirty="0" smtClean="0">
                <a:latin typeface="Simplified Arabic" pitchFamily="18" charset="-78"/>
                <a:cs typeface="Simplified Arabic" pitchFamily="18" charset="-78"/>
              </a:rPr>
              <a:t>La conception et l’analyse de l’axe financier de TBP.  </a:t>
            </a:r>
          </a:p>
          <a:p>
            <a:pPr algn="just">
              <a:buNone/>
            </a:pPr>
            <a:r>
              <a:rPr lang="fr-FR" sz="2500" b="1" dirty="0" smtClean="0">
                <a:solidFill>
                  <a:srgbClr val="FFFF00"/>
                </a:solidFill>
                <a:latin typeface="Simplified Arabic" pitchFamily="18" charset="-78"/>
                <a:cs typeface="Simplified Arabic" pitchFamily="18" charset="-78"/>
              </a:rPr>
              <a:t>Chapitre IV: </a:t>
            </a:r>
            <a:r>
              <a:rPr lang="fr-FR" sz="2500" b="1" dirty="0" smtClean="0">
                <a:latin typeface="Simplified Arabic" pitchFamily="18" charset="-78"/>
                <a:cs typeface="Simplified Arabic" pitchFamily="18" charset="-78"/>
              </a:rPr>
              <a:t>La conception et l’analyse de l’axe clients de TBP. </a:t>
            </a:r>
          </a:p>
          <a:p>
            <a:pPr algn="just">
              <a:buNone/>
            </a:pPr>
            <a:r>
              <a:rPr lang="fr-FR" sz="2500" b="1" dirty="0" smtClean="0">
                <a:solidFill>
                  <a:srgbClr val="FFFF00"/>
                </a:solidFill>
                <a:latin typeface="Simplified Arabic" pitchFamily="18" charset="-78"/>
                <a:cs typeface="Simplified Arabic" pitchFamily="18" charset="-78"/>
              </a:rPr>
              <a:t>Chapitre V:</a:t>
            </a:r>
            <a:r>
              <a:rPr lang="fr-FR" sz="2500" b="1" dirty="0" smtClean="0">
                <a:latin typeface="Simplified Arabic" pitchFamily="18" charset="-78"/>
                <a:cs typeface="Simplified Arabic" pitchFamily="18" charset="-78"/>
              </a:rPr>
              <a:t> La conception et l’analyse de l’axe processus internes de TBP.</a:t>
            </a:r>
          </a:p>
          <a:p>
            <a:pPr algn="just">
              <a:buNone/>
            </a:pPr>
            <a:r>
              <a:rPr lang="fr-FR" sz="2500" b="1" dirty="0" smtClean="0">
                <a:solidFill>
                  <a:srgbClr val="FFFF00"/>
                </a:solidFill>
                <a:latin typeface="Simplified Arabic" pitchFamily="18" charset="-78"/>
                <a:cs typeface="Simplified Arabic" pitchFamily="18" charset="-78"/>
              </a:rPr>
              <a:t>Chapitre VI: </a:t>
            </a:r>
            <a:r>
              <a:rPr lang="fr-FR" sz="2500" b="1" dirty="0" smtClean="0">
                <a:latin typeface="Simplified Arabic" pitchFamily="18" charset="-78"/>
                <a:cs typeface="Simplified Arabic" pitchFamily="18" charset="-78"/>
              </a:rPr>
              <a:t>La conception et l’analyse de l’axe apprentissage organisationnel de TBP.</a:t>
            </a:r>
          </a:p>
          <a:p>
            <a:pPr algn="just">
              <a:buNone/>
            </a:pPr>
            <a:r>
              <a:rPr lang="fr-FR" sz="2500" b="1" dirty="0" smtClean="0">
                <a:solidFill>
                  <a:srgbClr val="FFFF00"/>
                </a:solidFill>
                <a:latin typeface="Simplified Arabic" pitchFamily="18" charset="-78"/>
                <a:cs typeface="Simplified Arabic" pitchFamily="18" charset="-78"/>
              </a:rPr>
              <a:t>Chapitre VII: </a:t>
            </a:r>
            <a:r>
              <a:rPr lang="fr-FR" sz="2500" b="1" dirty="0" smtClean="0">
                <a:latin typeface="Simplified Arabic" pitchFamily="18" charset="-78"/>
                <a:cs typeface="Simplified Arabic" pitchFamily="18" charset="-78"/>
              </a:rPr>
              <a:t>La conception et l’analyse de l’axe sociétal (social et environnemental) de TBPD (SBSC).</a:t>
            </a:r>
          </a:p>
          <a:p>
            <a:pPr algn="just">
              <a:buNone/>
            </a:pPr>
            <a:r>
              <a:rPr lang="fr-FR" sz="2500" b="1" dirty="0" smtClean="0">
                <a:solidFill>
                  <a:srgbClr val="FFFF00"/>
                </a:solidFill>
                <a:latin typeface="Simplified Arabic" pitchFamily="18" charset="-78"/>
                <a:cs typeface="Simplified Arabic" pitchFamily="18" charset="-78"/>
              </a:rPr>
              <a:t>Chapitre VIII: </a:t>
            </a:r>
            <a:r>
              <a:rPr lang="fr-FR" sz="2500" b="1" dirty="0" smtClean="0">
                <a:latin typeface="Simplified Arabic" pitchFamily="18" charset="-78"/>
                <a:cs typeface="Simplified Arabic" pitchFamily="18" charset="-78"/>
              </a:rPr>
              <a:t>Mesure, Evaluation et Amélioration de la Performance à travers le TBP.</a:t>
            </a:r>
          </a:p>
          <a:p>
            <a:pPr algn="just">
              <a:buNone/>
            </a:pPr>
            <a:r>
              <a:rPr lang="fr-FR" sz="2500" b="1" dirty="0" smtClean="0">
                <a:solidFill>
                  <a:srgbClr val="FFFF00"/>
                </a:solidFill>
                <a:latin typeface="Simplified Arabic" pitchFamily="18" charset="-78"/>
                <a:cs typeface="Simplified Arabic" pitchFamily="18" charset="-78"/>
              </a:rPr>
              <a:t>Chapitre IX: </a:t>
            </a:r>
            <a:r>
              <a:rPr lang="fr-FR" sz="2500" b="1" dirty="0" smtClean="0">
                <a:latin typeface="Simplified Arabic" pitchFamily="18" charset="-78"/>
                <a:cs typeface="Simplified Arabic" pitchFamily="18" charset="-78"/>
              </a:rPr>
              <a:t>L’analyse et l’évaluation d’efficacité de TBP.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2214554"/>
            <a:ext cx="9144000" cy="2071702"/>
          </a:xfrm>
        </p:spPr>
        <p:txBody>
          <a:bodyPr>
            <a:normAutofit fontScale="90000"/>
          </a:bodyPr>
          <a:lstStyle/>
          <a:p>
            <a:pPr rtl="1"/>
            <a:r>
              <a:rPr lang="ar-DZ" sz="4900" b="1" dirty="0" smtClean="0">
                <a:solidFill>
                  <a:srgbClr val="FFFF00"/>
                </a:solidFill>
                <a:latin typeface="Simplified Arabic" pitchFamily="18" charset="-78"/>
                <a:cs typeface="Simplified Arabic" pitchFamily="18" charset="-78"/>
              </a:rPr>
              <a:t>الفصل الثالث</a:t>
            </a:r>
            <a:r>
              <a:rPr lang="ar-DZ" b="1" dirty="0" smtClean="0">
                <a:solidFill>
                  <a:srgbClr val="FFFF00"/>
                </a:solidFill>
                <a:latin typeface="Simplified Arabic" pitchFamily="18" charset="-78"/>
                <a:cs typeface="Simplified Arabic" pitchFamily="18" charset="-78"/>
              </a:rPr>
              <a:t/>
            </a:r>
            <a:br>
              <a:rPr lang="ar-DZ" b="1" dirty="0" smtClean="0">
                <a:solidFill>
                  <a:srgbClr val="FFFF00"/>
                </a:solidFill>
                <a:latin typeface="Simplified Arabic" pitchFamily="18" charset="-78"/>
                <a:cs typeface="Simplified Arabic" pitchFamily="18" charset="-78"/>
              </a:rPr>
            </a:br>
            <a:r>
              <a:rPr lang="ar-DZ" b="1" dirty="0" smtClean="0">
                <a:latin typeface="Simplified Arabic" pitchFamily="18" charset="-78"/>
                <a:cs typeface="Simplified Arabic" pitchFamily="18" charset="-78"/>
              </a:rPr>
              <a:t>تصميم وتحليل مؤشرات البعد المالي </a:t>
            </a:r>
            <a:br>
              <a:rPr lang="ar-DZ" b="1" dirty="0" smtClean="0">
                <a:latin typeface="Simplified Arabic" pitchFamily="18" charset="-78"/>
                <a:cs typeface="Simplified Arabic" pitchFamily="18" charset="-78"/>
              </a:rPr>
            </a:br>
            <a:r>
              <a:rPr lang="ar-DZ" b="1" dirty="0" smtClean="0">
                <a:latin typeface="Simplified Arabic" pitchFamily="18" charset="-78"/>
                <a:cs typeface="Simplified Arabic" pitchFamily="18" charset="-78"/>
              </a:rPr>
              <a:t>للوحة القيادة </a:t>
            </a:r>
            <a:r>
              <a:rPr lang="ar-DZ" b="1" dirty="0" err="1" smtClean="0">
                <a:latin typeface="Simplified Arabic" pitchFamily="18" charset="-78"/>
                <a:cs typeface="Simplified Arabic" pitchFamily="18" charset="-78"/>
              </a:rPr>
              <a:t>الاستشرافية</a:t>
            </a:r>
            <a:endParaRPr lang="fr-FR" b="1"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r>
              <a:rPr lang="ar-DZ" b="1" dirty="0" smtClean="0">
                <a:latin typeface="Simplified Arabic" pitchFamily="18" charset="-78"/>
                <a:cs typeface="Simplified Arabic" pitchFamily="18" charset="-78"/>
              </a:rPr>
              <a:t>يعتبر البعد المالي أكثر أبعاد لوحة القيادة </a:t>
            </a:r>
            <a:r>
              <a:rPr lang="ar-DZ" b="1" dirty="0" err="1" smtClean="0">
                <a:latin typeface="Simplified Arabic" pitchFamily="18" charset="-78"/>
                <a:cs typeface="Simplified Arabic" pitchFamily="18" charset="-78"/>
              </a:rPr>
              <a:t>الاستشرافية</a:t>
            </a:r>
            <a:r>
              <a:rPr lang="ar-DZ" b="1" dirty="0" smtClean="0">
                <a:latin typeface="Simplified Arabic" pitchFamily="18" charset="-78"/>
                <a:cs typeface="Simplified Arabic" pitchFamily="18" charset="-78"/>
              </a:rPr>
              <a:t> أهمية على الإطلاق، نظرا أنه يحدد المركز المالي للمؤسسة ومدى تحسن أدائها المالي، وهو موجه بصفة أساسية لأهم طرف فاعل في المؤسسة وهم المساهمين والملاك، حيث أنه يحلل مدى فعالية الإستراتيجيات المالية التي تتبعها المؤسسة وإمكانية تحقيقها لأهدافها الاقتصادية في تعظيم ربحيتها والرفع من </a:t>
            </a:r>
            <a:r>
              <a:rPr lang="ar-DZ" b="1" dirty="0" err="1" smtClean="0">
                <a:latin typeface="Simplified Arabic" pitchFamily="18" charset="-78"/>
                <a:cs typeface="Simplified Arabic" pitchFamily="18" charset="-78"/>
              </a:rPr>
              <a:t>مردوديتها</a:t>
            </a:r>
            <a:r>
              <a:rPr lang="ar-DZ" b="1" dirty="0" smtClean="0">
                <a:latin typeface="Simplified Arabic" pitchFamily="18" charset="-78"/>
                <a:cs typeface="Simplified Arabic" pitchFamily="18" charset="-78"/>
              </a:rPr>
              <a:t>، وضمان هيكل تمويل سليم ومرن لها، وتحقيق مستويات نمو جيدة من الأرباح ورقم الأعمال، مع تحسين معدلات دوران مختلف أنشطتها.</a:t>
            </a:r>
          </a:p>
          <a:p>
            <a:pPr algn="just" rtl="1">
              <a:buNone/>
            </a:pP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a:p>
            <a:pPr algn="just" rtl="1">
              <a:buNone/>
            </a:pPr>
            <a:r>
              <a:rPr lang="ar-DZ" b="1" dirty="0" smtClean="0">
                <a:latin typeface="Simplified Arabic" pitchFamily="18" charset="-78"/>
                <a:cs typeface="Simplified Arabic" pitchFamily="18" charset="-78"/>
              </a:rPr>
              <a:t>ويعتبر تحسين هذا البعد هو الهدف الأساسي لتحسين جميع الأبعاد الأخرى، حيث أنها كلها تصب في تطوير الأداء المالي للمؤسسة الذي يشكل النواة الأساسية لتحسين أدائها الاقتصادي ومن ثم تحسين أدائها الشامل، وهو المقياس الأهم لمدى نجاح إدارتها الإستراتيجية في تحقيق أهدافها المسطرة، ومدى قدرتها على البقاء والاستمرار وخلق القيمة المضافة وتحقيق ميزة تنافسية هامة في مجال نشاطها.</a:t>
            </a: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الربحية</a:t>
            </a:r>
          </a:p>
          <a:p>
            <a:pPr algn="just" rtl="1">
              <a:buFontTx/>
              <a:buChar char="-"/>
            </a:pPr>
            <a:r>
              <a:rPr lang="ar-DZ" sz="2800" dirty="0" smtClean="0">
                <a:solidFill>
                  <a:srgbClr val="FFC000"/>
                </a:solidFill>
                <a:latin typeface="Simplified Arabic" pitchFamily="18" charset="-78"/>
                <a:cs typeface="Simplified Arabic" pitchFamily="18" charset="-78"/>
              </a:rPr>
              <a:t>النتيجة الصافية= </a:t>
            </a:r>
            <a:r>
              <a:rPr lang="ar-DZ" sz="2800" dirty="0" smtClean="0">
                <a:latin typeface="Simplified Arabic" pitchFamily="18" charset="-78"/>
                <a:cs typeface="Simplified Arabic" pitchFamily="18" charset="-78"/>
              </a:rPr>
              <a:t>مجموع الإيرادات – مجموع التكاليف؛</a:t>
            </a:r>
            <a:r>
              <a:rPr lang="ar-DZ" sz="2800" dirty="0" smtClean="0">
                <a:solidFill>
                  <a:srgbClr val="FFFF00"/>
                </a:solidFill>
                <a:latin typeface="Simplified Arabic" pitchFamily="18" charset="-78"/>
                <a:cs typeface="Simplified Arabic" pitchFamily="18" charset="-78"/>
              </a:rPr>
              <a:t> </a:t>
            </a:r>
          </a:p>
          <a:p>
            <a:pPr algn="just" rtl="1">
              <a:buFontTx/>
              <a:buChar char="-"/>
            </a:pPr>
            <a:r>
              <a:rPr lang="ar-DZ" sz="2800" dirty="0" smtClean="0">
                <a:solidFill>
                  <a:srgbClr val="FFC000"/>
                </a:solidFill>
                <a:latin typeface="Simplified Arabic" pitchFamily="18" charset="-78"/>
                <a:cs typeface="Simplified Arabic" pitchFamily="18" charset="-78"/>
              </a:rPr>
              <a:t>هامش الربح=</a:t>
            </a:r>
            <a:r>
              <a:rPr lang="ar-DZ" sz="2800" dirty="0" smtClean="0">
                <a:latin typeface="Simplified Arabic" pitchFamily="18" charset="-78"/>
                <a:cs typeface="Simplified Arabic" pitchFamily="18" charset="-78"/>
              </a:rPr>
              <a:t> النتيجة الصافية/ قيمة المبيعات؛</a:t>
            </a:r>
          </a:p>
          <a:p>
            <a:pPr algn="just" rtl="1">
              <a:buFontTx/>
              <a:buChar char="-"/>
            </a:pPr>
            <a:r>
              <a:rPr lang="ar-DZ" sz="2800" dirty="0" smtClean="0">
                <a:solidFill>
                  <a:srgbClr val="FFC000"/>
                </a:solidFill>
                <a:latin typeface="Simplified Arabic" pitchFamily="18" charset="-78"/>
                <a:cs typeface="Simplified Arabic" pitchFamily="18" charset="-78"/>
              </a:rPr>
              <a:t>معدل تحقق إجمالي الأرباح المخططة= </a:t>
            </a:r>
            <a:r>
              <a:rPr lang="ar-DZ" sz="2800" dirty="0" smtClean="0">
                <a:latin typeface="Simplified Arabic" pitchFamily="18" charset="-78"/>
                <a:cs typeface="Simplified Arabic" pitchFamily="18" charset="-78"/>
              </a:rPr>
              <a:t>إجمالي الربح المحقق/ إجمالي الربح المخطط؛</a:t>
            </a:r>
          </a:p>
          <a:p>
            <a:pPr algn="just" rtl="1">
              <a:buFontTx/>
              <a:buChar char="-"/>
            </a:pPr>
            <a:r>
              <a:rPr lang="ar-DZ" sz="2800" dirty="0" smtClean="0">
                <a:solidFill>
                  <a:srgbClr val="FFC000"/>
                </a:solidFill>
                <a:latin typeface="Simplified Arabic" pitchFamily="18" charset="-78"/>
                <a:cs typeface="Simplified Arabic" pitchFamily="18" charset="-78"/>
              </a:rPr>
              <a:t>معدل تطور إجمالي الأرباح= </a:t>
            </a:r>
            <a:r>
              <a:rPr lang="ar-DZ" sz="2800" dirty="0" smtClean="0">
                <a:latin typeface="Simplified Arabic" pitchFamily="18" charset="-78"/>
                <a:cs typeface="Simplified Arabic" pitchFamily="18" charset="-78"/>
              </a:rPr>
              <a:t>إجمالي الأرباح المحققة السنة الحالية/ إجمالي الأرباح المحققة السنة السابقة؛</a:t>
            </a:r>
          </a:p>
          <a:p>
            <a:pPr algn="just" rtl="1">
              <a:buFontTx/>
              <a:buChar char="-"/>
            </a:pPr>
            <a:r>
              <a:rPr lang="ar-DZ" sz="2800" dirty="0" smtClean="0">
                <a:solidFill>
                  <a:srgbClr val="FFC000"/>
                </a:solidFill>
                <a:latin typeface="Simplified Arabic" pitchFamily="18" charset="-78"/>
                <a:cs typeface="Simplified Arabic" pitchFamily="18" charset="-78"/>
              </a:rPr>
              <a:t>القدرة الإدارية= </a:t>
            </a:r>
            <a:r>
              <a:rPr lang="ar-DZ" sz="2800" dirty="0" smtClean="0">
                <a:latin typeface="Simplified Arabic" pitchFamily="18" charset="-78"/>
                <a:cs typeface="Simplified Arabic" pitchFamily="18" charset="-78"/>
              </a:rPr>
              <a:t>صافي ربح العمليات قبل الفوائد/ إجمالي الاستثمارات؛ </a:t>
            </a:r>
          </a:p>
          <a:p>
            <a:pPr algn="just" rtl="1">
              <a:buFontTx/>
              <a:buChar char="-"/>
            </a:pPr>
            <a:r>
              <a:rPr lang="ar-DZ" sz="2800" dirty="0" smtClean="0">
                <a:solidFill>
                  <a:srgbClr val="FFC000"/>
                </a:solidFill>
                <a:latin typeface="Simplified Arabic" pitchFamily="18" charset="-78"/>
                <a:cs typeface="Simplified Arabic" pitchFamily="18" charset="-78"/>
              </a:rPr>
              <a:t>فائض الاستغلال الخام </a:t>
            </a:r>
            <a:r>
              <a:rPr lang="fr-FR" sz="2800" dirty="0" smtClean="0">
                <a:solidFill>
                  <a:srgbClr val="FFC000"/>
                </a:solidFill>
                <a:latin typeface="Simplified Arabic" pitchFamily="18" charset="-78"/>
                <a:cs typeface="Simplified Arabic" pitchFamily="18" charset="-78"/>
              </a:rPr>
              <a:t>(Excédent Brute d'exploitation)</a:t>
            </a:r>
            <a:r>
              <a:rPr lang="ar-DZ" sz="2800" dirty="0" smtClean="0">
                <a:solidFill>
                  <a:srgbClr val="FFC000"/>
                </a:solidFill>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(القيمة المضافة+ إعانات الاستغلال) - (مصاريف المستخدمين+ الضرائب والرسوم والتسديدات المماثلة)؛</a:t>
            </a: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البعد المالي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الربحية</a:t>
            </a:r>
          </a:p>
          <a:p>
            <a:pPr algn="just" rtl="1">
              <a:buFontTx/>
              <a:buChar char="-"/>
            </a:pPr>
            <a:r>
              <a:rPr lang="ar-DZ" sz="2800" dirty="0" smtClean="0">
                <a:solidFill>
                  <a:srgbClr val="FFC000"/>
                </a:solidFill>
                <a:latin typeface="Simplified Arabic" pitchFamily="18" charset="-78"/>
                <a:cs typeface="Simplified Arabic" pitchFamily="18" charset="-78"/>
              </a:rPr>
              <a:t>العائد على الاستثمارات </a:t>
            </a:r>
            <a:r>
              <a:rPr lang="fr-FR" sz="2800" dirty="0" smtClean="0">
                <a:latin typeface="Simplified Arabic" pitchFamily="18" charset="-78"/>
                <a:cs typeface="Simplified Arabic" pitchFamily="18" charset="-78"/>
              </a:rPr>
              <a:t>(</a:t>
            </a:r>
            <a:r>
              <a:rPr lang="fr-FR" sz="2800" dirty="0" smtClean="0">
                <a:solidFill>
                  <a:srgbClr val="FFC000"/>
                </a:solidFill>
                <a:latin typeface="Simplified Arabic" pitchFamily="18" charset="-78"/>
                <a:cs typeface="Simplified Arabic" pitchFamily="18" charset="-78"/>
              </a:rPr>
              <a:t>Return On </a:t>
            </a:r>
            <a:r>
              <a:rPr lang="en-US" sz="2800" dirty="0" smtClean="0">
                <a:solidFill>
                  <a:srgbClr val="FFC000"/>
                </a:solidFill>
                <a:latin typeface="Simplified Arabic" pitchFamily="18" charset="-78"/>
                <a:cs typeface="Simplified Arabic" pitchFamily="18" charset="-78"/>
              </a:rPr>
              <a:t>Investment</a:t>
            </a:r>
            <a:r>
              <a:rPr lang="fr-FR" sz="2800" dirty="0" smtClean="0">
                <a:solidFill>
                  <a:srgbClr val="FFC000"/>
                </a:solidFill>
                <a:latin typeface="Simplified Arabic" pitchFamily="18" charset="-78"/>
                <a:cs typeface="Simplified Arabic" pitchFamily="18" charset="-78"/>
              </a:rPr>
              <a:t> ROI</a:t>
            </a:r>
            <a:r>
              <a:rPr lang="fr-FR" sz="2800" dirty="0" smtClean="0">
                <a:latin typeface="Simplified Arabic" pitchFamily="18" charset="-78"/>
                <a:cs typeface="Simplified Arabic" pitchFamily="18" charset="-78"/>
              </a:rPr>
              <a:t>)</a:t>
            </a:r>
            <a:r>
              <a:rPr lang="ar-DZ" sz="2800" dirty="0" smtClean="0">
                <a:latin typeface="Simplified Arabic" pitchFamily="18" charset="-78"/>
                <a:cs typeface="Simplified Arabic" pitchFamily="18" charset="-78"/>
              </a:rPr>
              <a:t>= النتيجة الصافية/ إجمالي الاستثمارات (الأصول الثابتة)؛</a:t>
            </a:r>
          </a:p>
          <a:p>
            <a:pPr algn="just" rtl="1">
              <a:buFontTx/>
              <a:buChar char="-"/>
            </a:pPr>
            <a:r>
              <a:rPr lang="ar-DZ" sz="2800" dirty="0" smtClean="0">
                <a:solidFill>
                  <a:srgbClr val="FFC000"/>
                </a:solidFill>
                <a:latin typeface="Simplified Arabic" pitchFamily="18" charset="-78"/>
                <a:cs typeface="Simplified Arabic" pitchFamily="18" charset="-78"/>
              </a:rPr>
              <a:t>العائد على الأصول</a:t>
            </a:r>
            <a:r>
              <a:rPr lang="fr-FR" sz="2800" dirty="0" smtClean="0">
                <a:solidFill>
                  <a:srgbClr val="FFC000"/>
                </a:solidFill>
                <a:latin typeface="Simplified Arabic" pitchFamily="18" charset="-78"/>
                <a:cs typeface="Simplified Arabic" pitchFamily="18" charset="-78"/>
              </a:rPr>
              <a:t>(Return On </a:t>
            </a:r>
            <a:r>
              <a:rPr lang="en-US" sz="2800" dirty="0" smtClean="0">
                <a:solidFill>
                  <a:srgbClr val="FFC000"/>
                </a:solidFill>
                <a:latin typeface="Simplified Arabic" pitchFamily="18" charset="-78"/>
                <a:cs typeface="Simplified Arabic" pitchFamily="18" charset="-78"/>
              </a:rPr>
              <a:t>Assets ROA</a:t>
            </a:r>
            <a:r>
              <a:rPr lang="fr-FR" sz="2800" dirty="0"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 النتيجة الصافية/ إجمالي الأصول؛</a:t>
            </a:r>
          </a:p>
          <a:p>
            <a:pPr algn="just" rtl="1">
              <a:buFontTx/>
              <a:buChar char="-"/>
            </a:pPr>
            <a:r>
              <a:rPr lang="ar-DZ" sz="2800" dirty="0" smtClean="0">
                <a:solidFill>
                  <a:srgbClr val="FFC000"/>
                </a:solidFill>
                <a:latin typeface="Simplified Arabic" pitchFamily="18" charset="-78"/>
                <a:cs typeface="Simplified Arabic" pitchFamily="18" charset="-78"/>
              </a:rPr>
              <a:t>العائد على حقوق الملكية</a:t>
            </a:r>
            <a:r>
              <a:rPr lang="fr-FR" sz="2800" dirty="0" smtClean="0">
                <a:solidFill>
                  <a:srgbClr val="FFC000"/>
                </a:solidFill>
                <a:latin typeface="Simplified Arabic" pitchFamily="18" charset="-78"/>
                <a:cs typeface="Simplified Arabic" pitchFamily="18" charset="-78"/>
              </a:rPr>
              <a:t>(Return On </a:t>
            </a:r>
            <a:r>
              <a:rPr lang="en-US" sz="2800" dirty="0" smtClean="0">
                <a:solidFill>
                  <a:srgbClr val="FFC000"/>
                </a:solidFill>
                <a:latin typeface="Simplified Arabic" pitchFamily="18" charset="-78"/>
                <a:cs typeface="Simplified Arabic" pitchFamily="18" charset="-78"/>
              </a:rPr>
              <a:t>Equity</a:t>
            </a:r>
            <a:r>
              <a:rPr lang="fr-FR" sz="2800" dirty="0"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  النتيجة الصافية/ حقوق الملكية (الأموال الخاصة - النتيجة الصافية)؛</a:t>
            </a:r>
          </a:p>
          <a:p>
            <a:pPr algn="just" rtl="1">
              <a:buFontTx/>
              <a:buChar char="-"/>
            </a:pPr>
            <a:r>
              <a:rPr lang="ar-DZ" sz="2800" dirty="0" smtClean="0">
                <a:solidFill>
                  <a:srgbClr val="FFC000"/>
                </a:solidFill>
                <a:latin typeface="Simplified Arabic" pitchFamily="18" charset="-78"/>
                <a:cs typeface="Simplified Arabic" pitchFamily="18" charset="-78"/>
              </a:rPr>
              <a:t>القيمة المضافة الاقتصادية </a:t>
            </a:r>
            <a:r>
              <a:rPr lang="fr-FR" sz="2800" dirty="0" smtClean="0">
                <a:latin typeface="Simplified Arabic" pitchFamily="18" charset="-78"/>
                <a:cs typeface="Simplified Arabic" pitchFamily="18" charset="-78"/>
              </a:rPr>
              <a:t>(</a:t>
            </a:r>
            <a:r>
              <a:rPr lang="en-US" sz="2800" dirty="0" smtClean="0">
                <a:solidFill>
                  <a:srgbClr val="FFC000"/>
                </a:solidFill>
                <a:latin typeface="Simplified Arabic" pitchFamily="18" charset="-78"/>
                <a:cs typeface="Simplified Arabic" pitchFamily="18" charset="-78"/>
              </a:rPr>
              <a:t>Economic</a:t>
            </a:r>
            <a:r>
              <a:rPr lang="fr-FR" sz="2800" dirty="0" smtClean="0">
                <a:solidFill>
                  <a:srgbClr val="FFC000"/>
                </a:solidFill>
                <a:latin typeface="Simplified Arabic" pitchFamily="18" charset="-78"/>
                <a:cs typeface="Simplified Arabic" pitchFamily="18" charset="-78"/>
              </a:rPr>
              <a:t> Value </a:t>
            </a:r>
            <a:r>
              <a:rPr lang="en-US" sz="2800" dirty="0" smtClean="0">
                <a:solidFill>
                  <a:srgbClr val="FFC000"/>
                </a:solidFill>
                <a:latin typeface="Simplified Arabic" pitchFamily="18" charset="-78"/>
                <a:cs typeface="Simplified Arabic" pitchFamily="18" charset="-78"/>
              </a:rPr>
              <a:t>Added EVA</a:t>
            </a:r>
            <a:r>
              <a:rPr lang="fr-FR" sz="2800" dirty="0" smtClean="0">
                <a:latin typeface="Simplified Arabic" pitchFamily="18" charset="-78"/>
                <a:cs typeface="Simplified Arabic" pitchFamily="18" charset="-78"/>
              </a:rPr>
              <a:t>)</a:t>
            </a:r>
            <a:r>
              <a:rPr lang="ar-DZ" sz="2800" dirty="0" smtClean="0">
                <a:latin typeface="Simplified Arabic" pitchFamily="18" charset="-78"/>
                <a:cs typeface="Simplified Arabic" pitchFamily="18" charset="-78"/>
              </a:rPr>
              <a:t>= (نتيجة الاستغلال - ضرائب الاستغلال) - (التكلفة المرجحة لرأس المال× رأس المال المستثمر)؛</a:t>
            </a:r>
          </a:p>
          <a:p>
            <a:pPr algn="just" rtl="1">
              <a:buFontTx/>
              <a:buChar char="-"/>
            </a:pPr>
            <a:r>
              <a:rPr lang="ar-DZ" sz="2800" dirty="0" smtClean="0">
                <a:solidFill>
                  <a:srgbClr val="FFC000"/>
                </a:solidFill>
                <a:latin typeface="Simplified Arabic" pitchFamily="18" charset="-78"/>
                <a:cs typeface="Simplified Arabic" pitchFamily="18" charset="-78"/>
              </a:rPr>
              <a:t>القيمة المضافة السوقية </a:t>
            </a:r>
            <a:r>
              <a:rPr lang="en-US" sz="2800" dirty="0" smtClean="0">
                <a:latin typeface="Simplified Arabic" pitchFamily="18" charset="-78"/>
                <a:cs typeface="Simplified Arabic" pitchFamily="18" charset="-78"/>
              </a:rPr>
              <a:t>(</a:t>
            </a:r>
            <a:r>
              <a:rPr lang="en-US" sz="2800" dirty="0" smtClean="0">
                <a:solidFill>
                  <a:srgbClr val="FFC000"/>
                </a:solidFill>
                <a:latin typeface="Simplified Arabic" pitchFamily="18" charset="-78"/>
                <a:cs typeface="Simplified Arabic" pitchFamily="18" charset="-78"/>
              </a:rPr>
              <a:t>Market Value Added MVA</a:t>
            </a:r>
            <a:r>
              <a:rPr lang="en-US" sz="2800" dirty="0" smtClean="0">
                <a:latin typeface="Simplified Arabic" pitchFamily="18" charset="-78"/>
                <a:cs typeface="Simplified Arabic" pitchFamily="18" charset="-78"/>
              </a:rPr>
              <a:t>)</a:t>
            </a:r>
            <a:r>
              <a:rPr lang="ar-DZ" sz="2800" dirty="0" smtClean="0">
                <a:latin typeface="Simplified Arabic" pitchFamily="18" charset="-78"/>
                <a:cs typeface="Simplified Arabic" pitchFamily="18" charset="-78"/>
              </a:rPr>
              <a:t>= قيمة المؤسسة السوقية (أموال خاصة+ قروض)- رأس المال المستثمر.</a:t>
            </a:r>
            <a:endParaRPr lang="fr-FR" sz="28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1955</TotalTime>
  <Words>1426</Words>
  <Application>Microsoft Office PowerPoint</Application>
  <PresentationFormat>Affichage à l'écran (4:3)</PresentationFormat>
  <Paragraphs>121</Paragraphs>
  <Slides>16</Slides>
  <Notes>2</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1_Thème Office</vt:lpstr>
      <vt:lpstr> برنامج مقياس لوحة القيادة الاستشرافية  Balanced Scorecard (BSC) </vt:lpstr>
      <vt:lpstr>Programme de module  Tableau de Bord Prospectif (TBP)</vt:lpstr>
      <vt:lpstr>برنامج المقياس</vt:lpstr>
      <vt:lpstr>Programme de Module</vt:lpstr>
      <vt:lpstr>الفصل الثالث تصميم وتحليل مؤشرات البعد المالي  للوحة القيادة الاستشرافية</vt:lpstr>
      <vt:lpstr>أولا: أهمية البعد المالي</vt:lpstr>
      <vt:lpstr>أولا: أهمية البعد المالي</vt:lpstr>
      <vt:lpstr>ثانيا: مؤشرات البعد المالي</vt:lpstr>
      <vt:lpstr>ثانيا: مؤشرات البعد المالي</vt:lpstr>
      <vt:lpstr>ثانيا: مؤشرات البعد المالي</vt:lpstr>
      <vt:lpstr>ثانيا: مؤشرات البعد المالي</vt:lpstr>
      <vt:lpstr>ثانيا: مؤشرات البعد المالي</vt:lpstr>
      <vt:lpstr>ثانيا: مؤشرات البعد المالي</vt:lpstr>
      <vt:lpstr>ثالثا: دراسة حالة</vt:lpstr>
      <vt:lpstr>أهم مراجع الفصل</vt:lpstr>
      <vt:lpstr>أهم مراجع الفصل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moh</cp:lastModifiedBy>
  <cp:revision>476</cp:revision>
  <dcterms:created xsi:type="dcterms:W3CDTF">2013-11-05T13:08:58Z</dcterms:created>
  <dcterms:modified xsi:type="dcterms:W3CDTF">2016-04-09T08:03:13Z</dcterms:modified>
</cp:coreProperties>
</file>