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42"/>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41" autoAdjust="0"/>
    <p:restoredTop sz="94624"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28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0FA306-FD74-4EED-A0B1-23CAAFA79F18}" type="datetimeFigureOut">
              <a:rPr lang="fr-FR" smtClean="0"/>
              <a:pPr/>
              <a:t>10/09/2018</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717D87-7442-43CB-9416-947DAFC35095}"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10/09/2018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A3F3-411E-47A9-91E4-EDC27A9E48F9}" type="datetimeFigureOut">
              <a:rPr lang="fr-FR" smtClean="0"/>
              <a:pPr/>
              <a:t>10/09/2018</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170F5-5306-4272-9E73-884391C79E4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1754326"/>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جامعة </a:t>
            </a:r>
            <a:r>
              <a:rPr lang="ar-DZ"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بومرداس</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كلية العلوم الاقتصادية، التجارية وعلوم التسيير</a:t>
            </a:r>
          </a:p>
          <a:p>
            <a:pPr algn="ctr" rtl="1"/>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قسم علوم التسيير </a:t>
            </a:r>
            <a:r>
              <a:rPr lang="ar-DZ" sz="3600" b="1"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ماستر</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a:t>
            </a: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I</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إدارة أعمال المؤسسات</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178592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rtl="1"/>
            <a:r>
              <a:rPr lang="ar-DZ" sz="4000" b="1" dirty="0" smtClean="0"/>
              <a:t/>
            </a:r>
            <a:br>
              <a:rPr lang="ar-DZ" sz="4000" b="1" dirty="0" smtClean="0"/>
            </a:br>
            <a:r>
              <a:rPr lang="ar-DZ" sz="4000" b="1" dirty="0" smtClean="0"/>
              <a:t>برنامج مقياس لوحة القيادة الاستشرافية</a:t>
            </a:r>
            <a:r>
              <a:rPr lang="fr-FR" sz="4000" b="1" dirty="0" smtClean="0"/>
              <a:t> </a:t>
            </a:r>
            <a:r>
              <a:rPr lang="ar-DZ" sz="4000" b="1" dirty="0" smtClean="0"/>
              <a:t/>
            </a:r>
            <a:br>
              <a:rPr lang="ar-DZ" sz="4000" b="1" dirty="0" smtClean="0"/>
            </a:br>
            <a:r>
              <a:rPr lang="fr-FR" sz="4000" b="1" dirty="0" err="1" smtClean="0"/>
              <a:t>Balanced</a:t>
            </a:r>
            <a:r>
              <a:rPr lang="fr-FR" sz="4000" b="1" dirty="0" smtClean="0"/>
              <a:t> </a:t>
            </a:r>
            <a:r>
              <a:rPr lang="fr-FR" sz="4000" b="1" dirty="0" err="1" smtClean="0"/>
              <a:t>Scorecard</a:t>
            </a:r>
            <a:r>
              <a:rPr lang="fr-FR" sz="4000" b="1" dirty="0" smtClean="0"/>
              <a:t> (BSC)</a:t>
            </a:r>
            <a:br>
              <a:rPr lang="fr-FR" sz="4000" b="1" dirty="0" smtClean="0"/>
            </a:b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ar-DZ" dirty="0" smtClean="0">
                <a:ln>
                  <a:solidFill>
                    <a:schemeClr val="tx1"/>
                  </a:solidFill>
                </a:ln>
                <a:solidFill>
                  <a:schemeClr val="tx1"/>
                </a:solidFill>
                <a:latin typeface="Simplified Arabic" pitchFamily="18" charset="-78"/>
                <a:cs typeface="Simplified Arabic" pitchFamily="18" charset="-78"/>
              </a:rPr>
              <a:t>إعداد</a:t>
            </a:r>
          </a:p>
          <a:p>
            <a:pPr rtl="1"/>
            <a:r>
              <a:rPr lang="ar-DZ" b="1" dirty="0" smtClean="0">
                <a:ln>
                  <a:solidFill>
                    <a:schemeClr val="tx1"/>
                  </a:solidFill>
                </a:ln>
                <a:solidFill>
                  <a:schemeClr val="tx1"/>
                </a:solidFill>
                <a:latin typeface="Simplified Arabic" pitchFamily="18" charset="-78"/>
                <a:cs typeface="Simplified Arabic" pitchFamily="18" charset="-78"/>
              </a:rPr>
              <a:t>د. عرقوب وعلي</a:t>
            </a:r>
          </a:p>
          <a:p>
            <a:pPr rtl="1"/>
            <a:r>
              <a:rPr lang="ar-DZ" sz="2600" b="1" dirty="0" smtClean="0">
                <a:ln>
                  <a:solidFill>
                    <a:schemeClr val="tx1"/>
                  </a:solidFill>
                </a:ln>
                <a:solidFill>
                  <a:schemeClr val="tx1"/>
                </a:solidFill>
                <a:latin typeface="Simplified Arabic" pitchFamily="18" charset="-78"/>
                <a:cs typeface="Simplified Arabic" pitchFamily="18" charset="-78"/>
              </a:rPr>
              <a:t>جامعة </a:t>
            </a:r>
            <a:r>
              <a:rPr lang="ar-DZ" sz="2600" b="1" dirty="0" err="1" smtClean="0">
                <a:ln>
                  <a:solidFill>
                    <a:schemeClr val="tx1"/>
                  </a:solidFill>
                </a:ln>
                <a:solidFill>
                  <a:schemeClr val="tx1"/>
                </a:solidFill>
                <a:latin typeface="Simplified Arabic" pitchFamily="18" charset="-78"/>
                <a:cs typeface="Simplified Arabic" pitchFamily="18" charset="-78"/>
              </a:rPr>
              <a:t>بومرداس</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3600" b="1" dirty="0" smtClean="0">
                <a:solidFill>
                  <a:srgbClr val="FFFF00"/>
                </a:solidFill>
                <a:latin typeface="Simplified Arabic" pitchFamily="18" charset="-78"/>
                <a:cs typeface="Simplified Arabic" pitchFamily="18" charset="-78"/>
              </a:rPr>
              <a:t>3- أبعاد الأداء</a:t>
            </a:r>
          </a:p>
          <a:p>
            <a:pPr algn="just" rtl="1"/>
            <a:r>
              <a:rPr lang="ar-DZ" sz="3400" b="1" dirty="0" smtClean="0">
                <a:solidFill>
                  <a:srgbClr val="FFFF00"/>
                </a:solidFill>
                <a:latin typeface="Simplified Arabic" pitchFamily="18" charset="-78"/>
                <a:cs typeface="Simplified Arabic" pitchFamily="18" charset="-78"/>
              </a:rPr>
              <a:t>البعد الاقتصادي</a:t>
            </a:r>
            <a:endParaRPr lang="fr-FR" sz="3400" b="1" dirty="0" smtClean="0">
              <a:solidFill>
                <a:srgbClr val="FFFF00"/>
              </a:solidFill>
              <a:latin typeface="Simplified Arabic" pitchFamily="18" charset="-78"/>
              <a:cs typeface="Simplified Arabic" pitchFamily="18" charset="-78"/>
            </a:endParaRPr>
          </a:p>
          <a:p>
            <a:pPr algn="just" rtl="1">
              <a:buNone/>
            </a:pPr>
            <a:r>
              <a:rPr lang="ar-DZ" sz="3000" dirty="0" smtClean="0">
                <a:latin typeface="Simplified Arabic" pitchFamily="18" charset="-78"/>
                <a:cs typeface="Simplified Arabic" pitchFamily="18" charset="-78"/>
              </a:rPr>
              <a:t>يعد هذا البعد هو البعد الكلاسيكي للأداء، لأن أول بعد يقاس في أداء المؤسسات هو أداؤها المالي، والأداء المالي يعبر عنه بنسب مالية وقوائم محاسبية تبين ما إذا تمكنت المؤسسة من تحقيق </a:t>
            </a:r>
            <a:r>
              <a:rPr lang="ar-DZ" sz="3000" dirty="0" err="1" smtClean="0">
                <a:latin typeface="Simplified Arabic" pitchFamily="18" charset="-78"/>
                <a:cs typeface="Simplified Arabic" pitchFamily="18" charset="-78"/>
              </a:rPr>
              <a:t>مردودية</a:t>
            </a:r>
            <a:r>
              <a:rPr lang="ar-DZ" sz="3000" dirty="0" smtClean="0">
                <a:latin typeface="Simplified Arabic" pitchFamily="18" charset="-78"/>
                <a:cs typeface="Simplified Arabic" pitchFamily="18" charset="-78"/>
              </a:rPr>
              <a:t> وربحية، وما إذا كانت فاعلة في تحقيق أهدافها الاقتصادية وخلق قيمة مضافة، إضافة إلى ذلك يتضمن البعد الاقتصادي كلا من الأداء التجاري الذي يحدد مدى </a:t>
            </a:r>
            <a:r>
              <a:rPr lang="ar-DZ" sz="3000" dirty="0" err="1" smtClean="0">
                <a:latin typeface="Simplified Arabic" pitchFamily="18" charset="-78"/>
                <a:cs typeface="Simplified Arabic" pitchFamily="18" charset="-78"/>
              </a:rPr>
              <a:t>المردودية</a:t>
            </a:r>
            <a:r>
              <a:rPr lang="ar-DZ" sz="3000" dirty="0" smtClean="0">
                <a:latin typeface="Simplified Arabic" pitchFamily="18" charset="-78"/>
                <a:cs typeface="Simplified Arabic" pitchFamily="18" charset="-78"/>
              </a:rPr>
              <a:t> التجارية للمؤسسة ومدى توسع حصتها السوقية، والأداء التنافسي الذي يقيس قدرتها على تحقيق ميزة تنافسية مقارنة بمنافسيها.</a:t>
            </a:r>
          </a:p>
          <a:p>
            <a:pPr algn="just" rtl="1">
              <a:buNone/>
            </a:pPr>
            <a:r>
              <a:rPr lang="ar-DZ" sz="3000" dirty="0" smtClean="0">
                <a:latin typeface="Simplified Arabic" pitchFamily="18" charset="-78"/>
                <a:cs typeface="Simplified Arabic" pitchFamily="18" charset="-78"/>
              </a:rPr>
              <a:t>وهذا البعد ينبثق أساسا من اهتمام المؤسسة بتحقيق أهداف ومطامح أهم الأطراف الفاعلة فيها، وهي الملاك والمساهمين، والبحث عن كسب ثقة وولاء الزبائن والموردين.</a:t>
            </a:r>
            <a:endParaRPr lang="fr-FR" sz="3000" dirty="0" smtClean="0">
              <a:latin typeface="Simplified Arabic" pitchFamily="18" charset="-78"/>
              <a:cs typeface="Simplified Arabic" pitchFamily="18" charset="-78"/>
            </a:endParaRPr>
          </a:p>
          <a:p>
            <a:pPr algn="just" rtl="1">
              <a:buNone/>
            </a:pPr>
            <a:endParaRPr lang="fr-FR" sz="2800" dirty="0" smtClean="0">
              <a:latin typeface="Simplified Arabic" pitchFamily="18" charset="-78"/>
              <a:cs typeface="Simplified Arabic" pitchFamily="18" charset="-78"/>
            </a:endParaRPr>
          </a:p>
          <a:p>
            <a:pPr algn="just" rtl="1">
              <a:buNone/>
            </a:pPr>
            <a:endParaRPr lang="fr-FR" sz="2500"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3600" b="1" dirty="0" smtClean="0">
                <a:solidFill>
                  <a:srgbClr val="FFFF00"/>
                </a:solidFill>
                <a:latin typeface="Simplified Arabic" pitchFamily="18" charset="-78"/>
                <a:cs typeface="Simplified Arabic" pitchFamily="18" charset="-78"/>
              </a:rPr>
              <a:t>3- أبعاد الأداء</a:t>
            </a:r>
          </a:p>
          <a:p>
            <a:pPr algn="just" rtl="1"/>
            <a:r>
              <a:rPr lang="ar-DZ" sz="2800" b="1" dirty="0" smtClean="0">
                <a:solidFill>
                  <a:srgbClr val="FFFF00"/>
                </a:solidFill>
                <a:latin typeface="Simplified Arabic" pitchFamily="18" charset="-78"/>
                <a:cs typeface="Simplified Arabic" pitchFamily="18" charset="-78"/>
              </a:rPr>
              <a:t>البعد التنظيمي</a:t>
            </a:r>
            <a:endParaRPr lang="fr-FR" sz="2800" b="1" dirty="0" smtClean="0">
              <a:solidFill>
                <a:srgbClr val="FFFF00"/>
              </a:solidFill>
              <a:latin typeface="Simplified Arabic" pitchFamily="18" charset="-78"/>
              <a:cs typeface="Simplified Arabic" pitchFamily="18" charset="-78"/>
            </a:endParaRPr>
          </a:p>
          <a:p>
            <a:pPr algn="just" rtl="1">
              <a:buNone/>
            </a:pPr>
            <a:r>
              <a:rPr lang="ar-DZ" sz="2300" dirty="0" smtClean="0"/>
              <a:t>هو البعد الذي يتعلق بصفة أساسية بالأداء الداخلي للمؤسسة، وذلك من خلال البحث عن تحقيق الفعالية التنظيمية في أساليب ومناهج تسيير وإدارة مختلف أقسام المؤسسة، وضمان التسيير الفعال لعملياتها وأنشطتها وإجراءاتها المتنوعة، وهو يرتبط أساسا بأربعة عوامل ضرورية لضمان الفعالية التنظيمية، وهي:</a:t>
            </a:r>
          </a:p>
          <a:p>
            <a:pPr lvl="0" algn="just" rtl="1"/>
            <a:r>
              <a:rPr lang="ar-DZ" sz="2300" dirty="0" smtClean="0">
                <a:latin typeface="Simplified Arabic" pitchFamily="18" charset="-78"/>
                <a:cs typeface="Simplified Arabic" pitchFamily="18" charset="-78"/>
              </a:rPr>
              <a:t>احترام الهيكلة الرسمية: لضمان عدم حدوث أي اختلال داخل المؤسسة، وضمان توازنها الهيكلي؛</a:t>
            </a:r>
            <a:endParaRPr lang="fr-FR" sz="2300" dirty="0" smtClean="0">
              <a:latin typeface="Simplified Arabic" pitchFamily="18" charset="-78"/>
              <a:cs typeface="Simplified Arabic" pitchFamily="18" charset="-78"/>
            </a:endParaRPr>
          </a:p>
          <a:p>
            <a:pPr lvl="0" algn="just" rtl="1"/>
            <a:r>
              <a:rPr lang="ar-DZ" sz="2300" dirty="0" smtClean="0">
                <a:latin typeface="Simplified Arabic" pitchFamily="18" charset="-78"/>
                <a:cs typeface="Simplified Arabic" pitchFamily="18" charset="-78"/>
              </a:rPr>
              <a:t>تفعيل العلاقة بين المصالح: وذلك عن طريق خلق ثقافة تنظيمية مبنية على التنسيق والتعاون والانسجام وتوحيد أهداف مختلف المصالح والأقسام؛</a:t>
            </a:r>
            <a:endParaRPr lang="fr-FR" sz="2300" dirty="0" smtClean="0">
              <a:latin typeface="Simplified Arabic" pitchFamily="18" charset="-78"/>
              <a:cs typeface="Simplified Arabic" pitchFamily="18" charset="-78"/>
            </a:endParaRPr>
          </a:p>
          <a:p>
            <a:pPr lvl="0" algn="just" rtl="1"/>
            <a:r>
              <a:rPr lang="ar-DZ" sz="2300" dirty="0" smtClean="0">
                <a:latin typeface="Simplified Arabic" pitchFamily="18" charset="-78"/>
                <a:cs typeface="Simplified Arabic" pitchFamily="18" charset="-78"/>
              </a:rPr>
              <a:t>ضمان الانتقال الجيد للمعلومات: وذلك من خلال بناء نظام معلومات قوي وفعال، يضمن نقل المعلومات بسرعة ومرونة وسهولة بين مختلف مصالح المؤسسة ومستوياتها، وذلك لتحسين العملية الإدارية في المؤسسة، وتدعيم عملية صنع القرار </a:t>
            </a:r>
            <a:r>
              <a:rPr lang="ar-DZ" sz="2300" dirty="0" err="1" smtClean="0">
                <a:latin typeface="Simplified Arabic" pitchFamily="18" charset="-78"/>
                <a:cs typeface="Simplified Arabic" pitchFamily="18" charset="-78"/>
              </a:rPr>
              <a:t>بها</a:t>
            </a:r>
            <a:r>
              <a:rPr lang="ar-DZ" sz="2300" dirty="0" smtClean="0">
                <a:latin typeface="Simplified Arabic" pitchFamily="18" charset="-78"/>
                <a:cs typeface="Simplified Arabic" pitchFamily="18" charset="-78"/>
              </a:rPr>
              <a:t> وإشراك الجميع فيها؛</a:t>
            </a:r>
            <a:endParaRPr lang="fr-FR" sz="2300" dirty="0" smtClean="0">
              <a:latin typeface="Simplified Arabic" pitchFamily="18" charset="-78"/>
              <a:cs typeface="Simplified Arabic" pitchFamily="18" charset="-78"/>
            </a:endParaRPr>
          </a:p>
          <a:p>
            <a:pPr lvl="0" algn="just" rtl="1"/>
            <a:r>
              <a:rPr lang="ar-DZ" sz="2300" dirty="0" smtClean="0">
                <a:latin typeface="Simplified Arabic" pitchFamily="18" charset="-78"/>
                <a:cs typeface="Simplified Arabic" pitchFamily="18" charset="-78"/>
              </a:rPr>
              <a:t>مرونة الهيكل التنظيمي: وهي قدرة الهيكل التنظيمي للمؤسسة على التكيف مع أي تغير قد يطرأ على محيطها، وهو ما يدفع بأدائها التنظيمي إلى أحسن مستوياته</a:t>
            </a:r>
          </a:p>
          <a:p>
            <a:pPr lvl="0" algn="just" rtl="1">
              <a:buNone/>
            </a:pPr>
            <a:r>
              <a:rPr lang="ar-DZ" sz="2300" dirty="0" smtClean="0"/>
              <a:t>وهذا البعد يهم بصفة أساسية أحد الأطراف الفاعلة في المؤسسة وهم المسيرين والمدراء.</a:t>
            </a:r>
            <a:endParaRPr lang="fr-FR" sz="2300" dirty="0" smtClean="0"/>
          </a:p>
          <a:p>
            <a:endParaRPr lang="fr-FR" sz="2400" dirty="0" smtClean="0"/>
          </a:p>
          <a:p>
            <a:pPr lvl="0" algn="just" rtl="1">
              <a:buNone/>
            </a:pPr>
            <a:endParaRPr lang="fr-FR" sz="2400" dirty="0" smtClean="0">
              <a:latin typeface="Simplified Arabic" pitchFamily="18" charset="-78"/>
              <a:cs typeface="Simplified Arabic" pitchFamily="18" charset="-78"/>
            </a:endParaRPr>
          </a:p>
          <a:p>
            <a:pPr algn="just" rtl="1">
              <a:buNone/>
            </a:pPr>
            <a:endParaRPr lang="fr-FR" sz="2800" dirty="0" smtClean="0">
              <a:latin typeface="Simplified Arabic" pitchFamily="18" charset="-78"/>
              <a:cs typeface="Simplified Arabic" pitchFamily="18" charset="-78"/>
            </a:endParaRPr>
          </a:p>
          <a:p>
            <a:pPr algn="just" rtl="1">
              <a:buNone/>
            </a:pPr>
            <a:endParaRPr lang="fr-FR" sz="2500"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3600" b="1" dirty="0" smtClean="0">
                <a:solidFill>
                  <a:srgbClr val="FFFF00"/>
                </a:solidFill>
                <a:latin typeface="Simplified Arabic" pitchFamily="18" charset="-78"/>
                <a:cs typeface="Simplified Arabic" pitchFamily="18" charset="-78"/>
              </a:rPr>
              <a:t>3- أبعاد الأداء</a:t>
            </a:r>
          </a:p>
          <a:p>
            <a:pPr algn="just" rtl="1"/>
            <a:r>
              <a:rPr lang="ar-DZ" sz="3400" b="1" dirty="0" smtClean="0">
                <a:solidFill>
                  <a:srgbClr val="FFFF00"/>
                </a:solidFill>
                <a:latin typeface="Simplified Arabic" pitchFamily="18" charset="-78"/>
                <a:cs typeface="Simplified Arabic" pitchFamily="18" charset="-78"/>
              </a:rPr>
              <a:t>البعد الاجتماعي</a:t>
            </a:r>
            <a:endParaRPr lang="fr-FR" sz="34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اكتسى هذا البعد أهمية متزايدة في الآونة الأخيرة خصوصا مع ظهور مفاهيم إدارية جديدة كالمسؤولية الاجتماعية للمؤسسة </a:t>
            </a:r>
            <a:r>
              <a:rPr lang="fr-FR" sz="2800" dirty="0" smtClean="0">
                <a:latin typeface="Simplified Arabic" pitchFamily="18" charset="-78"/>
                <a:cs typeface="Simplified Arabic" pitchFamily="18" charset="-78"/>
              </a:rPr>
              <a:t>(RSE)</a:t>
            </a:r>
            <a:r>
              <a:rPr lang="ar-DZ" sz="2800" dirty="0" smtClean="0">
                <a:latin typeface="Simplified Arabic" pitchFamily="18" charset="-78"/>
                <a:cs typeface="Simplified Arabic" pitchFamily="18" charset="-78"/>
              </a:rPr>
              <a:t>، والتي تبحث إضافة إلى تحسين أدائها الاقتصادي تحسين أدائها الاجتماعي خاصة بما يتعلق بعمالها بدرجة أولى باعتبارهم مواردها البشرية ورأسمالها الفكري الذي لا يقل أهمية عن مواردها المالية والمادية، والمجتمع الذي تنشط فيه، فهي مسئولة عن التنمية الاجتماعية مثل مسؤوليتها عن التنمية الاقتصادية، ولا تتم هذه التنمية إلا باستقطاب الكفاءات البشرية المتوفرة في محيط المؤسسة، وتكوينها وتنمية معارفها، والاستغلال الجيد لقدراتها، وهو ما يسمح لها بتحسين محيطها، وتطوير مجتمعها اقتصاديا وتكنولوجيا وثقافيا.</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وهذا البعد يهتم بأحد الأطراف الفاعلة وهي عمال المؤسسة ومواردها البشرية، إضافة إلى مجتمعها ومحيطها بصفة عامة.</a:t>
            </a:r>
            <a:endParaRPr lang="fr-FR" sz="2800" dirty="0" smtClean="0">
              <a:latin typeface="Simplified Arabic" pitchFamily="18" charset="-78"/>
              <a:cs typeface="Simplified Arabic" pitchFamily="18" charset="-78"/>
            </a:endParaRPr>
          </a:p>
          <a:p>
            <a:pPr algn="just" rtl="1">
              <a:buNone/>
            </a:pPr>
            <a:endParaRPr lang="fr-FR" sz="2800" dirty="0" smtClean="0">
              <a:latin typeface="Simplified Arabic" pitchFamily="18" charset="-78"/>
              <a:cs typeface="Simplified Arabic" pitchFamily="18" charset="-78"/>
            </a:endParaRPr>
          </a:p>
          <a:p>
            <a:pPr algn="just" rtl="1">
              <a:buNone/>
            </a:pPr>
            <a:endParaRPr lang="fr-FR" sz="2500"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3600" b="1" dirty="0" smtClean="0">
                <a:solidFill>
                  <a:srgbClr val="FFFF00"/>
                </a:solidFill>
                <a:latin typeface="Simplified Arabic" pitchFamily="18" charset="-78"/>
                <a:cs typeface="Simplified Arabic" pitchFamily="18" charset="-78"/>
              </a:rPr>
              <a:t>3- أبعاد الأداء</a:t>
            </a:r>
          </a:p>
          <a:p>
            <a:pPr algn="just" rtl="1"/>
            <a:r>
              <a:rPr lang="ar-DZ" sz="3400" b="1" dirty="0" smtClean="0">
                <a:solidFill>
                  <a:srgbClr val="FFFF00"/>
                </a:solidFill>
                <a:latin typeface="Simplified Arabic" pitchFamily="18" charset="-78"/>
                <a:cs typeface="Simplified Arabic" pitchFamily="18" charset="-78"/>
              </a:rPr>
              <a:t>البعد البيئي</a:t>
            </a:r>
            <a:endParaRPr lang="fr-FR" sz="34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a:t>
            </a:r>
            <a:r>
              <a:rPr lang="ar-DZ" sz="2800" dirty="0" smtClean="0"/>
              <a:t>يعتبر البعد الجديد للأداء، ذلك أنه انبثق من البعد الاجتماعي، وانفصل عنه مؤخرا، وهو جزء من المسؤولية الاجتماعية للمؤسسة، التي تبحث عن تحقيق التنمية المستدامة لمجتمعها اقتصاديا واجتماعيا وبيئيا، كما أن مفهوم المؤسسة المواطنة ساهم بشدة في تطوير هذا البعد، والجمعيات المكافحة للتلوث والآثار الناجمة من مخلفات المؤسسات خاصة الصناعية منها تعمل على تطوير هذا البعد وجعله ضمن ثقافة أي مؤسسة تسعى إلى </a:t>
            </a:r>
            <a:r>
              <a:rPr lang="ar-DZ" sz="2800" dirty="0" err="1" smtClean="0"/>
              <a:t>الريادة</a:t>
            </a:r>
            <a:r>
              <a:rPr lang="ar-DZ" sz="2800" dirty="0" smtClean="0"/>
              <a:t> والتميز.</a:t>
            </a:r>
            <a:r>
              <a:rPr lang="ar-DZ" sz="2800" dirty="0" smtClean="0">
                <a:latin typeface="Simplified Arabic" pitchFamily="18" charset="-78"/>
                <a:cs typeface="Simplified Arabic" pitchFamily="18" charset="-78"/>
              </a:rPr>
              <a:t> </a:t>
            </a:r>
          </a:p>
          <a:p>
            <a:pPr algn="just" rtl="1">
              <a:buNone/>
            </a:pPr>
            <a:r>
              <a:rPr lang="ar-DZ" sz="2800" dirty="0" smtClean="0">
                <a:latin typeface="Simplified Arabic" pitchFamily="18" charset="-78"/>
                <a:cs typeface="Simplified Arabic" pitchFamily="18" charset="-78"/>
              </a:rPr>
              <a:t>   </a:t>
            </a:r>
            <a:r>
              <a:rPr lang="ar-DZ" sz="2800" dirty="0" smtClean="0"/>
              <a:t>وهذا البعد يرتبط أساسا بالمجتمع الذي تنشط فيه المؤسسة كطرف فاعل مؤثر عليها وعلى قراراتها وتوجهاتها الإستراتيجية. </a:t>
            </a:r>
            <a:endParaRPr lang="fr-FR" sz="2800" dirty="0" smtClean="0"/>
          </a:p>
          <a:p>
            <a:pPr algn="just" rtl="1">
              <a:buNone/>
            </a:pPr>
            <a:r>
              <a:rPr lang="ar-DZ" sz="2800" dirty="0" smtClean="0">
                <a:solidFill>
                  <a:srgbClr val="FFC000"/>
                </a:solidFill>
                <a:latin typeface="Simplified Arabic" pitchFamily="18" charset="-78"/>
                <a:cs typeface="Simplified Arabic" pitchFamily="18" charset="-78"/>
              </a:rPr>
              <a:t>   وتترابط هذه الأبعاد مكونة الأداء الشامل </a:t>
            </a:r>
            <a:r>
              <a:rPr lang="en-US" sz="2800" dirty="0" smtClean="0">
                <a:solidFill>
                  <a:srgbClr val="FFC000"/>
                </a:solidFill>
                <a:latin typeface="Simplified Arabic" pitchFamily="18" charset="-78"/>
                <a:cs typeface="Simplified Arabic" pitchFamily="18" charset="-78"/>
              </a:rPr>
              <a:t>(La performance </a:t>
            </a:r>
            <a:r>
              <a:rPr lang="fr-FR" sz="2800" dirty="0" smtClean="0">
                <a:solidFill>
                  <a:srgbClr val="FFC000"/>
                </a:solidFill>
                <a:latin typeface="Simplified Arabic" pitchFamily="18" charset="-78"/>
                <a:cs typeface="Simplified Arabic" pitchFamily="18" charset="-78"/>
              </a:rPr>
              <a:t>totale</a:t>
            </a:r>
            <a:r>
              <a:rPr lang="en-US" sz="2800" dirty="0" smtClean="0">
                <a:solidFill>
                  <a:srgbClr val="FFC000"/>
                </a:solidFill>
                <a:latin typeface="Simplified Arabic" pitchFamily="18" charset="-78"/>
                <a:cs typeface="Simplified Arabic" pitchFamily="18" charset="-78"/>
              </a:rPr>
              <a:t>)</a:t>
            </a:r>
            <a:r>
              <a:rPr lang="ar-DZ" sz="2800" dirty="0" smtClean="0">
                <a:solidFill>
                  <a:srgbClr val="FFC000"/>
                </a:solidFill>
                <a:latin typeface="Simplified Arabic" pitchFamily="18" charset="-78"/>
                <a:cs typeface="Simplified Arabic" pitchFamily="18" charset="-78"/>
              </a:rPr>
              <a:t> الذي تبحث كل مؤسسة عن تحسينه باستمرار لضمان بقائها واستمرارها ونجاحها في تحقيق أهدافها المختلفة وموازنة أدائها في محيط سريع التغير والتطور. </a:t>
            </a:r>
            <a:endParaRPr lang="fr-FR" sz="2800" dirty="0" smtClean="0">
              <a:solidFill>
                <a:srgbClr val="FFC000"/>
              </a:solidFill>
              <a:latin typeface="Simplified Arabic" pitchFamily="18" charset="-78"/>
              <a:cs typeface="Simplified Arabic" pitchFamily="18" charset="-78"/>
            </a:endParaRPr>
          </a:p>
          <a:p>
            <a:pPr algn="just" rtl="1">
              <a:buNone/>
            </a:pPr>
            <a:endParaRPr lang="fr-FR" sz="2500"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3600" b="1" dirty="0" smtClean="0">
                <a:solidFill>
                  <a:srgbClr val="FFFF00"/>
                </a:solidFill>
                <a:latin typeface="Simplified Arabic" pitchFamily="18" charset="-78"/>
                <a:cs typeface="Simplified Arabic" pitchFamily="18" charset="-78"/>
              </a:rPr>
              <a:t>4- العوامل المؤثرة على الأداء</a:t>
            </a:r>
          </a:p>
          <a:p>
            <a:pPr algn="just" rtl="1"/>
            <a:r>
              <a:rPr lang="ar-DZ" sz="3600" b="1" dirty="0" smtClean="0">
                <a:solidFill>
                  <a:srgbClr val="FFFF00"/>
                </a:solidFill>
                <a:latin typeface="Simplified Arabic" pitchFamily="18" charset="-78"/>
                <a:cs typeface="Simplified Arabic" pitchFamily="18" charset="-78"/>
              </a:rPr>
              <a:t>العوامل الداخلية</a:t>
            </a:r>
            <a:endParaRPr lang="fr-FR" sz="36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 </a:t>
            </a:r>
            <a:r>
              <a:rPr lang="ar-DZ" sz="3600" b="1" dirty="0" smtClean="0">
                <a:latin typeface="Simplified Arabic" pitchFamily="18" charset="-78"/>
                <a:cs typeface="Simplified Arabic" pitchFamily="18" charset="-78"/>
              </a:rPr>
              <a:t>العوامل التنظيمية: </a:t>
            </a:r>
            <a:r>
              <a:rPr lang="ar-DZ" sz="3600" dirty="0" smtClean="0">
                <a:latin typeface="Simplified Arabic" pitchFamily="18" charset="-78"/>
                <a:cs typeface="Simplified Arabic" pitchFamily="18" charset="-78"/>
              </a:rPr>
              <a:t>الهيكل التنظيمي، الثقافة التنظيمية، الرؤية والتوجه الإستراتيجي، التطوير والتغيير التنظيمي.</a:t>
            </a:r>
          </a:p>
          <a:p>
            <a:pPr algn="just" rtl="1">
              <a:buNone/>
            </a:pPr>
            <a:r>
              <a:rPr lang="ar-DZ" sz="3600" b="1" dirty="0" smtClean="0">
                <a:latin typeface="Simplified Arabic" pitchFamily="18" charset="-78"/>
                <a:cs typeface="Simplified Arabic" pitchFamily="18" charset="-78"/>
              </a:rPr>
              <a:t>   - العوامل التقنية: </a:t>
            </a:r>
            <a:r>
              <a:rPr lang="ar-DZ" sz="3600" dirty="0" smtClean="0">
                <a:latin typeface="Simplified Arabic" pitchFamily="18" charset="-78"/>
                <a:cs typeface="Simplified Arabic" pitchFamily="18" charset="-78"/>
              </a:rPr>
              <a:t>تكنولوجيا المعلومات والاتصال </a:t>
            </a:r>
            <a:r>
              <a:rPr lang="fr-FR" sz="3600" dirty="0" smtClean="0">
                <a:latin typeface="Simplified Arabic" pitchFamily="18" charset="-78"/>
                <a:cs typeface="Simplified Arabic" pitchFamily="18" charset="-78"/>
              </a:rPr>
              <a:t>TIC</a:t>
            </a:r>
            <a:r>
              <a:rPr lang="ar-DZ" sz="3600" dirty="0" smtClean="0">
                <a:latin typeface="Simplified Arabic" pitchFamily="18" charset="-78"/>
                <a:cs typeface="Simplified Arabic" pitchFamily="18" charset="-78"/>
              </a:rPr>
              <a:t>، الموقع الجغرافي للمؤسسة، تقنيات الإنتاج وتحسين الجودة، درجة الأتمتة.</a:t>
            </a:r>
          </a:p>
          <a:p>
            <a:pPr algn="just" rtl="1">
              <a:buNone/>
            </a:pPr>
            <a:r>
              <a:rPr lang="ar-DZ" sz="3600" b="1" dirty="0" smtClean="0">
                <a:latin typeface="Simplified Arabic" pitchFamily="18" charset="-78"/>
                <a:cs typeface="Simplified Arabic" pitchFamily="18" charset="-78"/>
              </a:rPr>
              <a:t>   - العوامل البشرية: </a:t>
            </a:r>
            <a:r>
              <a:rPr lang="ar-DZ" sz="3600" dirty="0" smtClean="0">
                <a:latin typeface="Simplified Arabic" pitchFamily="18" charset="-78"/>
                <a:cs typeface="Simplified Arabic" pitchFamily="18" charset="-78"/>
              </a:rPr>
              <a:t>نظام تسيير الموارد البشرية بأنظمته الفرعية (نظام التوظيف، نظام الأجور والمكافآت، نظام الحوافز)، الإبداع والابتكار.</a:t>
            </a:r>
            <a:endParaRPr lang="fr-FR" sz="3600" b="1" dirty="0" smtClean="0">
              <a:latin typeface="Simplified Arabic" pitchFamily="18" charset="-78"/>
              <a:cs typeface="Simplified Arabic" pitchFamily="18" charset="-78"/>
            </a:endParaRPr>
          </a:p>
          <a:p>
            <a:pPr algn="just" rtl="1">
              <a:buNone/>
            </a:pPr>
            <a:endParaRPr lang="fr-FR" sz="2500"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3600" b="1" dirty="0" smtClean="0">
                <a:solidFill>
                  <a:srgbClr val="FFFF00"/>
                </a:solidFill>
                <a:latin typeface="Simplified Arabic" pitchFamily="18" charset="-78"/>
                <a:cs typeface="Simplified Arabic" pitchFamily="18" charset="-78"/>
              </a:rPr>
              <a:t>4- العوامل المؤثرة على الأداء</a:t>
            </a:r>
          </a:p>
          <a:p>
            <a:pPr algn="just" rtl="1"/>
            <a:r>
              <a:rPr lang="ar-DZ" sz="3600" b="1" dirty="0" smtClean="0">
                <a:solidFill>
                  <a:srgbClr val="FFFF00"/>
                </a:solidFill>
                <a:latin typeface="Simplified Arabic" pitchFamily="18" charset="-78"/>
                <a:cs typeface="Simplified Arabic" pitchFamily="18" charset="-78"/>
              </a:rPr>
              <a:t>العوامل الخارجية</a:t>
            </a:r>
            <a:endParaRPr lang="fr-FR" sz="36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a:t>
            </a:r>
            <a:r>
              <a:rPr lang="ar-DZ" sz="3600" b="1" dirty="0" smtClean="0">
                <a:latin typeface="Simplified Arabic" pitchFamily="18" charset="-78"/>
                <a:cs typeface="Simplified Arabic" pitchFamily="18" charset="-78"/>
              </a:rPr>
              <a:t>- العوامل المباشرة: القوى التنافسية التي حددها </a:t>
            </a:r>
            <a:r>
              <a:rPr lang="fr-FR" sz="3600" dirty="0" smtClean="0">
                <a:latin typeface="Simplified Arabic" pitchFamily="18" charset="-78"/>
                <a:cs typeface="Simplified Arabic" pitchFamily="18" charset="-78"/>
              </a:rPr>
              <a:t>(M.PORTER)</a:t>
            </a:r>
            <a:r>
              <a:rPr lang="ar-DZ" sz="3600" dirty="0" smtClean="0">
                <a:latin typeface="Simplified Arabic" pitchFamily="18" charset="-78"/>
                <a:cs typeface="Simplified Arabic" pitchFamily="18" charset="-78"/>
              </a:rPr>
              <a:t>:</a:t>
            </a:r>
          </a:p>
          <a:p>
            <a:pPr algn="just" rtl="1">
              <a:buNone/>
            </a:pPr>
            <a:r>
              <a:rPr lang="ar-DZ" sz="3600" dirty="0" smtClean="0">
                <a:latin typeface="Simplified Arabic" pitchFamily="18" charset="-78"/>
                <a:cs typeface="Simplified Arabic" pitchFamily="18" charset="-78"/>
              </a:rPr>
              <a:t> المنافسون في القطاع/ الصناعة، المنافسون المحتملون، المنتجات البديلة، الموردون، الزبائن. </a:t>
            </a:r>
          </a:p>
          <a:p>
            <a:pPr algn="just" rtl="1">
              <a:buNone/>
            </a:pPr>
            <a:r>
              <a:rPr lang="ar-DZ" sz="3600" b="1" dirty="0" smtClean="0">
                <a:latin typeface="Simplified Arabic" pitchFamily="18" charset="-78"/>
                <a:cs typeface="Simplified Arabic" pitchFamily="18" charset="-78"/>
              </a:rPr>
              <a:t>- العوامل غير المباشرة: </a:t>
            </a:r>
            <a:r>
              <a:rPr lang="ar-DZ" sz="3600" dirty="0" smtClean="0">
                <a:latin typeface="Simplified Arabic" pitchFamily="18" charset="-78"/>
                <a:cs typeface="Simplified Arabic" pitchFamily="18" charset="-78"/>
              </a:rPr>
              <a:t>يطلق عليها اختصارا </a:t>
            </a:r>
            <a:r>
              <a:rPr lang="fr-FR" sz="3600" dirty="0" smtClean="0">
                <a:latin typeface="Simplified Arabic" pitchFamily="18" charset="-78"/>
                <a:cs typeface="Simplified Arabic" pitchFamily="18" charset="-78"/>
              </a:rPr>
              <a:t>(PESTEL)</a:t>
            </a:r>
            <a:r>
              <a:rPr lang="ar-DZ" sz="3600" dirty="0" smtClean="0">
                <a:latin typeface="Simplified Arabic" pitchFamily="18" charset="-78"/>
                <a:cs typeface="Simplified Arabic" pitchFamily="18" charset="-78"/>
              </a:rPr>
              <a:t> وهي: العوامل السياسية، العوامل الاقتصادية، العوامل الاجتماعية، العوامل التكنولوجية، العوامل البيئية (الإيكولوجية)، والعوامل القانونية.</a:t>
            </a:r>
            <a:endParaRPr lang="fr-FR" sz="36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Tableau de Bord</a:t>
            </a:r>
            <a:r>
              <a:rPr lang="ar-DZ" sz="4800" b="1" u="sng" dirty="0" smtClean="0">
                <a:solidFill>
                  <a:srgbClr val="FFFF00"/>
                </a:solidFill>
                <a:latin typeface="Simplified Arabic" pitchFamily="18" charset="-78"/>
                <a:cs typeface="Simplified Arabic" pitchFamily="18" charset="-78"/>
              </a:rPr>
              <a:t>ثانيا: لوحة القيادة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fr-FR" sz="3600" b="1" dirty="0" smtClean="0">
                <a:solidFill>
                  <a:srgbClr val="FFFF00"/>
                </a:solidFill>
                <a:latin typeface="Simplified Arabic" pitchFamily="18" charset="-78"/>
                <a:cs typeface="Simplified Arabic" pitchFamily="18" charset="-78"/>
              </a:rPr>
              <a:t>1</a:t>
            </a:r>
            <a:r>
              <a:rPr lang="ar-DZ" sz="3600" b="1" dirty="0" smtClean="0">
                <a:solidFill>
                  <a:srgbClr val="FFFF00"/>
                </a:solidFill>
                <a:latin typeface="Simplified Arabic" pitchFamily="18" charset="-78"/>
                <a:cs typeface="Simplified Arabic" pitchFamily="18" charset="-78"/>
              </a:rPr>
              <a:t>- مفهوم لوحة القيادة</a:t>
            </a:r>
            <a:endParaRPr lang="fr-FR" sz="3600" b="1" dirty="0" smtClean="0">
              <a:solidFill>
                <a:srgbClr val="FFFF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ظهرت لوحة القيادة كأداة للتسيير والإدارة وكمنهج من مناهج مراقبة التسيير المساهمة في تفعيله وتحسينه في بداية ثلاثينات القرن الماضي وتحديدا سنة 1932، وكان أول استخدام لها في المؤسسات الفرنسية وأطلق عليها تسمية </a:t>
            </a:r>
            <a:r>
              <a:rPr lang="en-US" sz="2400" dirty="0" smtClean="0">
                <a:latin typeface="Simplified Arabic" pitchFamily="18" charset="-78"/>
                <a:cs typeface="Simplified Arabic" pitchFamily="18" charset="-78"/>
              </a:rPr>
              <a:t>(Tableau de </a:t>
            </a:r>
            <a:r>
              <a:rPr lang="fr-FR" sz="2400" dirty="0" smtClean="0">
                <a:latin typeface="Simplified Arabic" pitchFamily="18" charset="-78"/>
                <a:cs typeface="Simplified Arabic" pitchFamily="18" charset="-78"/>
              </a:rPr>
              <a:t>Bord</a:t>
            </a:r>
            <a:r>
              <a:rPr lang="en-US" sz="2400" dirty="0" smtClean="0">
                <a:latin typeface="Simplified Arabic" pitchFamily="18" charset="-78"/>
                <a:cs typeface="Simplified Arabic" pitchFamily="18" charset="-78"/>
              </a:rPr>
              <a:t>)</a:t>
            </a:r>
            <a:r>
              <a:rPr lang="ar-DZ" sz="2400" dirty="0" smtClean="0">
                <a:latin typeface="Simplified Arabic" pitchFamily="18" charset="-78"/>
                <a:cs typeface="Simplified Arabic" pitchFamily="18" charset="-78"/>
              </a:rPr>
              <a:t> بمعنى لوحة القيادة كمحاكاة للوحة قيادة السيارة التي تحمل مؤشرات تضمن السير الحسن لها وعدم انحرافها عن مسارها، ومن هنا بدأ اعتماد وتبني أنظمة إدارية </a:t>
            </a:r>
            <a:r>
              <a:rPr lang="ar-DZ" sz="2400" dirty="0" err="1" smtClean="0">
                <a:latin typeface="Simplified Arabic" pitchFamily="18" charset="-78"/>
                <a:cs typeface="Simplified Arabic" pitchFamily="18" charset="-78"/>
              </a:rPr>
              <a:t>وتسييرية</a:t>
            </a:r>
            <a:r>
              <a:rPr lang="ar-DZ" sz="2400" dirty="0" smtClean="0">
                <a:latin typeface="Simplified Arabic" pitchFamily="18" charset="-78"/>
                <a:cs typeface="Simplified Arabic" pitchFamily="18" charset="-78"/>
              </a:rPr>
              <a:t> مرتكزة على لوحة القيادة، وتم تطويرها بصورة ملحوظة في المؤسسات الأمريكية انطلاقا من نهاية أربعينيات القرن الماضي، وهي في تطور مستمر إلى يومنا هذا.</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ويعرفها </a:t>
            </a:r>
            <a:r>
              <a:rPr lang="en-US" sz="2400" dirty="0" smtClean="0">
                <a:latin typeface="Simplified Arabic" pitchFamily="18" charset="-78"/>
                <a:cs typeface="Simplified Arabic" pitchFamily="18" charset="-78"/>
              </a:rPr>
              <a:t> (S.SÉPARI)</a:t>
            </a:r>
            <a:r>
              <a:rPr lang="ar-DZ" sz="2400" dirty="0" smtClean="0">
                <a:latin typeface="Simplified Arabic" pitchFamily="18" charset="-78"/>
                <a:cs typeface="Simplified Arabic" pitchFamily="18" charset="-78"/>
              </a:rPr>
              <a:t>و </a:t>
            </a:r>
            <a:r>
              <a:rPr lang="en-US" sz="2400" dirty="0" smtClean="0">
                <a:latin typeface="Simplified Arabic" pitchFamily="18" charset="-78"/>
                <a:cs typeface="Simplified Arabic" pitchFamily="18" charset="-78"/>
              </a:rPr>
              <a:t>(C.ALAZARD)</a:t>
            </a:r>
            <a:r>
              <a:rPr lang="ar-DZ" sz="2400" dirty="0" smtClean="0">
                <a:latin typeface="Simplified Arabic" pitchFamily="18" charset="-78"/>
                <a:cs typeface="Simplified Arabic" pitchFamily="18" charset="-78"/>
              </a:rPr>
              <a:t> أنها "مجموعة من المؤشرات المرتبة في نظام خاضع لمتابعة فريق عمل أو مسئول ما للمساعدة على اتخاذ القرارات والتنسيق والرقابة على عمليات القسم المعني. كما تعتبر أداة اتصال تسمح لمراقبي التسيير بلفت انتباه المسئول إلى النقاط الأساسية في إدارته بغرض تحسينها".</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ويعرفها </a:t>
            </a:r>
            <a:r>
              <a:rPr lang="en-US" sz="2400" dirty="0" smtClean="0">
                <a:latin typeface="Simplified Arabic" pitchFamily="18" charset="-78"/>
                <a:cs typeface="Simplified Arabic" pitchFamily="18" charset="-78"/>
              </a:rPr>
              <a:t>(G.CHRISTOPHE)</a:t>
            </a:r>
            <a:r>
              <a:rPr lang="ar-DZ" sz="2400" dirty="0" smtClean="0">
                <a:latin typeface="Simplified Arabic" pitchFamily="18" charset="-78"/>
                <a:cs typeface="Simplified Arabic" pitchFamily="18" charset="-78"/>
              </a:rPr>
              <a:t> أنها "أداة تساعد في اتخاذ القرارات والتنسيق وهي مشكلة من مجموعة من المؤشرات المصممة لتمكين المسيرين من معرفة تطور الأنظمة التي يقودونها وتحديد التوجهات المؤثرة على مستقبل المؤسسة".</a:t>
            </a:r>
            <a:endParaRPr lang="fr-FR" sz="2400" dirty="0" smtClean="0">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Tableau de Bord</a:t>
            </a:r>
            <a:r>
              <a:rPr lang="ar-DZ" sz="4800" b="1" u="sng" dirty="0" smtClean="0">
                <a:solidFill>
                  <a:srgbClr val="FFFF00"/>
                </a:solidFill>
                <a:latin typeface="Simplified Arabic" pitchFamily="18" charset="-78"/>
                <a:cs typeface="Simplified Arabic" pitchFamily="18" charset="-78"/>
              </a:rPr>
              <a:t>ثانيا: لوحة القيادة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fr-FR" sz="3600" b="1" dirty="0" smtClean="0">
                <a:solidFill>
                  <a:srgbClr val="FFFF00"/>
                </a:solidFill>
                <a:latin typeface="Simplified Arabic" pitchFamily="18" charset="-78"/>
                <a:cs typeface="Simplified Arabic" pitchFamily="18" charset="-78"/>
              </a:rPr>
              <a:t>2</a:t>
            </a:r>
            <a:r>
              <a:rPr lang="ar-DZ" sz="3600" b="1" dirty="0" smtClean="0">
                <a:solidFill>
                  <a:srgbClr val="FFFF00"/>
                </a:solidFill>
                <a:latin typeface="Simplified Arabic" pitchFamily="18" charset="-78"/>
                <a:cs typeface="Simplified Arabic" pitchFamily="18" charset="-78"/>
              </a:rPr>
              <a:t>- خصائص ومزايا لوحة القيادة:</a:t>
            </a:r>
            <a:r>
              <a:rPr lang="fr-FR" sz="3600" b="1" dirty="0" smtClean="0">
                <a:solidFill>
                  <a:srgbClr val="FFFF00"/>
                </a:solidFill>
                <a:latin typeface="Simplified Arabic" pitchFamily="18" charset="-78"/>
                <a:cs typeface="Simplified Arabic" pitchFamily="18" charset="-78"/>
              </a:rPr>
              <a:t>   </a:t>
            </a:r>
            <a:r>
              <a:rPr lang="ar-DZ" sz="3600" b="1" dirty="0" smtClean="0">
                <a:solidFill>
                  <a:srgbClr val="FFFF00"/>
                </a:solidFill>
                <a:latin typeface="Simplified Arabic" pitchFamily="18" charset="-78"/>
                <a:cs typeface="Simplified Arabic" pitchFamily="18" charset="-78"/>
              </a:rPr>
              <a:t> خصائص لوحة القيادة</a:t>
            </a:r>
          </a:p>
          <a:p>
            <a:pPr algn="just" rtl="1">
              <a:buNone/>
            </a:pPr>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a:buNone/>
            </a:pPr>
            <a:endParaRPr lang="ar-DZ" sz="20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lgn="ctr">
              <a:buNone/>
            </a:pPr>
            <a:r>
              <a:rPr lang="fr-FR" sz="2000" b="1" dirty="0" smtClean="0">
                <a:solidFill>
                  <a:srgbClr val="FFFF00"/>
                </a:solidFill>
                <a:latin typeface="Simplified Arabic" pitchFamily="18" charset="-78"/>
                <a:cs typeface="Simplified Arabic" pitchFamily="18" charset="-78"/>
              </a:rPr>
              <a:t>Source: </a:t>
            </a:r>
            <a:r>
              <a:rPr lang="fr-FR" sz="2000" dirty="0" smtClean="0">
                <a:latin typeface="Simplified Arabic" pitchFamily="18" charset="-78"/>
                <a:cs typeface="Simplified Arabic" pitchFamily="18" charset="-78"/>
              </a:rPr>
              <a:t>H.LÖNING et al., </a:t>
            </a:r>
            <a:r>
              <a:rPr lang="fr-FR" sz="2000" b="1" dirty="0" smtClean="0">
                <a:latin typeface="Simplified Arabic" pitchFamily="18" charset="-78"/>
                <a:cs typeface="Simplified Arabic" pitchFamily="18" charset="-78"/>
              </a:rPr>
              <a:t>Le contrôle de gestion: Organisation et mise en œuvre, </a:t>
            </a:r>
            <a:r>
              <a:rPr lang="fr-FR" sz="2000" dirty="0" smtClean="0">
                <a:latin typeface="Simplified Arabic" pitchFamily="18" charset="-78"/>
                <a:cs typeface="Simplified Arabic" pitchFamily="18" charset="-78"/>
              </a:rPr>
              <a:t>2</a:t>
            </a:r>
            <a:r>
              <a:rPr lang="fr-FR" sz="2000" baseline="30000" dirty="0" smtClean="0">
                <a:latin typeface="Simplified Arabic" pitchFamily="18" charset="-78"/>
                <a:cs typeface="Simplified Arabic" pitchFamily="18" charset="-78"/>
              </a:rPr>
              <a:t>éme</a:t>
            </a:r>
            <a:r>
              <a:rPr lang="fr-FR" sz="2000" dirty="0" smtClean="0">
                <a:latin typeface="Simplified Arabic" pitchFamily="18" charset="-78"/>
                <a:cs typeface="Simplified Arabic" pitchFamily="18" charset="-78"/>
              </a:rPr>
              <a:t> édition, éditions DUNOD, Paris, France, 2003, P 146.</a:t>
            </a:r>
            <a:r>
              <a:rPr lang="fr-FR" sz="2000" b="1" dirty="0" smtClean="0">
                <a:latin typeface="Simplified Arabic" pitchFamily="18" charset="-78"/>
                <a:cs typeface="Simplified Arabic" pitchFamily="18" charset="-78"/>
              </a:rPr>
              <a:t> </a:t>
            </a:r>
            <a:endParaRPr lang="fr-FR" sz="2000"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graphicFrame>
        <p:nvGraphicFramePr>
          <p:cNvPr id="4" name="Tableau 3"/>
          <p:cNvGraphicFramePr>
            <a:graphicFrameLocks noGrp="1"/>
          </p:cNvGraphicFramePr>
          <p:nvPr/>
        </p:nvGraphicFramePr>
        <p:xfrm>
          <a:off x="214282" y="1142984"/>
          <a:ext cx="8715436" cy="4522867"/>
        </p:xfrm>
        <a:graphic>
          <a:graphicData uri="http://schemas.openxmlformats.org/drawingml/2006/table">
            <a:tbl>
              <a:tblPr firstRow="1" bandRow="1">
                <a:tableStyleId>{073A0DAA-6AF3-43AB-8588-CEC1D06C72B9}</a:tableStyleId>
              </a:tblPr>
              <a:tblGrid>
                <a:gridCol w="4705251"/>
                <a:gridCol w="4010185"/>
              </a:tblGrid>
              <a:tr h="526108">
                <a:tc>
                  <a:txBody>
                    <a:bodyPr/>
                    <a:lstStyle/>
                    <a:p>
                      <a:pPr algn="ctr"/>
                      <a:r>
                        <a:rPr lang="ar-DZ" sz="2000" dirty="0" smtClean="0">
                          <a:latin typeface="Simplified Arabic" pitchFamily="18" charset="-78"/>
                          <a:cs typeface="Simplified Arabic" pitchFamily="18" charset="-78"/>
                        </a:rPr>
                        <a:t>لوحة</a:t>
                      </a:r>
                      <a:r>
                        <a:rPr lang="ar-DZ" sz="2000" baseline="0" dirty="0" smtClean="0">
                          <a:latin typeface="Simplified Arabic" pitchFamily="18" charset="-78"/>
                          <a:cs typeface="Simplified Arabic" pitchFamily="18" charset="-78"/>
                        </a:rPr>
                        <a:t> القيادة</a:t>
                      </a:r>
                      <a:endParaRPr lang="fr-FR" sz="2000" dirty="0">
                        <a:latin typeface="Simplified Arabic" pitchFamily="18" charset="-78"/>
                        <a:cs typeface="Simplified Arabic" pitchFamily="18" charset="-78"/>
                      </a:endParaRPr>
                    </a:p>
                  </a:txBody>
                  <a:tcPr/>
                </a:tc>
                <a:tc>
                  <a:txBody>
                    <a:bodyPr/>
                    <a:lstStyle/>
                    <a:p>
                      <a:pPr algn="ctr"/>
                      <a:r>
                        <a:rPr lang="ar-DZ" sz="2000" dirty="0" smtClean="0">
                          <a:latin typeface="Simplified Arabic" pitchFamily="18" charset="-78"/>
                          <a:cs typeface="Simplified Arabic" pitchFamily="18" charset="-78"/>
                        </a:rPr>
                        <a:t>أدوات</a:t>
                      </a:r>
                      <a:r>
                        <a:rPr lang="ar-DZ" sz="2000" baseline="0" dirty="0" smtClean="0">
                          <a:latin typeface="Simplified Arabic" pitchFamily="18" charset="-78"/>
                          <a:cs typeface="Simplified Arabic" pitchFamily="18" charset="-78"/>
                        </a:rPr>
                        <a:t> مراقبة التسيير الكلاسيكية</a:t>
                      </a:r>
                      <a:endParaRPr lang="fr-FR" sz="2000" dirty="0">
                        <a:latin typeface="Simplified Arabic" pitchFamily="18" charset="-78"/>
                        <a:cs typeface="Simplified Arabic" pitchFamily="18" charset="-78"/>
                      </a:endParaRPr>
                    </a:p>
                  </a:txBody>
                  <a:tcPr/>
                </a:tc>
              </a:tr>
              <a:tr h="470289">
                <a:tc>
                  <a:txBody>
                    <a:bodyPr/>
                    <a:lstStyle/>
                    <a:p>
                      <a:pPr algn="ctr"/>
                      <a:r>
                        <a:rPr lang="ar-DZ" sz="1800" kern="1200" dirty="0" smtClean="0">
                          <a:solidFill>
                            <a:schemeClr val="dk1"/>
                          </a:solidFill>
                          <a:latin typeface="+mn-lt"/>
                          <a:ea typeface="+mn-ea"/>
                          <a:cs typeface="+mn-cs"/>
                        </a:rPr>
                        <a:t>تتضمن معلومات غير مالية (نوعية)</a:t>
                      </a:r>
                      <a:endParaRPr lang="fr-FR" sz="1800" dirty="0"/>
                    </a:p>
                  </a:txBody>
                  <a:tcPr/>
                </a:tc>
                <a:tc>
                  <a:txBody>
                    <a:bodyPr/>
                    <a:lstStyle/>
                    <a:p>
                      <a:pPr algn="ctr"/>
                      <a:r>
                        <a:rPr lang="ar-DZ" sz="1800" kern="1200" dirty="0" smtClean="0">
                          <a:solidFill>
                            <a:schemeClr val="dk1"/>
                          </a:solidFill>
                          <a:latin typeface="Simplified Arabic" pitchFamily="18" charset="-78"/>
                          <a:ea typeface="+mn-ea"/>
                          <a:cs typeface="Simplified Arabic" pitchFamily="18" charset="-78"/>
                        </a:rPr>
                        <a:t>معلومات مالية بحتة</a:t>
                      </a:r>
                      <a:endParaRPr lang="fr-FR" sz="1800" dirty="0">
                        <a:latin typeface="Simplified Arabic" pitchFamily="18" charset="-78"/>
                        <a:cs typeface="Simplified Arabic" pitchFamily="18" charset="-78"/>
                      </a:endParaRPr>
                    </a:p>
                  </a:txBody>
                  <a:tcPr/>
                </a:tc>
              </a:tr>
              <a:tr h="360925">
                <a:tc>
                  <a:txBody>
                    <a:bodyPr/>
                    <a:lstStyle/>
                    <a:p>
                      <a:pPr algn="ctr"/>
                      <a:r>
                        <a:rPr lang="ar-DZ" sz="1800" kern="1200" dirty="0" smtClean="0">
                          <a:solidFill>
                            <a:schemeClr val="dk1"/>
                          </a:solidFill>
                          <a:latin typeface="Simplified Arabic" pitchFamily="18" charset="-78"/>
                          <a:ea typeface="+mn-ea"/>
                          <a:cs typeface="Simplified Arabic" pitchFamily="18" charset="-78"/>
                        </a:rPr>
                        <a:t>وجود معلومات تخص المحيط الخارجي للمؤسسة</a:t>
                      </a:r>
                      <a:endParaRPr lang="fr-FR" sz="1800" dirty="0">
                        <a:latin typeface="Simplified Arabic" pitchFamily="18" charset="-78"/>
                        <a:cs typeface="Simplified Arabic" pitchFamily="18" charset="-78"/>
                      </a:endParaRPr>
                    </a:p>
                  </a:txBody>
                  <a:tcPr/>
                </a:tc>
                <a:tc>
                  <a:txBody>
                    <a:bodyPr/>
                    <a:lstStyle/>
                    <a:p>
                      <a:pPr algn="ctr" rtl="1">
                        <a:spcAft>
                          <a:spcPts val="0"/>
                        </a:spcAft>
                      </a:pPr>
                      <a:r>
                        <a:rPr lang="ar-DZ" sz="1800" dirty="0">
                          <a:latin typeface="Times New Roman"/>
                          <a:ea typeface="Times New Roman"/>
                          <a:cs typeface="Simplified Arabic"/>
                        </a:rPr>
                        <a:t>مصدر المعلومات يكون من داخل </a:t>
                      </a:r>
                      <a:r>
                        <a:rPr lang="ar-DZ" sz="1800" dirty="0" smtClean="0">
                          <a:latin typeface="Times New Roman"/>
                          <a:ea typeface="Times New Roman"/>
                          <a:cs typeface="Simplified Arabic"/>
                        </a:rPr>
                        <a:t>المؤسسة</a:t>
                      </a:r>
                      <a:endParaRPr lang="fr-FR" sz="1800" dirty="0">
                        <a:latin typeface="Times New Roman"/>
                        <a:ea typeface="Times New Roman"/>
                        <a:cs typeface="Simplified Arabic"/>
                      </a:endParaRPr>
                    </a:p>
                  </a:txBody>
                  <a:tcPr marL="68580" marR="68580" marT="0" marB="0" anchor="ctr"/>
                </a:tc>
              </a:tr>
              <a:tr h="394398">
                <a:tc>
                  <a:txBody>
                    <a:bodyPr/>
                    <a:lstStyle/>
                    <a:p>
                      <a:pPr algn="ctr" rtl="1">
                        <a:spcAft>
                          <a:spcPts val="0"/>
                        </a:spcAft>
                      </a:pPr>
                      <a:r>
                        <a:rPr lang="ar-DZ" sz="1800" dirty="0">
                          <a:latin typeface="Times New Roman"/>
                          <a:ea typeface="Times New Roman"/>
                          <a:cs typeface="Simplified Arabic"/>
                        </a:rPr>
                        <a:t>محتواها يتناسب مع احتياجات مختلف المسئولين</a:t>
                      </a:r>
                      <a:endParaRPr lang="fr-FR" sz="1800" dirty="0">
                        <a:latin typeface="Times New Roman"/>
                        <a:ea typeface="Times New Roman"/>
                        <a:cs typeface="Simplified Arabic"/>
                      </a:endParaRPr>
                    </a:p>
                  </a:txBody>
                  <a:tcPr marL="68580" marR="68580" marT="0" marB="0" anchor="ctr"/>
                </a:tc>
                <a:tc>
                  <a:txBody>
                    <a:bodyPr/>
                    <a:lstStyle/>
                    <a:p>
                      <a:pPr algn="ctr" rtl="1">
                        <a:spcAft>
                          <a:spcPts val="0"/>
                        </a:spcAft>
                      </a:pPr>
                      <a:r>
                        <a:rPr lang="ar-DZ" sz="1800" dirty="0">
                          <a:latin typeface="Times New Roman"/>
                          <a:ea typeface="Times New Roman"/>
                          <a:cs typeface="Simplified Arabic"/>
                        </a:rPr>
                        <a:t>محتواها معياري لكل المسئولين </a:t>
                      </a:r>
                      <a:endParaRPr lang="fr-FR" sz="1800" dirty="0">
                        <a:latin typeface="Times New Roman"/>
                        <a:ea typeface="Times New Roman"/>
                        <a:cs typeface="Simplified Arabic"/>
                      </a:endParaRPr>
                    </a:p>
                  </a:txBody>
                  <a:tcPr marL="68580" marR="68580" marT="0" marB="0" anchor="ctr"/>
                </a:tc>
              </a:tr>
              <a:tr h="394398">
                <a:tc>
                  <a:txBody>
                    <a:bodyPr/>
                    <a:lstStyle/>
                    <a:p>
                      <a:pPr algn="ctr" rtl="1">
                        <a:spcAft>
                          <a:spcPts val="0"/>
                        </a:spcAft>
                      </a:pPr>
                      <a:r>
                        <a:rPr lang="ar-DZ" sz="1800" dirty="0">
                          <a:latin typeface="Times New Roman"/>
                          <a:ea typeface="Times New Roman"/>
                          <a:cs typeface="Simplified Arabic"/>
                        </a:rPr>
                        <a:t>عرض المعلومات في ما يتماشى مع النشاط اليومي للمسيرين</a:t>
                      </a:r>
                      <a:endParaRPr lang="fr-FR" sz="1800" dirty="0">
                        <a:latin typeface="Times New Roman"/>
                        <a:ea typeface="Times New Roman"/>
                        <a:cs typeface="Simplified Arabic"/>
                      </a:endParaRPr>
                    </a:p>
                  </a:txBody>
                  <a:tcPr marL="68580" marR="68580" marT="0" marB="0" anchor="ctr"/>
                </a:tc>
                <a:tc>
                  <a:txBody>
                    <a:bodyPr/>
                    <a:lstStyle/>
                    <a:p>
                      <a:pPr algn="ctr" rtl="1">
                        <a:spcAft>
                          <a:spcPts val="0"/>
                        </a:spcAft>
                      </a:pPr>
                      <a:r>
                        <a:rPr lang="ar-DZ" sz="1800" dirty="0">
                          <a:latin typeface="Times New Roman"/>
                          <a:ea typeface="Times New Roman"/>
                          <a:cs typeface="Simplified Arabic"/>
                        </a:rPr>
                        <a:t>عرض المعلومات يكون في العموم شهريا</a:t>
                      </a:r>
                      <a:endParaRPr lang="fr-FR" sz="1800" dirty="0">
                        <a:latin typeface="Times New Roman"/>
                        <a:ea typeface="Times New Roman"/>
                        <a:cs typeface="Simplified Arabic"/>
                      </a:endParaRPr>
                    </a:p>
                  </a:txBody>
                  <a:tcPr marL="68580" marR="68580" marT="0" marB="0" anchor="ctr"/>
                </a:tc>
              </a:tr>
              <a:tr h="394398">
                <a:tc>
                  <a:txBody>
                    <a:bodyPr/>
                    <a:lstStyle/>
                    <a:p>
                      <a:pPr algn="ctr" rtl="1">
                        <a:spcAft>
                          <a:spcPts val="0"/>
                        </a:spcAft>
                      </a:pPr>
                      <a:r>
                        <a:rPr lang="ar-DZ" sz="1800" dirty="0">
                          <a:latin typeface="Times New Roman"/>
                          <a:ea typeface="Times New Roman"/>
                          <a:cs typeface="Simplified Arabic"/>
                        </a:rPr>
                        <a:t>معطيات قليلة مركزة على النقاط الأساسية المهمة والتي تسمح بالعمل </a:t>
                      </a:r>
                      <a:endParaRPr lang="fr-FR" sz="1800" dirty="0">
                        <a:latin typeface="Times New Roman"/>
                        <a:ea typeface="Times New Roman"/>
                        <a:cs typeface="Simplified Arabic"/>
                      </a:endParaRPr>
                    </a:p>
                  </a:txBody>
                  <a:tcPr marL="68580" marR="68580" marT="0" marB="0" anchor="ctr"/>
                </a:tc>
                <a:tc>
                  <a:txBody>
                    <a:bodyPr/>
                    <a:lstStyle/>
                    <a:p>
                      <a:pPr algn="ctr" rtl="1">
                        <a:spcAft>
                          <a:spcPts val="0"/>
                        </a:spcAft>
                      </a:pPr>
                      <a:r>
                        <a:rPr lang="ar-DZ" sz="1800" dirty="0">
                          <a:latin typeface="Times New Roman"/>
                          <a:ea typeface="Times New Roman"/>
                          <a:cs typeface="Simplified Arabic"/>
                        </a:rPr>
                        <a:t>معطيات كثيرة، </a:t>
                      </a:r>
                      <a:r>
                        <a:rPr lang="ar-DZ" sz="1800" dirty="0" smtClean="0">
                          <a:latin typeface="Times New Roman"/>
                          <a:ea typeface="Times New Roman"/>
                          <a:cs typeface="Simplified Arabic"/>
                        </a:rPr>
                        <a:t>مفصلة</a:t>
                      </a:r>
                      <a:r>
                        <a:rPr lang="ar-DZ" sz="1800" dirty="0">
                          <a:latin typeface="Times New Roman"/>
                          <a:ea typeface="Times New Roman"/>
                          <a:cs typeface="Simplified Arabic"/>
                        </a:rPr>
                        <a:t>، شمولية</a:t>
                      </a:r>
                      <a:endParaRPr lang="fr-FR" sz="1800" dirty="0">
                        <a:latin typeface="Times New Roman"/>
                        <a:ea typeface="Times New Roman"/>
                        <a:cs typeface="Simplified Arabic"/>
                      </a:endParaRPr>
                    </a:p>
                  </a:txBody>
                  <a:tcPr marL="68580" marR="68580" marT="0" marB="0" anchor="ctr"/>
                </a:tc>
              </a:tr>
              <a:tr h="394398">
                <a:tc>
                  <a:txBody>
                    <a:bodyPr/>
                    <a:lstStyle/>
                    <a:p>
                      <a:pPr algn="ctr" rtl="1">
                        <a:spcAft>
                          <a:spcPts val="0"/>
                        </a:spcAft>
                      </a:pPr>
                      <a:r>
                        <a:rPr lang="ar-DZ" sz="1800" dirty="0">
                          <a:latin typeface="Times New Roman"/>
                          <a:ea typeface="Times New Roman"/>
                          <a:cs typeface="Simplified Arabic"/>
                        </a:rPr>
                        <a:t>تمثيل البيانات يكون في شكل جذاب وفعال</a:t>
                      </a:r>
                      <a:endParaRPr lang="fr-FR" sz="1800" dirty="0">
                        <a:latin typeface="Times New Roman"/>
                        <a:ea typeface="Times New Roman"/>
                        <a:cs typeface="Simplified Arabic"/>
                      </a:endParaRPr>
                    </a:p>
                  </a:txBody>
                  <a:tcPr marL="68580" marR="68580" marT="0" marB="0" anchor="ctr"/>
                </a:tc>
                <a:tc>
                  <a:txBody>
                    <a:bodyPr/>
                    <a:lstStyle/>
                    <a:p>
                      <a:pPr algn="ctr" rtl="1">
                        <a:spcAft>
                          <a:spcPts val="0"/>
                        </a:spcAft>
                      </a:pPr>
                      <a:r>
                        <a:rPr lang="ar-DZ" sz="1800" dirty="0">
                          <a:latin typeface="Times New Roman"/>
                          <a:ea typeface="Times New Roman"/>
                          <a:cs typeface="Simplified Arabic"/>
                        </a:rPr>
                        <a:t>تمثيل البيانات يكون معقدا</a:t>
                      </a:r>
                      <a:endParaRPr lang="fr-FR" sz="1800" dirty="0">
                        <a:latin typeface="Times New Roman"/>
                        <a:ea typeface="Times New Roman"/>
                        <a:cs typeface="Simplified Arabic"/>
                      </a:endParaRPr>
                    </a:p>
                  </a:txBody>
                  <a:tcPr marL="68580" marR="68580" marT="0" marB="0" anchor="ctr"/>
                </a:tc>
              </a:tr>
              <a:tr h="394398">
                <a:tc>
                  <a:txBody>
                    <a:bodyPr/>
                    <a:lstStyle/>
                    <a:p>
                      <a:pPr algn="ctr" rtl="1">
                        <a:spcAft>
                          <a:spcPts val="0"/>
                        </a:spcAft>
                      </a:pPr>
                      <a:r>
                        <a:rPr lang="ar-DZ" sz="1800" dirty="0">
                          <a:latin typeface="Times New Roman"/>
                          <a:ea typeface="Times New Roman"/>
                          <a:cs typeface="Simplified Arabic"/>
                        </a:rPr>
                        <a:t>سرعة في القراءة والتحليل</a:t>
                      </a:r>
                      <a:endParaRPr lang="fr-FR" sz="1800" dirty="0">
                        <a:latin typeface="Times New Roman"/>
                        <a:ea typeface="Times New Roman"/>
                        <a:cs typeface="Simplified Arabic"/>
                      </a:endParaRPr>
                    </a:p>
                  </a:txBody>
                  <a:tcPr marL="68580" marR="68580" marT="0" marB="0" anchor="ctr"/>
                </a:tc>
                <a:tc>
                  <a:txBody>
                    <a:bodyPr/>
                    <a:lstStyle/>
                    <a:p>
                      <a:pPr algn="ctr" rtl="1">
                        <a:spcAft>
                          <a:spcPts val="0"/>
                        </a:spcAft>
                      </a:pPr>
                      <a:r>
                        <a:rPr lang="ar-DZ" sz="1800" dirty="0">
                          <a:latin typeface="Times New Roman"/>
                          <a:ea typeface="Times New Roman"/>
                          <a:cs typeface="Simplified Arabic"/>
                        </a:rPr>
                        <a:t>تأخذ وقتا في تحليل معلوماتها</a:t>
                      </a:r>
                      <a:endParaRPr lang="fr-FR" sz="1800" dirty="0">
                        <a:latin typeface="Times New Roman"/>
                        <a:ea typeface="Times New Roman"/>
                        <a:cs typeface="Simplified Arabic"/>
                      </a:endParaRPr>
                    </a:p>
                  </a:txBody>
                  <a:tcPr marL="68580" marR="68580" marT="0" marB="0" anchor="ctr"/>
                </a:tc>
              </a:tr>
              <a:tr h="394398">
                <a:tc>
                  <a:txBody>
                    <a:bodyPr/>
                    <a:lstStyle/>
                    <a:p>
                      <a:pPr algn="ctr" rtl="1">
                        <a:spcAft>
                          <a:spcPts val="0"/>
                        </a:spcAft>
                      </a:pPr>
                      <a:r>
                        <a:rPr lang="ar-DZ" sz="1800" dirty="0">
                          <a:latin typeface="Times New Roman"/>
                          <a:ea typeface="Times New Roman"/>
                          <a:cs typeface="Simplified Arabic"/>
                        </a:rPr>
                        <a:t>مرنة وقابلة للتجديد والتعديل</a:t>
                      </a:r>
                      <a:endParaRPr lang="fr-FR" sz="1800" dirty="0">
                        <a:latin typeface="Times New Roman"/>
                        <a:ea typeface="Times New Roman"/>
                        <a:cs typeface="Simplified Arabic"/>
                      </a:endParaRPr>
                    </a:p>
                  </a:txBody>
                  <a:tcPr marL="68580" marR="68580" marT="0" marB="0" anchor="ctr"/>
                </a:tc>
                <a:tc>
                  <a:txBody>
                    <a:bodyPr/>
                    <a:lstStyle/>
                    <a:p>
                      <a:pPr algn="ctr" rtl="1">
                        <a:spcAft>
                          <a:spcPts val="0"/>
                        </a:spcAft>
                      </a:pPr>
                      <a:r>
                        <a:rPr lang="ar-DZ" sz="1800" dirty="0">
                          <a:latin typeface="Times New Roman"/>
                          <a:ea typeface="Times New Roman"/>
                          <a:cs typeface="Simplified Arabic"/>
                        </a:rPr>
                        <a:t>صعوبة في تطوير هذه الأدوات</a:t>
                      </a:r>
                      <a:endParaRPr lang="fr-FR" sz="1800" dirty="0">
                        <a:latin typeface="Times New Roman"/>
                        <a:ea typeface="Times New Roman"/>
                        <a:cs typeface="Simplified Arabic"/>
                      </a:endParaRPr>
                    </a:p>
                  </a:txBody>
                  <a:tcPr marL="68580" marR="68580" marT="0" marB="0" anchor="ctr"/>
                </a:tc>
              </a:tr>
              <a:tr h="39439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1800" kern="1200" dirty="0" smtClean="0">
                          <a:solidFill>
                            <a:schemeClr val="dk1"/>
                          </a:solidFill>
                          <a:latin typeface="Simplified Arabic" pitchFamily="18" charset="-78"/>
                          <a:ea typeface="+mn-ea"/>
                          <a:cs typeface="Simplified Arabic" pitchFamily="18" charset="-78"/>
                        </a:rPr>
                        <a:t>سرعة في تحصيل المعلومات</a:t>
                      </a:r>
                    </a:p>
                    <a:p>
                      <a:pPr marL="0" marR="0" indent="0" algn="ctr" defTabSz="914400" rtl="0" eaLnBrk="1" fontAlgn="auto" latinLnBrk="0" hangingPunct="1">
                        <a:lnSpc>
                          <a:spcPct val="100000"/>
                        </a:lnSpc>
                        <a:spcBef>
                          <a:spcPts val="0"/>
                        </a:spcBef>
                        <a:spcAft>
                          <a:spcPts val="0"/>
                        </a:spcAft>
                        <a:buClrTx/>
                        <a:buSzTx/>
                        <a:buFontTx/>
                        <a:buNone/>
                        <a:tabLst/>
                        <a:defRPr/>
                      </a:pPr>
                      <a:r>
                        <a:rPr lang="ar-DZ" sz="1800" kern="1200" dirty="0" smtClean="0">
                          <a:solidFill>
                            <a:schemeClr val="dk1"/>
                          </a:solidFill>
                          <a:latin typeface="Simplified Arabic" pitchFamily="18" charset="-78"/>
                          <a:ea typeface="+mn-ea"/>
                          <a:cs typeface="Simplified Arabic" pitchFamily="18" charset="-78"/>
                        </a:rPr>
                        <a:t>(من يوم إلى 3 أيام)</a:t>
                      </a:r>
                      <a:endParaRPr lang="fr-FR" sz="1800" kern="1200" dirty="0" smtClean="0">
                        <a:solidFill>
                          <a:schemeClr val="dk1"/>
                        </a:solidFill>
                        <a:latin typeface="Simplified Arabic" pitchFamily="18" charset="-78"/>
                        <a:ea typeface="+mn-ea"/>
                        <a:cs typeface="Simplified Arabic" pitchFamily="18"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1800" kern="1200" dirty="0" smtClean="0">
                          <a:solidFill>
                            <a:schemeClr val="dk1"/>
                          </a:solidFill>
                          <a:latin typeface="Simplified Arabic" pitchFamily="18" charset="-78"/>
                          <a:ea typeface="+mn-ea"/>
                          <a:cs typeface="Simplified Arabic" pitchFamily="18" charset="-78"/>
                        </a:rPr>
                        <a:t>بطأ في تحصيل المعلومات</a:t>
                      </a:r>
                    </a:p>
                    <a:p>
                      <a:pPr marL="0" marR="0" indent="0" algn="ctr" defTabSz="914400" rtl="0" eaLnBrk="1" fontAlgn="auto" latinLnBrk="0" hangingPunct="1">
                        <a:lnSpc>
                          <a:spcPct val="100000"/>
                        </a:lnSpc>
                        <a:spcBef>
                          <a:spcPts val="0"/>
                        </a:spcBef>
                        <a:spcAft>
                          <a:spcPts val="0"/>
                        </a:spcAft>
                        <a:buClrTx/>
                        <a:buSzTx/>
                        <a:buFontTx/>
                        <a:buNone/>
                        <a:tabLst/>
                        <a:defRPr/>
                      </a:pPr>
                      <a:r>
                        <a:rPr lang="ar-DZ" sz="1800" kern="1200" dirty="0" smtClean="0">
                          <a:solidFill>
                            <a:schemeClr val="dk1"/>
                          </a:solidFill>
                          <a:latin typeface="Simplified Arabic" pitchFamily="18" charset="-78"/>
                          <a:ea typeface="+mn-ea"/>
                          <a:cs typeface="Simplified Arabic" pitchFamily="18" charset="-78"/>
                        </a:rPr>
                        <a:t>(من 10 إلى 25 يوما)</a:t>
                      </a:r>
                      <a:endParaRPr lang="fr-FR" sz="1800" kern="1200" dirty="0" smtClean="0">
                        <a:solidFill>
                          <a:schemeClr val="dk1"/>
                        </a:solidFill>
                        <a:latin typeface="Simplified Arabic" pitchFamily="18" charset="-78"/>
                        <a:ea typeface="+mn-ea"/>
                        <a:cs typeface="Simplified Arabic" pitchFamily="18" charset="-78"/>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1" end="11"/>
                                            </p:txEl>
                                          </p:spTgt>
                                        </p:tgtEl>
                                        <p:attrNameLst>
                                          <p:attrName>style.visibility</p:attrName>
                                        </p:attrNameLst>
                                      </p:cBhvr>
                                      <p:to>
                                        <p:strVal val="visible"/>
                                      </p:to>
                                    </p:set>
                                    <p:animEffect transition="in" filter="blinds(horizontal)">
                                      <p:cBhvr>
                                        <p:cTn id="16"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Tableau de Bord</a:t>
            </a:r>
            <a:r>
              <a:rPr lang="ar-DZ" sz="4800" b="1" u="sng" dirty="0" smtClean="0">
                <a:solidFill>
                  <a:srgbClr val="FFFF00"/>
                </a:solidFill>
                <a:latin typeface="Simplified Arabic" pitchFamily="18" charset="-78"/>
                <a:cs typeface="Simplified Arabic" pitchFamily="18" charset="-78"/>
              </a:rPr>
              <a:t>ثانيا: لوحة القيادة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fr-FR" sz="3600" b="1" dirty="0" smtClean="0">
                <a:solidFill>
                  <a:srgbClr val="FFFF00"/>
                </a:solidFill>
                <a:latin typeface="Simplified Arabic" pitchFamily="18" charset="-78"/>
                <a:cs typeface="Simplified Arabic" pitchFamily="18" charset="-78"/>
              </a:rPr>
              <a:t>2</a:t>
            </a:r>
            <a:r>
              <a:rPr lang="ar-DZ" sz="3600" b="1" dirty="0" smtClean="0">
                <a:solidFill>
                  <a:srgbClr val="FFFF00"/>
                </a:solidFill>
                <a:latin typeface="Simplified Arabic" pitchFamily="18" charset="-78"/>
                <a:cs typeface="Simplified Arabic" pitchFamily="18" charset="-78"/>
              </a:rPr>
              <a:t>- خصائص ومزايا لوحة القيادة:</a:t>
            </a:r>
            <a:r>
              <a:rPr lang="fr-FR" sz="3600" b="1" dirty="0" smtClean="0">
                <a:solidFill>
                  <a:srgbClr val="FFFF00"/>
                </a:solidFill>
                <a:latin typeface="Simplified Arabic" pitchFamily="18" charset="-78"/>
                <a:cs typeface="Simplified Arabic" pitchFamily="18" charset="-78"/>
              </a:rPr>
              <a:t>   </a:t>
            </a:r>
            <a:r>
              <a:rPr lang="ar-DZ" sz="3600" b="1" dirty="0" smtClean="0">
                <a:solidFill>
                  <a:srgbClr val="FFFF00"/>
                </a:solidFill>
                <a:latin typeface="Simplified Arabic" pitchFamily="18" charset="-78"/>
                <a:cs typeface="Simplified Arabic" pitchFamily="18" charset="-78"/>
              </a:rPr>
              <a:t> مزايا لوحة القيادة</a:t>
            </a:r>
          </a:p>
          <a:p>
            <a:pPr algn="just" rtl="1">
              <a:buNone/>
            </a:pPr>
            <a:r>
              <a:rPr lang="ar-DZ" sz="2500" dirty="0" smtClean="0">
                <a:latin typeface="Simplified Arabic" pitchFamily="18" charset="-78"/>
                <a:cs typeface="Simplified Arabic" pitchFamily="18" charset="-78"/>
              </a:rPr>
              <a:t>- نظام سهل الاستعمال يحمل مؤشرات واضحة وسهلة القراءة والتحليل؛</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يساعد المسئولين في تفعيل العمليات الإدارية واتخاذ القرار والتنبؤ؛</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المساهمة في تحليل فرص وتهديدات المؤسسة، وإبراز مختلف نقاط قوتها ونقاط ضعفها؛</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تفعيل كفاءة المؤسسة في تسيير مختلف مواردها المتنوعة؛</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العمل على ضمان فعالية المؤسسة في تحقيق مختلف أهدافها وإنجاح إستراتيجياتها وسياساتها؛</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قياس وتقييم الأداء الشامل للمؤسسة والعمل على تحسينه باستمرار؛</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تسهيل ترجمة نظرة ورسالة المؤسسة وبعدها الإستراتيجي على أرض الواقع؛</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ضمان الاستغلال الجيد والفعال للمعلومات التي تتوفر عليها المؤسسة؛</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تحديد الانحرافات عن الأداء المخطط وتحديد المسئولين عنها، وتصحيحها لضمان تطابق الأداء الفعلي مع الأداء المسطر والمرغوب؛</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تحقيق تميز وتفوق المؤسسة وتدعيمها بأنظمة إدارية شاملة ومتكاملة وناجعة.</a:t>
            </a:r>
            <a:endParaRPr lang="ar-DZ" sz="2500" b="1" dirty="0" smtClean="0">
              <a:solidFill>
                <a:srgbClr val="FFFF00"/>
              </a:solidFill>
              <a:latin typeface="Simplified Arabic" pitchFamily="18" charset="-78"/>
              <a:cs typeface="Simplified Arabic" pitchFamily="18" charset="-78"/>
            </a:endParaRPr>
          </a:p>
          <a:p>
            <a:pPr algn="just" rtl="1">
              <a:buNone/>
            </a:pPr>
            <a:endParaRPr lang="ar-DZ" sz="24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a:buNone/>
            </a:pPr>
            <a:endParaRPr lang="ar-DZ" sz="20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blinds(horizontal)">
                                      <p:cBhvr>
                                        <p:cTn id="56" dur="1000"/>
                                        <p:tgtEl>
                                          <p:spTgt spid="3">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blinds(horizontal)">
                                      <p:cBhvr>
                                        <p:cTn id="61"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Tableau de Bord</a:t>
            </a:r>
            <a:r>
              <a:rPr lang="ar-DZ" sz="4800" b="1" u="sng" dirty="0" smtClean="0">
                <a:solidFill>
                  <a:srgbClr val="FFFF00"/>
                </a:solidFill>
                <a:latin typeface="Simplified Arabic" pitchFamily="18" charset="-78"/>
                <a:cs typeface="Simplified Arabic" pitchFamily="18" charset="-78"/>
              </a:rPr>
              <a:t>ثانيا: لوحة القيادة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700" b="1" dirty="0" smtClean="0">
                <a:solidFill>
                  <a:srgbClr val="FFFF00"/>
                </a:solidFill>
                <a:latin typeface="Simplified Arabic" pitchFamily="18" charset="-78"/>
                <a:cs typeface="Simplified Arabic" pitchFamily="18" charset="-78"/>
              </a:rPr>
              <a:t>3- أنواع لوحة القيادة:</a:t>
            </a:r>
            <a:r>
              <a:rPr lang="fr-FR" sz="2700" b="1" dirty="0" smtClean="0">
                <a:solidFill>
                  <a:srgbClr val="FFFF00"/>
                </a:solidFill>
                <a:latin typeface="Simplified Arabic" pitchFamily="18" charset="-78"/>
                <a:cs typeface="Simplified Arabic" pitchFamily="18" charset="-78"/>
              </a:rPr>
              <a:t> </a:t>
            </a:r>
            <a:r>
              <a:rPr lang="ar-DZ" sz="2700" b="1" dirty="0" smtClean="0">
                <a:solidFill>
                  <a:srgbClr val="FFFF00"/>
                </a:solidFill>
                <a:latin typeface="Simplified Arabic" pitchFamily="18" charset="-78"/>
                <a:cs typeface="Simplified Arabic" pitchFamily="18" charset="-78"/>
              </a:rPr>
              <a:t>لوحة القيادة المالية </a:t>
            </a:r>
            <a:r>
              <a:rPr lang="fr-FR" sz="2700" b="1" dirty="0" smtClean="0">
                <a:solidFill>
                  <a:srgbClr val="FFFF00"/>
                </a:solidFill>
                <a:latin typeface="Simplified Arabic" pitchFamily="18" charset="-78"/>
                <a:cs typeface="Simplified Arabic" pitchFamily="18" charset="-78"/>
              </a:rPr>
              <a:t>Tableau de bord Financier</a:t>
            </a:r>
            <a:endParaRPr lang="ar-DZ" sz="2700" b="1" dirty="0" smtClean="0">
              <a:solidFill>
                <a:srgbClr val="FFFF00"/>
              </a:solidFill>
              <a:latin typeface="Simplified Arabic" pitchFamily="18" charset="-78"/>
              <a:cs typeface="Simplified Arabic" pitchFamily="18" charset="-78"/>
            </a:endParaRPr>
          </a:p>
          <a:p>
            <a:pPr algn="just" rtl="1">
              <a:buNone/>
            </a:pPr>
            <a:r>
              <a:rPr lang="ar-DZ" sz="2400" dirty="0" smtClean="0"/>
              <a:t>تعتبر لوحة القيادة المالية أول لوحة قيادة طبقت في المؤسسات الاقتصادية، لذا فهي تعرف أيضا بلوحة القيادة الكلاسيكية، حيث أن الهدف الأساسي من تبني واعتماد لوحة القيادة هذه هو قياس الأداء المالي للمؤسسة باستخدام مؤشرات ومقاييس ونسب مالية ومحاسبية.</a:t>
            </a:r>
            <a:endParaRPr lang="fr-FR" sz="2400" dirty="0" smtClean="0"/>
          </a:p>
          <a:p>
            <a:pPr algn="just" rtl="1">
              <a:buNone/>
            </a:pPr>
            <a:r>
              <a:rPr lang="ar-DZ" sz="2400" dirty="0" smtClean="0"/>
              <a:t>وتعتمد هذه الأداة على التقنيات المالية والمحاسبية، وذلك أنها تستخدم القوائم المالية للمؤسسة لتحليل مختلف نتائجها، واستنباط النسب والمؤشرات لتقييم أدائها المالي والمحاسبي الذي يعكس جانبا هاما من أدائها الاقتصادي، وهو نتيجة سيطرة فلسفة </a:t>
            </a:r>
            <a:r>
              <a:rPr lang="ar-DZ" sz="2400" dirty="0" smtClean="0">
                <a:solidFill>
                  <a:srgbClr val="FFFF00"/>
                </a:solidFill>
              </a:rPr>
              <a:t>تعظيم الأرباح وتحسين </a:t>
            </a:r>
            <a:r>
              <a:rPr lang="ar-DZ" sz="2400" dirty="0" err="1" smtClean="0">
                <a:solidFill>
                  <a:srgbClr val="FFFF00"/>
                </a:solidFill>
              </a:rPr>
              <a:t>المردودية</a:t>
            </a:r>
            <a:r>
              <a:rPr lang="ar-DZ" sz="2400" dirty="0" smtClean="0">
                <a:solidFill>
                  <a:srgbClr val="FFFF00"/>
                </a:solidFill>
              </a:rPr>
              <a:t> </a:t>
            </a:r>
            <a:r>
              <a:rPr lang="ar-DZ" sz="2400" dirty="0" smtClean="0"/>
              <a:t>في منتصف القرن الماضي إلى غاية الثمانينات، وكان هذا الاهتمام الزائد بتحسين النتائج المالية والمحاسبية وتطوير الأداء المالي على حساب جوانب الأداء الأخرى وبصفة خاصة الأداء التسويقي والأداء الاجتماعي.</a:t>
            </a:r>
          </a:p>
          <a:p>
            <a:pPr algn="just" rtl="1">
              <a:buNone/>
            </a:pPr>
            <a:r>
              <a:rPr lang="ar-DZ" sz="2400" dirty="0" smtClean="0">
                <a:latin typeface="Simplified Arabic" pitchFamily="18" charset="-78"/>
                <a:cs typeface="Simplified Arabic" pitchFamily="18" charset="-78"/>
              </a:rPr>
              <a:t>وهذه المعطيات تجعل من لوحة القيادة المالية وجها آخر لقياس وتقييم الأداء المالي شأنها شأن نظيراتها من أدوات مراقبة التسيير الكلاسيكية كالمحاسبة العامة، المحاسبة التحليلية، التسيير المالي، تسيير الميزانية، والرياضيات المالية، وكلها ترتبط بالنتائج المحاسبية التي حققتها المؤسسة في السنوات السابقة أي أنها متعلقة بمعلومات تاريخية بصفة أساسية توفرها القوائم المالية كالميزانية المالية، جدول حسابات النتائج، جدول تدفقات الخزينة، وجداول التمويل.</a:t>
            </a:r>
            <a:endParaRPr lang="fr-FR" sz="2400" dirty="0" smtClean="0">
              <a:latin typeface="Simplified Arabic" pitchFamily="18" charset="-78"/>
              <a:cs typeface="Simplified Arabic" pitchFamily="18" charset="-78"/>
            </a:endParaRPr>
          </a:p>
          <a:p>
            <a:pPr algn="just" rtl="1">
              <a:buNone/>
            </a:pPr>
            <a:endParaRPr lang="fr-FR" sz="2400" dirty="0" smtClean="0"/>
          </a:p>
          <a:p>
            <a:pPr algn="just" rtl="1">
              <a:buNone/>
            </a:pPr>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a:buNone/>
            </a:pPr>
            <a:endParaRPr lang="ar-DZ" sz="20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2308324"/>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Université de </a:t>
            </a:r>
            <a:r>
              <a:rPr lang="fr-FR"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Boumerdes</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FSEGC</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Département SG Master I Management des Entreprises</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250030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r>
              <a:rPr lang="fr-FR" sz="4000" b="1" dirty="0" smtClean="0"/>
              <a:t>Programme de module </a:t>
            </a:r>
            <a:br>
              <a:rPr lang="fr-FR" sz="4000" b="1" dirty="0" smtClean="0"/>
            </a:br>
            <a:r>
              <a:rPr lang="fr-FR" sz="4000" b="1" dirty="0" smtClean="0"/>
              <a:t>Tableau de Bord Prospectif (TBP)</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fr-FR" dirty="0" smtClean="0">
                <a:ln>
                  <a:solidFill>
                    <a:schemeClr val="tx1"/>
                  </a:solidFill>
                </a:ln>
                <a:solidFill>
                  <a:schemeClr val="tx1"/>
                </a:solidFill>
                <a:latin typeface="Simplified Arabic" pitchFamily="18" charset="-78"/>
                <a:cs typeface="Simplified Arabic" pitchFamily="18" charset="-78"/>
              </a:rPr>
              <a:t>Réalisé par</a:t>
            </a:r>
            <a:endParaRPr lang="ar-DZ" dirty="0" smtClean="0">
              <a:ln>
                <a:solidFill>
                  <a:schemeClr val="tx1"/>
                </a:solidFill>
              </a:ln>
              <a:solidFill>
                <a:schemeClr val="tx1"/>
              </a:solidFill>
              <a:latin typeface="Simplified Arabic" pitchFamily="18" charset="-78"/>
              <a:cs typeface="Simplified Arabic" pitchFamily="18" charset="-78"/>
            </a:endParaRPr>
          </a:p>
          <a:p>
            <a:pPr rtl="1"/>
            <a:r>
              <a:rPr lang="fr-FR" b="1" dirty="0" smtClean="0">
                <a:ln>
                  <a:solidFill>
                    <a:schemeClr val="tx1"/>
                  </a:solidFill>
                </a:ln>
                <a:solidFill>
                  <a:schemeClr val="tx1"/>
                </a:solidFill>
                <a:latin typeface="Simplified Arabic" pitchFamily="18" charset="-78"/>
                <a:cs typeface="Simplified Arabic" pitchFamily="18" charset="-78"/>
              </a:rPr>
              <a:t>Dr. ARKOUB </a:t>
            </a:r>
            <a:r>
              <a:rPr lang="fr-FR" b="1" dirty="0" err="1" smtClean="0">
                <a:ln>
                  <a:solidFill>
                    <a:schemeClr val="tx1"/>
                  </a:solidFill>
                </a:ln>
                <a:solidFill>
                  <a:schemeClr val="tx1"/>
                </a:solidFill>
                <a:latin typeface="Simplified Arabic" pitchFamily="18" charset="-78"/>
                <a:cs typeface="Simplified Arabic" pitchFamily="18" charset="-78"/>
              </a:rPr>
              <a:t>Ouali</a:t>
            </a:r>
            <a:endParaRPr lang="ar-DZ" b="1" dirty="0" smtClean="0">
              <a:ln>
                <a:solidFill>
                  <a:schemeClr val="tx1"/>
                </a:solidFill>
              </a:ln>
              <a:solidFill>
                <a:schemeClr val="tx1"/>
              </a:solidFill>
              <a:latin typeface="Simplified Arabic" pitchFamily="18" charset="-78"/>
              <a:cs typeface="Simplified Arabic" pitchFamily="18" charset="-78"/>
            </a:endParaRPr>
          </a:p>
          <a:p>
            <a:pPr rtl="1"/>
            <a:r>
              <a:rPr lang="fr-FR" sz="2600" b="1" dirty="0" smtClean="0">
                <a:ln>
                  <a:solidFill>
                    <a:schemeClr val="tx1"/>
                  </a:solidFill>
                </a:ln>
                <a:solidFill>
                  <a:schemeClr val="tx1"/>
                </a:solidFill>
                <a:latin typeface="Simplified Arabic" pitchFamily="18" charset="-78"/>
                <a:cs typeface="Simplified Arabic" pitchFamily="18" charset="-78"/>
              </a:rPr>
              <a:t>Université de </a:t>
            </a:r>
            <a:r>
              <a:rPr lang="fr-FR" sz="2600" b="1" dirty="0" err="1" smtClean="0">
                <a:ln>
                  <a:solidFill>
                    <a:schemeClr val="tx1"/>
                  </a:solidFill>
                </a:ln>
                <a:solidFill>
                  <a:schemeClr val="tx1"/>
                </a:solidFill>
                <a:latin typeface="Simplified Arabic" pitchFamily="18" charset="-78"/>
                <a:cs typeface="Simplified Arabic" pitchFamily="18" charset="-78"/>
              </a:rPr>
              <a:t>Boumerdes</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Tableau de Bord</a:t>
            </a:r>
            <a:r>
              <a:rPr lang="ar-DZ" sz="4800" b="1" u="sng" dirty="0" smtClean="0">
                <a:solidFill>
                  <a:srgbClr val="FFFF00"/>
                </a:solidFill>
                <a:latin typeface="Simplified Arabic" pitchFamily="18" charset="-78"/>
                <a:cs typeface="Simplified Arabic" pitchFamily="18" charset="-78"/>
              </a:rPr>
              <a:t>ثانيا: لوحة القيادة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700" b="1" dirty="0" smtClean="0">
                <a:solidFill>
                  <a:srgbClr val="FFFF00"/>
                </a:solidFill>
                <a:latin typeface="Simplified Arabic" pitchFamily="18" charset="-78"/>
                <a:cs typeface="Simplified Arabic" pitchFamily="18" charset="-78"/>
              </a:rPr>
              <a:t>3- أنواع لوحة القيادة:</a:t>
            </a:r>
            <a:r>
              <a:rPr lang="fr-FR" sz="2700" b="1" dirty="0" smtClean="0">
                <a:solidFill>
                  <a:srgbClr val="FFFF00"/>
                </a:solidFill>
                <a:latin typeface="Simplified Arabic" pitchFamily="18" charset="-78"/>
                <a:cs typeface="Simplified Arabic" pitchFamily="18" charset="-78"/>
              </a:rPr>
              <a:t> </a:t>
            </a:r>
            <a:r>
              <a:rPr lang="ar-DZ" sz="2700" b="1" dirty="0" smtClean="0">
                <a:solidFill>
                  <a:srgbClr val="FFFF00"/>
                </a:solidFill>
                <a:latin typeface="Simplified Arabic" pitchFamily="18" charset="-78"/>
                <a:cs typeface="Simplified Arabic" pitchFamily="18" charset="-78"/>
              </a:rPr>
              <a:t>لوحة القيادة المالية </a:t>
            </a:r>
            <a:r>
              <a:rPr lang="fr-FR" sz="2700" b="1" dirty="0" smtClean="0">
                <a:solidFill>
                  <a:srgbClr val="FFFF00"/>
                </a:solidFill>
                <a:latin typeface="Simplified Arabic" pitchFamily="18" charset="-78"/>
                <a:cs typeface="Simplified Arabic" pitchFamily="18" charset="-78"/>
              </a:rPr>
              <a:t>Tableau de bord Financier</a:t>
            </a:r>
            <a:endParaRPr lang="ar-DZ" sz="2700" b="1" dirty="0" smtClean="0">
              <a:solidFill>
                <a:srgbClr val="FFFF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يتم بناء لوحة القيادة المالية بتبني وتصميم مجموعة من المؤشرات المالية تقيس جوانب الأداء المالي للمؤسسة، وعلى رأسها مؤشرات الربحية، مؤشرات النمو، مؤشرات هيكل التمويل، مؤشرات السيولة، مؤشرات الدوران، ومؤشرات </a:t>
            </a:r>
            <a:r>
              <a:rPr lang="ar-DZ" sz="2400" dirty="0" err="1" smtClean="0">
                <a:latin typeface="Simplified Arabic" pitchFamily="18" charset="-78"/>
                <a:cs typeface="Simplified Arabic" pitchFamily="18" charset="-78"/>
              </a:rPr>
              <a:t>المردودية</a:t>
            </a:r>
            <a:r>
              <a:rPr lang="ar-DZ" sz="2400" dirty="0" smtClean="0">
                <a:latin typeface="Simplified Arabic" pitchFamily="18" charset="-78"/>
                <a:cs typeface="Simplified Arabic" pitchFamily="18" charset="-78"/>
              </a:rPr>
              <a:t>، وهو ما يصنف هذه الأداة كتقنية من تقنيات التسيير المالي التي تسعى إلى تحقيق كفاءة المؤسسة في تسيير مواردها بأقل تكلفة (</a:t>
            </a:r>
            <a:r>
              <a:rPr lang="ar-DZ" sz="2400" dirty="0" err="1" smtClean="0">
                <a:latin typeface="Simplified Arabic" pitchFamily="18" charset="-78"/>
                <a:cs typeface="Simplified Arabic" pitchFamily="18" charset="-78"/>
              </a:rPr>
              <a:t>تدنئة</a:t>
            </a:r>
            <a:r>
              <a:rPr lang="ar-DZ" sz="2400" dirty="0" smtClean="0">
                <a:latin typeface="Simplified Arabic" pitchFamily="18" charset="-78"/>
                <a:cs typeface="Simplified Arabic" pitchFamily="18" charset="-78"/>
              </a:rPr>
              <a:t> التكاليف) وضمان فعاليتها في تحقيق أهدافها الاقتصادية والمالية المتمثلة في تعظيم أرباحها وتحسين </a:t>
            </a:r>
            <a:r>
              <a:rPr lang="ar-DZ" sz="2400" dirty="0" err="1" smtClean="0">
                <a:latin typeface="Simplified Arabic" pitchFamily="18" charset="-78"/>
                <a:cs typeface="Simplified Arabic" pitchFamily="18" charset="-78"/>
              </a:rPr>
              <a:t>مردوديتها</a:t>
            </a:r>
            <a:r>
              <a:rPr lang="ar-DZ"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تساعد </a:t>
            </a:r>
            <a:r>
              <a:rPr lang="ar-DZ" sz="2400" dirty="0" smtClean="0">
                <a:latin typeface="Simplified Arabic" pitchFamily="18" charset="-78"/>
                <a:cs typeface="Simplified Arabic" pitchFamily="18" charset="-78"/>
              </a:rPr>
              <a:t>هذه الأداة في تحسين عملية اتخاذ القرارات خاصة المتعلقة منها باختيار الاستثمارات، التمويل، وتسيير الخزينة، إضافة إلى دورها الهام في إعطاء فكرة واضحة للمؤسسة عن </a:t>
            </a:r>
            <a:r>
              <a:rPr lang="ar-DZ" sz="2400" dirty="0" err="1" smtClean="0">
                <a:latin typeface="Simplified Arabic" pitchFamily="18" charset="-78"/>
                <a:cs typeface="Simplified Arabic" pitchFamily="18" charset="-78"/>
              </a:rPr>
              <a:t>نجاعة</a:t>
            </a:r>
            <a:r>
              <a:rPr lang="ar-DZ" sz="2400" dirty="0" smtClean="0">
                <a:latin typeface="Simplified Arabic" pitchFamily="18" charset="-78"/>
                <a:cs typeface="Simplified Arabic" pitchFamily="18" charset="-78"/>
              </a:rPr>
              <a:t> أدائها المالي وعن مدى صحة وضعيتها المالية ما يمكنها من التنبؤ بمدى نمو حصتها السوقية وتحسن أرباحها مستقبلا.</a:t>
            </a:r>
          </a:p>
          <a:p>
            <a:pPr algn="just" rtl="1">
              <a:buNone/>
            </a:pPr>
            <a:r>
              <a:rPr lang="ar-DZ" sz="2400" dirty="0" smtClean="0">
                <a:latin typeface="Simplified Arabic" pitchFamily="18" charset="-78"/>
                <a:cs typeface="Simplified Arabic" pitchFamily="18" charset="-78"/>
              </a:rPr>
              <a:t>لوحة </a:t>
            </a:r>
            <a:r>
              <a:rPr lang="ar-DZ" sz="2400" dirty="0" smtClean="0">
                <a:latin typeface="Simplified Arabic" pitchFamily="18" charset="-78"/>
                <a:cs typeface="Simplified Arabic" pitchFamily="18" charset="-78"/>
              </a:rPr>
              <a:t>القيادة المالية أداة إدارية هامة وفاعلة، فهي تعتبر أم لوحات القيادة الحديثة والنموذج الأصلي لها، ما مكنها من احتلال مكانة هامة لسنوات وعقود عديدة، حيث أن معظم المؤسسات الرائدة والمتميزة استخدمتها في قياس وتقييم وتحسين أدائها المالي، إلا أنها لا تستجيب لمتطلبات وآفاق مؤسسة الألفية الثالثة نظرا لإهمالها العديد من أبعاد الأداء الشامل.</a:t>
            </a:r>
            <a:endParaRPr lang="fr-FR" sz="24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smtClean="0"/>
          </a:p>
          <a:p>
            <a:pPr algn="just" rtl="1">
              <a:buNone/>
            </a:pPr>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a:buNone/>
            </a:pPr>
            <a:endParaRPr lang="ar-DZ" sz="20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Tableau de Bord</a:t>
            </a:r>
            <a:r>
              <a:rPr lang="ar-DZ" sz="4800" b="1" u="sng" dirty="0" smtClean="0">
                <a:solidFill>
                  <a:srgbClr val="FFFF00"/>
                </a:solidFill>
                <a:latin typeface="Simplified Arabic" pitchFamily="18" charset="-78"/>
                <a:cs typeface="Simplified Arabic" pitchFamily="18" charset="-78"/>
              </a:rPr>
              <a:t>ثانيا: لوحة القيادة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400" b="1" dirty="0" smtClean="0">
                <a:solidFill>
                  <a:srgbClr val="FFFF00"/>
                </a:solidFill>
                <a:latin typeface="Simplified Arabic" pitchFamily="18" charset="-78"/>
                <a:cs typeface="Simplified Arabic" pitchFamily="18" charset="-78"/>
              </a:rPr>
              <a:t>3- أنواع لوحة القيادة:</a:t>
            </a:r>
            <a:r>
              <a:rPr lang="fr-FR" sz="2400" b="1" dirty="0" smtClean="0">
                <a:solidFill>
                  <a:srgbClr val="FFFF00"/>
                </a:solidFill>
                <a:latin typeface="Simplified Arabic" pitchFamily="18" charset="-78"/>
                <a:cs typeface="Simplified Arabic" pitchFamily="18" charset="-78"/>
              </a:rPr>
              <a:t> </a:t>
            </a:r>
            <a:r>
              <a:rPr lang="ar-DZ" sz="2400" b="1" dirty="0" smtClean="0">
                <a:solidFill>
                  <a:srgbClr val="FFFF00"/>
                </a:solidFill>
                <a:latin typeface="Simplified Arabic" pitchFamily="18" charset="-78"/>
                <a:cs typeface="Simplified Arabic" pitchFamily="18" charset="-78"/>
              </a:rPr>
              <a:t>لوحة القيادة الإستراتيجية </a:t>
            </a:r>
            <a:r>
              <a:rPr lang="fr-FR" sz="2400" b="1" dirty="0" smtClean="0">
                <a:solidFill>
                  <a:srgbClr val="FFFF00"/>
                </a:solidFill>
                <a:latin typeface="Simplified Arabic" pitchFamily="18" charset="-78"/>
                <a:cs typeface="Simplified Arabic" pitchFamily="18" charset="-78"/>
              </a:rPr>
              <a:t>Tableau de bord Stratégique </a:t>
            </a:r>
            <a:endParaRPr lang="ar-DZ" sz="2400" b="1" dirty="0" smtClean="0">
              <a:solidFill>
                <a:srgbClr val="FFFF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تعتبر شكلا متطورا من لوحات القيادة، وهي تسعى نحو عكس وعرض مختلف إستراتيجيات وسياسات المؤسسة بشكل مفصل وبسيط وسلس لضمان تفعيل وتطوير عمليات ومسارات الإدارة والقيادة في المؤسسة، وهي أداة تعمل على ترسيخ أسس التسيير الإستراتيجي الناجع في المؤسسة وربطه بالتسيير التكتيكي والتسيير العملي بما يضمن تنسيقها وتحقيق أهداف المؤسسة، كما أنها تعتمد على مؤشرات مفصلة وموضحة لسير مختلف عمليات وأنشطة المؤسسة المرتبطة بتنفيذ إستراتيجياتها وتطبيق توجهاتها وسياساتها. </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وتعتمد لوحة القيادة الإستراتيجية على 3 أسس رئيسية، أولها إدماج أهداف ذات بعد إستراتيجي في هذه الأداة، وذلك أنها تعمل على تحقيق الأهداف الإستراتيجية المسطرة من طرف المؤسسة عن طريق ضمان كفاءة وفعالية مختلف أقسام ومصالح المؤسسة وتفعيلها لعملياتها ومسارها، وثانيها ربط المؤشرات بتحقيق نتائج حالية ونتائج مستقبلية، وهو أنها على عكس لوحة القيادة المالية تتضمن مؤشرات مالية تتعلق بتحسين النتائج المالية للمؤسسة وتحليل أدائها الماضي إضافة إلى مؤشرات غير مالية تعمل على تحديد آفاق تطوير أدائها المستقبلي من خلال تحسين أداء مواردها البشرية وتفعيل أدائها التسويقي، وثالثها أنها تحتوي مؤشرات ومقاييس كمية ونوعية، وهو ما يعطيها القدرة على تحسين الأداء الشامل للمؤسسة وإرضاء مختلف أصحاب المصالح المرتبطة </a:t>
            </a:r>
            <a:r>
              <a:rPr lang="ar-DZ" sz="2400" dirty="0" err="1" smtClean="0">
                <a:latin typeface="Simplified Arabic" pitchFamily="18" charset="-78"/>
                <a:cs typeface="Simplified Arabic" pitchFamily="18" charset="-78"/>
              </a:rPr>
              <a:t>بها</a:t>
            </a:r>
            <a:r>
              <a:rPr lang="ar-DZ"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endParaRPr lang="fr-FR" sz="2400" dirty="0" smtClean="0"/>
          </a:p>
          <a:p>
            <a:pPr algn="just" rtl="1">
              <a:buNone/>
            </a:pPr>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a:buNone/>
            </a:pPr>
            <a:endParaRPr lang="ar-DZ" sz="20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Tableau de Bord</a:t>
            </a:r>
            <a:r>
              <a:rPr lang="ar-DZ" sz="4800" b="1" u="sng" dirty="0" smtClean="0">
                <a:solidFill>
                  <a:srgbClr val="FFFF00"/>
                </a:solidFill>
                <a:latin typeface="Simplified Arabic" pitchFamily="18" charset="-78"/>
                <a:cs typeface="Simplified Arabic" pitchFamily="18" charset="-78"/>
              </a:rPr>
              <a:t>ثانيا: لوحة القيادة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400" b="1" dirty="0" smtClean="0">
                <a:solidFill>
                  <a:srgbClr val="FFFF00"/>
                </a:solidFill>
                <a:latin typeface="Simplified Arabic" pitchFamily="18" charset="-78"/>
                <a:cs typeface="Simplified Arabic" pitchFamily="18" charset="-78"/>
              </a:rPr>
              <a:t>3- أنواع لوحة القيادة:</a:t>
            </a:r>
            <a:r>
              <a:rPr lang="fr-FR" sz="2400" b="1" dirty="0" smtClean="0">
                <a:solidFill>
                  <a:srgbClr val="FFFF00"/>
                </a:solidFill>
                <a:latin typeface="Simplified Arabic" pitchFamily="18" charset="-78"/>
                <a:cs typeface="Simplified Arabic" pitchFamily="18" charset="-78"/>
              </a:rPr>
              <a:t> </a:t>
            </a:r>
            <a:r>
              <a:rPr lang="ar-DZ" sz="2400" b="1" dirty="0" smtClean="0">
                <a:solidFill>
                  <a:srgbClr val="FFFF00"/>
                </a:solidFill>
                <a:latin typeface="Simplified Arabic" pitchFamily="18" charset="-78"/>
                <a:cs typeface="Simplified Arabic" pitchFamily="18" charset="-78"/>
              </a:rPr>
              <a:t>لوحة القيادة الإستراتيجية </a:t>
            </a:r>
            <a:r>
              <a:rPr lang="fr-FR" sz="2400" b="1" dirty="0" smtClean="0">
                <a:solidFill>
                  <a:srgbClr val="FFFF00"/>
                </a:solidFill>
                <a:latin typeface="Simplified Arabic" pitchFamily="18" charset="-78"/>
                <a:cs typeface="Simplified Arabic" pitchFamily="18" charset="-78"/>
              </a:rPr>
              <a:t>Tableau de bord Stratégique </a:t>
            </a:r>
            <a:endParaRPr lang="ar-DZ" sz="2400" b="1" dirty="0" smtClean="0">
              <a:solidFill>
                <a:srgbClr val="FFFF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وهذه الوسيلة الهامة تتجاوز حصر أداء المؤسسة في البعد المالي وتحيط بمختلف جوانب الأداء الشامل والمستدام للمؤسسة من خلال قياس وتقييم عناصره وأبعاده والعمل على تحسينها وتطويرها، إضافة إلى دورها الهام في قيادة وإدارة الأداء الشامل للمؤسسة، وهي تصبو إلى ضمان نظام لوحة قيادة إستراتيجية ناجع وقادر على تحسين وتطوير الأداء الشامل للمؤسسة وإرضاء مختلف الأطراف المرتبطة </a:t>
            </a:r>
            <a:r>
              <a:rPr lang="ar-DZ" sz="2400" dirty="0" err="1" smtClean="0">
                <a:latin typeface="Simplified Arabic" pitchFamily="18" charset="-78"/>
                <a:cs typeface="Simplified Arabic" pitchFamily="18" charset="-78"/>
              </a:rPr>
              <a:t>بها</a:t>
            </a:r>
            <a:r>
              <a:rPr lang="ar-DZ" sz="2400" dirty="0" smtClean="0">
                <a:latin typeface="Simplified Arabic" pitchFamily="18" charset="-78"/>
                <a:cs typeface="Simplified Arabic" pitchFamily="18" charset="-78"/>
              </a:rPr>
              <a:t>، ومفسر جيد لمختلف سلوكياتهم، ومدعم بمؤشرات واضحة ومبسطة وسهلة القراءة والتحليل.</a:t>
            </a:r>
            <a:endParaRPr lang="fr-FR" sz="2400" dirty="0" smtClean="0">
              <a:latin typeface="Simplified Arabic" pitchFamily="18" charset="-78"/>
              <a:cs typeface="Simplified Arabic" pitchFamily="18" charset="-78"/>
            </a:endParaRPr>
          </a:p>
          <a:p>
            <a:pPr algn="just" rtl="1">
              <a:buNone/>
            </a:pPr>
            <a:r>
              <a:rPr lang="ar-DZ" sz="2400" dirty="0" smtClean="0"/>
              <a:t>تعتمد </a:t>
            </a:r>
            <a:r>
              <a:rPr lang="ar-DZ" sz="2400" dirty="0" smtClean="0"/>
              <a:t>لوحة القيادة الإستراتيجية على لوحات فرعية متعلقة بكل وظيفة من وظائف المؤسسة، وقياس مدى تحسنها وتطورها، لهذا فهي تشمل لوحة قيادة مالية تركز على المؤشرات والمقاييس المالية وتعوض لوحة القيادة المالية الكلاسيكية وتكون أكثر مرونة منها، لوحة قيادة تسويقية تهتم بتحسين الأداء التسويقي للمؤسسة وإرضاء الزبون والعمل على تحقيق ولائه، لوحة قيادة إنتاجية تحتوي على مختلف المؤشرات التي تحدد مدى كفاءة المؤسسة في تسيير عملياتها الإنتاجية، ولوحة قيادة تنظيمية مرتبطة بتكوين وتحفيز الموارد البشرية والعمل على تحسين أدائها وإشراكهم في إنجاح إستراتيجيات المؤسسة وتحقيق مختلف أهدافها، وتكامل هذه اللوحات وخلاصتها تشكل لوحة القيادة الإستراتيجية التي تتيح للمؤسسة الإطلاع على مستواها في مختلف جوانب الأداء، وهو ما يساهم في تعظيم أرباحها وزيادة حصتها السوقية، وتحسين موقعها التنافسي في مجال عملها.</a:t>
            </a:r>
            <a:endParaRPr lang="fr-FR" sz="2400" dirty="0" smtClean="0"/>
          </a:p>
          <a:p>
            <a:pPr algn="just" rtl="1">
              <a:buNone/>
            </a:pPr>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a:buNone/>
            </a:pPr>
            <a:endParaRPr lang="ar-DZ" sz="20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Tableau de Bord</a:t>
            </a:r>
            <a:r>
              <a:rPr lang="ar-DZ" sz="4800" b="1" u="sng" dirty="0" smtClean="0">
                <a:solidFill>
                  <a:srgbClr val="FFFF00"/>
                </a:solidFill>
                <a:latin typeface="Simplified Arabic" pitchFamily="18" charset="-78"/>
                <a:cs typeface="Simplified Arabic" pitchFamily="18" charset="-78"/>
              </a:rPr>
              <a:t>ثانيا: لوحة القيادة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500" b="1" dirty="0" smtClean="0">
                <a:solidFill>
                  <a:srgbClr val="FFFF00"/>
                </a:solidFill>
                <a:latin typeface="Simplified Arabic" pitchFamily="18" charset="-78"/>
                <a:cs typeface="Simplified Arabic" pitchFamily="18" charset="-78"/>
              </a:rPr>
              <a:t>3- أنواع لوحة القيادة:</a:t>
            </a:r>
            <a:r>
              <a:rPr lang="fr-FR" sz="2500" b="1" dirty="0" smtClean="0">
                <a:solidFill>
                  <a:srgbClr val="FFFF00"/>
                </a:solidFill>
                <a:latin typeface="Simplified Arabic" pitchFamily="18" charset="-78"/>
                <a:cs typeface="Simplified Arabic" pitchFamily="18" charset="-78"/>
              </a:rPr>
              <a:t> </a:t>
            </a:r>
            <a:r>
              <a:rPr lang="ar-DZ" sz="2500" b="1" dirty="0" smtClean="0">
                <a:solidFill>
                  <a:srgbClr val="FFFF00"/>
                </a:solidFill>
                <a:latin typeface="Simplified Arabic" pitchFamily="18" charset="-78"/>
                <a:cs typeface="Simplified Arabic" pitchFamily="18" charset="-78"/>
              </a:rPr>
              <a:t>لوحة القيادة </a:t>
            </a:r>
            <a:r>
              <a:rPr lang="ar-DZ" sz="2500" b="1" dirty="0" err="1" smtClean="0">
                <a:solidFill>
                  <a:srgbClr val="FFFF00"/>
                </a:solidFill>
                <a:latin typeface="Simplified Arabic" pitchFamily="18" charset="-78"/>
                <a:cs typeface="Simplified Arabic" pitchFamily="18" charset="-78"/>
              </a:rPr>
              <a:t>الأستشرافية</a:t>
            </a:r>
            <a:r>
              <a:rPr lang="ar-DZ" sz="2500" b="1" dirty="0" smtClean="0">
                <a:solidFill>
                  <a:srgbClr val="FFFF00"/>
                </a:solidFill>
                <a:latin typeface="Simplified Arabic" pitchFamily="18" charset="-78"/>
                <a:cs typeface="Simplified Arabic" pitchFamily="18" charset="-78"/>
              </a:rPr>
              <a:t> </a:t>
            </a:r>
            <a:r>
              <a:rPr lang="fr-FR" sz="2500" b="1" dirty="0" smtClean="0">
                <a:solidFill>
                  <a:srgbClr val="FFFF00"/>
                </a:solidFill>
                <a:latin typeface="Simplified Arabic" pitchFamily="18" charset="-78"/>
                <a:cs typeface="Simplified Arabic" pitchFamily="18" charset="-78"/>
              </a:rPr>
              <a:t>Tableau de bord Prospectif </a:t>
            </a:r>
            <a:endParaRPr lang="ar-DZ" sz="25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تعتبر لوحة القيادة </a:t>
            </a:r>
            <a:r>
              <a:rPr lang="ar-DZ" sz="2800" dirty="0" err="1" smtClean="0">
                <a:latin typeface="Simplified Arabic" pitchFamily="18" charset="-78"/>
                <a:cs typeface="Simplified Arabic" pitchFamily="18" charset="-78"/>
              </a:rPr>
              <a:t>الاستشرافية</a:t>
            </a:r>
            <a:r>
              <a:rPr lang="ar-DZ" sz="2800" dirty="0" smtClean="0">
                <a:latin typeface="Simplified Arabic" pitchFamily="18" charset="-78"/>
                <a:cs typeface="Simplified Arabic" pitchFamily="18" charset="-78"/>
              </a:rPr>
              <a:t> من أحدث لوحات القيادة وأكثرها مرونة وفاعلية من نظيرتها الإستراتيجية، وتدعى أيضا لوحة القيادة المستقبلية نظرا لاستشرافها للأداء المستقبلي للمؤسسة، كما تسمى لوحة القيادة المتوازنة </a:t>
            </a:r>
            <a:r>
              <a:rPr lang="fr-FR" sz="2800" dirty="0" smtClean="0">
                <a:latin typeface="Simplified Arabic" pitchFamily="18" charset="-78"/>
                <a:cs typeface="Simplified Arabic" pitchFamily="18" charset="-78"/>
              </a:rPr>
              <a:t>(Tableau de bord équilibré)</a:t>
            </a:r>
            <a:r>
              <a:rPr lang="ar-DZ" sz="2800" dirty="0" smtClean="0">
                <a:latin typeface="Simplified Arabic" pitchFamily="18" charset="-78"/>
                <a:cs typeface="Simplified Arabic" pitchFamily="18" charset="-78"/>
              </a:rPr>
              <a:t> لتوازن الأبعاد المكونة لها، وظهرت مطلع التسعينات على يد كل من </a:t>
            </a:r>
            <a:r>
              <a:rPr lang="fr-FR" sz="2800" dirty="0" smtClean="0">
                <a:latin typeface="Simplified Arabic" pitchFamily="18" charset="-78"/>
                <a:cs typeface="Simplified Arabic" pitchFamily="18" charset="-78"/>
              </a:rPr>
              <a:t>(R.KAPLAN)</a:t>
            </a:r>
            <a:r>
              <a:rPr lang="ar-DZ" sz="2800" dirty="0" smtClean="0">
                <a:latin typeface="Simplified Arabic" pitchFamily="18" charset="-78"/>
                <a:cs typeface="Simplified Arabic" pitchFamily="18" charset="-78"/>
              </a:rPr>
              <a:t> و </a:t>
            </a:r>
            <a:r>
              <a:rPr lang="fr-FR" sz="2800" dirty="0" smtClean="0">
                <a:latin typeface="Simplified Arabic" pitchFamily="18" charset="-78"/>
                <a:cs typeface="Simplified Arabic" pitchFamily="18" charset="-78"/>
              </a:rPr>
              <a:t>(D.NORTON)</a:t>
            </a:r>
            <a:r>
              <a:rPr lang="ar-DZ" sz="2800" dirty="0" smtClean="0">
                <a:latin typeface="Simplified Arabic" pitchFamily="18" charset="-78"/>
                <a:cs typeface="Simplified Arabic" pitchFamily="18" charset="-78"/>
              </a:rPr>
              <a:t> تحت تسمية بطاقة الأداء المتوازن </a:t>
            </a:r>
            <a:r>
              <a:rPr lang="fr-FR" sz="2800" dirty="0" smtClean="0">
                <a:latin typeface="Simplified Arabic" pitchFamily="18" charset="-78"/>
                <a:cs typeface="Simplified Arabic" pitchFamily="18" charset="-78"/>
              </a:rPr>
              <a:t>(</a:t>
            </a:r>
            <a:r>
              <a:rPr lang="en-US" sz="2800" dirty="0" smtClean="0">
                <a:latin typeface="Simplified Arabic" pitchFamily="18" charset="-78"/>
                <a:cs typeface="Simplified Arabic" pitchFamily="18" charset="-78"/>
              </a:rPr>
              <a:t>Balanced Scorecard</a:t>
            </a:r>
            <a:r>
              <a:rPr lang="fr-FR" sz="2800" dirty="0" smtClean="0">
                <a:latin typeface="Simplified Arabic" pitchFamily="18" charset="-78"/>
                <a:cs typeface="Simplified Arabic" pitchFamily="18" charset="-78"/>
              </a:rPr>
              <a:t>)</a:t>
            </a:r>
            <a:r>
              <a:rPr lang="ar-DZ" sz="2800" dirty="0" smtClean="0">
                <a:latin typeface="Simplified Arabic" pitchFamily="18" charset="-78"/>
                <a:cs typeface="Simplified Arabic" pitchFamily="18" charset="-78"/>
              </a:rPr>
              <a:t>، وانتشرت في المؤسسات الأمريكية والأوروبية ومنها إلى باقي المؤسسات الحديثة.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وتحتوي هذه اللوحة أربعة أبعاد أساسية تعكس مختلف جوانب الأداء الشامل، حيث أنها تشمل بعدين يقيسان الأداء الماضي للمؤسسة وهما البعد المالي وبعد الزبائن، وبعدين يحددان آفاق أدائها المستقبلي وهما بعد العمليات الداخلية وبعد التعلم والنمو أو كما يسمى أيضا بعد </a:t>
            </a:r>
            <a:r>
              <a:rPr lang="ar-DZ" sz="2800" dirty="0" err="1" smtClean="0">
                <a:latin typeface="Simplified Arabic" pitchFamily="18" charset="-78"/>
                <a:cs typeface="Simplified Arabic" pitchFamily="18" charset="-78"/>
              </a:rPr>
              <a:t>التمهين</a:t>
            </a:r>
            <a:r>
              <a:rPr lang="ar-DZ" sz="2800" dirty="0" smtClean="0">
                <a:latin typeface="Simplified Arabic" pitchFamily="18" charset="-78"/>
                <a:cs typeface="Simplified Arabic" pitchFamily="18" charset="-78"/>
              </a:rPr>
              <a:t> التنظيمي، وهو ما يضفي إليها صبغة التوازن بين تحليل الأداء الماضي والحاضر وتقدير الأداء المستقبلي، ما يعظم من دورها في تحسين الأداء الشامل للمؤسسة.</a:t>
            </a:r>
            <a:endParaRPr lang="fr-FR" sz="2800" dirty="0" smtClean="0">
              <a:latin typeface="Simplified Arabic" pitchFamily="18" charset="-78"/>
              <a:cs typeface="Simplified Arabic" pitchFamily="18" charset="-78"/>
            </a:endParaRPr>
          </a:p>
          <a:p>
            <a:pPr algn="just" rtl="1">
              <a:buNone/>
            </a:pPr>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a:buNone/>
            </a:pPr>
            <a:endParaRPr lang="ar-DZ" sz="20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Tableau de Bord</a:t>
            </a:r>
            <a:r>
              <a:rPr lang="ar-DZ" sz="4800" b="1" u="sng" dirty="0" smtClean="0">
                <a:solidFill>
                  <a:srgbClr val="FFFF00"/>
                </a:solidFill>
                <a:latin typeface="Simplified Arabic" pitchFamily="18" charset="-78"/>
                <a:cs typeface="Simplified Arabic" pitchFamily="18" charset="-78"/>
              </a:rPr>
              <a:t>ثانيا: لوحة القيادة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500" b="1" dirty="0" smtClean="0">
                <a:solidFill>
                  <a:srgbClr val="FFFF00"/>
                </a:solidFill>
                <a:latin typeface="Simplified Arabic" pitchFamily="18" charset="-78"/>
                <a:cs typeface="Simplified Arabic" pitchFamily="18" charset="-78"/>
              </a:rPr>
              <a:t>3- أنواع لوحة القيادة:</a:t>
            </a:r>
            <a:r>
              <a:rPr lang="fr-FR" sz="2500" b="1" dirty="0" smtClean="0">
                <a:solidFill>
                  <a:srgbClr val="FFFF00"/>
                </a:solidFill>
                <a:latin typeface="Simplified Arabic" pitchFamily="18" charset="-78"/>
                <a:cs typeface="Simplified Arabic" pitchFamily="18" charset="-78"/>
              </a:rPr>
              <a:t> </a:t>
            </a:r>
            <a:r>
              <a:rPr lang="ar-DZ" sz="2500" b="1" dirty="0" smtClean="0">
                <a:solidFill>
                  <a:srgbClr val="FFFF00"/>
                </a:solidFill>
                <a:latin typeface="Simplified Arabic" pitchFamily="18" charset="-78"/>
                <a:cs typeface="Simplified Arabic" pitchFamily="18" charset="-78"/>
              </a:rPr>
              <a:t>لوحة القيادة </a:t>
            </a:r>
            <a:r>
              <a:rPr lang="ar-DZ" sz="2500" b="1" dirty="0" err="1" smtClean="0">
                <a:solidFill>
                  <a:srgbClr val="FFFF00"/>
                </a:solidFill>
                <a:latin typeface="Simplified Arabic" pitchFamily="18" charset="-78"/>
                <a:cs typeface="Simplified Arabic" pitchFamily="18" charset="-78"/>
              </a:rPr>
              <a:t>الأستشرافية</a:t>
            </a:r>
            <a:r>
              <a:rPr lang="ar-DZ" sz="2500" b="1" dirty="0" smtClean="0">
                <a:solidFill>
                  <a:srgbClr val="FFFF00"/>
                </a:solidFill>
                <a:latin typeface="Simplified Arabic" pitchFamily="18" charset="-78"/>
                <a:cs typeface="Simplified Arabic" pitchFamily="18" charset="-78"/>
              </a:rPr>
              <a:t> </a:t>
            </a:r>
            <a:r>
              <a:rPr lang="fr-FR" sz="2500" b="1" dirty="0" smtClean="0">
                <a:solidFill>
                  <a:srgbClr val="FFFF00"/>
                </a:solidFill>
                <a:latin typeface="Simplified Arabic" pitchFamily="18" charset="-78"/>
                <a:cs typeface="Simplified Arabic" pitchFamily="18" charset="-78"/>
              </a:rPr>
              <a:t>Tableau de bord Prospectif </a:t>
            </a:r>
            <a:endParaRPr lang="ar-DZ" sz="25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تطورت هذه الأداة خلال عقدين من الزمن وصولا إلى لوحة القيادة المستقبلية المستدامة </a:t>
            </a:r>
            <a:r>
              <a:rPr lang="fr-FR" sz="2800" dirty="0" smtClean="0">
                <a:latin typeface="Simplified Arabic" pitchFamily="18" charset="-78"/>
                <a:cs typeface="Simplified Arabic" pitchFamily="18" charset="-78"/>
              </a:rPr>
              <a:t>(</a:t>
            </a:r>
            <a:r>
              <a:rPr lang="en-US" sz="2800" dirty="0" smtClean="0">
                <a:latin typeface="Simplified Arabic" pitchFamily="18" charset="-78"/>
                <a:cs typeface="Simplified Arabic" pitchFamily="18" charset="-78"/>
              </a:rPr>
              <a:t>Sustainable Balanced Scorecard</a:t>
            </a:r>
            <a:r>
              <a:rPr lang="fr-FR" sz="2800" dirty="0" smtClean="0">
                <a:latin typeface="Simplified Arabic" pitchFamily="18" charset="-78"/>
                <a:cs typeface="Simplified Arabic" pitchFamily="18" charset="-78"/>
              </a:rPr>
              <a:t>)</a:t>
            </a:r>
            <a:r>
              <a:rPr lang="ar-DZ" sz="2800" dirty="0" smtClean="0">
                <a:latin typeface="Simplified Arabic" pitchFamily="18" charset="-78"/>
                <a:cs typeface="Simplified Arabic" pitchFamily="18" charset="-78"/>
              </a:rPr>
              <a:t> التي أضيف إليها بعد خامس وهو البعد المجتمعي الذي يقيس الأداء المجتمعي للمؤسسة المكون من أدائها الاجتماعي وأدائها البيئي، وهذا نتيجة تفاعلها مع العديد من النظريات والمفاهيم التنظيمية والإدارية الحديثة على رأسها المسؤولية الاجتماعية للمؤسسات </a:t>
            </a:r>
            <a:r>
              <a:rPr lang="fr-FR" sz="2800" dirty="0" smtClean="0">
                <a:latin typeface="Simplified Arabic" pitchFamily="18" charset="-78"/>
                <a:cs typeface="Simplified Arabic" pitchFamily="18" charset="-78"/>
              </a:rPr>
              <a:t>(responsabilité sociale des entreprises)</a:t>
            </a:r>
            <a:r>
              <a:rPr lang="ar-DZ" sz="2800" dirty="0" smtClean="0">
                <a:latin typeface="Simplified Arabic" pitchFamily="18" charset="-78"/>
                <a:cs typeface="Simplified Arabic" pitchFamily="18" charset="-78"/>
              </a:rPr>
              <a:t>، والمؤسسة المواطنة </a:t>
            </a:r>
            <a:r>
              <a:rPr lang="fr-FR" sz="2800" dirty="0" smtClean="0">
                <a:latin typeface="Simplified Arabic" pitchFamily="18" charset="-78"/>
                <a:cs typeface="Simplified Arabic" pitchFamily="18" charset="-78"/>
              </a:rPr>
              <a:t>(L'entreprise citoyenne)</a:t>
            </a:r>
            <a:r>
              <a:rPr lang="ar-DZ" sz="2800" dirty="0" smtClean="0">
                <a:latin typeface="Simplified Arabic" pitchFamily="18" charset="-78"/>
                <a:cs typeface="Simplified Arabic" pitchFamily="18" charset="-78"/>
              </a:rPr>
              <a:t>، والتنمية المستدامة </a:t>
            </a:r>
            <a:r>
              <a:rPr lang="fr-FR" sz="2800" dirty="0" smtClean="0">
                <a:latin typeface="Simplified Arabic" pitchFamily="18" charset="-78"/>
                <a:cs typeface="Simplified Arabic" pitchFamily="18" charset="-78"/>
              </a:rPr>
              <a:t>(développement durable)</a:t>
            </a:r>
            <a:r>
              <a:rPr lang="ar-DZ" sz="2800" dirty="0" smtClean="0">
                <a:latin typeface="Simplified Arabic" pitchFamily="18" charset="-78"/>
                <a:cs typeface="Simplified Arabic" pitchFamily="18" charset="-78"/>
              </a:rPr>
              <a:t>، لتصبح هذه اللوحة نظاما لقياس وتقييم وإدارة وتحسين الأداء الشامل والمستدام للمؤسسة، وهو ما يؤكد أهمية دراستها وتسليط الضوء على مختلف عناصرها ومناهجها ومفاهيمها خاصة أنها تتماشى مع متطلبات مؤسسة الألفية الثالثة وتتفوق في ذلك على الأنواع الأخرى من لوحة القيادة.</a:t>
            </a:r>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rtl="1"/>
            <a:endParaRPr lang="ar-DZ" sz="2800" b="1" dirty="0" smtClean="0">
              <a:solidFill>
                <a:srgbClr val="FFFF00"/>
              </a:solidFill>
              <a:latin typeface="Simplified Arabic" pitchFamily="18" charset="-78"/>
              <a:cs typeface="Simplified Arabic" pitchFamily="18" charset="-78"/>
            </a:endParaRPr>
          </a:p>
          <a:p>
            <a:pPr algn="just">
              <a:buNone/>
            </a:pPr>
            <a:endParaRPr lang="ar-DZ" sz="20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1- تعريف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عرفها مبتكراها </a:t>
            </a:r>
            <a:r>
              <a:rPr lang="fr-FR" sz="2800" dirty="0" smtClean="0">
                <a:latin typeface="Simplified Arabic" pitchFamily="18" charset="-78"/>
                <a:cs typeface="Simplified Arabic" pitchFamily="18" charset="-78"/>
              </a:rPr>
              <a:t>(ROBERT.S.KAPLAN)</a:t>
            </a:r>
            <a:r>
              <a:rPr lang="ar-DZ" sz="2800" dirty="0" smtClean="0">
                <a:latin typeface="Simplified Arabic" pitchFamily="18" charset="-78"/>
                <a:cs typeface="Simplified Arabic" pitchFamily="18" charset="-78"/>
              </a:rPr>
              <a:t> و </a:t>
            </a:r>
            <a:r>
              <a:rPr lang="fr-FR" sz="2800" dirty="0" smtClean="0">
                <a:latin typeface="Simplified Arabic" pitchFamily="18" charset="-78"/>
                <a:cs typeface="Simplified Arabic" pitchFamily="18" charset="-78"/>
              </a:rPr>
              <a:t>(DAVID.P.NORTON)</a:t>
            </a:r>
            <a:r>
              <a:rPr lang="ar-DZ" sz="2800" dirty="0" smtClean="0">
                <a:latin typeface="Simplified Arabic" pitchFamily="18" charset="-78"/>
                <a:cs typeface="Simplified Arabic" pitchFamily="18" charset="-78"/>
              </a:rPr>
              <a:t> أنها " </a:t>
            </a:r>
            <a:r>
              <a:rPr lang="ar-DZ" sz="2800" dirty="0" smtClean="0">
                <a:solidFill>
                  <a:srgbClr val="FFC000"/>
                </a:solidFill>
                <a:latin typeface="Simplified Arabic" pitchFamily="18" charset="-78"/>
                <a:cs typeface="Simplified Arabic" pitchFamily="18" charset="-78"/>
              </a:rPr>
              <a:t>نظام يقدم مجموعة متماسكة من الأفكار والمبادئ وخارطة مسار شمولي للمؤسسات لتتبع ترجمة رؤيتها الإستراتيجية في مجموعة مترابطة من مقاييس الأداء، تساهم هذه المقاييس في إنجاز الأعمال وربطها بإستراتيجياتها، والمساهمة في التنسيق بين الأداء الفردي والأداء التنظيمي للوصول إلى تحقيق أهداف المؤسسة</a:t>
            </a:r>
            <a:r>
              <a:rPr lang="ar-DZ" sz="2800" dirty="0" smtClean="0">
                <a:latin typeface="Simplified Arabic" pitchFamily="18" charset="-78"/>
                <a:cs typeface="Simplified Arabic" pitchFamily="18" charset="-78"/>
              </a:rPr>
              <a:t>".</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وهو ما يوضح أن لوحة القيادة المتوازنة تمثل </a:t>
            </a:r>
            <a:r>
              <a:rPr lang="ar-DZ" sz="2800" dirty="0" smtClean="0">
                <a:solidFill>
                  <a:srgbClr val="FFC000"/>
                </a:solidFill>
                <a:latin typeface="Simplified Arabic" pitchFamily="18" charset="-78"/>
                <a:cs typeface="Simplified Arabic" pitchFamily="18" charset="-78"/>
              </a:rPr>
              <a:t>نظام إداري يعمل على ترجمة رؤية وإستراتيجيات المؤسسة إلى أهداف محددة ومقاييس ومعايير مستهدفة ومبادرات للتحسين المستمر تساهم في تحليل وقياس وتحسين مختلف أبعاد الأداء الشامل المستدام من بعد مالي وبعد الزبائن وبعد العمليات الداخلية وبعد التعلم والنمو والبعد المجتمعي</a:t>
            </a:r>
            <a:r>
              <a:rPr lang="ar-DZ" sz="2800" dirty="0" smtClean="0">
                <a:latin typeface="Simplified Arabic" pitchFamily="18" charset="-78"/>
                <a:cs typeface="Simplified Arabic" pitchFamily="18" charset="-78"/>
              </a:rPr>
              <a:t>. وهذا دليل على تميز هذه الأداة عن نظيرتها من أدوات مراقبة التسيير والأنظمة الإدارية، حيث أنها تعتبر الوحيدة التي تهتم بتحليل وتطوير كل جوانب الأداء الشامل وتحسين العملية الإدارية بالمؤسسات.</a:t>
            </a:r>
            <a:endParaRPr lang="fr-FR" sz="2800" dirty="0" smtClean="0">
              <a:latin typeface="Simplified Arabic" pitchFamily="18" charset="-78"/>
              <a:cs typeface="Simplified Arabic" pitchFamily="18" charset="-78"/>
            </a:endParaRPr>
          </a:p>
          <a:p>
            <a:pPr algn="just" rtl="1">
              <a:buNone/>
            </a:pPr>
            <a:endParaRPr lang="fr-FR" sz="2400" dirty="0" smtClean="0"/>
          </a:p>
          <a:p>
            <a:pPr algn="just" rtl="1">
              <a:buNone/>
            </a:pPr>
            <a:endParaRPr lang="ar-DZ" sz="24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2- التطور التاريخي والفكري للوحة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بدأت فكرة التوجه نحو لوحة قيادة متوازنة تجمع بين مختلف أبعاد الأداء الشامل سنة 1983 على يد </a:t>
            </a:r>
            <a:r>
              <a:rPr lang="fr-FR" sz="2600" dirty="0" smtClean="0">
                <a:latin typeface="Simplified Arabic" pitchFamily="18" charset="-78"/>
                <a:cs typeface="Simplified Arabic" pitchFamily="18" charset="-78"/>
              </a:rPr>
              <a:t>(R.S.KAPLAN)</a:t>
            </a:r>
            <a:r>
              <a:rPr lang="ar-DZ" sz="2600" dirty="0" smtClean="0">
                <a:latin typeface="Simplified Arabic" pitchFamily="18" charset="-78"/>
                <a:cs typeface="Simplified Arabic" pitchFamily="18" charset="-78"/>
              </a:rPr>
              <a:t> البروفيسور الشهير بجامعة هارفارد </a:t>
            </a:r>
            <a:r>
              <a:rPr lang="fr-FR" sz="2600" dirty="0" smtClean="0">
                <a:latin typeface="Simplified Arabic" pitchFamily="18" charset="-78"/>
                <a:cs typeface="Simplified Arabic" pitchFamily="18" charset="-78"/>
              </a:rPr>
              <a:t>(HARVARD BUSINESS SCHOOL)</a:t>
            </a:r>
            <a:r>
              <a:rPr lang="ar-DZ" sz="2600" dirty="0" smtClean="0">
                <a:latin typeface="Simplified Arabic" pitchFamily="18" charset="-78"/>
                <a:cs typeface="Simplified Arabic" pitchFamily="18" charset="-78"/>
              </a:rPr>
              <a:t>، الذي انتقد أدوات مراقبة التسيير ولوحات القيادة التي تقيس الأداء المالي فقط في حين </a:t>
            </a:r>
            <a:r>
              <a:rPr lang="ar-DZ" sz="2600" dirty="0" err="1" smtClean="0">
                <a:latin typeface="Simplified Arabic" pitchFamily="18" charset="-78"/>
                <a:cs typeface="Simplified Arabic" pitchFamily="18" charset="-78"/>
              </a:rPr>
              <a:t>تهمل</a:t>
            </a:r>
            <a:r>
              <a:rPr lang="ar-DZ" sz="2600" dirty="0" smtClean="0">
                <a:latin typeface="Simplified Arabic" pitchFamily="18" charset="-78"/>
                <a:cs typeface="Simplified Arabic" pitchFamily="18" charset="-78"/>
              </a:rPr>
              <a:t> الأبعاد الأخرى، كما أنه ألف كتابا تحت عنوان </a:t>
            </a:r>
            <a:r>
              <a:rPr lang="fr-FR" sz="2600" dirty="0" smtClean="0">
                <a:latin typeface="Simplified Arabic" pitchFamily="18" charset="-78"/>
                <a:cs typeface="Simplified Arabic" pitchFamily="18" charset="-78"/>
              </a:rPr>
              <a:t>"</a:t>
            </a:r>
            <a:r>
              <a:rPr lang="en-US" sz="2600" dirty="0" smtClean="0">
                <a:latin typeface="Simplified Arabic" pitchFamily="18" charset="-78"/>
                <a:cs typeface="Simplified Arabic" pitchFamily="18" charset="-78"/>
              </a:rPr>
              <a:t>Relevance lost</a:t>
            </a:r>
            <a:r>
              <a:rPr lang="fr-FR" sz="2600" dirty="0" smtClean="0">
                <a:latin typeface="Simplified Arabic" pitchFamily="18" charset="-78"/>
                <a:cs typeface="Simplified Arabic" pitchFamily="18" charset="-78"/>
              </a:rPr>
              <a:t>"</a:t>
            </a:r>
            <a:r>
              <a:rPr lang="ar-DZ" sz="2600" dirty="0" smtClean="0">
                <a:latin typeface="Simplified Arabic" pitchFamily="18" charset="-78"/>
                <a:cs typeface="Simplified Arabic" pitchFamily="18" charset="-78"/>
              </a:rPr>
              <a:t> سنة 1987 رفقة </a:t>
            </a:r>
            <a:r>
              <a:rPr lang="fr-FR" sz="2600" dirty="0" smtClean="0">
                <a:latin typeface="Simplified Arabic" pitchFamily="18" charset="-78"/>
                <a:cs typeface="Simplified Arabic" pitchFamily="18" charset="-78"/>
              </a:rPr>
              <a:t>(H.T.JOHNSON)</a:t>
            </a:r>
            <a:r>
              <a:rPr lang="ar-DZ" sz="2600" dirty="0" smtClean="0">
                <a:latin typeface="Simplified Arabic" pitchFamily="18" charset="-78"/>
                <a:cs typeface="Simplified Arabic" pitchFamily="18" charset="-78"/>
              </a:rPr>
              <a:t> ينتقد فيه هذه الأدوات والمداخل التقليدية المركزة على الجانب المالي فقط، ما نتج عنه تبني واستخدام أول لوحة قيادة متوازنة في مؤسسة </a:t>
            </a:r>
            <a:r>
              <a:rPr lang="fr-FR" sz="2600" dirty="0" smtClean="0">
                <a:latin typeface="Simplified Arabic" pitchFamily="18" charset="-78"/>
                <a:cs typeface="Simplified Arabic" pitchFamily="18" charset="-78"/>
              </a:rPr>
              <a:t>(ANALOG DEVICES)</a:t>
            </a:r>
            <a:r>
              <a:rPr lang="ar-DZ" sz="2600" dirty="0" smtClean="0">
                <a:latin typeface="Simplified Arabic" pitchFamily="18" charset="-78"/>
                <a:cs typeface="Simplified Arabic" pitchFamily="18" charset="-78"/>
              </a:rPr>
              <a:t> الأمريكية.</a:t>
            </a:r>
          </a:p>
          <a:p>
            <a:pPr algn="just" rtl="1">
              <a:buNone/>
            </a:pPr>
            <a:r>
              <a:rPr lang="ar-DZ" sz="2600" dirty="0" smtClean="0">
                <a:latin typeface="Simplified Arabic" pitchFamily="18" charset="-78"/>
                <a:cs typeface="Simplified Arabic" pitchFamily="18" charset="-78"/>
              </a:rPr>
              <a:t>في حين أن الظهور الرسمي للوحة القيادة المستقبلية</a:t>
            </a:r>
            <a:r>
              <a:rPr lang="fr-FR" sz="2600" dirty="0" smtClean="0">
                <a:latin typeface="Simplified Arabic" pitchFamily="18" charset="-78"/>
                <a:cs typeface="Simplified Arabic" pitchFamily="18" charset="-78"/>
              </a:rPr>
              <a:t>(</a:t>
            </a:r>
            <a:r>
              <a:rPr lang="en-US" sz="2600" dirty="0" smtClean="0">
                <a:latin typeface="Simplified Arabic" pitchFamily="18" charset="-78"/>
                <a:cs typeface="Simplified Arabic" pitchFamily="18" charset="-78"/>
              </a:rPr>
              <a:t>Balanced Scorecard</a:t>
            </a:r>
            <a:r>
              <a:rPr lang="fr-FR" sz="2600" dirty="0" smtClean="0">
                <a:latin typeface="Simplified Arabic" pitchFamily="18" charset="-78"/>
                <a:cs typeface="Simplified Arabic" pitchFamily="18" charset="-78"/>
              </a:rPr>
              <a:t>) </a:t>
            </a:r>
            <a:r>
              <a:rPr lang="ar-DZ" sz="2600" dirty="0" smtClean="0">
                <a:latin typeface="Simplified Arabic" pitchFamily="18" charset="-78"/>
                <a:cs typeface="Simplified Arabic" pitchFamily="18" charset="-78"/>
              </a:rPr>
              <a:t> بشكلها الكامل كان سنة 1992 على يد نفس البروفيسور </a:t>
            </a:r>
            <a:r>
              <a:rPr lang="fr-FR" sz="2600" dirty="0" smtClean="0">
                <a:latin typeface="Simplified Arabic" pitchFamily="18" charset="-78"/>
                <a:cs typeface="Simplified Arabic" pitchFamily="18" charset="-78"/>
              </a:rPr>
              <a:t>(R.S.KAPLAN)</a:t>
            </a:r>
            <a:r>
              <a:rPr lang="ar-DZ" sz="2600" dirty="0" smtClean="0">
                <a:latin typeface="Simplified Arabic" pitchFamily="18" charset="-78"/>
                <a:cs typeface="Simplified Arabic" pitchFamily="18" charset="-78"/>
              </a:rPr>
              <a:t> رفقة </a:t>
            </a:r>
            <a:r>
              <a:rPr lang="fr-FR" sz="2600" dirty="0" smtClean="0">
                <a:latin typeface="Simplified Arabic" pitchFamily="18" charset="-78"/>
                <a:cs typeface="Simplified Arabic" pitchFamily="18" charset="-78"/>
              </a:rPr>
              <a:t>(D.P.NORTON)</a:t>
            </a:r>
            <a:r>
              <a:rPr lang="ar-DZ" sz="2600" dirty="0" smtClean="0">
                <a:latin typeface="Simplified Arabic" pitchFamily="18" charset="-78"/>
                <a:cs typeface="Simplified Arabic" pitchFamily="18" charset="-78"/>
              </a:rPr>
              <a:t> المستشار المؤسس لوحدة البحث </a:t>
            </a:r>
            <a:r>
              <a:rPr lang="fr-FR" sz="2600" dirty="0" smtClean="0">
                <a:latin typeface="Simplified Arabic" pitchFamily="18" charset="-78"/>
                <a:cs typeface="Simplified Arabic" pitchFamily="18" charset="-78"/>
              </a:rPr>
              <a:t>(KPMG)</a:t>
            </a:r>
            <a:r>
              <a:rPr lang="ar-DZ" sz="2600" dirty="0" smtClean="0">
                <a:latin typeface="Simplified Arabic" pitchFamily="18" charset="-78"/>
                <a:cs typeface="Simplified Arabic" pitchFamily="18" charset="-78"/>
              </a:rPr>
              <a:t>، وهذا بعد دراسة مفصلة دامت أكثر من سنة على 12 مؤسسة أمريكية وكندية، وبدأ تطبيقها في المؤسسات الرائدة في أمريكا الشمالية، ومنها انتشرت إلى المؤسسات الأوروبية، لتصل إلى المؤسسات الآسيوية والإفريقية التي تعتبر المؤسسات الجزائرية من أهمها.</a:t>
            </a:r>
            <a:endParaRPr lang="fr-FR" sz="26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smtClean="0"/>
          </a:p>
          <a:p>
            <a:pPr algn="just" rtl="1">
              <a:buNone/>
            </a:pPr>
            <a:endParaRPr lang="ar-DZ" sz="24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2- التطور التاريخي والفكري للوحة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تسمى هذه الأداة بالإنجليزية </a:t>
            </a:r>
            <a:r>
              <a:rPr lang="fr-FR" sz="2600" dirty="0" smtClean="0">
                <a:latin typeface="Simplified Arabic" pitchFamily="18" charset="-78"/>
                <a:cs typeface="Simplified Arabic" pitchFamily="18" charset="-78"/>
              </a:rPr>
              <a:t>(</a:t>
            </a:r>
            <a:r>
              <a:rPr lang="en-US" sz="2600" dirty="0" smtClean="0">
                <a:latin typeface="Simplified Arabic" pitchFamily="18" charset="-78"/>
                <a:cs typeface="Simplified Arabic" pitchFamily="18" charset="-78"/>
              </a:rPr>
              <a:t>Balanced Scorecard</a:t>
            </a:r>
            <a:r>
              <a:rPr lang="fr-FR" sz="2600" dirty="0" smtClean="0">
                <a:latin typeface="Simplified Arabic" pitchFamily="18" charset="-78"/>
                <a:cs typeface="Simplified Arabic" pitchFamily="18" charset="-78"/>
              </a:rPr>
              <a:t>)</a:t>
            </a:r>
            <a:r>
              <a:rPr lang="ar-DZ" sz="2600" dirty="0" smtClean="0">
                <a:latin typeface="Simplified Arabic" pitchFamily="18" charset="-78"/>
                <a:cs typeface="Simplified Arabic" pitchFamily="18" charset="-78"/>
              </a:rPr>
              <a:t>، وتترجم في الدول العربية المشرقية إلى مصطلح بطاقة الأداء المتوازن، أما في الدول </a:t>
            </a:r>
            <a:r>
              <a:rPr lang="ar-DZ" sz="2600" dirty="0" err="1" smtClean="0">
                <a:latin typeface="Simplified Arabic" pitchFamily="18" charset="-78"/>
                <a:cs typeface="Simplified Arabic" pitchFamily="18" charset="-78"/>
              </a:rPr>
              <a:t>المغاربية</a:t>
            </a:r>
            <a:r>
              <a:rPr lang="ar-DZ" sz="2600" dirty="0" smtClean="0">
                <a:latin typeface="Simplified Arabic" pitchFamily="18" charset="-78"/>
                <a:cs typeface="Simplified Arabic" pitchFamily="18" charset="-78"/>
              </a:rPr>
              <a:t> الفرانكفونية تترجم من الفرنسية </a:t>
            </a:r>
            <a:r>
              <a:rPr lang="fr-FR" sz="2600" dirty="0" smtClean="0">
                <a:latin typeface="Simplified Arabic" pitchFamily="18" charset="-78"/>
                <a:cs typeface="Simplified Arabic" pitchFamily="18" charset="-78"/>
              </a:rPr>
              <a:t>(Tableau de bord prospectif)</a:t>
            </a:r>
            <a:r>
              <a:rPr lang="ar-DZ" sz="2600" dirty="0" smtClean="0">
                <a:latin typeface="Simplified Arabic" pitchFamily="18" charset="-78"/>
                <a:cs typeface="Simplified Arabic" pitchFamily="18" charset="-78"/>
              </a:rPr>
              <a:t> بمعنى لوحة القيادة المستقبلية أو </a:t>
            </a:r>
            <a:r>
              <a:rPr lang="ar-DZ" sz="2600" dirty="0" err="1" smtClean="0">
                <a:latin typeface="Simplified Arabic" pitchFamily="18" charset="-78"/>
                <a:cs typeface="Simplified Arabic" pitchFamily="18" charset="-78"/>
              </a:rPr>
              <a:t>الاستشرافية</a:t>
            </a:r>
            <a:r>
              <a:rPr lang="ar-DZ" sz="2600" dirty="0" smtClean="0">
                <a:latin typeface="Simplified Arabic" pitchFamily="18" charset="-78"/>
                <a:cs typeface="Simplified Arabic" pitchFamily="18" charset="-78"/>
              </a:rPr>
              <a:t>، كما أن هناك من يفضل استخدام مصطلح </a:t>
            </a:r>
            <a:r>
              <a:rPr lang="fr-FR" sz="2600" dirty="0" smtClean="0">
                <a:latin typeface="Simplified Arabic" pitchFamily="18" charset="-78"/>
                <a:cs typeface="Simplified Arabic" pitchFamily="18" charset="-78"/>
              </a:rPr>
              <a:t>(Tableau de bord équilibré)</a:t>
            </a:r>
            <a:r>
              <a:rPr lang="ar-DZ" sz="2600" dirty="0" smtClean="0">
                <a:latin typeface="Simplified Arabic" pitchFamily="18" charset="-78"/>
                <a:cs typeface="Simplified Arabic" pitchFamily="18" charset="-78"/>
              </a:rPr>
              <a:t> أي لوحة القيادة المتوازنة، نظرا أنها تتكون من مقاييس ومؤشرات مالية ذات طبيعة تاريخية تهتم بتحليل الأداء الماضي للمؤسسة بالاعتماد على القوائم المالية والمحاسبية وهي تتعلق أساسا بالأداء المالي وجانب من الأداء الاقتصادي، ومؤشرات غير مالية </a:t>
            </a:r>
            <a:r>
              <a:rPr lang="ar-DZ" sz="2600" dirty="0" err="1" smtClean="0">
                <a:latin typeface="Simplified Arabic" pitchFamily="18" charset="-78"/>
                <a:cs typeface="Simplified Arabic" pitchFamily="18" charset="-78"/>
              </a:rPr>
              <a:t>استشرافية</a:t>
            </a:r>
            <a:r>
              <a:rPr lang="ar-DZ" sz="2600" dirty="0" smtClean="0">
                <a:latin typeface="Simplified Arabic" pitchFamily="18" charset="-78"/>
                <a:cs typeface="Simplified Arabic" pitchFamily="18" charset="-78"/>
              </a:rPr>
              <a:t> للأداء المستقبلي للمؤسسة وهي ترتبط بالأداء الاجتماعي، الأداء البيئي، وجانب من الأداء الاقتصادي للمؤسسة، إلا أننا آثرنا تسمية لوحة القيادة </a:t>
            </a:r>
            <a:r>
              <a:rPr lang="ar-DZ" sz="2600" dirty="0" err="1" smtClean="0">
                <a:latin typeface="Simplified Arabic" pitchFamily="18" charset="-78"/>
                <a:cs typeface="Simplified Arabic" pitchFamily="18" charset="-78"/>
              </a:rPr>
              <a:t>الاستشرافية</a:t>
            </a:r>
            <a:r>
              <a:rPr lang="ar-DZ" sz="2600" dirty="0" smtClean="0">
                <a:latin typeface="Simplified Arabic" pitchFamily="18" charset="-78"/>
                <a:cs typeface="Simplified Arabic" pitchFamily="18" charset="-78"/>
              </a:rPr>
              <a:t> </a:t>
            </a:r>
            <a:r>
              <a:rPr lang="fr-FR" sz="2600" dirty="0" smtClean="0">
                <a:latin typeface="Simplified Arabic" pitchFamily="18" charset="-78"/>
                <a:cs typeface="Simplified Arabic" pitchFamily="18" charset="-78"/>
              </a:rPr>
              <a:t>(Tableau de bord prospectif)</a:t>
            </a:r>
            <a:r>
              <a:rPr lang="ar-DZ" sz="2600" dirty="0" smtClean="0">
                <a:latin typeface="Simplified Arabic" pitchFamily="18" charset="-78"/>
                <a:cs typeface="Simplified Arabic" pitchFamily="18" charset="-78"/>
              </a:rPr>
              <a:t> نظرا أنها النوع الوحيد الذي يحلل محددات الأداء المستقبلي للمؤسسة ويستشرفه، وهو ما يميزها عن نظيراتها من لوحات القيادة الإستراتيجية المتوازنة.</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ومنذ ظهورها في بداية التسعينات عرفت هذه الأداة العديد من التطورات والتغيرات نتجت عنها ثلاثة أجيال متتابعة من لوحة القيادة المستقبلية </a:t>
            </a:r>
            <a:r>
              <a:rPr lang="fr-FR" sz="2600" dirty="0" smtClean="0">
                <a:latin typeface="Simplified Arabic" pitchFamily="18" charset="-78"/>
                <a:cs typeface="Simplified Arabic" pitchFamily="18" charset="-78"/>
              </a:rPr>
              <a:t>(</a:t>
            </a:r>
            <a:r>
              <a:rPr lang="en-US" sz="2600" dirty="0" smtClean="0">
                <a:latin typeface="Simplified Arabic" pitchFamily="18" charset="-78"/>
                <a:cs typeface="Simplified Arabic" pitchFamily="18" charset="-78"/>
              </a:rPr>
              <a:t>Balanced Scorecard</a:t>
            </a:r>
            <a:r>
              <a:rPr lang="fr-FR" sz="2600" dirty="0" smtClean="0">
                <a:latin typeface="Simplified Arabic" pitchFamily="18" charset="-78"/>
                <a:cs typeface="Simplified Arabic" pitchFamily="18" charset="-78"/>
              </a:rPr>
              <a:t>)</a:t>
            </a:r>
            <a:r>
              <a:rPr lang="ar-DZ" sz="2600" dirty="0" smtClean="0">
                <a:latin typeface="Simplified Arabic" pitchFamily="18" charset="-78"/>
                <a:cs typeface="Simplified Arabic" pitchFamily="18" charset="-78"/>
              </a:rPr>
              <a:t>.</a:t>
            </a:r>
            <a:endParaRPr lang="fr-FR" sz="2600" dirty="0" smtClean="0">
              <a:latin typeface="Simplified Arabic" pitchFamily="18" charset="-78"/>
              <a:cs typeface="Simplified Arabic" pitchFamily="18" charset="-78"/>
            </a:endParaRPr>
          </a:p>
          <a:p>
            <a:pPr algn="just" rtl="1">
              <a:buNone/>
            </a:pPr>
            <a:endParaRPr lang="fr-FR" sz="2400" dirty="0" smtClean="0"/>
          </a:p>
          <a:p>
            <a:pPr algn="just" rtl="1">
              <a:buNone/>
            </a:pPr>
            <a:endParaRPr lang="ar-DZ" sz="2400" b="1" dirty="0" smtClean="0">
              <a:solidFill>
                <a:srgbClr val="FFFF00"/>
              </a:solidFill>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2- التطور التاريخي والفكري للوحة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الجيل الأول (1992-1996)</a:t>
            </a:r>
            <a:endParaRPr lang="fr-FR" sz="28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يمثل أول جيل من هذه اللوحة وانتشر في المؤسسات الرائدة في أمريكا الشمالية وأوروبا، وهو يشابه لوحة القيادة الكلاسيكية في هدفه الممثل في قياس الأداء، إلا أنه يضيف 3 أبعاد جديدة إلى البعد المالي، والمتمثلة في بعد الزبائن، بعد العمليات الداخلية، وبعد التعلم والنمو (</a:t>
            </a:r>
            <a:r>
              <a:rPr lang="ar-DZ" sz="2800" dirty="0" err="1" smtClean="0">
                <a:latin typeface="Simplified Arabic" pitchFamily="18" charset="-78"/>
                <a:cs typeface="Simplified Arabic" pitchFamily="18" charset="-78"/>
              </a:rPr>
              <a:t>التمهين</a:t>
            </a:r>
            <a:r>
              <a:rPr lang="ar-DZ" sz="2800" dirty="0" smtClean="0">
                <a:latin typeface="Simplified Arabic" pitchFamily="18" charset="-78"/>
                <a:cs typeface="Simplified Arabic" pitchFamily="18" charset="-78"/>
              </a:rPr>
              <a:t> التنظيمي)، ويركز على قياس وتحسين مختلف جوانب أداء المؤسسات ويربطها برؤيتها الإستراتيجية، حيث أن المؤشرات تعكس مدى تحقيق الأهداف الإستراتيجية المترجمة للرؤية الإستراتيجية للمؤسسة الباحثة عن تحسين أدائها وتحقيق تميزها، إضافة إلى ربطها بمختلف الأهداف التكتيكية والتشغيلية، وضمان تناسق مستويات الإدارة  الثلاثة (الإستراتيجي، التكتيكي، التشغيلي).</a:t>
            </a:r>
            <a:endParaRPr lang="ar-DZ" sz="2800" b="1" dirty="0" smtClean="0">
              <a:latin typeface="Simplified Arabic" pitchFamily="18" charset="-78"/>
              <a:cs typeface="Simplified Arabic" pitchFamily="18" charset="-78"/>
            </a:endParaRPr>
          </a:p>
          <a:p>
            <a:pPr rtl="1">
              <a:buNone/>
            </a:pPr>
            <a:endParaRPr lang="ar-DZ" sz="2800" b="1" dirty="0" smtClean="0">
              <a:latin typeface="Simplified Arabic" pitchFamily="18" charset="-78"/>
              <a:cs typeface="Simplified Arabic" pitchFamily="18" charset="-78"/>
            </a:endParaRPr>
          </a:p>
          <a:p>
            <a:pPr>
              <a:buNone/>
            </a:pPr>
            <a:endParaRPr lang="ar-DZ" sz="28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2- التطور التاريخي والفكري للوحة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الجيل الثاني (1996-2000)</a:t>
            </a:r>
            <a:endParaRPr lang="fr-FR" sz="2800" b="1" dirty="0" smtClean="0">
              <a:solidFill>
                <a:srgbClr val="FFFF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يعتبر هذا الجيل أكثر تطورا وفعالية من الجيل الأول، حيث أصبحت لوحة القيادة </a:t>
            </a:r>
            <a:r>
              <a:rPr lang="ar-DZ" sz="2400" dirty="0" err="1" smtClean="0">
                <a:latin typeface="Simplified Arabic" pitchFamily="18" charset="-78"/>
                <a:cs typeface="Simplified Arabic" pitchFamily="18" charset="-78"/>
              </a:rPr>
              <a:t>الاستشرافية</a:t>
            </a:r>
            <a:r>
              <a:rPr lang="ar-DZ" sz="2400" dirty="0" smtClean="0">
                <a:latin typeface="Simplified Arabic" pitchFamily="18" charset="-78"/>
                <a:cs typeface="Simplified Arabic" pitchFamily="18" charset="-78"/>
              </a:rPr>
              <a:t> تمثل نظاما إداريا مدعما لعملية اتخاذ القرارات والتنبؤ بالأداء المستقبلي للمؤسسة واستشرافه، كما أنها توضح مختلف العلاقات التفاعلية والسببية بين أبعاد الأداء، وربطها بمؤشرات أكثر وضوحا وتماشيا مع الهدف المسطر لكل جانب من الجوانب، إضافة إلى ربطها النتائج بمسبباتها من خلال توضيح العلاقة بين السبب والنتيجة وقياسها بمؤشرات دقيقة ومفصلة.</a:t>
            </a:r>
            <a:endParaRPr lang="ar-DZ" sz="2400" b="1"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هذه التعديلات جعلت من هذه اللوحة أكثر من مجرد نظام لقياس وتحسين الأداء، وأصبحت تمثل نظاما إداريا شاملا ومتكاملا يدعم الرؤية الإستراتيجية للمؤسسة، ويسعى إلى تحقيق أهدافها الإستراتيجية وربطها بمختلف الجوانب دون إهمال أحدها، ولإنجاح ذلك فهي تسعى نحو الإجابة عن الأسئلة المرتبطة بأهداف كل بعد من أبعاد الأداء، والمتمثلة في:</a:t>
            </a:r>
            <a:endParaRPr lang="fr-FR" sz="2400" dirty="0" smtClean="0">
              <a:latin typeface="Simplified Arabic" pitchFamily="18" charset="-78"/>
              <a:cs typeface="Simplified Arabic" pitchFamily="18" charset="-78"/>
            </a:endParaRPr>
          </a:p>
          <a:p>
            <a:pPr algn="just" rtl="1">
              <a:buNone/>
            </a:pPr>
            <a:r>
              <a:rPr lang="ar-SA" sz="2400" dirty="0" smtClean="0">
                <a:solidFill>
                  <a:srgbClr val="FFC000"/>
                </a:solidFill>
                <a:latin typeface="Simplified Arabic" pitchFamily="18" charset="-78"/>
                <a:cs typeface="Simplified Arabic" pitchFamily="18" charset="-78"/>
              </a:rPr>
              <a:t>- للنجاح ماليا كيف يجب أن نبدو أمام المساهمين؟ </a:t>
            </a:r>
            <a:endParaRPr lang="fr-FR" sz="2400" dirty="0" smtClean="0">
              <a:solidFill>
                <a:srgbClr val="FFC000"/>
              </a:solidFill>
              <a:latin typeface="Simplified Arabic" pitchFamily="18" charset="-78"/>
              <a:cs typeface="Simplified Arabic" pitchFamily="18" charset="-78"/>
            </a:endParaRPr>
          </a:p>
          <a:p>
            <a:pPr algn="just" rtl="1">
              <a:buNone/>
            </a:pPr>
            <a:r>
              <a:rPr lang="ar-DZ" sz="2400" dirty="0" smtClean="0">
                <a:solidFill>
                  <a:srgbClr val="FFC000"/>
                </a:solidFill>
                <a:latin typeface="Simplified Arabic" pitchFamily="18" charset="-78"/>
                <a:cs typeface="Simplified Arabic" pitchFamily="18" charset="-78"/>
              </a:rPr>
              <a:t>- </a:t>
            </a:r>
            <a:r>
              <a:rPr lang="ar-SA" sz="2400" dirty="0" smtClean="0">
                <a:solidFill>
                  <a:srgbClr val="FFC000"/>
                </a:solidFill>
                <a:latin typeface="Simplified Arabic" pitchFamily="18" charset="-78"/>
                <a:cs typeface="Simplified Arabic" pitchFamily="18" charset="-78"/>
              </a:rPr>
              <a:t>لتحقيق رؤية المؤسسة كيف يجب أن نبدو أمام زبائننا وماذا ينتظرون منا؟</a:t>
            </a:r>
            <a:endParaRPr lang="fr-FR" sz="2400" dirty="0" smtClean="0">
              <a:solidFill>
                <a:srgbClr val="FFC000"/>
              </a:solidFill>
              <a:latin typeface="Simplified Arabic" pitchFamily="18" charset="-78"/>
              <a:cs typeface="Simplified Arabic" pitchFamily="18" charset="-78"/>
            </a:endParaRPr>
          </a:p>
          <a:p>
            <a:pPr algn="just" rtl="1">
              <a:buNone/>
            </a:pPr>
            <a:r>
              <a:rPr lang="ar-SA" sz="2200" dirty="0" smtClean="0">
                <a:solidFill>
                  <a:srgbClr val="FFC000"/>
                </a:solidFill>
                <a:latin typeface="Simplified Arabic" pitchFamily="18" charset="-78"/>
                <a:cs typeface="Simplified Arabic" pitchFamily="18" charset="-78"/>
              </a:rPr>
              <a:t>- ما هي العمليات الأساسية التي يجب أن نتميز فيها حتى نشبع رغبات زبائننا ونحقق رضا مساهمينا؟</a:t>
            </a:r>
            <a:endParaRPr lang="fr-FR" sz="2200" dirty="0" smtClean="0">
              <a:solidFill>
                <a:srgbClr val="FFC000"/>
              </a:solidFill>
              <a:latin typeface="Simplified Arabic" pitchFamily="18" charset="-78"/>
              <a:cs typeface="Simplified Arabic" pitchFamily="18" charset="-78"/>
            </a:endParaRPr>
          </a:p>
          <a:p>
            <a:pPr algn="just" rtl="1">
              <a:buNone/>
            </a:pPr>
            <a:r>
              <a:rPr lang="ar-DZ" sz="2400" dirty="0" smtClean="0">
                <a:solidFill>
                  <a:srgbClr val="FFC000"/>
                </a:solidFill>
                <a:latin typeface="Simplified Arabic" pitchFamily="18" charset="-78"/>
                <a:cs typeface="Simplified Arabic" pitchFamily="18" charset="-78"/>
              </a:rPr>
              <a:t>- </a:t>
            </a:r>
            <a:r>
              <a:rPr lang="ar-SA" sz="2400" dirty="0" smtClean="0">
                <a:solidFill>
                  <a:srgbClr val="FFC000"/>
                </a:solidFill>
                <a:latin typeface="Simplified Arabic" pitchFamily="18" charset="-78"/>
                <a:cs typeface="Simplified Arabic" pitchFamily="18" charset="-78"/>
              </a:rPr>
              <a:t>ما مدى قدرة المؤسسة على قيادة التحسين والتغيير وزيادة إبداعها؟</a:t>
            </a:r>
            <a:endParaRPr lang="fr-FR" sz="2400" dirty="0" smtClean="0">
              <a:solidFill>
                <a:srgbClr val="FFC000"/>
              </a:solidFill>
              <a:latin typeface="Simplified Arabic" pitchFamily="18" charset="-78"/>
              <a:cs typeface="Simplified Arabic" pitchFamily="18" charset="-78"/>
            </a:endParaRPr>
          </a:p>
          <a:p>
            <a:pPr algn="just" rtl="1">
              <a:buNone/>
            </a:pPr>
            <a:endParaRPr lang="ar-DZ" sz="2400" b="1" dirty="0" smtClean="0">
              <a:solidFill>
                <a:srgbClr val="FFFF00"/>
              </a:solidFill>
              <a:latin typeface="Simplified Arabic" pitchFamily="18" charset="-78"/>
              <a:cs typeface="Simplified Arabic" pitchFamily="18" charset="-78"/>
            </a:endParaRPr>
          </a:p>
          <a:p>
            <a:pPr rtl="1">
              <a:buNone/>
            </a:pPr>
            <a:endParaRPr lang="fr-FR"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338"/>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برنامج المقياس</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b="1" dirty="0" smtClean="0">
                <a:solidFill>
                  <a:srgbClr val="FFFF00"/>
                </a:solidFill>
                <a:latin typeface="Simplified Arabic" pitchFamily="18" charset="-78"/>
                <a:cs typeface="Simplified Arabic" pitchFamily="18" charset="-78"/>
              </a:rPr>
              <a:t>الفصل الأول: </a:t>
            </a:r>
            <a:r>
              <a:rPr lang="ar-DZ" sz="2800" b="1" dirty="0" smtClean="0">
                <a:latin typeface="Simplified Arabic" pitchFamily="18" charset="-78"/>
                <a:cs typeface="Simplified Arabic" pitchFamily="18" charset="-78"/>
              </a:rPr>
              <a:t>الإطار النظري والفكري للوحة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الثاني:</a:t>
            </a:r>
            <a:r>
              <a:rPr lang="ar-DZ" sz="2800" b="1" dirty="0" smtClean="0">
                <a:latin typeface="Simplified Arabic" pitchFamily="18" charset="-78"/>
                <a:cs typeface="Simplified Arabic" pitchFamily="18" charset="-78"/>
              </a:rPr>
              <a:t> تصميم لوحة القيادة الاستشرافية وتحديد أبعادها</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الثالث: </a:t>
            </a:r>
            <a:r>
              <a:rPr lang="ar-DZ" sz="2800" b="1" dirty="0" smtClean="0">
                <a:latin typeface="Simplified Arabic" pitchFamily="18" charset="-78"/>
                <a:cs typeface="Simplified Arabic" pitchFamily="18" charset="-78"/>
              </a:rPr>
              <a:t>البعد المالي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الرابع: </a:t>
            </a:r>
            <a:r>
              <a:rPr lang="ar-DZ" sz="2800" b="1" dirty="0" smtClean="0">
                <a:latin typeface="Simplified Arabic" pitchFamily="18" charset="-78"/>
                <a:cs typeface="Simplified Arabic" pitchFamily="18" charset="-78"/>
              </a:rPr>
              <a:t>بعد الزبائن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الخامس: </a:t>
            </a:r>
            <a:r>
              <a:rPr lang="ar-DZ" sz="2800" b="1" dirty="0" smtClean="0">
                <a:latin typeface="Simplified Arabic" pitchFamily="18" charset="-78"/>
                <a:cs typeface="Simplified Arabic" pitchFamily="18" charset="-78"/>
              </a:rPr>
              <a:t>بعد العمليات الداخلية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السادس: </a:t>
            </a:r>
            <a:r>
              <a:rPr lang="ar-DZ" sz="2800" b="1" dirty="0" smtClean="0">
                <a:latin typeface="Simplified Arabic" pitchFamily="18" charset="-78"/>
                <a:cs typeface="Simplified Arabic" pitchFamily="18" charset="-78"/>
              </a:rPr>
              <a:t>بعد التعلم والنمو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السابع</a:t>
            </a:r>
            <a:r>
              <a:rPr lang="ar-DZ" sz="2800" b="1" smtClean="0">
                <a:solidFill>
                  <a:srgbClr val="FFFF00"/>
                </a:solidFill>
                <a:latin typeface="Simplified Arabic" pitchFamily="18" charset="-78"/>
                <a:cs typeface="Simplified Arabic" pitchFamily="18" charset="-78"/>
              </a:rPr>
              <a:t>: </a:t>
            </a:r>
            <a:r>
              <a:rPr lang="ar-DZ" sz="2800" b="1" smtClean="0">
                <a:latin typeface="Simplified Arabic" pitchFamily="18" charset="-78"/>
                <a:cs typeface="Simplified Arabic" pitchFamily="18" charset="-78"/>
              </a:rPr>
              <a:t>البعد </a:t>
            </a:r>
            <a:r>
              <a:rPr lang="ar-DZ" sz="2800" b="1" dirty="0" smtClean="0">
                <a:latin typeface="Simplified Arabic" pitchFamily="18" charset="-78"/>
                <a:cs typeface="Simplified Arabic" pitchFamily="18" charset="-78"/>
              </a:rPr>
              <a:t>المجتمعي (الاجتماعي والبيئي) للوحة القيادة الاستشرافية المستدامة </a:t>
            </a:r>
            <a:r>
              <a:rPr lang="fr-FR" sz="2800" b="1" dirty="0" smtClean="0">
                <a:latin typeface="Simplified Arabic" pitchFamily="18" charset="-78"/>
                <a:cs typeface="Simplified Arabic" pitchFamily="18" charset="-78"/>
              </a:rPr>
              <a:t>(SBSC)</a:t>
            </a:r>
          </a:p>
          <a:p>
            <a:pPr algn="just" rtl="1">
              <a:buNone/>
            </a:pPr>
            <a:r>
              <a:rPr lang="ar-DZ" sz="2800" b="1" dirty="0" smtClean="0">
                <a:solidFill>
                  <a:srgbClr val="FFFF00"/>
                </a:solidFill>
                <a:latin typeface="Simplified Arabic" pitchFamily="18" charset="-78"/>
                <a:cs typeface="Simplified Arabic" pitchFamily="18" charset="-78"/>
              </a:rPr>
              <a:t>الفصل الثامن: </a:t>
            </a:r>
            <a:r>
              <a:rPr lang="ar-DZ" sz="2800" b="1" dirty="0" smtClean="0">
                <a:latin typeface="Simplified Arabic" pitchFamily="18" charset="-78"/>
                <a:cs typeface="Simplified Arabic" pitchFamily="18" charset="-78"/>
              </a:rPr>
              <a:t>قياس، تقييم وتحسين الأداء عن طريق 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التاسع: </a:t>
            </a:r>
            <a:r>
              <a:rPr lang="ar-DZ" sz="2800" b="1" dirty="0" smtClean="0">
                <a:latin typeface="Simplified Arabic" pitchFamily="18" charset="-78"/>
                <a:cs typeface="Simplified Arabic" pitchFamily="18" charset="-78"/>
              </a:rPr>
              <a:t>تحليل وتقييم فعالية لوحة القيادة الاستشرافية</a:t>
            </a: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2- التطور التاريخي والفكري للوحة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الجيل الثالث (2000-إلى يومنا هذا)</a:t>
            </a:r>
            <a:endParaRPr lang="fr-FR" sz="2800" b="1" dirty="0" smtClean="0">
              <a:solidFill>
                <a:srgbClr val="FFFF00"/>
              </a:solidFill>
              <a:latin typeface="Simplified Arabic" pitchFamily="18" charset="-78"/>
              <a:cs typeface="Simplified Arabic" pitchFamily="18" charset="-78"/>
            </a:endParaRPr>
          </a:p>
          <a:p>
            <a:pPr indent="-288000" algn="just" rtl="1">
              <a:buNone/>
            </a:pPr>
            <a:r>
              <a:rPr lang="ar-DZ" sz="2250" dirty="0" smtClean="0">
                <a:latin typeface="Simplified Arabic" pitchFamily="18" charset="-78"/>
                <a:cs typeface="Simplified Arabic" pitchFamily="18" charset="-78"/>
              </a:rPr>
              <a:t>يعتبر هذا الجيل من لوحات القيادة </a:t>
            </a:r>
            <a:r>
              <a:rPr lang="ar-DZ" sz="2250" dirty="0" err="1" smtClean="0">
                <a:latin typeface="Simplified Arabic" pitchFamily="18" charset="-78"/>
                <a:cs typeface="Simplified Arabic" pitchFamily="18" charset="-78"/>
              </a:rPr>
              <a:t>الاستشرافية</a:t>
            </a:r>
            <a:r>
              <a:rPr lang="ar-DZ" sz="2250" dirty="0" smtClean="0">
                <a:latin typeface="Simplified Arabic" pitchFamily="18" charset="-78"/>
                <a:cs typeface="Simplified Arabic" pitchFamily="18" charset="-78"/>
              </a:rPr>
              <a:t> أكثر تلاؤما مع متطلبات مؤسسة الألفية الثالثة، حيث أنه يجمع بين خصائص ومزايا الجيلين الأول والثاني، ويوضح العلاقات السببية بين أبعاد الأداء، ويبين مدى تأثير مؤشرات الأبعاد الداخلية من تطوير العمليات الداخلية وتفعيل الإبداع والابتكار على نظيرتها الخارجية من تحسين للأداء المالي وتحقيق رضا الزبون، إضافة إلى ضبطها لمؤشرات الأداء المناسبة لتحقيق الرؤية الإستراتيجية للمؤسسة واستبعادها للمبادرات غير الهامة ضمانا للتركيز على تحقيق الأهداف الإستراتيجية بفعالية.</a:t>
            </a:r>
            <a:endParaRPr lang="ar-DZ" sz="2250" b="1" dirty="0" smtClean="0">
              <a:solidFill>
                <a:srgbClr val="FFFF00"/>
              </a:solidFill>
              <a:latin typeface="Simplified Arabic" pitchFamily="18" charset="-78"/>
              <a:cs typeface="Simplified Arabic" pitchFamily="18" charset="-78"/>
            </a:endParaRPr>
          </a:p>
          <a:p>
            <a:pPr indent="-288000" algn="just" rtl="1">
              <a:buNone/>
            </a:pPr>
            <a:r>
              <a:rPr lang="ar-DZ" sz="2250" dirty="0" smtClean="0">
                <a:latin typeface="Simplified Arabic" pitchFamily="18" charset="-78"/>
                <a:cs typeface="Simplified Arabic" pitchFamily="18" charset="-78"/>
              </a:rPr>
              <a:t>ما يميز لوحات القيادة المستقبلية لهذا الجيل أنها لا تمثل فقط نظاما لتحسين وتطوير الأداء الشامل وتتجاوز كونها نظاما إداريا حيث أنها تعتبر نظاما للتغيير التنظيمي الذي يعمل على التكيف مع متطلبات وتحديات البيئة الاقتصادية للألفية الثالثة، وهو ما يفعل أكثر من دورها في تحقيق </a:t>
            </a:r>
            <a:r>
              <a:rPr lang="ar-DZ" sz="2250" dirty="0" err="1" smtClean="0">
                <a:latin typeface="Simplified Arabic" pitchFamily="18" charset="-78"/>
                <a:cs typeface="Simplified Arabic" pitchFamily="18" charset="-78"/>
              </a:rPr>
              <a:t>نجاعة</a:t>
            </a:r>
            <a:r>
              <a:rPr lang="ar-DZ" sz="2250" dirty="0" smtClean="0">
                <a:latin typeface="Simplified Arabic" pitchFamily="18" charset="-78"/>
                <a:cs typeface="Simplified Arabic" pitchFamily="18" charset="-78"/>
              </a:rPr>
              <a:t> الأداء الإستراتيجي للمؤسسة، وعكس رؤيتها بوضوح بما يساهم في تحقيق مختلف أهدافها.</a:t>
            </a:r>
            <a:endParaRPr lang="fr-FR" sz="2250" dirty="0" smtClean="0">
              <a:latin typeface="Simplified Arabic" pitchFamily="18" charset="-78"/>
              <a:cs typeface="Simplified Arabic" pitchFamily="18" charset="-78"/>
            </a:endParaRPr>
          </a:p>
          <a:p>
            <a:pPr indent="-288000" algn="just" rtl="1">
              <a:buNone/>
            </a:pPr>
            <a:r>
              <a:rPr lang="ar-DZ" sz="2250" dirty="0" smtClean="0">
                <a:latin typeface="Simplified Arabic" pitchFamily="18" charset="-78"/>
                <a:cs typeface="Simplified Arabic" pitchFamily="18" charset="-78"/>
              </a:rPr>
              <a:t>الجيل </a:t>
            </a:r>
            <a:r>
              <a:rPr lang="ar-DZ" sz="2250" dirty="0" smtClean="0">
                <a:latin typeface="Simplified Arabic" pitchFamily="18" charset="-78"/>
                <a:cs typeface="Simplified Arabic" pitchFamily="18" charset="-78"/>
              </a:rPr>
              <a:t>الثالث يحافظ على أبعاد وعناصر الجيل الثاني، مع إضافة بعد خامس هو البعد المجتمعي الذي يشمل كلا من الأداء الاجتماعي والأداء البيئي، وهذا نظرا لتفاعل هذه اللوحة مع مفاهيم التنمية المستدامة والمسؤولية الاجتماعية للمؤسسة، فأصبحت تقيس مختلف جوانب الأداء الشامل المستدام وتساهم في تحسينه، وأصبحت تعرف بلوحة القيادة المستقبلية المستدامة </a:t>
            </a:r>
            <a:r>
              <a:rPr lang="en-US" sz="2250" dirty="0" smtClean="0">
                <a:latin typeface="Simplified Arabic" pitchFamily="18" charset="-78"/>
                <a:cs typeface="Simplified Arabic" pitchFamily="18" charset="-78"/>
              </a:rPr>
              <a:t>(Sustainable BSC)</a:t>
            </a:r>
            <a:r>
              <a:rPr lang="ar-DZ" sz="2250" dirty="0" smtClean="0">
                <a:latin typeface="Simplified Arabic" pitchFamily="18" charset="-78"/>
                <a:cs typeface="Simplified Arabic" pitchFamily="18" charset="-78"/>
              </a:rPr>
              <a:t>. </a:t>
            </a:r>
            <a:endParaRPr lang="fr-FR" sz="2250" dirty="0" smtClean="0">
              <a:latin typeface="Simplified Arabic" pitchFamily="18" charset="-78"/>
              <a:cs typeface="Simplified Arabic" pitchFamily="18" charset="-78"/>
            </a:endParaRPr>
          </a:p>
          <a:p>
            <a:pPr algn="just" rtl="1">
              <a:buNone/>
            </a:pPr>
            <a:endParaRPr lang="fr-FR"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3- أهمية وأهداف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أهمية لوحة القيادة </a:t>
            </a:r>
            <a:r>
              <a:rPr lang="ar-DZ" sz="2800" b="1" dirty="0" err="1" smtClean="0">
                <a:solidFill>
                  <a:srgbClr val="FFFF00"/>
                </a:solidFill>
                <a:latin typeface="Simplified Arabic" pitchFamily="18" charset="-78"/>
                <a:cs typeface="Simplified Arabic" pitchFamily="18" charset="-78"/>
              </a:rPr>
              <a:t>الاستشرافية</a:t>
            </a:r>
            <a:endParaRPr lang="ar-DZ" sz="2800" b="1" dirty="0" smtClean="0">
              <a:solidFill>
                <a:srgbClr val="FFFF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توضح وتترجم بدقة رؤية المؤسسة وإستراتيجياتها، حيث أنها تبينها بوضوح وتعكس مختلف عناصرها وجوانبها، كما أنها توفر للمؤسسة برامج العمل والخطط اللازمة لتنفيذها بشكل فاعل يضمن تحقيق </a:t>
            </a:r>
            <a:r>
              <a:rPr lang="ar-DZ" sz="2400" smtClean="0">
                <a:latin typeface="Simplified Arabic" pitchFamily="18" charset="-78"/>
                <a:cs typeface="Simplified Arabic" pitchFamily="18" charset="-78"/>
              </a:rPr>
              <a:t>أهدافها </a:t>
            </a:r>
            <a:r>
              <a:rPr lang="ar-DZ" sz="2400" smtClean="0">
                <a:latin typeface="Simplified Arabic" pitchFamily="18" charset="-78"/>
                <a:cs typeface="Simplified Arabic" pitchFamily="18" charset="-78"/>
              </a:rPr>
              <a:t>الإستراتيجية؛</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تربط الأهداف المحددة بقياسات دقيقة، حيث أنها تربط كل هدف بمجموعة من المقاييس المستندة إلى معايير مرجعية تحدد مدى تحقق أهداف المؤسسة، وتقيس مستوى أدائها، لمعرفة مدى تحسنه من عدمه، وتصميم خطط التحسين والتطوير اعتمادا على نتائج هذه المؤشرات والمقاييس؛</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تبين العلاقات السببية بين النتائج ومسبباتها، ما يوفر لمسيري المؤسسة معلومات هامة تتيح لهم تعديل وتحسين خطط عملهم؛</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تعكس مستوى أداء المؤسسة في خمس أبعاد هامة ومتفاعلة، ما يمنح لمسيريها نظرة شمولية عن سير مختلف العمليات والنشاطات دون إهمال أي منها؛</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تعزز من فعالية عملية التخطيط الإستراتيجي، وترتيب الأهداف الإستراتيجية وتحديد الأهم منها، إضافة إلى تفعيلها للمبادرات المفضية لتحسين الأداء الشامل للمؤسسة؛</a:t>
            </a:r>
            <a:endParaRPr lang="fr-FR" sz="2400" dirty="0" smtClean="0">
              <a:latin typeface="Simplified Arabic" pitchFamily="18" charset="-78"/>
              <a:cs typeface="Simplified Arabic" pitchFamily="18" charset="-78"/>
            </a:endParaRPr>
          </a:p>
          <a:p>
            <a:pPr algn="just" rtl="1">
              <a:buNone/>
            </a:pPr>
            <a:endParaRPr lang="fr-FR"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3- أهمية وأهداف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أهمية لوحة القيادة </a:t>
            </a:r>
            <a:r>
              <a:rPr lang="ar-DZ" sz="2800" b="1" dirty="0" err="1" smtClean="0">
                <a:solidFill>
                  <a:srgbClr val="FFFF00"/>
                </a:solidFill>
                <a:latin typeface="Simplified Arabic" pitchFamily="18" charset="-78"/>
                <a:cs typeface="Simplified Arabic" pitchFamily="18" charset="-78"/>
              </a:rPr>
              <a:t>الاستشرافية</a:t>
            </a:r>
            <a:endParaRPr lang="ar-DZ" sz="28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تقيم إستراتيجيات المؤسسة ومدى تلاؤمها مع طبيعة نشاط المؤسسة ومركزها التنافسي في السوق، وتعمل على تفعيلها وإنجاحها؛</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تجمع في تقرير واحد مختلف جوانب أداء المؤسسة، وتعكس مدى تطورها وتحسنها، وتحدد عناصر برامج العمل المعززة لتحسين المركز التنافسي للمؤسسة؛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تفعل الاتصال بين مختلف مديريات وأقسام المؤسسة، وتعمل على إرساء لغة مشتركة تهدف إلى مشاركة الجميع في تحقيق أهدافها الإستراتيجية؛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تدعم عملية صنع واتخاذ القرارات والتنبؤ، وتحسن من الكفاءة الإدارية لمسيري وإطارات المؤسسة؛</a:t>
            </a:r>
            <a:endParaRPr lang="fr-FR" sz="2800" dirty="0" smtClean="0">
              <a:latin typeface="Simplified Arabic" pitchFamily="18" charset="-78"/>
              <a:cs typeface="Simplified Arabic" pitchFamily="18" charset="-78"/>
            </a:endParaRPr>
          </a:p>
          <a:p>
            <a:pPr algn="r">
              <a:buNone/>
            </a:pPr>
            <a:r>
              <a:rPr lang="ar-DZ" sz="2800" dirty="0" smtClean="0">
                <a:latin typeface="Simplified Arabic" pitchFamily="18" charset="-78"/>
                <a:cs typeface="Simplified Arabic" pitchFamily="18" charset="-78"/>
              </a:rPr>
              <a:t>- تتيح قيادة فاعلة لمختلف عمليات ونشاطات المؤسسة، وتحسن من مناهجها الإدارية، إضافة </a:t>
            </a:r>
            <a:r>
              <a:rPr lang="ar-DZ" sz="2400" dirty="0" smtClean="0">
                <a:latin typeface="Simplified Arabic" pitchFamily="18" charset="-78"/>
                <a:cs typeface="Simplified Arabic" pitchFamily="18" charset="-78"/>
              </a:rPr>
              <a:t>إلى أنها تضمن إرساء ثقافة التغيير التنظيمي.</a:t>
            </a:r>
            <a:endParaRPr lang="fr-FR"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3- أهمية وأهداف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أهداف لوحة القيادة </a:t>
            </a:r>
            <a:r>
              <a:rPr lang="ar-DZ" sz="2800" b="1" dirty="0" err="1" smtClean="0">
                <a:solidFill>
                  <a:srgbClr val="FFFF00"/>
                </a:solidFill>
                <a:latin typeface="Simplified Arabic" pitchFamily="18" charset="-78"/>
                <a:cs typeface="Simplified Arabic" pitchFamily="18" charset="-78"/>
              </a:rPr>
              <a:t>الاستشرافية</a:t>
            </a:r>
            <a:endParaRPr lang="ar-DZ" sz="2800" b="1" dirty="0" smtClean="0">
              <a:solidFill>
                <a:srgbClr val="FFFF00"/>
              </a:solidFill>
              <a:latin typeface="Simplified Arabic" pitchFamily="18" charset="-78"/>
              <a:cs typeface="Simplified Arabic" pitchFamily="18" charset="-78"/>
            </a:endParaRPr>
          </a:p>
          <a:p>
            <a:pPr algn="just" rtl="1">
              <a:buFontTx/>
              <a:buChar char="-"/>
            </a:pPr>
            <a:r>
              <a:rPr lang="ar-DZ" sz="2200" b="1" dirty="0" smtClean="0">
                <a:solidFill>
                  <a:srgbClr val="FFC000"/>
                </a:solidFill>
                <a:latin typeface="Simplified Arabic" pitchFamily="18" charset="-78"/>
                <a:cs typeface="Simplified Arabic" pitchFamily="18" charset="-78"/>
              </a:rPr>
              <a:t>إيصال الإستراتيجية وتفعيلها في المؤسسة؛</a:t>
            </a:r>
          </a:p>
          <a:p>
            <a:pPr algn="just" rtl="1">
              <a:buFontTx/>
              <a:buChar char="-"/>
            </a:pPr>
            <a:r>
              <a:rPr lang="ar-DZ" sz="2200" b="1" dirty="0" smtClean="0">
                <a:solidFill>
                  <a:srgbClr val="FFC000"/>
                </a:solidFill>
                <a:latin typeface="Simplified Arabic" pitchFamily="18" charset="-78"/>
                <a:cs typeface="Simplified Arabic" pitchFamily="18" charset="-78"/>
              </a:rPr>
              <a:t>ضمان تناسق الأنشطة والتوفيق بينها لتحقيق الأهداف الإستراتيجية؛</a:t>
            </a:r>
          </a:p>
          <a:p>
            <a:pPr algn="just" rtl="1">
              <a:buFontTx/>
              <a:buChar char="-"/>
            </a:pPr>
            <a:r>
              <a:rPr lang="ar-DZ" sz="2200" b="1" dirty="0" smtClean="0">
                <a:solidFill>
                  <a:srgbClr val="FFC000"/>
                </a:solidFill>
                <a:latin typeface="Simplified Arabic" pitchFamily="18" charset="-78"/>
                <a:cs typeface="Simplified Arabic" pitchFamily="18" charset="-78"/>
              </a:rPr>
              <a:t>قياس وتقييم وإدارة وتحسين الأداء الشامل للمؤسسة؛</a:t>
            </a:r>
          </a:p>
          <a:p>
            <a:pPr algn="just" rtl="1">
              <a:buNone/>
            </a:pPr>
            <a:r>
              <a:rPr lang="ar-DZ" sz="2200" dirty="0" smtClean="0">
                <a:latin typeface="Simplified Arabic" pitchFamily="18" charset="-78"/>
                <a:cs typeface="Simplified Arabic" pitchFamily="18" charset="-78"/>
              </a:rPr>
              <a:t>- ضمان توازن أداء المؤسسة على المدى القصير والمتوسط والطويل، وذلك بالاعتماد على مقاييس لتحقيق الأهداف بمختلف مستوياتها التنظيمية (تشغيلية، تكتيكية، إستراتيجية)؛</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تدعيم مؤشرات أداء المؤسسة بمقاييس غير مالية مكملة للمقاييس المالية؛</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تكوين عمال المؤسسة وتحفيزهم بغرض تحسين أدائهم وإشراكهم في تطوير الأداء الشامل؛</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مراقبة العمليات اليومية وأثرها على التطورات المستقبلية؛</a:t>
            </a:r>
            <a:endParaRPr lang="fr-FR" sz="2200" dirty="0" smtClean="0">
              <a:latin typeface="Simplified Arabic" pitchFamily="18" charset="-78"/>
              <a:cs typeface="Simplified Arabic" pitchFamily="18" charset="-78"/>
            </a:endParaRPr>
          </a:p>
          <a:p>
            <a:pPr algn="just" rtl="1">
              <a:buFontTx/>
              <a:buChar char="-"/>
            </a:pPr>
            <a:r>
              <a:rPr lang="ar-DZ" sz="2200" dirty="0" smtClean="0">
                <a:latin typeface="Simplified Arabic" pitchFamily="18" charset="-78"/>
                <a:cs typeface="Simplified Arabic" pitchFamily="18" charset="-78"/>
              </a:rPr>
              <a:t>العمل على تحسين مختلف أبعاد الأداء بالتوازي مع بعضها البعض؛</a:t>
            </a:r>
          </a:p>
          <a:p>
            <a:pPr algn="just" rtl="1">
              <a:buNone/>
            </a:pPr>
            <a:r>
              <a:rPr lang="ar-DZ" sz="2200" dirty="0" smtClean="0">
                <a:latin typeface="Simplified Arabic" pitchFamily="18" charset="-78"/>
                <a:cs typeface="Simplified Arabic" pitchFamily="18" charset="-78"/>
              </a:rPr>
              <a:t>- ضمان الترجمة الدقيقة والتنفيذ الفعال لإستراتيجية المؤسسة؛</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تحقيق التزام المؤسسة بمسؤوليتها الاجتماعية والبيئية، وتفعيل مساهمتها في التنمية المستدامة؛</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العمل على تحقيق تفوق المؤسسة وزيادة يقظتها التنافسية والتكنولوجية؛</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إكساب المؤسسة ميزة تنافسية هامة ومستدامة، وتنمية مواردها الملموسة وغير الملموسة؛</a:t>
            </a:r>
            <a:endParaRPr lang="fr-FR" sz="2200" dirty="0" smtClean="0">
              <a:latin typeface="Simplified Arabic" pitchFamily="18" charset="-78"/>
              <a:cs typeface="Simplified Arabic" pitchFamily="18" charset="-78"/>
            </a:endParaRPr>
          </a:p>
          <a:p>
            <a:pPr algn="just" rtl="1">
              <a:buFontTx/>
              <a:buChar char="-"/>
            </a:pPr>
            <a:endParaRPr lang="fr-FR" sz="2400"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4- عناصر، خصائص ومزايا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عناصر لوحة القيادة </a:t>
            </a:r>
            <a:r>
              <a:rPr lang="ar-DZ" sz="2800" b="1" dirty="0" err="1" smtClean="0">
                <a:solidFill>
                  <a:srgbClr val="FFFF00"/>
                </a:solidFill>
                <a:latin typeface="Simplified Arabic" pitchFamily="18" charset="-78"/>
                <a:cs typeface="Simplified Arabic" pitchFamily="18" charset="-78"/>
              </a:rPr>
              <a:t>الاستشرافية</a:t>
            </a:r>
            <a:endParaRPr lang="ar-DZ" sz="2800" b="1" dirty="0" smtClean="0">
              <a:solidFill>
                <a:srgbClr val="FFFF00"/>
              </a:solidFill>
              <a:latin typeface="Simplified Arabic" pitchFamily="18" charset="-78"/>
              <a:cs typeface="Simplified Arabic" pitchFamily="18" charset="-78"/>
            </a:endParaRPr>
          </a:p>
          <a:p>
            <a:pPr algn="just" rtl="1">
              <a:buFontTx/>
              <a:buChar char="-"/>
            </a:pPr>
            <a:r>
              <a:rPr lang="ar-DZ" sz="2400" b="1" dirty="0" smtClean="0">
                <a:solidFill>
                  <a:srgbClr val="FFC000"/>
                </a:solidFill>
                <a:latin typeface="Simplified Arabic" pitchFamily="18" charset="-78"/>
                <a:cs typeface="Simplified Arabic" pitchFamily="18" charset="-78"/>
              </a:rPr>
              <a:t>الرؤية المستقبلية: </a:t>
            </a:r>
            <a:r>
              <a:rPr lang="ar-DZ" sz="2400" dirty="0" smtClean="0">
                <a:latin typeface="Simplified Arabic" pitchFamily="18" charset="-78"/>
                <a:cs typeface="Simplified Arabic" pitchFamily="18" charset="-78"/>
              </a:rPr>
              <a:t>تمثل الرؤية المستقبلية توجهات وتطلعات المؤسسة، وطموحاتها في المستقبل مثل التوسع في الحصة السوقية أو البحث عن تسيد السوق أو تحقيق ميزة تنافسية وتعظيم الأرباح، وهي التي تحدد الخطوط العريضة لمسار إستراتيجيات المؤسسة؛</a:t>
            </a:r>
          </a:p>
          <a:p>
            <a:pPr algn="just" rtl="1">
              <a:buFontTx/>
              <a:buChar char="-"/>
            </a:pPr>
            <a:r>
              <a:rPr lang="ar-DZ" sz="2400" b="1" dirty="0" smtClean="0">
                <a:solidFill>
                  <a:srgbClr val="FFC000"/>
                </a:solidFill>
                <a:latin typeface="Simplified Arabic" pitchFamily="18" charset="-78"/>
                <a:cs typeface="Simplified Arabic" pitchFamily="18" charset="-78"/>
              </a:rPr>
              <a:t>الإستراتيجية: </a:t>
            </a:r>
            <a:r>
              <a:rPr lang="ar-DZ" sz="2400" dirty="0" smtClean="0">
                <a:latin typeface="Simplified Arabic" pitchFamily="18" charset="-78"/>
                <a:cs typeface="Simplified Arabic" pitchFamily="18" charset="-78"/>
              </a:rPr>
              <a:t>تتمثل في مجمل الأفعال والإجراءات والعمليات الهامة والضرورية لتحقيق أهداف المؤسسة التي حددتها وسطرتها؛</a:t>
            </a:r>
          </a:p>
          <a:p>
            <a:pPr algn="just" rtl="1">
              <a:buFontTx/>
              <a:buChar char="-"/>
            </a:pPr>
            <a:r>
              <a:rPr lang="ar-DZ" sz="2400" b="1" dirty="0" smtClean="0">
                <a:solidFill>
                  <a:srgbClr val="FFC000"/>
                </a:solidFill>
                <a:latin typeface="Simplified Arabic" pitchFamily="18" charset="-78"/>
                <a:cs typeface="Simplified Arabic" pitchFamily="18" charset="-78"/>
              </a:rPr>
              <a:t>الأبعاد: </a:t>
            </a:r>
            <a:r>
              <a:rPr lang="ar-DZ" sz="2400" dirty="0" smtClean="0">
                <a:latin typeface="Simplified Arabic" pitchFamily="18" charset="-78"/>
                <a:cs typeface="Simplified Arabic" pitchFamily="18" charset="-78"/>
              </a:rPr>
              <a:t>تتمثل في مختلف الأبعاد والمحاور الإستراتيجية للوحة القيادة المستقبلية، والتي تشمل أبعاد خارجية لإرضاء أهم الأطراف الفاعلة المرتبطة بالمؤسسة وتعظيم عوائدها وهي البعد المالي وبعد الزبائن، وأبعاد داخلية لتحسين مختلف نشاطات المؤسسة وعملياتها والتحكم في مواردها وهي بعد العمليات الداخلية وبعد التعلم والنمو أو كما يسمى أيضا بعد </a:t>
            </a:r>
            <a:r>
              <a:rPr lang="ar-DZ" sz="2400" dirty="0" err="1" smtClean="0">
                <a:latin typeface="Simplified Arabic" pitchFamily="18" charset="-78"/>
                <a:cs typeface="Simplified Arabic" pitchFamily="18" charset="-78"/>
              </a:rPr>
              <a:t>التمهين</a:t>
            </a:r>
            <a:r>
              <a:rPr lang="ar-DZ" sz="2400" dirty="0" smtClean="0">
                <a:latin typeface="Simplified Arabic" pitchFamily="18" charset="-78"/>
                <a:cs typeface="Simplified Arabic" pitchFamily="18" charset="-78"/>
              </a:rPr>
              <a:t> التنظيمي؛</a:t>
            </a:r>
          </a:p>
          <a:p>
            <a:pPr algn="just" rtl="1">
              <a:buFontTx/>
              <a:buChar char="-"/>
            </a:pPr>
            <a:r>
              <a:rPr lang="ar-DZ" sz="2400" b="1" dirty="0" smtClean="0">
                <a:solidFill>
                  <a:srgbClr val="FFC000"/>
                </a:solidFill>
                <a:latin typeface="Simplified Arabic" pitchFamily="18" charset="-78"/>
                <a:cs typeface="Simplified Arabic" pitchFamily="18" charset="-78"/>
              </a:rPr>
              <a:t>الأهداف: </a:t>
            </a:r>
            <a:r>
              <a:rPr lang="ar-DZ" sz="2400" dirty="0" smtClean="0">
                <a:latin typeface="Simplified Arabic" pitchFamily="18" charset="-78"/>
                <a:cs typeface="Simplified Arabic" pitchFamily="18" charset="-78"/>
              </a:rPr>
              <a:t>وهي تبين كيفية تنفيذ الإستراتيجية المعتمدة، ويعبر عنها في مستويات ونسب محددة قابلة للقياس حيث تكون هذه المستويات مرجعية للتحقق من نجاح تطبيق الإستراتيجية المتبناة؛</a:t>
            </a:r>
          </a:p>
          <a:p>
            <a:pPr algn="just" rtl="1">
              <a:buFontTx/>
              <a:buChar char="-"/>
            </a:pPr>
            <a:endParaRPr lang="fr-FR" sz="2400"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4- عناصر، خصائص ومزايا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عناصر لوحة القيادة </a:t>
            </a:r>
            <a:r>
              <a:rPr lang="ar-DZ" sz="2800" b="1" dirty="0" err="1" smtClean="0">
                <a:solidFill>
                  <a:srgbClr val="FFFF00"/>
                </a:solidFill>
                <a:latin typeface="Simplified Arabic" pitchFamily="18" charset="-78"/>
                <a:cs typeface="Simplified Arabic" pitchFamily="18" charset="-78"/>
              </a:rPr>
              <a:t>الاستشرافية</a:t>
            </a:r>
            <a:endParaRPr lang="ar-DZ" sz="2800" b="1" dirty="0" smtClean="0">
              <a:solidFill>
                <a:srgbClr val="FFFF00"/>
              </a:solidFill>
              <a:latin typeface="Simplified Arabic" pitchFamily="18" charset="-78"/>
              <a:cs typeface="Simplified Arabic" pitchFamily="18" charset="-78"/>
            </a:endParaRPr>
          </a:p>
          <a:p>
            <a:pPr algn="just" rtl="1">
              <a:buFontTx/>
              <a:buChar char="-"/>
            </a:pPr>
            <a:r>
              <a:rPr lang="ar-DZ" sz="2200" b="1" dirty="0" smtClean="0">
                <a:solidFill>
                  <a:srgbClr val="FFC000"/>
                </a:solidFill>
                <a:latin typeface="Simplified Arabic" pitchFamily="18" charset="-78"/>
                <a:cs typeface="Simplified Arabic" pitchFamily="18" charset="-78"/>
              </a:rPr>
              <a:t>المقاييس: </a:t>
            </a:r>
            <a:r>
              <a:rPr lang="ar-DZ" sz="2200" dirty="0" smtClean="0">
                <a:latin typeface="Simplified Arabic" pitchFamily="18" charset="-78"/>
                <a:cs typeface="Simplified Arabic" pitchFamily="18" charset="-78"/>
              </a:rPr>
              <a:t>تقيس مستوى الأداء الفعلي في كل الجوانب والأبعاد، وتبين مدى نجاح المؤسسة في تحقيق أهدافها الإستراتيجية، وذلك من خلال مؤشرات كمية تعكس مستوى الأداء الحالي، وتتنبأ بالأداء المستقبلي؛</a:t>
            </a:r>
            <a:endParaRPr lang="fr-FR" sz="2200" dirty="0" smtClean="0">
              <a:latin typeface="Simplified Arabic" pitchFamily="18" charset="-78"/>
              <a:cs typeface="Simplified Arabic" pitchFamily="18" charset="-78"/>
            </a:endParaRPr>
          </a:p>
          <a:p>
            <a:pPr algn="just" rtl="1">
              <a:buFontTx/>
              <a:buChar char="-"/>
            </a:pPr>
            <a:r>
              <a:rPr lang="ar-DZ" sz="2200" b="1" dirty="0" smtClean="0">
                <a:solidFill>
                  <a:srgbClr val="FFC000"/>
                </a:solidFill>
                <a:latin typeface="Simplified Arabic" pitchFamily="18" charset="-78"/>
                <a:cs typeface="Simplified Arabic" pitchFamily="18" charset="-78"/>
              </a:rPr>
              <a:t>المعايير المستهدفة: </a:t>
            </a:r>
            <a:r>
              <a:rPr lang="ar-DZ" sz="2200" dirty="0" smtClean="0">
                <a:latin typeface="Simplified Arabic" pitchFamily="18" charset="-78"/>
                <a:cs typeface="Simplified Arabic" pitchFamily="18" charset="-78"/>
              </a:rPr>
              <a:t>تمثل المقاييس المطلوب تحقيقها في المستقبل، وهي عبارة عن بيانات ومؤشرات ونسب كمية تعكس صورة الأداء المستقبلي للمؤسسة؛</a:t>
            </a:r>
          </a:p>
          <a:p>
            <a:pPr algn="just" rtl="1">
              <a:buFontTx/>
              <a:buChar char="-"/>
            </a:pPr>
            <a:r>
              <a:rPr lang="ar-DZ" sz="2200" b="1" dirty="0" smtClean="0">
                <a:solidFill>
                  <a:srgbClr val="FFC000"/>
                </a:solidFill>
                <a:latin typeface="Simplified Arabic" pitchFamily="18" charset="-78"/>
                <a:cs typeface="Simplified Arabic" pitchFamily="18" charset="-78"/>
              </a:rPr>
              <a:t>العلاقات السببية: </a:t>
            </a:r>
            <a:r>
              <a:rPr lang="ar-DZ" sz="2200" dirty="0" smtClean="0">
                <a:latin typeface="Simplified Arabic" pitchFamily="18" charset="-78"/>
                <a:cs typeface="Simplified Arabic" pitchFamily="18" charset="-78"/>
              </a:rPr>
              <a:t>تمثل الارتباطات بين النتائج ومسبباتها، وتبين العلاقة التفاعلية بين أبعاد الأداء، حيث أن تفعيل الابتكار في المؤسسة يحسن من عملياتها الداخلية، وهو بدوره ما يطور من أدائها التسويقي، ما يفضي إلى رضا زبائنها وإقبالهم على عروضها، وبالتالي زيادة المبيعات المؤدية إلى ارتفاع رقم الأعمال وتحسن </a:t>
            </a:r>
            <a:r>
              <a:rPr lang="ar-DZ" sz="2200" dirty="0" err="1" smtClean="0">
                <a:latin typeface="Simplified Arabic" pitchFamily="18" charset="-78"/>
                <a:cs typeface="Simplified Arabic" pitchFamily="18" charset="-78"/>
              </a:rPr>
              <a:t>المردودية</a:t>
            </a:r>
            <a:r>
              <a:rPr lang="ar-DZ" sz="2200" dirty="0" smtClean="0">
                <a:latin typeface="Simplified Arabic" pitchFamily="18" charset="-78"/>
                <a:cs typeface="Simplified Arabic" pitchFamily="18" charset="-78"/>
              </a:rPr>
              <a:t> التجارية، وهو الذي ينعكس إيجابا على أدائها المالي ويزيد من عوائدها ويعظم أرباحها، وهذه العلاقات التفاعلية تشكل عنصرا هاما من عناصر هذه الأداة؛</a:t>
            </a:r>
          </a:p>
          <a:p>
            <a:pPr algn="just" rtl="1">
              <a:buFontTx/>
              <a:buChar char="-"/>
            </a:pPr>
            <a:r>
              <a:rPr lang="ar-DZ" sz="2200" b="1" dirty="0" smtClean="0">
                <a:solidFill>
                  <a:srgbClr val="FFC000"/>
                </a:solidFill>
                <a:latin typeface="Simplified Arabic" pitchFamily="18" charset="-78"/>
                <a:cs typeface="Simplified Arabic" pitchFamily="18" charset="-78"/>
              </a:rPr>
              <a:t>المبادرات الإستراتيجية: </a:t>
            </a:r>
            <a:r>
              <a:rPr lang="ar-DZ" sz="2200" dirty="0" smtClean="0">
                <a:latin typeface="Simplified Arabic" pitchFamily="18" charset="-78"/>
                <a:cs typeface="Simplified Arabic" pitchFamily="18" charset="-78"/>
              </a:rPr>
              <a:t>تتمثل في برامج العمل والخطط الموجهة والمحسنة للأداء الشامل للمؤسسة، والتي تضمن إنجاح إستراتيجياتها، كما أنها تفعل من التنسيق بين مختلف المستويات التنظيمية لتحقيق الأهداف التشغيلية والتكتيكية وجعلها وسيلة للوصول إلى تحقيق الأهداف الإستراتيجية، كما أن هذه المبادرات تحدد المؤشرات والمقاييس المناسبة لتفعيل إستراتيجيات المؤسسة، إضافة إلى توضيحها للأهداف الأكثر أهمية.</a:t>
            </a:r>
            <a:endParaRPr lang="fr-FR" sz="2200" dirty="0" smtClean="0">
              <a:latin typeface="Simplified Arabic" pitchFamily="18" charset="-78"/>
              <a:cs typeface="Simplified Arabic" pitchFamily="18" charset="-78"/>
            </a:endParaRPr>
          </a:p>
          <a:p>
            <a:pPr algn="just" rtl="1">
              <a:buFontTx/>
              <a:buChar char="-"/>
            </a:pPr>
            <a:endParaRPr lang="fr-FR" sz="2200" dirty="0" smtClean="0">
              <a:latin typeface="Simplified Arabic" pitchFamily="18" charset="-78"/>
              <a:cs typeface="Simplified Arabic" pitchFamily="18" charset="-78"/>
            </a:endParaRPr>
          </a:p>
          <a:p>
            <a:pPr algn="just" rtl="1">
              <a:buFontTx/>
              <a:buChar char="-"/>
            </a:pPr>
            <a:endParaRPr lang="ar-DZ" sz="22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4- عناصر، خصائص ومزايا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خصائص لوحة القيادة </a:t>
            </a:r>
            <a:r>
              <a:rPr lang="ar-DZ" sz="2800" b="1" dirty="0" err="1" smtClean="0">
                <a:solidFill>
                  <a:srgbClr val="FFFF00"/>
                </a:solidFill>
                <a:latin typeface="Simplified Arabic" pitchFamily="18" charset="-78"/>
                <a:cs typeface="Simplified Arabic" pitchFamily="18" charset="-78"/>
              </a:rPr>
              <a:t>الاستشرافية</a:t>
            </a:r>
            <a:endParaRPr lang="ar-DZ" sz="2800" b="1" dirty="0" smtClean="0">
              <a:solidFill>
                <a:srgbClr val="FFFF00"/>
              </a:solidFill>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توازن بين المؤشرات المالية وغير المالية وبين مختلف أبعاد الأداء وبين الأهداف قصيرة الأجل وطويلة الأجل، لذا يطلق عليها أيضا لوحة القيادة المتوازنة؛</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تقيس الأداء الماضي للمؤسسة من خلال البيانات والمؤشرات المالية كما تحدد وتقيس أداءه الحاضر وتستشرف أداءه المستقبلي من خلال محددات الأداء، لذا فهي تتغلب على مختلف مقاييس الأداء التقليدية، خاصة أنها الوحيدة التي تهتم بالجانب المستقبلي فهي تسمى بلوحة القيادة </a:t>
            </a:r>
            <a:r>
              <a:rPr lang="ar-DZ" sz="2200" dirty="0" err="1" smtClean="0">
                <a:latin typeface="Simplified Arabic" pitchFamily="18" charset="-78"/>
                <a:cs typeface="Simplified Arabic" pitchFamily="18" charset="-78"/>
              </a:rPr>
              <a:t>الاستشرافية</a:t>
            </a:r>
            <a:r>
              <a:rPr lang="ar-DZ" sz="2200" dirty="0" smtClean="0">
                <a:latin typeface="Simplified Arabic" pitchFamily="18" charset="-78"/>
                <a:cs typeface="Simplified Arabic" pitchFamily="18" charset="-78"/>
              </a:rPr>
              <a:t> وتفوق مجرد كونها لوحة قيادة إستراتيجية متوازنة؛</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تركز على مختلف أبعاد وجوانب الأداء الشامل دون إهمال أحدها، وتربط بينها بعلاقات سببية تبين تفاعلها وتأثرها </a:t>
            </a:r>
            <a:r>
              <a:rPr lang="ar-DZ" sz="2200" dirty="0" err="1" smtClean="0">
                <a:latin typeface="Simplified Arabic" pitchFamily="18" charset="-78"/>
                <a:cs typeface="Simplified Arabic" pitchFamily="18" charset="-78"/>
              </a:rPr>
              <a:t>ببعضها</a:t>
            </a:r>
            <a:r>
              <a:rPr lang="ar-DZ" sz="2200" dirty="0" smtClean="0">
                <a:latin typeface="Simplified Arabic" pitchFamily="18" charset="-78"/>
                <a:cs typeface="Simplified Arabic" pitchFamily="18" charset="-78"/>
              </a:rPr>
              <a:t>؛</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تعدد أبعادها وتنوعها بين أبعاد خارجية ممثلة في البعد المالي وبعد الزبائن وأبعاد داخلية متمثلة في بعد العمليات الداخلية وبعد النمو والتعلم، وهي أبعاد مترابطة ومتفاعلة فيما بينها؛</a:t>
            </a:r>
            <a:endParaRPr lang="fr-FR" sz="2200" dirty="0" smtClean="0">
              <a:latin typeface="Simplified Arabic" pitchFamily="18" charset="-78"/>
              <a:cs typeface="Simplified Arabic" pitchFamily="18" charset="-78"/>
            </a:endParaRPr>
          </a:p>
          <a:p>
            <a:pPr algn="just" rtl="1">
              <a:buNone/>
            </a:pPr>
            <a:r>
              <a:rPr lang="ar-DZ" sz="2200" dirty="0" smtClean="0">
                <a:latin typeface="Simplified Arabic" pitchFamily="18" charset="-78"/>
                <a:cs typeface="Simplified Arabic" pitchFamily="18" charset="-78"/>
              </a:rPr>
              <a:t>- </a:t>
            </a:r>
            <a:r>
              <a:rPr lang="ar-SA" sz="2200" dirty="0" smtClean="0">
                <a:latin typeface="Simplified Arabic" pitchFamily="18" charset="-78"/>
                <a:cs typeface="Simplified Arabic" pitchFamily="18" charset="-78"/>
              </a:rPr>
              <a:t>الارتباط بإستراتيجية ورؤية المؤسسة، حيث تتم ترجمة رؤية المؤسسة ومختلف إستراتيجياتها إلى أهداف ومقاييس في أربعة أو خمسة أبعاد تشكل أساس عملية القياس </a:t>
            </a:r>
            <a:r>
              <a:rPr lang="ar-DZ" sz="2200" dirty="0" smtClean="0">
                <a:latin typeface="Simplified Arabic" pitchFamily="18" charset="-78"/>
                <a:cs typeface="Simplified Arabic" pitchFamily="18" charset="-78"/>
              </a:rPr>
              <a:t>و</a:t>
            </a:r>
            <a:r>
              <a:rPr lang="ar-SA" sz="2200" dirty="0" smtClean="0">
                <a:latin typeface="Simplified Arabic" pitchFamily="18" charset="-78"/>
                <a:cs typeface="Simplified Arabic" pitchFamily="18" charset="-78"/>
              </a:rPr>
              <a:t>التقييم وهو ما يحقق التوازن؛</a:t>
            </a:r>
            <a:endParaRPr lang="fr-FR" sz="2200" dirty="0" smtClean="0">
              <a:latin typeface="Simplified Arabic" pitchFamily="18" charset="-78"/>
              <a:cs typeface="Simplified Arabic" pitchFamily="18" charset="-78"/>
            </a:endParaRPr>
          </a:p>
          <a:p>
            <a:pPr algn="just" rtl="1">
              <a:buNone/>
            </a:pPr>
            <a:r>
              <a:rPr lang="ar-SA" sz="2200" dirty="0" smtClean="0">
                <a:latin typeface="Simplified Arabic" pitchFamily="18" charset="-78"/>
                <a:cs typeface="Simplified Arabic" pitchFamily="18" charset="-78"/>
              </a:rPr>
              <a:t>- توفير المعلومات المناسبة والكافية لعمل المؤسسة على إرضاء مختلف أصحاب المصالح المرتبطة </a:t>
            </a:r>
            <a:r>
              <a:rPr lang="ar-SA" sz="2200" dirty="0" err="1" smtClean="0">
                <a:latin typeface="Simplified Arabic" pitchFamily="18" charset="-78"/>
                <a:cs typeface="Simplified Arabic" pitchFamily="18" charset="-78"/>
              </a:rPr>
              <a:t>بها</a:t>
            </a:r>
            <a:r>
              <a:rPr lang="ar-SA" sz="2200" dirty="0" smtClean="0">
                <a:latin typeface="Simplified Arabic" pitchFamily="18" charset="-78"/>
                <a:cs typeface="Simplified Arabic" pitchFamily="18" charset="-78"/>
              </a:rPr>
              <a:t>؛</a:t>
            </a:r>
            <a:endParaRPr lang="fr-FR" sz="2200" dirty="0" smtClean="0">
              <a:latin typeface="Simplified Arabic" pitchFamily="18" charset="-78"/>
              <a:cs typeface="Simplified Arabic" pitchFamily="18" charset="-78"/>
            </a:endParaRPr>
          </a:p>
          <a:p>
            <a:pPr algn="just" rtl="1">
              <a:buNone/>
            </a:pPr>
            <a:endParaRPr lang="fr-FR" sz="2200" dirty="0" smtClean="0">
              <a:latin typeface="Simplified Arabic" pitchFamily="18" charset="-78"/>
              <a:cs typeface="Simplified Arabic" pitchFamily="18" charset="-78"/>
            </a:endParaRPr>
          </a:p>
          <a:p>
            <a:pPr algn="just" rtl="1">
              <a:buFontTx/>
              <a:buChar char="-"/>
            </a:pPr>
            <a:endParaRPr lang="ar-DZ" sz="22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4- عناصر، خصائص ومزايا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مزايا لوحة القيادة </a:t>
            </a:r>
            <a:r>
              <a:rPr lang="ar-DZ" sz="2800" b="1" dirty="0" err="1" smtClean="0">
                <a:solidFill>
                  <a:srgbClr val="FFFF00"/>
                </a:solidFill>
                <a:latin typeface="Simplified Arabic" pitchFamily="18" charset="-78"/>
                <a:cs typeface="Simplified Arabic" pitchFamily="18" charset="-78"/>
              </a:rPr>
              <a:t>الاستشرافية</a:t>
            </a:r>
            <a:endParaRPr lang="ar-DZ" sz="28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تعزيز وتدعيم إستراتيجيات المؤسسة؛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تحسين الأداء الشامل للمؤسسة وتطوير مختلف جوانبه وأبعاده المتكاملة والمتفاعلة؛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إيضاح الأهداف الإستراتيجية الأكثر أهمية لمسيري المؤسسة؛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تحقيق توازن أداء المؤسسة، وعدم تركيزها على أحد الجوانب وإهمال الأخرى؛</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الترجمة الدقيقة للرؤية الإستراتيجية للمؤسسة وصياغة أهداف تتلاءم معها؛</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توفير المعلومات اللازمة لمسيري المؤسسة عن سير مختلف العمليات والأنشطة؛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الإحاطة بمؤشرات مالية ومحاسبية، وتدعيمها بمعلومات كيفية تتعلق بتكوين وتحفيز العمال ومستوى رضا الزبائن ومدى التزام المؤسسة بمسؤوليتها الاجتماعية والبيئية؛</a:t>
            </a:r>
            <a:endParaRPr lang="fr-FR" sz="2800" dirty="0" smtClean="0">
              <a:latin typeface="Simplified Arabic" pitchFamily="18" charset="-78"/>
              <a:cs typeface="Simplified Arabic" pitchFamily="18" charset="-78"/>
            </a:endParaRPr>
          </a:p>
          <a:p>
            <a:pPr algn="just" rtl="1">
              <a:buNone/>
            </a:pPr>
            <a:endParaRPr lang="fr-FR" sz="2200" dirty="0" smtClean="0">
              <a:latin typeface="Simplified Arabic" pitchFamily="18" charset="-78"/>
              <a:cs typeface="Simplified Arabic" pitchFamily="18" charset="-78"/>
            </a:endParaRPr>
          </a:p>
          <a:p>
            <a:pPr algn="just" rtl="1">
              <a:buNone/>
            </a:pPr>
            <a:endParaRPr lang="fr-FR" sz="2200" dirty="0" smtClean="0">
              <a:latin typeface="Simplified Arabic" pitchFamily="18" charset="-78"/>
              <a:cs typeface="Simplified Arabic" pitchFamily="18" charset="-78"/>
            </a:endParaRPr>
          </a:p>
          <a:p>
            <a:pPr algn="just" rtl="1">
              <a:buFontTx/>
              <a:buChar char="-"/>
            </a:pPr>
            <a:endParaRPr lang="ar-DZ" sz="22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BSC</a:t>
            </a:r>
            <a:r>
              <a:rPr lang="ar-DZ" sz="4800" b="1" u="sng" dirty="0" smtClean="0">
                <a:solidFill>
                  <a:srgbClr val="FFFF00"/>
                </a:solidFill>
                <a:latin typeface="Simplified Arabic" pitchFamily="18" charset="-78"/>
                <a:cs typeface="Simplified Arabic" pitchFamily="18" charset="-78"/>
              </a:rPr>
              <a:t>ثالثا: لوحة القيادة </a:t>
            </a:r>
            <a:r>
              <a:rPr lang="ar-DZ" sz="4800" b="1" u="sng" dirty="0" err="1" smtClean="0">
                <a:solidFill>
                  <a:srgbClr val="FFFF00"/>
                </a:solidFill>
                <a:latin typeface="Simplified Arabic" pitchFamily="18" charset="-78"/>
                <a:cs typeface="Simplified Arabic" pitchFamily="18" charset="-78"/>
              </a:rPr>
              <a:t>الاستشرافية</a:t>
            </a:r>
            <a:r>
              <a:rPr lang="ar-DZ" sz="4800" b="1" u="sng" dirty="0" smtClean="0">
                <a:solidFill>
                  <a:srgbClr val="FFFF00"/>
                </a:solidFill>
                <a:latin typeface="Simplified Arabic" pitchFamily="18" charset="-78"/>
                <a:cs typeface="Simplified Arabic" pitchFamily="18" charset="-78"/>
              </a:rPr>
              <a:t> </a:t>
            </a:r>
            <a:r>
              <a:rPr lang="fr-FR" sz="4800" b="1" u="sng" dirty="0" smtClean="0">
                <a:solidFill>
                  <a:srgbClr val="FFFF00"/>
                </a:solidFill>
                <a:latin typeface="Simplified Arabic" pitchFamily="18" charset="-78"/>
                <a:cs typeface="Simplified Arabic" pitchFamily="18" charset="-78"/>
              </a:rPr>
              <a:t> </a:t>
            </a:r>
            <a:r>
              <a:rPr lang="ar-DZ" sz="4800" b="1" u="sng" dirty="0" smtClean="0">
                <a:solidFill>
                  <a:srgbClr val="FFFF00"/>
                </a:solidFill>
                <a:latin typeface="Simplified Arabic" pitchFamily="18" charset="-78"/>
                <a:cs typeface="Simplified Arabic" pitchFamily="18" charset="-78"/>
              </a:rPr>
              <a:t>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4- عناصر، خصائص ومزايا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r>
              <a:rPr lang="ar-DZ" sz="2800" b="1" dirty="0" smtClean="0">
                <a:solidFill>
                  <a:srgbClr val="FFFF00"/>
                </a:solidFill>
                <a:latin typeface="Simplified Arabic" pitchFamily="18" charset="-78"/>
                <a:cs typeface="Simplified Arabic" pitchFamily="18" charset="-78"/>
              </a:rPr>
              <a:t>مزايا لوحة القيادة </a:t>
            </a:r>
            <a:r>
              <a:rPr lang="ar-DZ" sz="2800" b="1" dirty="0" err="1" smtClean="0">
                <a:solidFill>
                  <a:srgbClr val="FFFF00"/>
                </a:solidFill>
                <a:latin typeface="Simplified Arabic" pitchFamily="18" charset="-78"/>
                <a:cs typeface="Simplified Arabic" pitchFamily="18" charset="-78"/>
              </a:rPr>
              <a:t>الاستشرافية</a:t>
            </a:r>
            <a:endParaRPr lang="ar-DZ" sz="2800"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توضيح العلاقة بين النتائج ومسبباتها وتحليلها وتفسيرها، مما يساهم في تجنبها مستقبلا وتحسين أداء المؤسسة؛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تزويد مسئولي المؤسسة ومسيريها بالتغذية العكسية لمدى نجاح تطبيق الإستراتيجيات المتبناة؛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تدعيم مختلف أدوات مراقبة التسيير الكلاسيكية كالمحاسبة العامة، المحاسبة التحليلية، التحليل المالي، وتسيير الميزانية؛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توفير إطار واضح عن عمليات وأنشطة المؤسسة؛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تعزيز عملية الاتصال بين مختلف المستويات التنظيمية في المؤسسة؛</a:t>
            </a:r>
            <a:endParaRPr lang="fr-FR" sz="2800"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 تحليل مدى فعالية إدارة المؤسسة في تحقيق أهدافها الإستراتيجية ومدى كفاءتها في تسيير مختلف مواردها.</a:t>
            </a:r>
            <a:endParaRPr lang="fr-FR" sz="2800" dirty="0" smtClean="0">
              <a:latin typeface="Simplified Arabic" pitchFamily="18" charset="-78"/>
              <a:cs typeface="Simplified Arabic" pitchFamily="18" charset="-78"/>
            </a:endParaRPr>
          </a:p>
          <a:p>
            <a:pPr algn="just" rtl="1">
              <a:buNone/>
            </a:pPr>
            <a:endParaRPr lang="fr-FR" sz="2200" dirty="0" smtClean="0">
              <a:latin typeface="Simplified Arabic" pitchFamily="18" charset="-78"/>
              <a:cs typeface="Simplified Arabic" pitchFamily="18" charset="-78"/>
            </a:endParaRPr>
          </a:p>
          <a:p>
            <a:pPr algn="just" rtl="1">
              <a:buNone/>
            </a:pPr>
            <a:endParaRPr lang="fr-FR" sz="2200" dirty="0" smtClean="0">
              <a:latin typeface="Simplified Arabic" pitchFamily="18" charset="-78"/>
              <a:cs typeface="Simplified Arabic" pitchFamily="18" charset="-78"/>
            </a:endParaRPr>
          </a:p>
          <a:p>
            <a:pPr algn="just" rtl="1">
              <a:buFontTx/>
              <a:buChar char="-"/>
            </a:pPr>
            <a:endParaRPr lang="ar-DZ" sz="22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a:r>
              <a:rPr lang="fr-FR" sz="2400" dirty="0" smtClean="0">
                <a:latin typeface="Simplified Arabic" pitchFamily="18" charset="-78"/>
                <a:cs typeface="Simplified Arabic" pitchFamily="18" charset="-78"/>
              </a:rPr>
              <a:t>KAPLAN ROBERT.S., NORTON DAVID.P., </a:t>
            </a:r>
            <a:r>
              <a:rPr lang="fr-FR" sz="2400" b="1" dirty="0" smtClean="0">
                <a:solidFill>
                  <a:srgbClr val="FFC000"/>
                </a:solidFill>
                <a:latin typeface="Simplified Arabic" pitchFamily="18" charset="-78"/>
                <a:cs typeface="Simplified Arabic" pitchFamily="18" charset="-78"/>
              </a:rPr>
              <a:t>Le tableau de bord prospectif</a:t>
            </a:r>
            <a:r>
              <a:rPr lang="fr-FR" sz="2400" b="1" dirty="0" smtClean="0">
                <a:latin typeface="Simplified Arabic" pitchFamily="18" charset="-78"/>
                <a:cs typeface="Simplified Arabic" pitchFamily="18" charset="-78"/>
              </a:rPr>
              <a:t>, </a:t>
            </a:r>
            <a:r>
              <a:rPr lang="fr-FR" sz="2400" dirty="0" smtClean="0">
                <a:latin typeface="Simplified Arabic" pitchFamily="18" charset="-78"/>
                <a:cs typeface="Simplified Arabic" pitchFamily="18" charset="-78"/>
              </a:rPr>
              <a:t>7</a:t>
            </a:r>
            <a:r>
              <a:rPr lang="fr-FR" sz="2400" baseline="30000" dirty="0" smtClean="0">
                <a:latin typeface="Simplified Arabic" pitchFamily="18" charset="-78"/>
                <a:cs typeface="Simplified Arabic" pitchFamily="18" charset="-78"/>
              </a:rPr>
              <a:t>éme</a:t>
            </a:r>
            <a:r>
              <a:rPr lang="fr-FR" sz="2400" dirty="0" smtClean="0">
                <a:latin typeface="Simplified Arabic" pitchFamily="18" charset="-78"/>
                <a:cs typeface="Simplified Arabic" pitchFamily="18" charset="-78"/>
              </a:rPr>
              <a:t> édition, éditions d'Organisation, Paris, France, 2010. </a:t>
            </a:r>
            <a:endParaRPr lang="ar-DZ" sz="2400" dirty="0" smtClean="0">
              <a:latin typeface="Simplified Arabic" pitchFamily="18" charset="-78"/>
              <a:cs typeface="Simplified Arabic" pitchFamily="18" charset="-78"/>
            </a:endParaRPr>
          </a:p>
          <a:p>
            <a:pPr algn="just"/>
            <a:r>
              <a:rPr lang="fr-FR" sz="2400" dirty="0" smtClean="0">
                <a:latin typeface="Simplified Arabic" pitchFamily="18" charset="-78"/>
                <a:cs typeface="Simplified Arabic" pitchFamily="18" charset="-78"/>
              </a:rPr>
              <a:t>IRIBARNE PATRICK, </a:t>
            </a:r>
            <a:r>
              <a:rPr lang="fr-FR" sz="2400" b="1" dirty="0" smtClean="0">
                <a:solidFill>
                  <a:srgbClr val="FFC000"/>
                </a:solidFill>
                <a:latin typeface="Simplified Arabic" pitchFamily="18" charset="-78"/>
                <a:cs typeface="Simplified Arabic" pitchFamily="18" charset="-78"/>
              </a:rPr>
              <a:t>Les tableaux de bord de la performance</a:t>
            </a:r>
            <a:r>
              <a:rPr lang="fr-FR" sz="2400" b="1" dirty="0" smtClean="0">
                <a:latin typeface="Simplified Arabic" pitchFamily="18" charset="-78"/>
                <a:cs typeface="Simplified Arabic" pitchFamily="18" charset="-78"/>
              </a:rPr>
              <a:t>, </a:t>
            </a:r>
            <a:r>
              <a:rPr lang="fr-FR" sz="2400" dirty="0" smtClean="0">
                <a:latin typeface="Simplified Arabic" pitchFamily="18" charset="-78"/>
                <a:cs typeface="Simplified Arabic" pitchFamily="18" charset="-78"/>
              </a:rPr>
              <a:t>2</a:t>
            </a:r>
            <a:r>
              <a:rPr lang="fr-FR" sz="2400" baseline="30000" dirty="0" smtClean="0">
                <a:latin typeface="Simplified Arabic" pitchFamily="18" charset="-78"/>
                <a:cs typeface="Simplified Arabic" pitchFamily="18" charset="-78"/>
              </a:rPr>
              <a:t>éme</a:t>
            </a:r>
            <a:r>
              <a:rPr lang="fr-FR" sz="2400" dirty="0" smtClean="0">
                <a:latin typeface="Simplified Arabic" pitchFamily="18" charset="-78"/>
                <a:cs typeface="Simplified Arabic" pitchFamily="18" charset="-78"/>
              </a:rPr>
              <a:t> édition, éditions DUNOD, Paris, France, 2006. </a:t>
            </a:r>
            <a:endParaRPr lang="ar-DZ" sz="2400" dirty="0" smtClean="0">
              <a:latin typeface="Simplified Arabic" pitchFamily="18" charset="-78"/>
              <a:cs typeface="Simplified Arabic" pitchFamily="18" charset="-78"/>
            </a:endParaRPr>
          </a:p>
          <a:p>
            <a:pPr algn="just"/>
            <a:r>
              <a:rPr lang="fr-FR" sz="2400" dirty="0" smtClean="0">
                <a:latin typeface="Simplified Arabic" pitchFamily="18" charset="-78"/>
                <a:cs typeface="Simplified Arabic" pitchFamily="18" charset="-78"/>
              </a:rPr>
              <a:t>H.LÖNING et al., </a:t>
            </a:r>
            <a:r>
              <a:rPr lang="fr-FR" sz="2400" b="1" dirty="0" smtClean="0">
                <a:solidFill>
                  <a:srgbClr val="FFC000"/>
                </a:solidFill>
                <a:latin typeface="Simplified Arabic" pitchFamily="18" charset="-78"/>
                <a:cs typeface="Simplified Arabic" pitchFamily="18" charset="-78"/>
              </a:rPr>
              <a:t>Le contrôle de gestion: Organisation et mise en œuvre</a:t>
            </a:r>
            <a:r>
              <a:rPr lang="fr-FR" sz="2400" b="1" dirty="0" smtClean="0">
                <a:latin typeface="Simplified Arabic" pitchFamily="18" charset="-78"/>
                <a:cs typeface="Simplified Arabic" pitchFamily="18" charset="-78"/>
              </a:rPr>
              <a:t>, </a:t>
            </a:r>
            <a:r>
              <a:rPr lang="fr-FR" sz="2400" dirty="0" smtClean="0">
                <a:latin typeface="Simplified Arabic" pitchFamily="18" charset="-78"/>
                <a:cs typeface="Simplified Arabic" pitchFamily="18" charset="-78"/>
              </a:rPr>
              <a:t>2</a:t>
            </a:r>
            <a:r>
              <a:rPr lang="fr-FR" sz="2400" baseline="30000" dirty="0" smtClean="0">
                <a:latin typeface="Simplified Arabic" pitchFamily="18" charset="-78"/>
                <a:cs typeface="Simplified Arabic" pitchFamily="18" charset="-78"/>
              </a:rPr>
              <a:t>éme</a:t>
            </a:r>
            <a:r>
              <a:rPr lang="fr-FR" sz="2400" dirty="0" smtClean="0">
                <a:latin typeface="Simplified Arabic" pitchFamily="18" charset="-78"/>
                <a:cs typeface="Simplified Arabic" pitchFamily="18" charset="-78"/>
              </a:rPr>
              <a:t> édition, éditions DUNOD, Paris, France, 2003, P 146.</a:t>
            </a:r>
            <a:endParaRPr lang="ar-DZ" sz="2400" dirty="0" smtClean="0">
              <a:latin typeface="Simplified Arabic" pitchFamily="18" charset="-78"/>
              <a:cs typeface="Simplified Arabic" pitchFamily="18" charset="-78"/>
            </a:endParaRPr>
          </a:p>
          <a:p>
            <a:pPr algn="just"/>
            <a:r>
              <a:rPr lang="fr-FR" sz="2400" dirty="0" smtClean="0">
                <a:latin typeface="Simplified Arabic" pitchFamily="18" charset="-78"/>
                <a:cs typeface="Simplified Arabic" pitchFamily="18" charset="-78"/>
              </a:rPr>
              <a:t>ALAZARD C., SÉPARI S., </a:t>
            </a:r>
            <a:r>
              <a:rPr lang="fr-FR" sz="2400" b="1" dirty="0" smtClean="0">
                <a:solidFill>
                  <a:srgbClr val="FFC000"/>
                </a:solidFill>
                <a:latin typeface="Simplified Arabic" pitchFamily="18" charset="-78"/>
                <a:cs typeface="Simplified Arabic" pitchFamily="18" charset="-78"/>
              </a:rPr>
              <a:t>Contrôle de gestion</a:t>
            </a:r>
            <a:r>
              <a:rPr lang="fr-FR" sz="2400" b="1" dirty="0" smtClean="0">
                <a:latin typeface="Simplified Arabic" pitchFamily="18" charset="-78"/>
                <a:cs typeface="Simplified Arabic" pitchFamily="18" charset="-78"/>
              </a:rPr>
              <a:t>, </a:t>
            </a:r>
            <a:r>
              <a:rPr lang="fr-FR" sz="2400" dirty="0" smtClean="0">
                <a:latin typeface="Simplified Arabic" pitchFamily="18" charset="-78"/>
                <a:cs typeface="Simplified Arabic" pitchFamily="18" charset="-78"/>
              </a:rPr>
              <a:t>6</a:t>
            </a:r>
            <a:r>
              <a:rPr lang="fr-FR" sz="2400" baseline="30000" dirty="0" smtClean="0">
                <a:latin typeface="Simplified Arabic" pitchFamily="18" charset="-78"/>
                <a:cs typeface="Simplified Arabic" pitchFamily="18" charset="-78"/>
              </a:rPr>
              <a:t>éme</a:t>
            </a:r>
            <a:r>
              <a:rPr lang="fr-FR" sz="2400" dirty="0" smtClean="0">
                <a:latin typeface="Simplified Arabic" pitchFamily="18" charset="-78"/>
                <a:cs typeface="Simplified Arabic" pitchFamily="18" charset="-78"/>
              </a:rPr>
              <a:t> édition, éditions DUNOD, Paris, France, 2004.</a:t>
            </a:r>
            <a:r>
              <a:rPr lang="fr-FR" sz="2400" b="1" dirty="0" smtClean="0">
                <a:latin typeface="Simplified Arabic" pitchFamily="18" charset="-78"/>
                <a:cs typeface="Simplified Arabic" pitchFamily="18" charset="-78"/>
              </a:rPr>
              <a:t> </a:t>
            </a:r>
            <a:r>
              <a:rPr lang="fr-FR" sz="2400" dirty="0" smtClean="0">
                <a:latin typeface="Simplified Arabic" pitchFamily="18" charset="-78"/>
                <a:cs typeface="Simplified Arabic" pitchFamily="18" charset="-78"/>
              </a:rPr>
              <a:t> </a:t>
            </a:r>
            <a:endParaRPr lang="ar-DZ" sz="2400" dirty="0" smtClean="0">
              <a:latin typeface="Simplified Arabic" pitchFamily="18" charset="-78"/>
              <a:cs typeface="Simplified Arabic" pitchFamily="18" charset="-78"/>
            </a:endParaRPr>
          </a:p>
          <a:p>
            <a:pPr algn="just"/>
            <a:r>
              <a:rPr lang="fr-FR" sz="2400" dirty="0" smtClean="0">
                <a:latin typeface="Simplified Arabic" pitchFamily="18" charset="-78"/>
                <a:cs typeface="Simplified Arabic" pitchFamily="18" charset="-78"/>
              </a:rPr>
              <a:t>CHRISTOPHE GERMAIN, </a:t>
            </a:r>
            <a:r>
              <a:rPr lang="fr-FR" sz="2400" b="1" dirty="0" smtClean="0">
                <a:solidFill>
                  <a:srgbClr val="FFC000"/>
                </a:solidFill>
                <a:latin typeface="Simplified Arabic" pitchFamily="18" charset="-78"/>
                <a:cs typeface="Simplified Arabic" pitchFamily="18" charset="-78"/>
              </a:rPr>
              <a:t>Tableau de bord</a:t>
            </a:r>
            <a:r>
              <a:rPr lang="fr-FR" sz="2400" b="1" dirty="0" smtClean="0">
                <a:latin typeface="Simplified Arabic" pitchFamily="18" charset="-78"/>
                <a:cs typeface="Simplified Arabic" pitchFamily="18" charset="-78"/>
              </a:rPr>
              <a:t>, </a:t>
            </a:r>
            <a:r>
              <a:rPr lang="tzm-Latn-DZ" sz="2400" dirty="0" smtClean="0">
                <a:latin typeface="Simplified Arabic" pitchFamily="18" charset="-78"/>
                <a:cs typeface="Simplified Arabic" pitchFamily="18" charset="-78"/>
              </a:rPr>
              <a:t>éditions</a:t>
            </a:r>
            <a:r>
              <a:rPr lang="fr-FR" sz="2400" dirty="0" smtClean="0">
                <a:latin typeface="Simplified Arabic" pitchFamily="18" charset="-78"/>
                <a:cs typeface="Simplified Arabic" pitchFamily="18" charset="-78"/>
              </a:rPr>
              <a:t> E-thèque, Lille, France, 2003.   </a:t>
            </a:r>
            <a:endParaRPr lang="ar-DZ" sz="2400" dirty="0" smtClean="0">
              <a:latin typeface="Simplified Arabic" pitchFamily="18" charset="-78"/>
              <a:cs typeface="Simplified Arabic" pitchFamily="18" charset="-78"/>
            </a:endParaRPr>
          </a:p>
          <a:p>
            <a:pPr algn="just"/>
            <a:r>
              <a:rPr lang="fr-FR" sz="2400" dirty="0" smtClean="0">
                <a:latin typeface="Simplified Arabic" pitchFamily="18" charset="-78"/>
                <a:cs typeface="Simplified Arabic" pitchFamily="18" charset="-78"/>
              </a:rPr>
              <a:t>SUPIZET JEAN, </a:t>
            </a:r>
            <a:r>
              <a:rPr lang="fr-FR" sz="2400" b="1" dirty="0" smtClean="0">
                <a:solidFill>
                  <a:srgbClr val="FFC000"/>
                </a:solidFill>
                <a:latin typeface="Simplified Arabic" pitchFamily="18" charset="-78"/>
                <a:cs typeface="Simplified Arabic" pitchFamily="18" charset="-78"/>
              </a:rPr>
              <a:t>Le management de la performance durable</a:t>
            </a:r>
            <a:r>
              <a:rPr lang="fr-FR" sz="2400" b="1" dirty="0" smtClean="0">
                <a:latin typeface="Simplified Arabic" pitchFamily="18" charset="-78"/>
                <a:cs typeface="Simplified Arabic" pitchFamily="18" charset="-78"/>
              </a:rPr>
              <a:t>, </a:t>
            </a:r>
            <a:r>
              <a:rPr lang="fr-FR" sz="2400" dirty="0" smtClean="0">
                <a:latin typeface="Simplified Arabic" pitchFamily="18" charset="-78"/>
                <a:cs typeface="Simplified Arabic" pitchFamily="18" charset="-78"/>
              </a:rPr>
              <a:t>éditions d'Organisation, Paris, France, 2002.</a:t>
            </a:r>
            <a:endParaRPr lang="ar-DZ" sz="2400" dirty="0" smtClean="0">
              <a:latin typeface="Simplified Arabic" pitchFamily="18" charset="-78"/>
              <a:cs typeface="Simplified Arabic" pitchFamily="18" charset="-78"/>
            </a:endParaRPr>
          </a:p>
          <a:p>
            <a:pPr algn="just"/>
            <a:r>
              <a:rPr lang="en-US" sz="2200" dirty="0" smtClean="0">
                <a:latin typeface="Simplified Arabic" pitchFamily="18" charset="-78"/>
                <a:cs typeface="Simplified Arabic" pitchFamily="18" charset="-78"/>
              </a:rPr>
              <a:t>KAPLAN ROBERT.S., NORTON DAVID.P., </a:t>
            </a:r>
            <a:r>
              <a:rPr lang="en-US" sz="2200" b="1" dirty="0" smtClean="0">
                <a:solidFill>
                  <a:srgbClr val="FFC000"/>
                </a:solidFill>
                <a:latin typeface="Simplified Arabic" pitchFamily="18" charset="-78"/>
                <a:cs typeface="Simplified Arabic" pitchFamily="18" charset="-78"/>
              </a:rPr>
              <a:t>The Balanced Scorecard: Measures that drive performance</a:t>
            </a:r>
            <a:r>
              <a:rPr lang="en-US" sz="2200" b="1" dirty="0" smtClean="0">
                <a:latin typeface="Simplified Arabic" pitchFamily="18" charset="-78"/>
                <a:cs typeface="Simplified Arabic" pitchFamily="18" charset="-78"/>
              </a:rPr>
              <a:t>, </a:t>
            </a:r>
            <a:r>
              <a:rPr lang="en-US" sz="2200" dirty="0" smtClean="0">
                <a:latin typeface="Simplified Arabic" pitchFamily="18" charset="-78"/>
                <a:cs typeface="Simplified Arabic" pitchFamily="18" charset="-78"/>
              </a:rPr>
              <a:t>Harvard Business Review, Vol.70, n°1, Harvard Business School, Boston, USA, January-February 1992.</a:t>
            </a:r>
            <a:endParaRPr lang="fr-FR" sz="2200" dirty="0" smtClean="0">
              <a:latin typeface="Simplified Arabic" pitchFamily="18" charset="-78"/>
              <a:cs typeface="Simplified Arabic" pitchFamily="18" charset="-78"/>
            </a:endParaRPr>
          </a:p>
          <a:p>
            <a:pPr algn="just"/>
            <a:endParaRPr lang="fr-FR" sz="2400" dirty="0" smtClean="0">
              <a:latin typeface="Simplified Arabic" pitchFamily="18" charset="-78"/>
              <a:cs typeface="Simplified Arabic" pitchFamily="18" charset="-78"/>
            </a:endParaRPr>
          </a:p>
          <a:p>
            <a:pPr algn="just"/>
            <a:endParaRPr lang="ar-DZ" sz="2400" dirty="0" smtClean="0">
              <a:latin typeface="Simplified Arabic" pitchFamily="18" charset="-78"/>
              <a:cs typeface="Simplified Arabic" pitchFamily="18" charset="-78"/>
            </a:endParaRPr>
          </a:p>
          <a:p>
            <a:pPr algn="just"/>
            <a:endParaRPr lang="fr-FR" sz="2400" dirty="0" smtClean="0"/>
          </a:p>
          <a:p>
            <a:pPr algn="just"/>
            <a:endParaRPr lang="ar-DZ" sz="2400" dirty="0" smtClean="0">
              <a:latin typeface="Simplified Arabic" pitchFamily="18" charset="-78"/>
              <a:cs typeface="Simplified Arabic" pitchFamily="18" charset="-78"/>
            </a:endParaRPr>
          </a:p>
          <a:p>
            <a:pPr algn="just"/>
            <a:endParaRPr lang="fr-FR" sz="2400" dirty="0" smtClean="0">
              <a:latin typeface="Simplified Arabic" pitchFamily="18" charset="-78"/>
              <a:cs typeface="Simplified Arabic" pitchFamily="18" charset="-78"/>
            </a:endParaRPr>
          </a:p>
          <a:p>
            <a:pPr algn="just"/>
            <a:endParaRPr lang="ar-DZ" sz="2400" dirty="0" smtClean="0">
              <a:latin typeface="Simplified Arabic" pitchFamily="18" charset="-78"/>
              <a:cs typeface="Simplified Arabic" pitchFamily="18" charset="-78"/>
            </a:endParaRPr>
          </a:p>
          <a:p>
            <a:pPr algn="just"/>
            <a:endParaRPr lang="ar-DZ" sz="2400" dirty="0" smtClean="0">
              <a:latin typeface="Simplified Arabic" pitchFamily="18" charset="-78"/>
              <a:cs typeface="Simplified Arabic" pitchFamily="18" charset="-78"/>
            </a:endParaRPr>
          </a:p>
          <a:p>
            <a:pPr algn="just"/>
            <a:endParaRPr lang="ar-DZ" sz="2400" dirty="0" smtClean="0">
              <a:latin typeface="Simplified Arabic" pitchFamily="18" charset="-78"/>
              <a:cs typeface="Simplified Arabic" pitchFamily="18" charset="-78"/>
            </a:endParaRPr>
          </a:p>
          <a:p>
            <a:endParaRPr lang="fr-FR" sz="2400" dirty="0" smtClean="0"/>
          </a:p>
          <a:p>
            <a:endParaRPr lang="fr-FR" sz="2400" dirty="0" smtClean="0"/>
          </a:p>
          <a:p>
            <a:pPr>
              <a:buNone/>
            </a:pPr>
            <a:endParaRPr lang="fr-FR" sz="2200" dirty="0" smtClean="0">
              <a:latin typeface="Simplified Arabic" pitchFamily="18" charset="-78"/>
              <a:cs typeface="Simplified Arabic" pitchFamily="18" charset="-78"/>
            </a:endParaRPr>
          </a:p>
          <a:p>
            <a:pPr algn="just" rtl="1">
              <a:buNone/>
            </a:pPr>
            <a:endParaRPr lang="fr-FR" sz="2200" dirty="0" smtClean="0">
              <a:latin typeface="Simplified Arabic" pitchFamily="18" charset="-78"/>
              <a:cs typeface="Simplified Arabic" pitchFamily="18" charset="-78"/>
            </a:endParaRPr>
          </a:p>
          <a:p>
            <a:pPr algn="just" rtl="1">
              <a:buFontTx/>
              <a:buChar char="-"/>
            </a:pPr>
            <a:endParaRPr lang="ar-DZ" sz="22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76"/>
            <a:ext cx="8229600" cy="1225560"/>
          </a:xfrm>
        </p:spPr>
        <p:txBody>
          <a:bodyPr>
            <a:normAutofit/>
          </a:bodyPr>
          <a:lstStyle/>
          <a:p>
            <a:r>
              <a:rPr lang="fr-FR" sz="4800" b="1" u="sng" dirty="0" smtClean="0">
                <a:solidFill>
                  <a:srgbClr val="FFFF00"/>
                </a:solidFill>
                <a:latin typeface="Simplified Arabic" pitchFamily="18" charset="-78"/>
                <a:cs typeface="Simplified Arabic" pitchFamily="18" charset="-78"/>
              </a:rPr>
              <a:t>Programme de Module</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500" b="1" dirty="0" smtClean="0">
                <a:solidFill>
                  <a:srgbClr val="FFFF00"/>
                </a:solidFill>
                <a:latin typeface="Simplified Arabic" pitchFamily="18" charset="-78"/>
                <a:cs typeface="Simplified Arabic" pitchFamily="18" charset="-78"/>
              </a:rPr>
              <a:t>Chapitre I:</a:t>
            </a:r>
            <a:r>
              <a:rPr lang="fr-FR" sz="2500" b="1" dirty="0" smtClean="0">
                <a:latin typeface="Simplified Arabic" pitchFamily="18" charset="-78"/>
                <a:cs typeface="Simplified Arabic" pitchFamily="18" charset="-78"/>
              </a:rPr>
              <a:t> Le cadre conceptuel de TBP.</a:t>
            </a:r>
          </a:p>
          <a:p>
            <a:pPr algn="just">
              <a:buNone/>
            </a:pPr>
            <a:r>
              <a:rPr lang="fr-FR" sz="2500" b="1" dirty="0" smtClean="0">
                <a:solidFill>
                  <a:srgbClr val="FFFF00"/>
                </a:solidFill>
                <a:latin typeface="Simplified Arabic" pitchFamily="18" charset="-78"/>
                <a:cs typeface="Simplified Arabic" pitchFamily="18" charset="-78"/>
              </a:rPr>
              <a:t>Chapitre II:</a:t>
            </a:r>
            <a:r>
              <a:rPr lang="fr-FR" sz="2500" b="1" dirty="0" smtClean="0">
                <a:latin typeface="Simplified Arabic" pitchFamily="18" charset="-78"/>
                <a:cs typeface="Simplified Arabic" pitchFamily="18" charset="-78"/>
              </a:rPr>
              <a:t> La conception de TBP et la détermination de ses axes. </a:t>
            </a:r>
          </a:p>
          <a:p>
            <a:pPr algn="just">
              <a:buNone/>
            </a:pPr>
            <a:r>
              <a:rPr lang="fr-FR" sz="2500" b="1" dirty="0" smtClean="0">
                <a:solidFill>
                  <a:srgbClr val="FFFF00"/>
                </a:solidFill>
                <a:latin typeface="Simplified Arabic" pitchFamily="18" charset="-78"/>
                <a:cs typeface="Simplified Arabic" pitchFamily="18" charset="-78"/>
              </a:rPr>
              <a:t>Chapitre III: </a:t>
            </a:r>
            <a:r>
              <a:rPr lang="fr-FR" sz="2500" b="1" dirty="0" smtClean="0">
                <a:latin typeface="Simplified Arabic" pitchFamily="18" charset="-78"/>
                <a:cs typeface="Simplified Arabic" pitchFamily="18" charset="-78"/>
              </a:rPr>
              <a:t>La conception et l’analyse de l’axe financier de TBP.  </a:t>
            </a:r>
          </a:p>
          <a:p>
            <a:pPr algn="just">
              <a:buNone/>
            </a:pPr>
            <a:r>
              <a:rPr lang="fr-FR" sz="2500" b="1" dirty="0" smtClean="0">
                <a:solidFill>
                  <a:srgbClr val="FFFF00"/>
                </a:solidFill>
                <a:latin typeface="Simplified Arabic" pitchFamily="18" charset="-78"/>
                <a:cs typeface="Simplified Arabic" pitchFamily="18" charset="-78"/>
              </a:rPr>
              <a:t>Chapitre IV: </a:t>
            </a:r>
            <a:r>
              <a:rPr lang="fr-FR" sz="2500" b="1" dirty="0" smtClean="0">
                <a:latin typeface="Simplified Arabic" pitchFamily="18" charset="-78"/>
                <a:cs typeface="Simplified Arabic" pitchFamily="18" charset="-78"/>
              </a:rPr>
              <a:t>La conception et l’analyse de l’axe clients de TBP. </a:t>
            </a:r>
          </a:p>
          <a:p>
            <a:pPr algn="just">
              <a:buNone/>
            </a:pPr>
            <a:r>
              <a:rPr lang="fr-FR" sz="2500" b="1" dirty="0" smtClean="0">
                <a:solidFill>
                  <a:srgbClr val="FFFF00"/>
                </a:solidFill>
                <a:latin typeface="Simplified Arabic" pitchFamily="18" charset="-78"/>
                <a:cs typeface="Simplified Arabic" pitchFamily="18" charset="-78"/>
              </a:rPr>
              <a:t>Chapitre V:</a:t>
            </a:r>
            <a:r>
              <a:rPr lang="fr-FR" sz="2500" b="1" dirty="0" smtClean="0">
                <a:latin typeface="Simplified Arabic" pitchFamily="18" charset="-78"/>
                <a:cs typeface="Simplified Arabic" pitchFamily="18" charset="-78"/>
              </a:rPr>
              <a:t> La conception et l’analyse de l’axe processus internes de TBP.</a:t>
            </a:r>
          </a:p>
          <a:p>
            <a:pPr algn="just">
              <a:buNone/>
            </a:pPr>
            <a:r>
              <a:rPr lang="fr-FR" sz="2500" b="1" dirty="0" smtClean="0">
                <a:solidFill>
                  <a:srgbClr val="FFFF00"/>
                </a:solidFill>
                <a:latin typeface="Simplified Arabic" pitchFamily="18" charset="-78"/>
                <a:cs typeface="Simplified Arabic" pitchFamily="18" charset="-78"/>
              </a:rPr>
              <a:t>Chapitre VI: </a:t>
            </a:r>
            <a:r>
              <a:rPr lang="fr-FR" sz="2500" b="1" dirty="0" smtClean="0">
                <a:latin typeface="Simplified Arabic" pitchFamily="18" charset="-78"/>
                <a:cs typeface="Simplified Arabic" pitchFamily="18" charset="-78"/>
              </a:rPr>
              <a:t>La conception et l’analyse de l’axe apprentissage organisationnel de TBP.</a:t>
            </a:r>
          </a:p>
          <a:p>
            <a:pPr algn="just">
              <a:buNone/>
            </a:pPr>
            <a:r>
              <a:rPr lang="fr-FR" sz="2500" b="1" dirty="0" smtClean="0">
                <a:solidFill>
                  <a:srgbClr val="FFFF00"/>
                </a:solidFill>
                <a:latin typeface="Simplified Arabic" pitchFamily="18" charset="-78"/>
                <a:cs typeface="Simplified Arabic" pitchFamily="18" charset="-78"/>
              </a:rPr>
              <a:t>Chapitre VII: </a:t>
            </a:r>
            <a:r>
              <a:rPr lang="fr-FR" sz="2500" b="1" dirty="0" smtClean="0">
                <a:latin typeface="Simplified Arabic" pitchFamily="18" charset="-78"/>
                <a:cs typeface="Simplified Arabic" pitchFamily="18" charset="-78"/>
              </a:rPr>
              <a:t>La conception et l’analyse de l’axe sociétal (social et environnemental) de TBPD (SBSC).</a:t>
            </a:r>
          </a:p>
          <a:p>
            <a:pPr algn="just">
              <a:buNone/>
            </a:pPr>
            <a:r>
              <a:rPr lang="fr-FR" sz="2500" b="1" dirty="0" smtClean="0">
                <a:solidFill>
                  <a:srgbClr val="FFFF00"/>
                </a:solidFill>
                <a:latin typeface="Simplified Arabic" pitchFamily="18" charset="-78"/>
                <a:cs typeface="Simplified Arabic" pitchFamily="18" charset="-78"/>
              </a:rPr>
              <a:t>Chapitre VIII: </a:t>
            </a:r>
            <a:r>
              <a:rPr lang="fr-FR" sz="2500" b="1" dirty="0" smtClean="0">
                <a:latin typeface="Simplified Arabic" pitchFamily="18" charset="-78"/>
                <a:cs typeface="Simplified Arabic" pitchFamily="18" charset="-78"/>
              </a:rPr>
              <a:t>Mesure, Evaluation et Amélioration de la Performance à travers le TBP.</a:t>
            </a:r>
          </a:p>
          <a:p>
            <a:pPr algn="just">
              <a:buNone/>
            </a:pPr>
            <a:r>
              <a:rPr lang="fr-FR" sz="2500" b="1" dirty="0" smtClean="0">
                <a:solidFill>
                  <a:srgbClr val="FFFF00"/>
                </a:solidFill>
                <a:latin typeface="Simplified Arabic" pitchFamily="18" charset="-78"/>
                <a:cs typeface="Simplified Arabic" pitchFamily="18" charset="-78"/>
              </a:rPr>
              <a:t>Chapitre IX: </a:t>
            </a:r>
            <a:r>
              <a:rPr lang="fr-FR" sz="2500" b="1" dirty="0" smtClean="0">
                <a:latin typeface="Simplified Arabic" pitchFamily="18" charset="-78"/>
                <a:cs typeface="Simplified Arabic" pitchFamily="18" charset="-78"/>
              </a:rPr>
              <a:t>L’analyse et l’évaluation d’efficacité de TBP.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r>
              <a:rPr lang="ar-DZ" sz="2400" dirty="0" smtClean="0">
                <a:latin typeface="Simplified Arabic" pitchFamily="18" charset="-78"/>
                <a:cs typeface="Simplified Arabic" pitchFamily="18" charset="-78"/>
              </a:rPr>
              <a:t>إدريس وائل محمد صبحي، </a:t>
            </a:r>
            <a:r>
              <a:rPr lang="ar-DZ" sz="2400" dirty="0" err="1" smtClean="0">
                <a:latin typeface="Simplified Arabic" pitchFamily="18" charset="-78"/>
                <a:cs typeface="Simplified Arabic" pitchFamily="18" charset="-78"/>
              </a:rPr>
              <a:t>الغالبي</a:t>
            </a:r>
            <a:r>
              <a:rPr lang="ar-DZ" sz="2400" dirty="0" smtClean="0">
                <a:latin typeface="Simplified Arabic" pitchFamily="18" charset="-78"/>
                <a:cs typeface="Simplified Arabic" pitchFamily="18" charset="-78"/>
              </a:rPr>
              <a:t> طاهر محسن منصور، </a:t>
            </a:r>
            <a:r>
              <a:rPr lang="ar-DZ" sz="2400" b="1" dirty="0" smtClean="0">
                <a:solidFill>
                  <a:srgbClr val="FFC000"/>
                </a:solidFill>
                <a:latin typeface="Simplified Arabic" pitchFamily="18" charset="-78"/>
                <a:cs typeface="Simplified Arabic" pitchFamily="18" charset="-78"/>
              </a:rPr>
              <a:t>أساسيات الأداء وبطاقة التقييم المتوازن</a:t>
            </a:r>
            <a:r>
              <a:rPr lang="ar-DZ" sz="2400" dirty="0" smtClean="0">
                <a:solidFill>
                  <a:srgbClr val="FFC000"/>
                </a:solidFill>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دار وائل للنشر والتوزيع، عمان، الأردن، 2009.   </a:t>
            </a:r>
          </a:p>
          <a:p>
            <a:pPr algn="just" rtl="1"/>
            <a:r>
              <a:rPr lang="ar-DZ" sz="2400" dirty="0" smtClean="0">
                <a:latin typeface="Simplified Arabic" pitchFamily="18" charset="-78"/>
                <a:cs typeface="Simplified Arabic" pitchFamily="18" charset="-78"/>
              </a:rPr>
              <a:t>جاد الرب سيد محمد، </a:t>
            </a:r>
            <a:r>
              <a:rPr lang="ar-DZ" sz="2400" b="1" dirty="0" smtClean="0">
                <a:solidFill>
                  <a:srgbClr val="FFC000"/>
                </a:solidFill>
                <a:latin typeface="Simplified Arabic" pitchFamily="18" charset="-78"/>
                <a:cs typeface="Simplified Arabic" pitchFamily="18" charset="-78"/>
              </a:rPr>
              <a:t>إستراتيجيات تطوير وتحسين الأداء: الأطر المنهجية والتطبيقات العلمية</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مطبعة العشري، جامعة قناة السويس، مصر، 2009.</a:t>
            </a:r>
          </a:p>
          <a:p>
            <a:pPr algn="just" rtl="1"/>
            <a:r>
              <a:rPr lang="ar-DZ" sz="2400" dirty="0" err="1" smtClean="0">
                <a:latin typeface="Simplified Arabic" pitchFamily="18" charset="-78"/>
                <a:cs typeface="Simplified Arabic" pitchFamily="18" charset="-78"/>
              </a:rPr>
              <a:t>البزاوي</a:t>
            </a:r>
            <a:r>
              <a:rPr lang="ar-DZ" sz="2400" dirty="0" smtClean="0">
                <a:latin typeface="Simplified Arabic" pitchFamily="18" charset="-78"/>
                <a:cs typeface="Simplified Arabic" pitchFamily="18" charset="-78"/>
              </a:rPr>
              <a:t> نزار عبد المجيد، </a:t>
            </a:r>
            <a:r>
              <a:rPr lang="ar-DZ" sz="2400" b="1" dirty="0" smtClean="0">
                <a:solidFill>
                  <a:srgbClr val="FFC000"/>
                </a:solidFill>
                <a:latin typeface="Simplified Arabic" pitchFamily="18" charset="-78"/>
                <a:cs typeface="Simplified Arabic" pitchFamily="18" charset="-78"/>
              </a:rPr>
              <a:t>تقنيات التحسين المستمر والأداء </a:t>
            </a:r>
            <a:r>
              <a:rPr lang="ar-DZ" sz="2400" b="1" dirty="0" err="1" smtClean="0">
                <a:solidFill>
                  <a:srgbClr val="FFC000"/>
                </a:solidFill>
                <a:latin typeface="Simplified Arabic" pitchFamily="18" charset="-78"/>
                <a:cs typeface="Simplified Arabic" pitchFamily="18" charset="-78"/>
              </a:rPr>
              <a:t>المنظمي</a:t>
            </a:r>
            <a:r>
              <a:rPr lang="ar-DZ" sz="2400" b="1" dirty="0" smtClean="0">
                <a:solidFill>
                  <a:srgbClr val="FFC000"/>
                </a:solidFill>
                <a:latin typeface="Simplified Arabic" pitchFamily="18" charset="-78"/>
                <a:cs typeface="Simplified Arabic" pitchFamily="18" charset="-78"/>
              </a:rPr>
              <a:t>: </a:t>
            </a:r>
            <a:r>
              <a:rPr lang="ar-DZ" sz="2400" b="1" dirty="0" err="1" smtClean="0">
                <a:solidFill>
                  <a:srgbClr val="FFC000"/>
                </a:solidFill>
                <a:latin typeface="Simplified Arabic" pitchFamily="18" charset="-78"/>
                <a:cs typeface="Simplified Arabic" pitchFamily="18" charset="-78"/>
              </a:rPr>
              <a:t>تأطير</a:t>
            </a:r>
            <a:r>
              <a:rPr lang="ar-DZ" sz="2400" b="1" dirty="0" smtClean="0">
                <a:solidFill>
                  <a:srgbClr val="FFC000"/>
                </a:solidFill>
                <a:latin typeface="Simplified Arabic" pitchFamily="18" charset="-78"/>
                <a:cs typeface="Simplified Arabic" pitchFamily="18" charset="-78"/>
              </a:rPr>
              <a:t> مفاهيمي ومؤشرات قابلة للتحقيق في المنظمات الصناعية</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مجلة العلوم الاقتصادية والإدارية، العدد الأول، كلية العلوم الإدارية، جامعة عدن، اليمن، جوان 2008. </a:t>
            </a:r>
          </a:p>
          <a:p>
            <a:pPr algn="just" rtl="1"/>
            <a:r>
              <a:rPr lang="ar-DZ" sz="2400" dirty="0" smtClean="0">
                <a:latin typeface="Simplified Arabic" pitchFamily="18" charset="-78"/>
                <a:cs typeface="Simplified Arabic" pitchFamily="18" charset="-78"/>
              </a:rPr>
              <a:t>جودة محفوظ أحمد، </a:t>
            </a:r>
            <a:r>
              <a:rPr lang="ar-SA" sz="2400" b="1" dirty="0" smtClean="0">
                <a:solidFill>
                  <a:srgbClr val="FFC000"/>
                </a:solidFill>
                <a:latin typeface="Simplified Arabic" pitchFamily="18" charset="-78"/>
                <a:cs typeface="Simplified Arabic" pitchFamily="18" charset="-78"/>
              </a:rPr>
              <a:t>تطبيق نظام الأداء المتوازن المؤسسي وأثره في الالتزام المؤسسي للعاملين في شركات الألمنيوم الأردنية: دراسة تطبيقية</a:t>
            </a:r>
            <a:r>
              <a:rPr lang="ar-SA" sz="2400" dirty="0" smtClean="0">
                <a:latin typeface="Simplified Arabic" pitchFamily="18" charset="-78"/>
                <a:cs typeface="Simplified Arabic" pitchFamily="18" charset="-78"/>
              </a:rPr>
              <a:t>، المجلة الأردنية للعلوم التطبيقية، المجلد 11، العدد 26، جامعة العلوم التطبيقية، عمان، الأردن، 2008.  </a:t>
            </a:r>
            <a:endParaRPr lang="ar-DZ" sz="2400" dirty="0" smtClean="0">
              <a:latin typeface="Simplified Arabic" pitchFamily="18" charset="-78"/>
              <a:cs typeface="Simplified Arabic" pitchFamily="18" charset="-78"/>
            </a:endParaRPr>
          </a:p>
          <a:p>
            <a:pPr algn="just" rtl="1"/>
            <a:r>
              <a:rPr lang="ar-SA" sz="2400" dirty="0" smtClean="0">
                <a:latin typeface="Simplified Arabic" pitchFamily="18" charset="-78"/>
                <a:cs typeface="Simplified Arabic" pitchFamily="18" charset="-78"/>
              </a:rPr>
              <a:t>الشيخ الداوي، </a:t>
            </a:r>
            <a:r>
              <a:rPr lang="ar-SA" sz="2400" b="1" dirty="0" smtClean="0">
                <a:solidFill>
                  <a:srgbClr val="FFC000"/>
                </a:solidFill>
                <a:latin typeface="Simplified Arabic" pitchFamily="18" charset="-78"/>
                <a:cs typeface="Simplified Arabic" pitchFamily="18" charset="-78"/>
              </a:rPr>
              <a:t>تحليل الأسس النظرية لمفهوم الأداء، </a:t>
            </a:r>
            <a:r>
              <a:rPr lang="ar-SA" sz="2400" dirty="0" smtClean="0">
                <a:latin typeface="Simplified Arabic" pitchFamily="18" charset="-78"/>
                <a:cs typeface="Simplified Arabic" pitchFamily="18" charset="-78"/>
              </a:rPr>
              <a:t>مجلة الباحث، العدد السابع، جامعة قاصدي </a:t>
            </a:r>
            <a:r>
              <a:rPr lang="ar-SA" sz="2400" dirty="0" err="1" smtClean="0">
                <a:latin typeface="Simplified Arabic" pitchFamily="18" charset="-78"/>
                <a:cs typeface="Simplified Arabic" pitchFamily="18" charset="-78"/>
              </a:rPr>
              <a:t>مرباح</a:t>
            </a:r>
            <a:r>
              <a:rPr lang="ar-SA" sz="2400" dirty="0" smtClean="0">
                <a:latin typeface="Simplified Arabic" pitchFamily="18" charset="-78"/>
                <a:cs typeface="Simplified Arabic" pitchFamily="18" charset="-78"/>
              </a:rPr>
              <a:t>، </a:t>
            </a:r>
            <a:r>
              <a:rPr lang="ar-SA" sz="2400" dirty="0" err="1" smtClean="0">
                <a:latin typeface="Simplified Arabic" pitchFamily="18" charset="-78"/>
                <a:cs typeface="Simplified Arabic" pitchFamily="18" charset="-78"/>
              </a:rPr>
              <a:t>ورقلة</a:t>
            </a:r>
            <a:r>
              <a:rPr lang="ar-SA" sz="2400" dirty="0" smtClean="0">
                <a:latin typeface="Simplified Arabic" pitchFamily="18" charset="-78"/>
                <a:cs typeface="Simplified Arabic" pitchFamily="18" charset="-78"/>
              </a:rPr>
              <a:t>، الجزائر، 2009- </a:t>
            </a:r>
            <a:r>
              <a:rPr lang="fr-FR" sz="2400" dirty="0" smtClean="0">
                <a:latin typeface="Simplified Arabic" pitchFamily="18" charset="-78"/>
                <a:cs typeface="Simplified Arabic" pitchFamily="18" charset="-78"/>
              </a:rPr>
              <a:t>2010</a:t>
            </a:r>
            <a:r>
              <a:rPr lang="ar-SA" sz="2400" dirty="0" smtClean="0">
                <a:latin typeface="Simplified Arabic" pitchFamily="18" charset="-78"/>
                <a:cs typeface="Simplified Arabic" pitchFamily="18" charset="-78"/>
              </a:rPr>
              <a:t>.</a:t>
            </a:r>
            <a:endParaRPr lang="ar-DZ" sz="2400" dirty="0" smtClean="0">
              <a:latin typeface="Simplified Arabic" pitchFamily="18" charset="-78"/>
              <a:cs typeface="Simplified Arabic" pitchFamily="18" charset="-78"/>
            </a:endParaRPr>
          </a:p>
          <a:p>
            <a:pPr algn="just" rtl="1"/>
            <a:r>
              <a:rPr lang="ar-SA" sz="2400" dirty="0" err="1" smtClean="0">
                <a:latin typeface="Simplified Arabic" pitchFamily="18" charset="-78"/>
                <a:cs typeface="Simplified Arabic" pitchFamily="18" charset="-78"/>
              </a:rPr>
              <a:t>مزهودة</a:t>
            </a:r>
            <a:r>
              <a:rPr lang="ar-SA" sz="2400" dirty="0" smtClean="0">
                <a:latin typeface="Simplified Arabic" pitchFamily="18" charset="-78"/>
                <a:cs typeface="Simplified Arabic" pitchFamily="18" charset="-78"/>
              </a:rPr>
              <a:t> عبد المليك، </a:t>
            </a:r>
            <a:r>
              <a:rPr lang="ar-SA" sz="2400" b="1" dirty="0" smtClean="0">
                <a:solidFill>
                  <a:srgbClr val="FFC000"/>
                </a:solidFill>
                <a:latin typeface="Simplified Arabic" pitchFamily="18" charset="-78"/>
                <a:cs typeface="Simplified Arabic" pitchFamily="18" charset="-78"/>
              </a:rPr>
              <a:t>الأداء بين الكفاءة والفعالية: مفهوم وتقييم</a:t>
            </a:r>
            <a:r>
              <a:rPr lang="ar-SA" sz="2400" dirty="0" smtClean="0">
                <a:latin typeface="Simplified Arabic" pitchFamily="18" charset="-78"/>
                <a:cs typeface="Simplified Arabic" pitchFamily="18" charset="-78"/>
              </a:rPr>
              <a:t>، مجلة العلوم الإنسانية، العدد الأول، جامعة محمد </a:t>
            </a:r>
            <a:r>
              <a:rPr lang="ar-SA" sz="2400" dirty="0" err="1" smtClean="0">
                <a:latin typeface="Simplified Arabic" pitchFamily="18" charset="-78"/>
                <a:cs typeface="Simplified Arabic" pitchFamily="18" charset="-78"/>
              </a:rPr>
              <a:t>خيضر</a:t>
            </a:r>
            <a:r>
              <a:rPr lang="ar-SA" sz="2400" dirty="0" smtClean="0">
                <a:latin typeface="Simplified Arabic" pitchFamily="18" charset="-78"/>
                <a:cs typeface="Simplified Arabic" pitchFamily="18" charset="-78"/>
              </a:rPr>
              <a:t>، بسكرة، الجزائر، 2001.</a:t>
            </a:r>
            <a:r>
              <a:rPr lang="ar-DZ" sz="2400" dirty="0" smtClean="0">
                <a:latin typeface="Simplified Arabic" pitchFamily="18" charset="-78"/>
                <a:cs typeface="Simplified Arabic" pitchFamily="18" charset="-78"/>
              </a:rPr>
              <a:t>ذ</a:t>
            </a:r>
          </a:p>
          <a:p>
            <a:pPr algn="just" rtl="1"/>
            <a:r>
              <a:rPr lang="ar-SA" sz="2400" dirty="0" err="1" smtClean="0">
                <a:latin typeface="Simplified Arabic" pitchFamily="18" charset="-78"/>
                <a:cs typeface="Simplified Arabic" pitchFamily="18" charset="-78"/>
              </a:rPr>
              <a:t>يحياوي</a:t>
            </a:r>
            <a:r>
              <a:rPr lang="ar-SA" sz="2400" dirty="0" smtClean="0">
                <a:latin typeface="Simplified Arabic" pitchFamily="18" charset="-78"/>
                <a:cs typeface="Simplified Arabic" pitchFamily="18" charset="-78"/>
              </a:rPr>
              <a:t> نعيمة، </a:t>
            </a:r>
            <a:r>
              <a:rPr lang="ar-SA" sz="2400" b="1" dirty="0" smtClean="0">
                <a:solidFill>
                  <a:srgbClr val="FFC000"/>
                </a:solidFill>
                <a:latin typeface="Simplified Arabic" pitchFamily="18" charset="-78"/>
                <a:cs typeface="Simplified Arabic" pitchFamily="18" charset="-78"/>
              </a:rPr>
              <a:t>بطاقة الأداء المتوازن وسيلة فعالة للتقييم في المؤسسة</a:t>
            </a:r>
            <a:r>
              <a:rPr lang="ar-SA" sz="2400" dirty="0" smtClean="0">
                <a:solidFill>
                  <a:srgbClr val="FFC000"/>
                </a:solidFill>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مجلة العلوم الاجتماعية والإنسانية، العدد</a:t>
            </a:r>
            <a:r>
              <a:rPr lang="fr-FR" sz="2400" dirty="0" smtClean="0">
                <a:latin typeface="Simplified Arabic" pitchFamily="18" charset="-78"/>
                <a:cs typeface="Simplified Arabic" pitchFamily="18" charset="-78"/>
              </a:rPr>
              <a:t>18 </a:t>
            </a:r>
            <a:r>
              <a:rPr lang="ar-SA" sz="2400" dirty="0" smtClean="0">
                <a:latin typeface="Simplified Arabic" pitchFamily="18" charset="-78"/>
                <a:cs typeface="Simplified Arabic" pitchFamily="18" charset="-78"/>
              </a:rPr>
              <a:t>، جامعة </a:t>
            </a:r>
            <a:r>
              <a:rPr lang="ar-SA" sz="2400" dirty="0" err="1" smtClean="0">
                <a:latin typeface="Simplified Arabic" pitchFamily="18" charset="-78"/>
                <a:cs typeface="Simplified Arabic" pitchFamily="18" charset="-78"/>
              </a:rPr>
              <a:t>باتنة</a:t>
            </a:r>
            <a:r>
              <a:rPr lang="ar-SA" sz="2400" dirty="0" smtClean="0">
                <a:latin typeface="Simplified Arabic" pitchFamily="18" charset="-78"/>
                <a:cs typeface="Simplified Arabic" pitchFamily="18" charset="-78"/>
              </a:rPr>
              <a:t>، الجزائر، جوان 2008.</a:t>
            </a:r>
            <a:endParaRPr lang="ar-DZ" sz="2400" dirty="0" smtClean="0">
              <a:latin typeface="Simplified Arabic" pitchFamily="18" charset="-78"/>
              <a:cs typeface="Simplified Arabic" pitchFamily="18" charset="-78"/>
            </a:endParaRPr>
          </a:p>
          <a:p>
            <a:pPr algn="just" rtl="1"/>
            <a:endParaRPr lang="fr-FR" sz="2400" dirty="0" smtClean="0"/>
          </a:p>
          <a:p>
            <a:pPr algn="just" rtl="1"/>
            <a:endParaRPr lang="fr-FR" sz="2400" dirty="0" smtClean="0"/>
          </a:p>
          <a:p>
            <a:pPr algn="just" rtl="1"/>
            <a:endParaRPr lang="fr-FR" sz="2400" dirty="0" smtClean="0"/>
          </a:p>
          <a:p>
            <a:pPr algn="just" rtl="1"/>
            <a:endParaRPr lang="fr-FR" sz="2400" dirty="0" smtClean="0"/>
          </a:p>
          <a:p>
            <a:pPr algn="just" rtl="1">
              <a:buNone/>
            </a:pPr>
            <a:endParaRPr lang="fr-FR" sz="2400" dirty="0" smtClean="0">
              <a:latin typeface="Simplified Arabic" pitchFamily="18" charset="-78"/>
              <a:cs typeface="Simplified Arabic" pitchFamily="18" charset="-78"/>
            </a:endParaRPr>
          </a:p>
          <a:p>
            <a:pPr algn="just"/>
            <a:endParaRPr lang="fr-FR" sz="2400" dirty="0" smtClean="0">
              <a:latin typeface="Simplified Arabic" pitchFamily="18" charset="-78"/>
              <a:cs typeface="Simplified Arabic" pitchFamily="18" charset="-78"/>
            </a:endParaRPr>
          </a:p>
          <a:p>
            <a:pPr algn="just"/>
            <a:endParaRPr lang="ar-DZ" sz="2400" dirty="0" smtClean="0">
              <a:latin typeface="Simplified Arabic" pitchFamily="18" charset="-78"/>
              <a:cs typeface="Simplified Arabic" pitchFamily="18" charset="-78"/>
            </a:endParaRPr>
          </a:p>
          <a:p>
            <a:pPr algn="just"/>
            <a:endParaRPr lang="fr-FR" sz="2400" dirty="0" smtClean="0"/>
          </a:p>
          <a:p>
            <a:pPr algn="just"/>
            <a:endParaRPr lang="ar-DZ" sz="2400" dirty="0" smtClean="0">
              <a:latin typeface="Simplified Arabic" pitchFamily="18" charset="-78"/>
              <a:cs typeface="Simplified Arabic" pitchFamily="18" charset="-78"/>
            </a:endParaRPr>
          </a:p>
          <a:p>
            <a:pPr algn="just"/>
            <a:endParaRPr lang="fr-FR" sz="2400" dirty="0" smtClean="0">
              <a:latin typeface="Simplified Arabic" pitchFamily="18" charset="-78"/>
              <a:cs typeface="Simplified Arabic" pitchFamily="18" charset="-78"/>
            </a:endParaRPr>
          </a:p>
          <a:p>
            <a:pPr algn="just"/>
            <a:endParaRPr lang="ar-DZ" sz="2400" dirty="0" smtClean="0">
              <a:latin typeface="Simplified Arabic" pitchFamily="18" charset="-78"/>
              <a:cs typeface="Simplified Arabic" pitchFamily="18" charset="-78"/>
            </a:endParaRPr>
          </a:p>
          <a:p>
            <a:pPr algn="just"/>
            <a:endParaRPr lang="ar-DZ" sz="2400" dirty="0" smtClean="0">
              <a:latin typeface="Simplified Arabic" pitchFamily="18" charset="-78"/>
              <a:cs typeface="Simplified Arabic" pitchFamily="18" charset="-78"/>
            </a:endParaRPr>
          </a:p>
          <a:p>
            <a:pPr algn="just"/>
            <a:endParaRPr lang="ar-DZ" sz="2400" dirty="0" smtClean="0">
              <a:latin typeface="Simplified Arabic" pitchFamily="18" charset="-78"/>
              <a:cs typeface="Simplified Arabic" pitchFamily="18" charset="-78"/>
            </a:endParaRPr>
          </a:p>
          <a:p>
            <a:endParaRPr lang="fr-FR" sz="2400" dirty="0" smtClean="0"/>
          </a:p>
          <a:p>
            <a:endParaRPr lang="fr-FR" sz="2400" dirty="0" smtClean="0"/>
          </a:p>
          <a:p>
            <a:pPr>
              <a:buNone/>
            </a:pPr>
            <a:endParaRPr lang="fr-FR" sz="2200" dirty="0" smtClean="0">
              <a:latin typeface="Simplified Arabic" pitchFamily="18" charset="-78"/>
              <a:cs typeface="Simplified Arabic" pitchFamily="18" charset="-78"/>
            </a:endParaRPr>
          </a:p>
          <a:p>
            <a:pPr algn="just" rtl="1">
              <a:buNone/>
            </a:pPr>
            <a:endParaRPr lang="fr-FR" sz="2200" dirty="0" smtClean="0">
              <a:latin typeface="Simplified Arabic" pitchFamily="18" charset="-78"/>
              <a:cs typeface="Simplified Arabic" pitchFamily="18" charset="-78"/>
            </a:endParaRPr>
          </a:p>
          <a:p>
            <a:pPr algn="just" rtl="1">
              <a:buFontTx/>
              <a:buChar char="-"/>
            </a:pPr>
            <a:endParaRPr lang="ar-DZ" sz="22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a:p>
            <a:pPr algn="just" rtl="1">
              <a:buFontTx/>
              <a:buChar char="-"/>
            </a:pPr>
            <a:endParaRPr lang="ar-DZ" sz="24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0" y="2214554"/>
            <a:ext cx="9144000" cy="2071702"/>
          </a:xfrm>
        </p:spPr>
        <p:txBody>
          <a:bodyPr>
            <a:normAutofit/>
          </a:bodyPr>
          <a:lstStyle/>
          <a:p>
            <a:pPr rtl="1"/>
            <a:r>
              <a:rPr lang="ar-DZ" sz="4900" b="1" dirty="0" smtClean="0">
                <a:solidFill>
                  <a:srgbClr val="FFFF00"/>
                </a:solidFill>
                <a:latin typeface="Simplified Arabic" pitchFamily="18" charset="-78"/>
                <a:cs typeface="Simplified Arabic" pitchFamily="18" charset="-78"/>
              </a:rPr>
              <a:t>الفصل الأول</a:t>
            </a:r>
            <a:r>
              <a:rPr lang="ar-DZ" b="1" dirty="0" smtClean="0">
                <a:solidFill>
                  <a:srgbClr val="FFFF00"/>
                </a:solidFill>
                <a:latin typeface="Simplified Arabic" pitchFamily="18" charset="-78"/>
                <a:cs typeface="Simplified Arabic" pitchFamily="18" charset="-78"/>
              </a:rPr>
              <a:t/>
            </a:r>
            <a:br>
              <a:rPr lang="ar-DZ" b="1" dirty="0" smtClean="0">
                <a:solidFill>
                  <a:srgbClr val="FFFF00"/>
                </a:solidFill>
                <a:latin typeface="Simplified Arabic" pitchFamily="18" charset="-78"/>
                <a:cs typeface="Simplified Arabic" pitchFamily="18" charset="-78"/>
              </a:rPr>
            </a:br>
            <a:r>
              <a:rPr lang="ar-DZ" b="1" dirty="0" smtClean="0">
                <a:latin typeface="Simplified Arabic" pitchFamily="18" charset="-78"/>
                <a:cs typeface="Simplified Arabic" pitchFamily="18" charset="-78"/>
              </a:rPr>
              <a:t>الإطار النظري والفكري للوحة القيادة </a:t>
            </a:r>
            <a:r>
              <a:rPr lang="ar-DZ" b="1" dirty="0" err="1" smtClean="0">
                <a:latin typeface="Simplified Arabic" pitchFamily="18" charset="-78"/>
                <a:cs typeface="Simplified Arabic" pitchFamily="18" charset="-78"/>
              </a:rPr>
              <a:t>الاستشرافية</a:t>
            </a:r>
            <a:endParaRPr lang="fr-FR" b="1" dirty="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r>
              <a:rPr lang="ar-DZ" b="1" dirty="0" smtClean="0">
                <a:solidFill>
                  <a:srgbClr val="FFFF00"/>
                </a:solidFill>
                <a:latin typeface="Simplified Arabic" pitchFamily="18" charset="-78"/>
                <a:cs typeface="Simplified Arabic" pitchFamily="18" charset="-78"/>
              </a:rPr>
              <a:t>1- تعريف الأداء</a:t>
            </a:r>
          </a:p>
          <a:p>
            <a:pPr algn="just" rtl="1"/>
            <a:r>
              <a:rPr lang="ar-DZ" dirty="0" smtClean="0">
                <a:latin typeface="Simplified Arabic" pitchFamily="18" charset="-78"/>
                <a:cs typeface="Simplified Arabic" pitchFamily="18" charset="-78"/>
              </a:rPr>
              <a:t>يعتبر الأداء من المصطلحات الإدارية </a:t>
            </a:r>
            <a:r>
              <a:rPr lang="ar-DZ" dirty="0" err="1" smtClean="0">
                <a:latin typeface="Simplified Arabic" pitchFamily="18" charset="-78"/>
                <a:cs typeface="Simplified Arabic" pitchFamily="18" charset="-78"/>
              </a:rPr>
              <a:t>والتسييرية</a:t>
            </a:r>
            <a:r>
              <a:rPr lang="ar-DZ" dirty="0" smtClean="0">
                <a:latin typeface="Simplified Arabic" pitchFamily="18" charset="-78"/>
                <a:cs typeface="Simplified Arabic" pitchFamily="18" charset="-78"/>
              </a:rPr>
              <a:t> القديمة، حيث تعود أصوله اللغوية للكلمة اللاتينية </a:t>
            </a:r>
            <a:r>
              <a:rPr lang="en-US" dirty="0" smtClean="0">
                <a:latin typeface="Simplified Arabic" pitchFamily="18" charset="-78"/>
                <a:cs typeface="Simplified Arabic" pitchFamily="18" charset="-78"/>
              </a:rPr>
              <a:t>(PERFORMARE)</a:t>
            </a:r>
            <a:r>
              <a:rPr lang="ar-DZ" dirty="0" smtClean="0">
                <a:latin typeface="Simplified Arabic" pitchFamily="18" charset="-78"/>
                <a:cs typeface="Simplified Arabic" pitchFamily="18" charset="-78"/>
              </a:rPr>
              <a:t> التي تعني إتمام الشيء وإعطائه شكله النهائي، والتي بدورها انتقلت إلى اللغة الفرنسية واللغة الإنجليزية </a:t>
            </a:r>
            <a:r>
              <a:rPr lang="en-US" dirty="0" smtClean="0">
                <a:latin typeface="Simplified Arabic" pitchFamily="18" charset="-78"/>
                <a:cs typeface="Simplified Arabic" pitchFamily="18" charset="-78"/>
              </a:rPr>
              <a:t>(PERFORMANCE)</a:t>
            </a:r>
            <a:r>
              <a:rPr lang="ar-DZ" dirty="0" smtClean="0">
                <a:latin typeface="Simplified Arabic" pitchFamily="18" charset="-78"/>
                <a:cs typeface="Simplified Arabic" pitchFamily="18" charset="-78"/>
              </a:rPr>
              <a:t> بمعنى تأدية عمل أو تنفيذ مهمة، وتم إسقاط هذا المصطلح على الجانب الاجتماعي والسياسي والاقتصادي والثقافي للمجتمعات المختلفة.</a:t>
            </a:r>
            <a:endParaRPr lang="fr-FR" dirty="0" smtClean="0">
              <a:latin typeface="Simplified Arabic" pitchFamily="18" charset="-78"/>
              <a:cs typeface="Simplified Arabic" pitchFamily="18" charset="-78"/>
            </a:endParaRPr>
          </a:p>
          <a:p>
            <a:pPr algn="just" rtl="1">
              <a:buNone/>
            </a:pPr>
            <a:r>
              <a:rPr lang="ar-DZ" dirty="0" smtClean="0">
                <a:latin typeface="Simplified Arabic" pitchFamily="18" charset="-78"/>
                <a:cs typeface="Simplified Arabic" pitchFamily="18" charset="-78"/>
              </a:rPr>
              <a:t>   ويمكن تعريف الأداء أنه قدرة المؤسسة على الاستمرارية والبقاء وتحقيق أهدافها طويلة الأجل من خلال الاستغلال والاستخدام </a:t>
            </a:r>
            <a:r>
              <a:rPr lang="ar-DZ" dirty="0" err="1" smtClean="0">
                <a:latin typeface="Simplified Arabic" pitchFamily="18" charset="-78"/>
                <a:cs typeface="Simplified Arabic" pitchFamily="18" charset="-78"/>
              </a:rPr>
              <a:t>الكفؤ</a:t>
            </a:r>
            <a:r>
              <a:rPr lang="ar-DZ" dirty="0" smtClean="0">
                <a:latin typeface="Simplified Arabic" pitchFamily="18" charset="-78"/>
                <a:cs typeface="Simplified Arabic" pitchFamily="18" charset="-78"/>
              </a:rPr>
              <a:t> والفعال لمواردها المختلفة مع الأخذ بعين الاعتبار مختلف العوامل الداخلية والخارجية المؤثرة فيها وفي أنشطتها.</a:t>
            </a: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linds(horizontal)">
                                      <p:cBhvr>
                                        <p:cTn id="2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2- المفاهيم المكونة للأداء</a:t>
            </a:r>
          </a:p>
          <a:p>
            <a:pPr algn="just" rtl="1"/>
            <a:r>
              <a:rPr lang="ar-DZ" sz="2800" b="1" dirty="0" smtClean="0">
                <a:solidFill>
                  <a:srgbClr val="FFFF00"/>
                </a:solidFill>
                <a:latin typeface="Simplified Arabic" pitchFamily="18" charset="-78"/>
                <a:cs typeface="Simplified Arabic" pitchFamily="18" charset="-78"/>
              </a:rPr>
              <a:t>الكفاءة </a:t>
            </a:r>
            <a:r>
              <a:rPr lang="fr-FR" sz="2800" b="1" dirty="0" smtClean="0">
                <a:solidFill>
                  <a:srgbClr val="FFFF00"/>
                </a:solidFill>
                <a:latin typeface="Simplified Arabic" pitchFamily="18" charset="-78"/>
                <a:cs typeface="Simplified Arabic" pitchFamily="18" charset="-78"/>
              </a:rPr>
              <a:t> (Efficience, </a:t>
            </a:r>
            <a:r>
              <a:rPr lang="en-US" sz="2800" b="1" dirty="0" smtClean="0">
                <a:solidFill>
                  <a:srgbClr val="FFFF00"/>
                </a:solidFill>
                <a:latin typeface="Simplified Arabic" pitchFamily="18" charset="-78"/>
                <a:cs typeface="Simplified Arabic" pitchFamily="18" charset="-78"/>
              </a:rPr>
              <a:t>Efficiency</a:t>
            </a:r>
            <a:r>
              <a:rPr lang="fr-FR" sz="2800" b="1" dirty="0" smtClean="0">
                <a:solidFill>
                  <a:srgbClr val="FFFF00"/>
                </a:solidFill>
                <a:latin typeface="Simplified Arabic" pitchFamily="18" charset="-78"/>
                <a:cs typeface="Simplified Arabic" pitchFamily="18" charset="-78"/>
              </a:rPr>
              <a:t>)</a:t>
            </a:r>
            <a:endParaRPr lang="ar-DZ" sz="2800" b="1" dirty="0" smtClean="0">
              <a:solidFill>
                <a:srgbClr val="FFFF00"/>
              </a:solidFill>
              <a:latin typeface="Simplified Arabic" pitchFamily="18" charset="-78"/>
              <a:cs typeface="Simplified Arabic" pitchFamily="18" charset="-78"/>
            </a:endParaRPr>
          </a:p>
          <a:p>
            <a:pPr marL="0" algn="just" rtl="1">
              <a:buNone/>
            </a:pPr>
            <a:r>
              <a:rPr lang="ar-DZ"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r>
              <a:rPr lang="ar-DZ" sz="2500" dirty="0" smtClean="0">
                <a:latin typeface="Simplified Arabic" pitchFamily="18" charset="-78"/>
                <a:cs typeface="Simplified Arabic" pitchFamily="18" charset="-78"/>
              </a:rPr>
              <a:t>يعتبر مفهوم الكفاءة من أهم المفاهيم المكونة للأداء، إذ يعتبر أحد قطبيه إضافة إلى الفعالية، وقد تعددت </a:t>
            </a:r>
            <a:r>
              <a:rPr lang="ar-DZ" sz="2500" dirty="0" err="1" smtClean="0">
                <a:latin typeface="Simplified Arabic" pitchFamily="18" charset="-78"/>
                <a:cs typeface="Simplified Arabic" pitchFamily="18" charset="-78"/>
              </a:rPr>
              <a:t>التعاريف</a:t>
            </a:r>
            <a:r>
              <a:rPr lang="ar-DZ" sz="2500" dirty="0" smtClean="0">
                <a:latin typeface="Simplified Arabic" pitchFamily="18" charset="-78"/>
                <a:cs typeface="Simplified Arabic" pitchFamily="18" charset="-78"/>
              </a:rPr>
              <a:t> المتناولة للكفاءة، أهمها تعريف </a:t>
            </a:r>
            <a:r>
              <a:rPr lang="fr-FR" sz="2500" dirty="0" smtClean="0">
                <a:latin typeface="Simplified Arabic" pitchFamily="18" charset="-78"/>
                <a:cs typeface="Simplified Arabic" pitchFamily="18" charset="-78"/>
              </a:rPr>
              <a:t>(H.MINTZBERG)</a:t>
            </a:r>
            <a:r>
              <a:rPr lang="ar-DZ" sz="2500" dirty="0" smtClean="0">
                <a:latin typeface="Simplified Arabic" pitchFamily="18" charset="-78"/>
                <a:cs typeface="Simplified Arabic" pitchFamily="18" charset="-78"/>
              </a:rPr>
              <a:t> أنها "القدرة على اختيار السبيل الذي يحقق أحسن نتيجة، بتطبيق الإمكانيات المتوفرة، أي الوصول إلى </a:t>
            </a:r>
            <a:r>
              <a:rPr lang="ar-DZ" sz="2500" dirty="0" err="1" smtClean="0">
                <a:latin typeface="Simplified Arabic" pitchFamily="18" charset="-78"/>
                <a:cs typeface="Simplified Arabic" pitchFamily="18" charset="-78"/>
              </a:rPr>
              <a:t>الأعظمية</a:t>
            </a:r>
            <a:r>
              <a:rPr lang="ar-DZ" sz="2500" dirty="0" smtClean="0">
                <a:latin typeface="Simplified Arabic" pitchFamily="18" charset="-78"/>
                <a:cs typeface="Simplified Arabic" pitchFamily="18" charset="-78"/>
              </a:rPr>
              <a:t> في أي هدف تسعى إليه المؤسسة، وكذلك تحقيق أكبر ربح مقابل تكلفة معطاة".</a:t>
            </a:r>
            <a:endParaRPr lang="fr-FR" sz="2500" dirty="0" smtClean="0">
              <a:latin typeface="Simplified Arabic" pitchFamily="18" charset="-78"/>
              <a:cs typeface="Simplified Arabic" pitchFamily="18" charset="-78"/>
            </a:endParaRPr>
          </a:p>
          <a:p>
            <a:pPr marL="0" algn="just" rtl="1">
              <a:buNone/>
            </a:pPr>
            <a:r>
              <a:rPr lang="ar-DZ" sz="2500" dirty="0" smtClean="0">
                <a:latin typeface="Simplified Arabic" pitchFamily="18" charset="-78"/>
                <a:cs typeface="Simplified Arabic" pitchFamily="18" charset="-78"/>
              </a:rPr>
              <a:t>   وهي تعبر عن "العلاقة بين حجم الموارد المستخدمة في العملية الإنتاجية، وحجم الإنتاج الذي يمكن أن تحققه هذه العملية". وهي تهدف أساسا إلى الحصول على أكبر كمية من المخرجات (الناتج) نظير استخدام أقل كمية أو أقل تكلفة من </a:t>
            </a:r>
            <a:r>
              <a:rPr lang="ar-DZ" sz="2500" dirty="0" err="1" smtClean="0">
                <a:latin typeface="Simplified Arabic" pitchFamily="18" charset="-78"/>
                <a:cs typeface="Simplified Arabic" pitchFamily="18" charset="-78"/>
              </a:rPr>
              <a:t>المدخلات</a:t>
            </a:r>
            <a:r>
              <a:rPr lang="ar-DZ" sz="2500" dirty="0" smtClean="0">
                <a:latin typeface="Simplified Arabic" pitchFamily="18" charset="-78"/>
                <a:cs typeface="Simplified Arabic" pitchFamily="18" charset="-78"/>
              </a:rPr>
              <a:t> (الموارد والوسائل).</a:t>
            </a:r>
            <a:endParaRPr lang="fr-FR" sz="2500" dirty="0" smtClean="0">
              <a:latin typeface="Simplified Arabic" pitchFamily="18" charset="-78"/>
              <a:cs typeface="Simplified Arabic" pitchFamily="18" charset="-78"/>
            </a:endParaRPr>
          </a:p>
          <a:p>
            <a:pPr marL="0" algn="just" rtl="1">
              <a:buNone/>
            </a:pPr>
            <a:r>
              <a:rPr lang="ar-DZ" sz="2500" dirty="0" smtClean="0">
                <a:latin typeface="Simplified Arabic" pitchFamily="18" charset="-78"/>
                <a:cs typeface="Simplified Arabic" pitchFamily="18" charset="-78"/>
              </a:rPr>
              <a:t>   الكفاءة = النتائج المحققة/ الموارد المستخدمة = المخرجات/ </a:t>
            </a:r>
            <a:r>
              <a:rPr lang="ar-DZ" sz="2500" dirty="0" err="1" smtClean="0">
                <a:latin typeface="Simplified Arabic" pitchFamily="18" charset="-78"/>
                <a:cs typeface="Simplified Arabic" pitchFamily="18" charset="-78"/>
              </a:rPr>
              <a:t>المدخلات</a:t>
            </a:r>
            <a:r>
              <a:rPr lang="ar-DZ" sz="2500" dirty="0" smtClean="0">
                <a:latin typeface="Simplified Arabic" pitchFamily="18" charset="-78"/>
                <a:cs typeface="Simplified Arabic" pitchFamily="18" charset="-78"/>
              </a:rPr>
              <a:t>.</a:t>
            </a:r>
            <a:endParaRPr lang="fr-FR" sz="2500" dirty="0" smtClean="0">
              <a:latin typeface="Simplified Arabic" pitchFamily="18" charset="-78"/>
              <a:cs typeface="Simplified Arabic" pitchFamily="18" charset="-78"/>
            </a:endParaRPr>
          </a:p>
          <a:p>
            <a:pPr marL="0" algn="just" rtl="1">
              <a:buNone/>
            </a:pPr>
            <a:r>
              <a:rPr lang="ar-DZ" sz="2500" dirty="0" smtClean="0">
                <a:latin typeface="Simplified Arabic" pitchFamily="18" charset="-78"/>
                <a:cs typeface="Simplified Arabic" pitchFamily="18" charset="-78"/>
              </a:rPr>
              <a:t>    كما أن مصطلح الكفاءة بذاته يحوي مفاهيم هامة تكون مفهوم الأداء وتؤثر عليه، وهي الإنتاجية </a:t>
            </a:r>
            <a:r>
              <a:rPr lang="fr-FR" sz="2500" dirty="0" smtClean="0">
                <a:latin typeface="Simplified Arabic" pitchFamily="18" charset="-78"/>
                <a:cs typeface="Simplified Arabic" pitchFamily="18" charset="-78"/>
              </a:rPr>
              <a:t>(productivité)</a:t>
            </a:r>
            <a:r>
              <a:rPr lang="ar-DZ" sz="2500" dirty="0" smtClean="0">
                <a:latin typeface="Simplified Arabic" pitchFamily="18" charset="-78"/>
                <a:cs typeface="Simplified Arabic" pitchFamily="18" charset="-78"/>
              </a:rPr>
              <a:t>، </a:t>
            </a:r>
            <a:r>
              <a:rPr lang="ar-DZ" sz="2500" dirty="0" err="1" smtClean="0">
                <a:latin typeface="Simplified Arabic" pitchFamily="18" charset="-78"/>
                <a:cs typeface="Simplified Arabic" pitchFamily="18" charset="-78"/>
              </a:rPr>
              <a:t>المردودية</a:t>
            </a:r>
            <a:r>
              <a:rPr lang="ar-DZ" sz="2500" dirty="0" smtClean="0">
                <a:latin typeface="Simplified Arabic" pitchFamily="18" charset="-78"/>
                <a:cs typeface="Simplified Arabic" pitchFamily="18" charset="-78"/>
              </a:rPr>
              <a:t> </a:t>
            </a:r>
            <a:r>
              <a:rPr lang="fr-FR" sz="2500" dirty="0" smtClean="0">
                <a:latin typeface="Simplified Arabic" pitchFamily="18" charset="-78"/>
                <a:cs typeface="Simplified Arabic" pitchFamily="18" charset="-78"/>
              </a:rPr>
              <a:t>(rentabilité)</a:t>
            </a:r>
            <a:r>
              <a:rPr lang="ar-DZ" sz="2500" dirty="0" smtClean="0">
                <a:latin typeface="Simplified Arabic" pitchFamily="18" charset="-78"/>
                <a:cs typeface="Simplified Arabic" pitchFamily="18" charset="-78"/>
              </a:rPr>
              <a:t>، والمرونة </a:t>
            </a:r>
            <a:r>
              <a:rPr lang="fr-FR" sz="2500" dirty="0" smtClean="0">
                <a:latin typeface="Simplified Arabic" pitchFamily="18" charset="-78"/>
                <a:cs typeface="Simplified Arabic" pitchFamily="18" charset="-78"/>
              </a:rPr>
              <a:t>(flexibilité)</a:t>
            </a:r>
            <a:r>
              <a:rPr lang="ar-DZ" sz="2500" dirty="0" smtClean="0">
                <a:latin typeface="Simplified Arabic" pitchFamily="18" charset="-78"/>
                <a:cs typeface="Simplified Arabic" pitchFamily="18" charset="-78"/>
              </a:rPr>
              <a:t> وفي بعض الحالات تستعمل كمرادفات له. </a:t>
            </a:r>
            <a:endParaRPr lang="fr-FR" sz="2500"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b="1" dirty="0" smtClean="0">
                <a:solidFill>
                  <a:srgbClr val="FFFF00"/>
                </a:solidFill>
                <a:latin typeface="Simplified Arabic" pitchFamily="18" charset="-78"/>
                <a:cs typeface="Simplified Arabic" pitchFamily="18" charset="-78"/>
              </a:rPr>
              <a:t>2- المفاهيم المكونة للأداء</a:t>
            </a:r>
          </a:p>
          <a:p>
            <a:pPr algn="just" rtl="1"/>
            <a:r>
              <a:rPr lang="ar-DZ" sz="2800" b="1" dirty="0" smtClean="0">
                <a:solidFill>
                  <a:srgbClr val="FFFF00"/>
                </a:solidFill>
                <a:latin typeface="Simplified Arabic" pitchFamily="18" charset="-78"/>
                <a:cs typeface="Simplified Arabic" pitchFamily="18" charset="-78"/>
              </a:rPr>
              <a:t>الفعالية </a:t>
            </a:r>
            <a:r>
              <a:rPr lang="fr-FR" sz="2800" b="1" dirty="0" smtClean="0">
                <a:solidFill>
                  <a:srgbClr val="FFFF00"/>
                </a:solidFill>
                <a:latin typeface="Simplified Arabic" pitchFamily="18" charset="-78"/>
                <a:cs typeface="Simplified Arabic" pitchFamily="18" charset="-78"/>
              </a:rPr>
              <a:t>(Efficacité, </a:t>
            </a:r>
            <a:r>
              <a:rPr lang="en-US" sz="2800" b="1" dirty="0" smtClean="0">
                <a:solidFill>
                  <a:srgbClr val="FFFF00"/>
                </a:solidFill>
                <a:latin typeface="Simplified Arabic" pitchFamily="18" charset="-78"/>
                <a:cs typeface="Simplified Arabic" pitchFamily="18" charset="-78"/>
              </a:rPr>
              <a:t>Effectiveness</a:t>
            </a:r>
            <a:r>
              <a:rPr lang="fr-FR" sz="2800" b="1" dirty="0" smtClean="0">
                <a:solidFill>
                  <a:srgbClr val="FFFF00"/>
                </a:solidFill>
                <a:latin typeface="Simplified Arabic" pitchFamily="18" charset="-78"/>
                <a:cs typeface="Simplified Arabic" pitchFamily="18" charset="-78"/>
              </a:rPr>
              <a:t>)</a:t>
            </a:r>
            <a:r>
              <a:rPr lang="ar-DZ" sz="2800" dirty="0" smtClean="0">
                <a:solidFill>
                  <a:srgbClr val="FFFF00"/>
                </a:solidFill>
                <a:latin typeface="Simplified Arabic" pitchFamily="18" charset="-78"/>
                <a:cs typeface="Simplified Arabic" pitchFamily="18" charset="-78"/>
              </a:rPr>
              <a:t>   </a:t>
            </a:r>
          </a:p>
          <a:p>
            <a:pPr algn="just" rtl="1">
              <a:buNone/>
            </a:pPr>
            <a:r>
              <a:rPr lang="ar-DZ" sz="2400" dirty="0" smtClean="0">
                <a:latin typeface="Simplified Arabic" pitchFamily="18" charset="-78"/>
                <a:cs typeface="Simplified Arabic" pitchFamily="18" charset="-78"/>
              </a:rPr>
              <a:t>    </a:t>
            </a:r>
            <a:r>
              <a:rPr lang="ar-DZ" sz="2500" dirty="0" smtClean="0">
                <a:latin typeface="Simplified Arabic" pitchFamily="18" charset="-78"/>
                <a:cs typeface="Simplified Arabic" pitchFamily="18" charset="-78"/>
              </a:rPr>
              <a:t>تعبر عن القطب الثاني المكون لمفهوم الأداء، وتتكامل مع مفهوم الكفاءة، ونظرا لأهميتها المتزايدة في الاقتصاد والتسيير، قدمت لها العديد من </a:t>
            </a:r>
            <a:r>
              <a:rPr lang="ar-DZ" sz="2500" dirty="0" err="1" smtClean="0">
                <a:latin typeface="Simplified Arabic" pitchFamily="18" charset="-78"/>
                <a:cs typeface="Simplified Arabic" pitchFamily="18" charset="-78"/>
              </a:rPr>
              <a:t>التعاريف</a:t>
            </a:r>
            <a:r>
              <a:rPr lang="ar-DZ" sz="2500" dirty="0" smtClean="0">
                <a:latin typeface="Simplified Arabic" pitchFamily="18" charset="-78"/>
                <a:cs typeface="Simplified Arabic" pitchFamily="18" charset="-78"/>
              </a:rPr>
              <a:t>، منها أنها "درجة تحقيق الأهداف المسطرة من طرف المؤسسة، ومدى القدرة على تحقيق رضا أصحاب المصالح".</a:t>
            </a:r>
          </a:p>
          <a:p>
            <a:pPr algn="just" rtl="1">
              <a:buNone/>
            </a:pPr>
            <a:r>
              <a:rPr lang="ar-DZ" sz="2500" dirty="0" smtClean="0">
                <a:latin typeface="Simplified Arabic" pitchFamily="18" charset="-78"/>
                <a:cs typeface="Simplified Arabic" pitchFamily="18" charset="-78"/>
              </a:rPr>
              <a:t>    ومن الجانب التقني والكمي تمثل الفعالية "النسبة بين المخرجات الفعلية والمخرجات المتوقعة"، أي النسبة بين النتائج المحققة والأهداف المسطرة سابقا.</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الفعالية = المخرجات الفعلية/ المخرجات المتوقعة = النتائج المحققة/ الأهداف المسطرة.</a:t>
            </a:r>
          </a:p>
          <a:p>
            <a:pPr algn="just" rtl="1">
              <a:buNone/>
            </a:pP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والفعالية في ظل البيئة التنافسية الحديثة المتغيرة باستمرار، أصبحت تشمل عنصري المرونة </a:t>
            </a:r>
            <a:r>
              <a:rPr lang="fr-FR" sz="2500" dirty="0" smtClean="0">
                <a:latin typeface="Simplified Arabic" pitchFamily="18" charset="-78"/>
                <a:cs typeface="Simplified Arabic" pitchFamily="18" charset="-78"/>
              </a:rPr>
              <a:t>(flexibilité)</a:t>
            </a:r>
            <a:r>
              <a:rPr lang="ar-DZ" sz="2500" dirty="0" smtClean="0">
                <a:latin typeface="Simplified Arabic" pitchFamily="18" charset="-78"/>
                <a:cs typeface="Simplified Arabic" pitchFamily="18" charset="-78"/>
              </a:rPr>
              <a:t> والتنافسية </a:t>
            </a:r>
            <a:r>
              <a:rPr lang="en-US" sz="2500" dirty="0" smtClean="0">
                <a:latin typeface="Simplified Arabic" pitchFamily="18" charset="-78"/>
                <a:cs typeface="Simplified Arabic" pitchFamily="18" charset="-78"/>
              </a:rPr>
              <a:t>(</a:t>
            </a:r>
            <a:r>
              <a:rPr lang="fr-FR" sz="2500" dirty="0" smtClean="0">
                <a:latin typeface="Simplified Arabic" pitchFamily="18" charset="-78"/>
                <a:cs typeface="Simplified Arabic" pitchFamily="18" charset="-78"/>
              </a:rPr>
              <a:t>compétitivité</a:t>
            </a:r>
            <a:r>
              <a:rPr lang="en-US" sz="2500" dirty="0" smtClean="0">
                <a:latin typeface="Simplified Arabic" pitchFamily="18" charset="-78"/>
                <a:cs typeface="Simplified Arabic" pitchFamily="18" charset="-78"/>
              </a:rPr>
              <a:t>)</a:t>
            </a:r>
            <a:r>
              <a:rPr lang="ar-DZ" sz="2500" dirty="0" smtClean="0">
                <a:latin typeface="Simplified Arabic" pitchFamily="18" charset="-78"/>
                <a:cs typeface="Simplified Arabic" pitchFamily="18" charset="-78"/>
              </a:rPr>
              <a:t> المؤثران على أداء المؤسسات، وأصبحت الفعالية التنظيمية ترتبط بضمان نمو المؤسسات وبقاءها </a:t>
            </a:r>
            <a:r>
              <a:rPr lang="ar-DZ" sz="2500" dirty="0" err="1" smtClean="0">
                <a:latin typeface="Simplified Arabic" pitchFamily="18" charset="-78"/>
                <a:cs typeface="Simplified Arabic" pitchFamily="18" charset="-78"/>
              </a:rPr>
              <a:t>واستمراريتها</a:t>
            </a:r>
            <a:r>
              <a:rPr lang="ar-DZ" sz="2500" dirty="0" smtClean="0">
                <a:latin typeface="Simplified Arabic" pitchFamily="18" charset="-78"/>
                <a:cs typeface="Simplified Arabic" pitchFamily="18" charset="-78"/>
              </a:rPr>
              <a:t> من خلال البحث عن التوازن الديناميكي بتحقيق أهدافها الإستراتيجية في الأجل الطويل، والتكتيكية في الأجل المتوسط، والتشغيلية في الأجل القصير.   </a:t>
            </a:r>
            <a:endParaRPr lang="fr-FR" sz="2500" dirty="0" smtClean="0">
              <a:latin typeface="Simplified Arabic" pitchFamily="18" charset="-78"/>
              <a:cs typeface="Simplified Arabic" pitchFamily="18" charset="-78"/>
            </a:endParaRPr>
          </a:p>
          <a:p>
            <a:pPr algn="just" rtl="1">
              <a:buNone/>
            </a:pPr>
            <a:endParaRPr lang="fr-FR" sz="2500"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blinds(horizontal)">
                                      <p:cBhvr>
                                        <p:cTn id="3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1435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La Performance</a:t>
            </a:r>
            <a:r>
              <a:rPr lang="ar-DZ" sz="4800" b="1" u="sng" dirty="0" smtClean="0">
                <a:solidFill>
                  <a:srgbClr val="FFFF00"/>
                </a:solidFill>
                <a:latin typeface="Simplified Arabic" pitchFamily="18" charset="-78"/>
                <a:cs typeface="Simplified Arabic" pitchFamily="18" charset="-78"/>
              </a:rPr>
              <a:t>أولا: تحليل مفهوم الأداء </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3600" b="1" dirty="0" smtClean="0">
                <a:solidFill>
                  <a:srgbClr val="FFFF00"/>
                </a:solidFill>
                <a:latin typeface="Simplified Arabic" pitchFamily="18" charset="-78"/>
                <a:cs typeface="Simplified Arabic" pitchFamily="18" charset="-78"/>
              </a:rPr>
              <a:t>3- أبعاد الأداء</a:t>
            </a:r>
          </a:p>
          <a:p>
            <a:pPr algn="just" rtl="1">
              <a:buNone/>
            </a:pPr>
            <a:r>
              <a:rPr lang="ar-DZ" sz="3400" dirty="0" smtClean="0">
                <a:latin typeface="Simplified Arabic" pitchFamily="18" charset="-78"/>
                <a:cs typeface="Simplified Arabic" pitchFamily="18" charset="-78"/>
              </a:rPr>
              <a:t>يرتبط الأداء بالعديد من الأبعاد الاقتصادية، التنظيمية، الاجتماعية، والبيئية، وهذا نظرا لتأثره بالتغير الطارئ على مستوى المؤسسات الحديثة، وارتباطها بالعديد من الأطراف المؤثرة فيها والتي يطلق عليها تسمية أصحاب المصالح أو الأطراف الفاعلة </a:t>
            </a:r>
            <a:r>
              <a:rPr lang="fr-FR" sz="3400" dirty="0" smtClean="0">
                <a:latin typeface="Simplified Arabic" pitchFamily="18" charset="-78"/>
                <a:cs typeface="Simplified Arabic" pitchFamily="18" charset="-78"/>
              </a:rPr>
              <a:t>(Les parties prenantes)</a:t>
            </a:r>
            <a:r>
              <a:rPr lang="ar-DZ" sz="3400" dirty="0" smtClean="0">
                <a:latin typeface="Simplified Arabic" pitchFamily="18" charset="-78"/>
                <a:cs typeface="Simplified Arabic" pitchFamily="18" charset="-78"/>
              </a:rPr>
              <a:t> أو </a:t>
            </a:r>
            <a:r>
              <a:rPr lang="fr-FR" sz="3400" dirty="0" smtClean="0">
                <a:latin typeface="Simplified Arabic" pitchFamily="18" charset="-78"/>
                <a:cs typeface="Simplified Arabic" pitchFamily="18" charset="-78"/>
              </a:rPr>
              <a:t>(</a:t>
            </a:r>
            <a:r>
              <a:rPr lang="en-US" sz="3400" dirty="0" smtClean="0">
                <a:latin typeface="Simplified Arabic" pitchFamily="18" charset="-78"/>
                <a:cs typeface="Simplified Arabic" pitchFamily="18" charset="-78"/>
              </a:rPr>
              <a:t>stakeholders</a:t>
            </a:r>
            <a:r>
              <a:rPr lang="fr-FR" sz="3400" dirty="0" smtClean="0">
                <a:latin typeface="Simplified Arabic" pitchFamily="18" charset="-78"/>
                <a:cs typeface="Simplified Arabic" pitchFamily="18" charset="-78"/>
              </a:rPr>
              <a:t>)</a:t>
            </a:r>
            <a:r>
              <a:rPr lang="ar-DZ" sz="3400" dirty="0" smtClean="0">
                <a:latin typeface="Simplified Arabic" pitchFamily="18" charset="-78"/>
                <a:cs typeface="Simplified Arabic" pitchFamily="18" charset="-78"/>
              </a:rPr>
              <a:t> المكونة من كل طرف له علاقة بالمؤسسة وأهدافها وأدائها، من مالكين، مساهمين، مسيرين، زبائن، موردين، دائنين، مقرضين، عمال، والمجتمع الذي تنشط </a:t>
            </a:r>
            <a:r>
              <a:rPr lang="ar-DZ" sz="3400" dirty="0" err="1" smtClean="0">
                <a:latin typeface="Simplified Arabic" pitchFamily="18" charset="-78"/>
                <a:cs typeface="Simplified Arabic" pitchFamily="18" charset="-78"/>
              </a:rPr>
              <a:t>به</a:t>
            </a:r>
            <a:r>
              <a:rPr lang="ar-DZ" sz="3400" dirty="0" smtClean="0">
                <a:latin typeface="Simplified Arabic" pitchFamily="18" charset="-78"/>
                <a:cs typeface="Simplified Arabic" pitchFamily="18" charset="-78"/>
              </a:rPr>
              <a:t> المؤسسة. وهو ما قد يضيف إلى أداء المؤسسات الحديثة العديد من الأبعاد والجوانب.</a:t>
            </a:r>
          </a:p>
          <a:p>
            <a:pPr algn="just" rtl="1">
              <a:buNone/>
            </a:pPr>
            <a:r>
              <a:rPr lang="ar-DZ" sz="3400" dirty="0" smtClean="0">
                <a:latin typeface="Simplified Arabic" pitchFamily="18" charset="-78"/>
                <a:cs typeface="Simplified Arabic" pitchFamily="18" charset="-78"/>
              </a:rPr>
              <a:t>وأهم أبعاد الأداء تتمثل في:</a:t>
            </a:r>
            <a:endParaRPr lang="fr-FR" sz="3400" dirty="0" smtClean="0">
              <a:latin typeface="Simplified Arabic" pitchFamily="18" charset="-78"/>
              <a:cs typeface="Simplified Arabic" pitchFamily="18" charset="-78"/>
            </a:endParaRPr>
          </a:p>
          <a:p>
            <a:pPr algn="just" rtl="1">
              <a:buNone/>
            </a:pPr>
            <a:endParaRPr lang="fr-FR" sz="2800" dirty="0" smtClean="0">
              <a:latin typeface="Simplified Arabic" pitchFamily="18" charset="-78"/>
              <a:cs typeface="Simplified Arabic" pitchFamily="18" charset="-78"/>
            </a:endParaRPr>
          </a:p>
          <a:p>
            <a:pPr algn="just" rtl="1">
              <a:buNone/>
            </a:pPr>
            <a:endParaRPr lang="fr-FR" sz="2500"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1682</TotalTime>
  <Words>5866</Words>
  <Application>Microsoft Office PowerPoint</Application>
  <PresentationFormat>Affichage à l'écran (4:3)</PresentationFormat>
  <Paragraphs>409</Paragraphs>
  <Slides>40</Slides>
  <Notes>2</Notes>
  <HiddenSlides>0</HiddenSlides>
  <MMClips>0</MMClips>
  <ScaleCrop>false</ScaleCrop>
  <HeadingPairs>
    <vt:vector size="4" baseType="variant">
      <vt:variant>
        <vt:lpstr>Thème</vt:lpstr>
      </vt:variant>
      <vt:variant>
        <vt:i4>1</vt:i4>
      </vt:variant>
      <vt:variant>
        <vt:lpstr>Titres des diapositives</vt:lpstr>
      </vt:variant>
      <vt:variant>
        <vt:i4>40</vt:i4>
      </vt:variant>
    </vt:vector>
  </HeadingPairs>
  <TitlesOfParts>
    <vt:vector size="41" baseType="lpstr">
      <vt:lpstr>1_Thème Office</vt:lpstr>
      <vt:lpstr> برنامج مقياس لوحة القيادة الاستشرافية  Balanced Scorecard (BSC) </vt:lpstr>
      <vt:lpstr>Programme de module  Tableau de Bord Prospectif (TBP)</vt:lpstr>
      <vt:lpstr>برنامج المقياس</vt:lpstr>
      <vt:lpstr>Programme de Module</vt:lpstr>
      <vt:lpstr>الفصل الأول الإطار النظري والفكري للوحة القيادة الاستشرافية</vt:lpstr>
      <vt:lpstr>La Performanceأولا: تحليل مفهوم الأداء </vt:lpstr>
      <vt:lpstr>La Performanceأولا: تحليل مفهوم الأداء </vt:lpstr>
      <vt:lpstr>La Performanceأولا: تحليل مفهوم الأداء </vt:lpstr>
      <vt:lpstr>La Performanceأولا: تحليل مفهوم الأداء </vt:lpstr>
      <vt:lpstr>La Performanceأولا: تحليل مفهوم الأداء </vt:lpstr>
      <vt:lpstr>La Performanceأولا: تحليل مفهوم الأداء </vt:lpstr>
      <vt:lpstr>La Performanceأولا: تحليل مفهوم الأداء </vt:lpstr>
      <vt:lpstr>La Performanceأولا: تحليل مفهوم الأداء </vt:lpstr>
      <vt:lpstr>La Performanceأولا: تحليل مفهوم الأداء </vt:lpstr>
      <vt:lpstr>La Performanceأولا: تحليل مفهوم الأداء </vt:lpstr>
      <vt:lpstr>Tableau de Bordثانيا: لوحة القيادة </vt:lpstr>
      <vt:lpstr>Tableau de Bordثانيا: لوحة القيادة </vt:lpstr>
      <vt:lpstr>Tableau de Bordثانيا: لوحة القيادة </vt:lpstr>
      <vt:lpstr>Tableau de Bordثانيا: لوحة القيادة </vt:lpstr>
      <vt:lpstr>Tableau de Bordثانيا: لوحة القيادة </vt:lpstr>
      <vt:lpstr>Tableau de Bordثانيا: لوحة القيادة </vt:lpstr>
      <vt:lpstr>Tableau de Bordثانيا: لوحة القيادة </vt:lpstr>
      <vt:lpstr>Tableau de Bordثانيا: لوحة القيادة </vt:lpstr>
      <vt:lpstr>Tableau de Bordثانيا: لوحة القيادة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BSCثالثا: لوحة القيادة الاستشرافية   </vt:lpstr>
      <vt:lpstr>أهم مراجع الفصل</vt:lpstr>
      <vt:lpstr>أهم مراجع الفصل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تفعيل الإبداع التكنولوجي في المؤسسات العربية  وأثره على التنافسية الصناعية العربية -الجزائر نموذجا-</dc:title>
  <dc:creator>galaxy.net</dc:creator>
  <cp:lastModifiedBy>moh</cp:lastModifiedBy>
  <cp:revision>420</cp:revision>
  <dcterms:created xsi:type="dcterms:W3CDTF">2013-11-05T13:08:58Z</dcterms:created>
  <dcterms:modified xsi:type="dcterms:W3CDTF">2018-09-10T19:39:51Z</dcterms:modified>
</cp:coreProperties>
</file>