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18"/>
  </p:notesMasterIdLst>
  <p:sldIdLst>
    <p:sldId id="256" r:id="rId2"/>
    <p:sldId id="258" r:id="rId3"/>
    <p:sldId id="257" r:id="rId4"/>
    <p:sldId id="259" r:id="rId5"/>
    <p:sldId id="260" r:id="rId6"/>
    <p:sldId id="289" r:id="rId7"/>
    <p:sldId id="290" r:id="rId8"/>
    <p:sldId id="292" r:id="rId9"/>
    <p:sldId id="306" r:id="rId10"/>
    <p:sldId id="307" r:id="rId11"/>
    <p:sldId id="308" r:id="rId12"/>
    <p:sldId id="309" r:id="rId13"/>
    <p:sldId id="310" r:id="rId14"/>
    <p:sldId id="297" r:id="rId15"/>
    <p:sldId id="287" r:id="rId16"/>
    <p:sldId id="288"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441" autoAdjust="0"/>
    <p:restoredTop sz="94624" autoAdjust="0"/>
  </p:normalViewPr>
  <p:slideViewPr>
    <p:cSldViewPr>
      <p:cViewPr varScale="1">
        <p:scale>
          <a:sx n="69" d="100"/>
          <a:sy n="69" d="100"/>
        </p:scale>
        <p:origin x="-1422" y="-102"/>
      </p:cViewPr>
      <p:guideLst>
        <p:guide orient="horz" pos="2160"/>
        <p:guide pos="2880"/>
      </p:guideLst>
    </p:cSldViewPr>
  </p:slideViewPr>
  <p:outlineViewPr>
    <p:cViewPr>
      <p:scale>
        <a:sx n="33" d="100"/>
        <a:sy n="33" d="100"/>
      </p:scale>
      <p:origin x="0" y="283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0FA306-FD74-4EED-A0B1-23CAAFA79F18}" type="datetimeFigureOut">
              <a:rPr lang="fr-FR" smtClean="0"/>
              <a:pPr/>
              <a:t>24/04/2016</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717D87-7442-43CB-9416-947DAFC35095}" type="slidenum">
              <a:rPr lang="fr-FR" smtClean="0"/>
              <a:pPr/>
              <a:t>‹N°›</a:t>
            </a:fld>
            <a:endParaRPr lang="fr-F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2717D87-7442-43CB-9416-947DAFC35095}"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52717D87-7442-43CB-9416-947DAFC35095}" type="slidenum">
              <a:rPr lang="fr-FR" smtClean="0"/>
              <a:pPr/>
              <a:t>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54F2A3F3-411E-47A9-91E4-EDC27A9E48F9}" type="datetimeFigureOut">
              <a:rPr lang="fr-FR" smtClean="0"/>
              <a:pPr/>
              <a:t>24/04/2016</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9A9170F5-5306-4272-9E73-884391C79E44}" type="slidenum">
              <a:rPr lang="fr-FR" smtClean="0"/>
              <a:pPr/>
              <a:t>‹N°›</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F2A3F3-411E-47A9-91E4-EDC27A9E48F9}" type="datetimeFigureOut">
              <a:rPr lang="fr-FR" smtClean="0"/>
              <a:pPr/>
              <a:t>24/04/2016</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9170F5-5306-4272-9E73-884391C79E44}" type="slidenum">
              <a:rPr lang="fr-FR" smtClean="0"/>
              <a:pPr/>
              <a:t>‹N°›</a:t>
            </a:fld>
            <a:endParaRPr lang="fr-FR" dirty="0"/>
          </a:p>
        </p:txBody>
      </p:sp>
    </p:spTree>
  </p:cSld>
  <p:clrMap bg1="dk1" tx1="lt1" bg2="dk2"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4282" y="0"/>
            <a:ext cx="7929618" cy="1754326"/>
          </a:xfrm>
          <a:prstGeom prst="rect">
            <a:avLst/>
          </a:prstGeom>
          <a:noFill/>
          <a:ln w="0">
            <a:noFill/>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rtl="1"/>
            <a:r>
              <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جامعة </a:t>
            </a:r>
            <a:r>
              <a:rPr lang="ar-DZ" sz="3600" b="1" cap="none" spc="0"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بومرداس</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rtl="1"/>
            <a:r>
              <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كلية العلوم الاقتصادية، التجارية وعلوم التسيير</a:t>
            </a:r>
          </a:p>
          <a:p>
            <a:pPr algn="ctr" rtl="1"/>
            <a:r>
              <a:rPr lang="ar-DZ"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قسم علوم التسيير </a:t>
            </a:r>
            <a:r>
              <a:rPr lang="ar-DZ" sz="3600" b="1"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ماستر</a:t>
            </a:r>
            <a:r>
              <a:rPr lang="ar-DZ"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 </a:t>
            </a:r>
            <a:r>
              <a:rPr lang="fr-FR"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I</a:t>
            </a:r>
            <a:r>
              <a:rPr lang="ar-DZ"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 إدارة أعمال المؤسسات</a:t>
            </a:r>
            <a:endParaRPr lang="fr-FR" sz="3600" b="1" cap="none" spc="0"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p:txBody>
      </p:sp>
      <p:sp>
        <p:nvSpPr>
          <p:cNvPr id="4" name="AutoShape 9"/>
          <p:cNvSpPr>
            <a:spLocks noGrp="1" noChangeArrowheads="1"/>
          </p:cNvSpPr>
          <p:nvPr>
            <p:ph type="ctrTitle"/>
          </p:nvPr>
        </p:nvSpPr>
        <p:spPr bwMode="auto">
          <a:xfrm>
            <a:off x="500034" y="1785926"/>
            <a:ext cx="8001056" cy="1928826"/>
          </a:xfrm>
          <a:prstGeom prst="roundRect">
            <a:avLst>
              <a:gd name="adj" fmla="val 27056"/>
            </a:avLst>
          </a:prstGeom>
          <a:solidFill>
            <a:schemeClr val="bg2">
              <a:lumMod val="75000"/>
            </a:schemeClr>
          </a:solidFill>
          <a:ln>
            <a:solidFill>
              <a:schemeClr val="tx1"/>
            </a:solidFill>
            <a:headEnd/>
            <a:tailEnd/>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none" anchor="ctr">
            <a:noAutofit/>
          </a:bodyPr>
          <a:lstStyle/>
          <a:p>
            <a:pPr rtl="1"/>
            <a:r>
              <a:rPr lang="ar-DZ" sz="4000" b="1" dirty="0" smtClean="0"/>
              <a:t/>
            </a:r>
            <a:br>
              <a:rPr lang="ar-DZ" sz="4000" b="1" dirty="0" smtClean="0"/>
            </a:br>
            <a:r>
              <a:rPr lang="ar-DZ" sz="4000" b="1" dirty="0" smtClean="0"/>
              <a:t>برنامج مقياس لوحة القيادة الاستشرافية</a:t>
            </a:r>
            <a:r>
              <a:rPr lang="fr-FR" sz="4000" b="1" dirty="0" smtClean="0"/>
              <a:t> </a:t>
            </a:r>
            <a:r>
              <a:rPr lang="ar-DZ" sz="4000" b="1" dirty="0" smtClean="0"/>
              <a:t/>
            </a:r>
            <a:br>
              <a:rPr lang="ar-DZ" sz="4000" b="1" dirty="0" smtClean="0"/>
            </a:br>
            <a:r>
              <a:rPr lang="fr-FR" sz="4000" b="1" dirty="0" err="1" smtClean="0"/>
              <a:t>Balanced</a:t>
            </a:r>
            <a:r>
              <a:rPr lang="fr-FR" sz="4000" b="1" dirty="0" smtClean="0"/>
              <a:t> </a:t>
            </a:r>
            <a:r>
              <a:rPr lang="fr-FR" sz="4000" b="1" dirty="0" err="1" smtClean="0"/>
              <a:t>Scorecard</a:t>
            </a:r>
            <a:r>
              <a:rPr lang="fr-FR" sz="4000" b="1" dirty="0" smtClean="0"/>
              <a:t> (BSC)</a:t>
            </a:r>
            <a:br>
              <a:rPr lang="fr-FR" sz="4000" b="1" dirty="0" smtClean="0"/>
            </a:br>
            <a:endParaRPr lang="fr-FR" sz="4000" dirty="0"/>
          </a:p>
        </p:txBody>
      </p:sp>
      <p:sp>
        <p:nvSpPr>
          <p:cNvPr id="3" name="Sous-titre 2"/>
          <p:cNvSpPr>
            <a:spLocks noGrp="1"/>
          </p:cNvSpPr>
          <p:nvPr>
            <p:ph type="subTitle" idx="1"/>
          </p:nvPr>
        </p:nvSpPr>
        <p:spPr>
          <a:xfrm rot="10800000" flipV="1">
            <a:off x="428596" y="4643446"/>
            <a:ext cx="8143932" cy="2000264"/>
          </a:xfrm>
          <a:solidFill>
            <a:schemeClr val="bg2">
              <a:lumMod val="75000"/>
            </a:schemeClr>
          </a:solidFill>
          <a:ln>
            <a:solidFill>
              <a:schemeClr val="tx1"/>
            </a:solidFill>
          </a:ln>
        </p:spPr>
        <p:style>
          <a:lnRef idx="2">
            <a:schemeClr val="dk1"/>
          </a:lnRef>
          <a:fillRef idx="1">
            <a:schemeClr val="lt1"/>
          </a:fillRef>
          <a:effectRef idx="0">
            <a:schemeClr val="dk1"/>
          </a:effectRef>
          <a:fontRef idx="minor">
            <a:schemeClr val="dk1"/>
          </a:fontRef>
        </p:style>
        <p:txBody>
          <a:bodyPr>
            <a:normAutofit/>
          </a:bodyPr>
          <a:lstStyle/>
          <a:p>
            <a:pPr rtl="1"/>
            <a:r>
              <a:rPr lang="ar-DZ" dirty="0" smtClean="0">
                <a:ln>
                  <a:solidFill>
                    <a:schemeClr val="tx1"/>
                  </a:solidFill>
                </a:ln>
                <a:solidFill>
                  <a:schemeClr val="tx1"/>
                </a:solidFill>
                <a:latin typeface="Simplified Arabic" pitchFamily="18" charset="-78"/>
                <a:cs typeface="Simplified Arabic" pitchFamily="18" charset="-78"/>
              </a:rPr>
              <a:t>إعداد</a:t>
            </a:r>
          </a:p>
          <a:p>
            <a:pPr rtl="1"/>
            <a:r>
              <a:rPr lang="ar-DZ" b="1" dirty="0" smtClean="0">
                <a:ln>
                  <a:solidFill>
                    <a:schemeClr val="tx1"/>
                  </a:solidFill>
                </a:ln>
                <a:solidFill>
                  <a:schemeClr val="tx1"/>
                </a:solidFill>
                <a:latin typeface="Simplified Arabic" pitchFamily="18" charset="-78"/>
                <a:cs typeface="Simplified Arabic" pitchFamily="18" charset="-78"/>
              </a:rPr>
              <a:t>د. عرقوب وعلي</a:t>
            </a:r>
          </a:p>
          <a:p>
            <a:pPr rtl="1"/>
            <a:r>
              <a:rPr lang="ar-DZ" sz="2600" b="1" dirty="0" smtClean="0">
                <a:ln>
                  <a:solidFill>
                    <a:schemeClr val="tx1"/>
                  </a:solidFill>
                </a:ln>
                <a:solidFill>
                  <a:schemeClr val="tx1"/>
                </a:solidFill>
                <a:latin typeface="Simplified Arabic" pitchFamily="18" charset="-78"/>
                <a:cs typeface="Simplified Arabic" pitchFamily="18" charset="-78"/>
              </a:rPr>
              <a:t>جامعة </a:t>
            </a:r>
            <a:r>
              <a:rPr lang="ar-DZ" sz="2600" b="1" dirty="0" err="1" smtClean="0">
                <a:ln>
                  <a:solidFill>
                    <a:schemeClr val="tx1"/>
                  </a:solidFill>
                </a:ln>
                <a:solidFill>
                  <a:schemeClr val="tx1"/>
                </a:solidFill>
                <a:latin typeface="Simplified Arabic" pitchFamily="18" charset="-78"/>
                <a:cs typeface="Simplified Arabic" pitchFamily="18" charset="-78"/>
              </a:rPr>
              <a:t>بومرداس</a:t>
            </a:r>
            <a:endParaRPr lang="ar-DZ" sz="2600"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childTnLst>
                          </p:cTn>
                        </p:par>
                        <p:par>
                          <p:cTn id="8" fill="hold">
                            <p:stCondLst>
                              <p:cond delay="2000"/>
                            </p:stCondLst>
                            <p:childTnLst>
                              <p:par>
                                <p:cTn id="9" presetID="5"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heckerboard(across)">
                                      <p:cBhvr>
                                        <p:cTn id="11" dur="2000"/>
                                        <p:tgtEl>
                                          <p:spTgt spid="4"/>
                                        </p:tgtEl>
                                      </p:cBhvr>
                                    </p:animEffect>
                                  </p:childTnLst>
                                </p:cTn>
                              </p:par>
                              <p:par>
                                <p:cTn id="12" presetID="2" presetClass="entr" presetSubtype="4" fill="hold" grpId="0" nodeType="with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additive="base">
                                        <p:cTn id="14" dur="2000" fill="hold"/>
                                        <p:tgtEl>
                                          <p:spTgt spid="3">
                                            <p:bg/>
                                          </p:spTgt>
                                        </p:tgtEl>
                                        <p:attrNameLst>
                                          <p:attrName>ppt_x</p:attrName>
                                        </p:attrNameLst>
                                      </p:cBhvr>
                                      <p:tavLst>
                                        <p:tav tm="0">
                                          <p:val>
                                            <p:strVal val="#ppt_x"/>
                                          </p:val>
                                        </p:tav>
                                        <p:tav tm="100000">
                                          <p:val>
                                            <p:strVal val="#ppt_x"/>
                                          </p:val>
                                        </p:tav>
                                      </p:tavLst>
                                    </p:anim>
                                    <p:anim calcmode="lin" valueType="num">
                                      <p:cBhvr additive="base">
                                        <p:cTn id="15" dur="2000" fill="hold"/>
                                        <p:tgtEl>
                                          <p:spTgt spid="3">
                                            <p:bg/>
                                          </p:spTgt>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2000" fill="hold"/>
                                        <p:tgtEl>
                                          <p:spTgt spid="3">
                                            <p:txEl>
                                              <p:pRg st="1" end="1"/>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P spid="3" grpId="0" uiExpand="1"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بعد </a:t>
            </a:r>
            <a:r>
              <a:rPr lang="ar-DZ" sz="4800" b="1" u="sng" dirty="0" smtClean="0">
                <a:solidFill>
                  <a:srgbClr val="FFFF00"/>
                </a:solidFill>
                <a:latin typeface="Simplified Arabic" pitchFamily="18" charset="-78"/>
                <a:cs typeface="Simplified Arabic" pitchFamily="18" charset="-78"/>
              </a:rPr>
              <a:t>التعلم والنمو</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r>
              <a:rPr lang="ar-DZ" sz="3600" b="1" dirty="0" smtClean="0">
                <a:solidFill>
                  <a:srgbClr val="FFFF00"/>
                </a:solidFill>
                <a:latin typeface="Simplified Arabic" pitchFamily="18" charset="-78"/>
                <a:cs typeface="Simplified Arabic" pitchFamily="18" charset="-78"/>
              </a:rPr>
              <a:t>مؤشرات </a:t>
            </a:r>
            <a:r>
              <a:rPr lang="ar-DZ" sz="3600" b="1" dirty="0" smtClean="0">
                <a:solidFill>
                  <a:srgbClr val="FFFF00"/>
                </a:solidFill>
                <a:latin typeface="Simplified Arabic" pitchFamily="18" charset="-78"/>
                <a:cs typeface="Simplified Arabic" pitchFamily="18" charset="-78"/>
              </a:rPr>
              <a:t>مرتبطة بالموارد البشرية</a:t>
            </a:r>
          </a:p>
          <a:p>
            <a:pPr algn="just" rtl="1">
              <a:buFontTx/>
              <a:buChar char="-"/>
            </a:pPr>
            <a:r>
              <a:rPr lang="ar-DZ" sz="3600" b="1" dirty="0" smtClean="0">
                <a:solidFill>
                  <a:srgbClr val="FFC000"/>
                </a:solidFill>
                <a:latin typeface="Simplified Arabic" pitchFamily="18" charset="-78"/>
                <a:cs typeface="Simplified Arabic" pitchFamily="18" charset="-78"/>
              </a:rPr>
              <a:t>معدل </a:t>
            </a:r>
            <a:r>
              <a:rPr lang="ar-DZ" sz="3600" b="1" dirty="0" err="1" smtClean="0">
                <a:solidFill>
                  <a:srgbClr val="FFC000"/>
                </a:solidFill>
                <a:latin typeface="Simplified Arabic" pitchFamily="18" charset="-78"/>
                <a:cs typeface="Simplified Arabic" pitchFamily="18" charset="-78"/>
              </a:rPr>
              <a:t>تأطير</a:t>
            </a:r>
            <a:r>
              <a:rPr lang="ar-DZ" sz="3600" b="1" dirty="0" smtClean="0">
                <a:solidFill>
                  <a:srgbClr val="FFC000"/>
                </a:solidFill>
                <a:latin typeface="Simplified Arabic" pitchFamily="18" charset="-78"/>
                <a:cs typeface="Simplified Arabic" pitchFamily="18" charset="-78"/>
              </a:rPr>
              <a:t> العاملين: </a:t>
            </a:r>
            <a:r>
              <a:rPr lang="ar-DZ" sz="3600" b="1" dirty="0" smtClean="0">
                <a:latin typeface="Simplified Arabic" pitchFamily="18" charset="-78"/>
                <a:cs typeface="Simplified Arabic" pitchFamily="18" charset="-78"/>
              </a:rPr>
              <a:t>يتمثل في مدى قدرة المؤسسة على </a:t>
            </a:r>
            <a:r>
              <a:rPr lang="ar-DZ" sz="3600" b="1" dirty="0" err="1" smtClean="0">
                <a:latin typeface="Simplified Arabic" pitchFamily="18" charset="-78"/>
                <a:cs typeface="Simplified Arabic" pitchFamily="18" charset="-78"/>
              </a:rPr>
              <a:t>تأطير</a:t>
            </a:r>
            <a:r>
              <a:rPr lang="ar-DZ" sz="3600" b="1" dirty="0" smtClean="0">
                <a:latin typeface="Simplified Arabic" pitchFamily="18" charset="-78"/>
                <a:cs typeface="Simplified Arabic" pitchFamily="18" charset="-78"/>
              </a:rPr>
              <a:t> عمالها وإحاطتهم بإطارات إدارية وتقنية تتمكن من توجيههم والعمل على تحسين أدائهم بصورة مستمرة، ويقاس بالعلاقة التالية:</a:t>
            </a:r>
          </a:p>
          <a:p>
            <a:pPr algn="just" rtl="1">
              <a:buNone/>
            </a:pPr>
            <a:r>
              <a:rPr lang="ar-DZ" sz="3600" b="1" dirty="0" smtClean="0">
                <a:solidFill>
                  <a:srgbClr val="FFC000"/>
                </a:solidFill>
                <a:latin typeface="Simplified Arabic" pitchFamily="18" charset="-78"/>
                <a:cs typeface="Simplified Arabic" pitchFamily="18" charset="-78"/>
              </a:rPr>
              <a:t>معدل </a:t>
            </a:r>
            <a:r>
              <a:rPr lang="ar-DZ" sz="3600" b="1" dirty="0" err="1" smtClean="0">
                <a:solidFill>
                  <a:srgbClr val="FFC000"/>
                </a:solidFill>
                <a:latin typeface="Simplified Arabic" pitchFamily="18" charset="-78"/>
                <a:cs typeface="Simplified Arabic" pitchFamily="18" charset="-78"/>
              </a:rPr>
              <a:t>تأطير</a:t>
            </a:r>
            <a:r>
              <a:rPr lang="ar-DZ" sz="3600" b="1" dirty="0" smtClean="0">
                <a:solidFill>
                  <a:srgbClr val="FFC000"/>
                </a:solidFill>
                <a:latin typeface="Simplified Arabic" pitchFamily="18" charset="-78"/>
                <a:cs typeface="Simplified Arabic" pitchFamily="18" charset="-78"/>
              </a:rPr>
              <a:t> العاملين = عدد الإطارات بالمؤسسة/ العدد الإجمالي لعمال المؤسسة؛ </a:t>
            </a:r>
            <a:endParaRPr lang="ar-DZ" sz="3600" b="1" dirty="0" smtClean="0">
              <a:solidFill>
                <a:srgbClr val="FFC000"/>
              </a:solidFill>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بعد </a:t>
            </a:r>
            <a:r>
              <a:rPr lang="ar-DZ" sz="4800" b="1" u="sng" dirty="0" smtClean="0">
                <a:solidFill>
                  <a:srgbClr val="FFFF00"/>
                </a:solidFill>
                <a:latin typeface="Simplified Arabic" pitchFamily="18" charset="-78"/>
                <a:cs typeface="Simplified Arabic" pitchFamily="18" charset="-78"/>
              </a:rPr>
              <a:t>التعلم والنمو</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r>
              <a:rPr lang="ar-DZ" sz="3600" b="1" dirty="0" smtClean="0">
                <a:solidFill>
                  <a:srgbClr val="FFFF00"/>
                </a:solidFill>
                <a:latin typeface="Simplified Arabic" pitchFamily="18" charset="-78"/>
                <a:cs typeface="Simplified Arabic" pitchFamily="18" charset="-78"/>
              </a:rPr>
              <a:t>مؤشرات </a:t>
            </a:r>
            <a:r>
              <a:rPr lang="ar-DZ" sz="3600" b="1" dirty="0" smtClean="0">
                <a:solidFill>
                  <a:srgbClr val="FFFF00"/>
                </a:solidFill>
                <a:latin typeface="Simplified Arabic" pitchFamily="18" charset="-78"/>
                <a:cs typeface="Simplified Arabic" pitchFamily="18" charset="-78"/>
              </a:rPr>
              <a:t>مرتبطة بالموارد البشرية</a:t>
            </a:r>
          </a:p>
          <a:p>
            <a:pPr algn="just" rtl="1">
              <a:buFontTx/>
              <a:buChar char="-"/>
            </a:pPr>
            <a:r>
              <a:rPr lang="ar-DZ" b="1" dirty="0" smtClean="0">
                <a:solidFill>
                  <a:srgbClr val="FFC000"/>
                </a:solidFill>
                <a:latin typeface="Simplified Arabic" pitchFamily="18" charset="-78"/>
                <a:cs typeface="Simplified Arabic" pitchFamily="18" charset="-78"/>
              </a:rPr>
              <a:t>مؤشر إشراك العاملين: </a:t>
            </a:r>
            <a:r>
              <a:rPr lang="ar-DZ" dirty="0" smtClean="0">
                <a:latin typeface="Simplified Arabic" pitchFamily="18" charset="-78"/>
                <a:cs typeface="Simplified Arabic" pitchFamily="18" charset="-78"/>
              </a:rPr>
              <a:t>یعتبر هذا المؤشر من أهم </a:t>
            </a:r>
            <a:r>
              <a:rPr lang="ar-DZ" dirty="0" smtClean="0">
                <a:latin typeface="Simplified Arabic" pitchFamily="18" charset="-78"/>
                <a:cs typeface="Simplified Arabic" pitchFamily="18" charset="-78"/>
              </a:rPr>
              <a:t>المؤشرات </a:t>
            </a:r>
            <a:r>
              <a:rPr lang="ar-DZ" dirty="0" smtClean="0">
                <a:latin typeface="Simplified Arabic" pitchFamily="18" charset="-78"/>
                <a:cs typeface="Simplified Arabic" pitchFamily="18" charset="-78"/>
              </a:rPr>
              <a:t>التي تقیس </a:t>
            </a:r>
            <a:r>
              <a:rPr lang="ar-DZ" dirty="0" smtClean="0">
                <a:latin typeface="Simplified Arabic" pitchFamily="18" charset="-78"/>
                <a:cs typeface="Simplified Arabic" pitchFamily="18" charset="-78"/>
              </a:rPr>
              <a:t>أداء المؤسسات المتعلق بعمالها، </a:t>
            </a:r>
            <a:r>
              <a:rPr lang="ar-DZ" dirty="0" smtClean="0">
                <a:latin typeface="Simplified Arabic" pitchFamily="18" charset="-78"/>
                <a:cs typeface="Simplified Arabic" pitchFamily="18" charset="-78"/>
              </a:rPr>
              <a:t>ویقیس </a:t>
            </a:r>
            <a:r>
              <a:rPr lang="ar-DZ" dirty="0" smtClean="0">
                <a:latin typeface="Simplified Arabic" pitchFamily="18" charset="-78"/>
                <a:cs typeface="Simplified Arabic" pitchFamily="18" charset="-78"/>
              </a:rPr>
              <a:t>مدى إسهام مواردها </a:t>
            </a:r>
            <a:r>
              <a:rPr lang="ar-DZ" dirty="0" smtClean="0">
                <a:latin typeface="Simplified Arabic" pitchFamily="18" charset="-78"/>
                <a:cs typeface="Simplified Arabic" pitchFamily="18" charset="-78"/>
              </a:rPr>
              <a:t>البشریة في </a:t>
            </a:r>
            <a:r>
              <a:rPr lang="ar-DZ" dirty="0" smtClean="0">
                <a:latin typeface="Simplified Arabic" pitchFamily="18" charset="-78"/>
                <a:cs typeface="Simplified Arabic" pitchFamily="18" charset="-78"/>
              </a:rPr>
              <a:t>نتائجها </a:t>
            </a:r>
            <a:r>
              <a:rPr lang="ar-DZ" dirty="0" smtClean="0">
                <a:latin typeface="Simplified Arabic" pitchFamily="18" charset="-78"/>
                <a:cs typeface="Simplified Arabic" pitchFamily="18" charset="-78"/>
              </a:rPr>
              <a:t>وتحسین </a:t>
            </a:r>
            <a:r>
              <a:rPr lang="ar-DZ" dirty="0" smtClean="0">
                <a:latin typeface="Simplified Arabic" pitchFamily="18" charset="-78"/>
                <a:cs typeface="Simplified Arabic" pitchFamily="18" charset="-78"/>
              </a:rPr>
              <a:t>أدائها </a:t>
            </a:r>
            <a:r>
              <a:rPr lang="ar-DZ" dirty="0" smtClean="0">
                <a:latin typeface="Simplified Arabic" pitchFamily="18" charset="-78"/>
                <a:cs typeface="Simplified Arabic" pitchFamily="18" charset="-78"/>
              </a:rPr>
              <a:t>المالي، وذلك من خلال تحدید </a:t>
            </a:r>
            <a:r>
              <a:rPr lang="ar-DZ" dirty="0" err="1" smtClean="0">
                <a:latin typeface="Simplified Arabic" pitchFamily="18" charset="-78"/>
                <a:cs typeface="Simplified Arabic" pitchFamily="18" charset="-78"/>
              </a:rPr>
              <a:t>مردودیة</a:t>
            </a:r>
            <a:r>
              <a:rPr lang="ar-DZ" dirty="0" smtClean="0">
                <a:latin typeface="Simplified Arabic" pitchFamily="18" charset="-78"/>
                <a:cs typeface="Simplified Arabic" pitchFamily="18" charset="-78"/>
              </a:rPr>
              <a:t> </a:t>
            </a:r>
            <a:r>
              <a:rPr lang="ar-DZ" dirty="0" smtClean="0">
                <a:latin typeface="Simplified Arabic" pitchFamily="18" charset="-78"/>
                <a:cs typeface="Simplified Arabic" pitchFamily="18" charset="-78"/>
              </a:rPr>
              <a:t>مصاریف المستخدمین </a:t>
            </a:r>
            <a:r>
              <a:rPr lang="ar-DZ" dirty="0" smtClean="0">
                <a:latin typeface="Simplified Arabic" pitchFamily="18" charset="-78"/>
                <a:cs typeface="Simplified Arabic" pitchFamily="18" charset="-78"/>
              </a:rPr>
              <a:t>وتحلیل مساهمتها في النتیجة الصافیة، وتتمثل أهمیته أنه یبین مدى نجاح </a:t>
            </a:r>
            <a:r>
              <a:rPr lang="ar-DZ" dirty="0" smtClean="0">
                <a:latin typeface="Simplified Arabic" pitchFamily="18" charset="-78"/>
                <a:cs typeface="Simplified Arabic" pitchFamily="18" charset="-78"/>
              </a:rPr>
              <a:t>المؤسسات </a:t>
            </a:r>
            <a:r>
              <a:rPr lang="ar-DZ" dirty="0" smtClean="0">
                <a:latin typeface="Simplified Arabic" pitchFamily="18" charset="-78"/>
                <a:cs typeface="Simplified Arabic" pitchFamily="18" charset="-78"/>
              </a:rPr>
              <a:t>في </a:t>
            </a:r>
            <a:r>
              <a:rPr lang="ar-DZ" dirty="0" smtClean="0">
                <a:latin typeface="Simplified Arabic" pitchFamily="18" charset="-78"/>
                <a:cs typeface="Simplified Arabic" pitchFamily="18" charset="-78"/>
              </a:rPr>
              <a:t>إشراك مواردها </a:t>
            </a:r>
            <a:r>
              <a:rPr lang="ar-DZ" dirty="0" smtClean="0">
                <a:latin typeface="Simplified Arabic" pitchFamily="18" charset="-78"/>
                <a:cs typeface="Simplified Arabic" pitchFamily="18" charset="-78"/>
              </a:rPr>
              <a:t>البشریة في تعظیم </a:t>
            </a:r>
            <a:r>
              <a:rPr lang="ar-DZ" dirty="0" smtClean="0">
                <a:latin typeface="Simplified Arabic" pitchFamily="18" charset="-78"/>
                <a:cs typeface="Simplified Arabic" pitchFamily="18" charset="-78"/>
              </a:rPr>
              <a:t>أرباحها </a:t>
            </a:r>
            <a:r>
              <a:rPr lang="ar-DZ" dirty="0" smtClean="0">
                <a:latin typeface="Simplified Arabic" pitchFamily="18" charset="-78"/>
                <a:cs typeface="Simplified Arabic" pitchFamily="18" charset="-78"/>
              </a:rPr>
              <a:t>وتطویر </a:t>
            </a:r>
            <a:r>
              <a:rPr lang="ar-DZ" dirty="0" smtClean="0">
                <a:latin typeface="Simplified Arabic" pitchFamily="18" charset="-78"/>
                <a:cs typeface="Simplified Arabic" pitchFamily="18" charset="-78"/>
              </a:rPr>
              <a:t>نتائجها </a:t>
            </a:r>
            <a:r>
              <a:rPr lang="ar-DZ" dirty="0" smtClean="0">
                <a:latin typeface="Simplified Arabic" pitchFamily="18" charset="-78"/>
                <a:cs typeface="Simplified Arabic" pitchFamily="18" charset="-78"/>
              </a:rPr>
              <a:t>المالیة، وهذا بهدف تفعیل دورهم في تحسین </a:t>
            </a:r>
            <a:r>
              <a:rPr lang="ar-DZ" dirty="0" smtClean="0">
                <a:latin typeface="Simplified Arabic" pitchFamily="18" charset="-78"/>
                <a:cs typeface="Simplified Arabic" pitchFamily="18" charset="-78"/>
              </a:rPr>
              <a:t>أدائها الشامل واكتسابها </a:t>
            </a:r>
            <a:r>
              <a:rPr lang="ar-DZ" dirty="0" smtClean="0">
                <a:latin typeface="Simplified Arabic" pitchFamily="18" charset="-78"/>
                <a:cs typeface="Simplified Arabic" pitchFamily="18" charset="-78"/>
              </a:rPr>
              <a:t>میزة تنافسیة هامة</a:t>
            </a:r>
            <a:r>
              <a:rPr lang="ar-DZ" dirty="0" smtClean="0">
                <a:latin typeface="Simplified Arabic" pitchFamily="18" charset="-78"/>
                <a:cs typeface="Simplified Arabic" pitchFamily="18" charset="-78"/>
              </a:rPr>
              <a:t>.</a:t>
            </a:r>
          </a:p>
          <a:p>
            <a:pPr algn="just" rtl="1">
              <a:buNone/>
            </a:pPr>
            <a:r>
              <a:rPr lang="ar-DZ" dirty="0" smtClean="0"/>
              <a:t>ویحسب بالاعتماد على العلاقة التالیة:</a:t>
            </a:r>
          </a:p>
          <a:p>
            <a:pPr algn="just" rtl="1">
              <a:buNone/>
            </a:pPr>
            <a:r>
              <a:rPr lang="ar-DZ" b="1" dirty="0" smtClean="0">
                <a:solidFill>
                  <a:srgbClr val="FFC000"/>
                </a:solidFill>
              </a:rPr>
              <a:t>معدل </a:t>
            </a:r>
            <a:r>
              <a:rPr lang="ar-DZ" b="1" dirty="0" smtClean="0">
                <a:solidFill>
                  <a:srgbClr val="FFC000"/>
                </a:solidFill>
              </a:rPr>
              <a:t>إشراك </a:t>
            </a:r>
            <a:r>
              <a:rPr lang="ar-DZ" b="1" dirty="0" smtClean="0">
                <a:solidFill>
                  <a:srgbClr val="FFC000"/>
                </a:solidFill>
              </a:rPr>
              <a:t>العاملین= النتیجة الصافیة/ مصاریف المستخدمین</a:t>
            </a:r>
            <a:endParaRPr lang="ar-DZ" b="1" dirty="0" smtClean="0">
              <a:solidFill>
                <a:srgbClr val="FFC0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بعد </a:t>
            </a:r>
            <a:r>
              <a:rPr lang="ar-DZ" sz="4800" b="1" u="sng" dirty="0" smtClean="0">
                <a:solidFill>
                  <a:srgbClr val="FFFF00"/>
                </a:solidFill>
                <a:latin typeface="Simplified Arabic" pitchFamily="18" charset="-78"/>
                <a:cs typeface="Simplified Arabic" pitchFamily="18" charset="-78"/>
              </a:rPr>
              <a:t>التعلم والنمو</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r>
              <a:rPr lang="ar-DZ" sz="3600" b="1" dirty="0" smtClean="0">
                <a:solidFill>
                  <a:srgbClr val="FFFF00"/>
                </a:solidFill>
                <a:latin typeface="Simplified Arabic" pitchFamily="18" charset="-78"/>
                <a:cs typeface="Simplified Arabic" pitchFamily="18" charset="-78"/>
              </a:rPr>
              <a:t>مؤشرات </a:t>
            </a:r>
            <a:r>
              <a:rPr lang="ar-DZ" sz="3600" b="1" dirty="0" smtClean="0">
                <a:solidFill>
                  <a:srgbClr val="FFFF00"/>
                </a:solidFill>
                <a:latin typeface="Simplified Arabic" pitchFamily="18" charset="-78"/>
                <a:cs typeface="Simplified Arabic" pitchFamily="18" charset="-78"/>
              </a:rPr>
              <a:t>مرتبطة بالموارد البشرية</a:t>
            </a:r>
          </a:p>
          <a:p>
            <a:pPr algn="just" rtl="1">
              <a:buFontTx/>
              <a:buChar char="-"/>
            </a:pPr>
            <a:r>
              <a:rPr lang="ar-DZ" sz="3600" b="1" dirty="0" smtClean="0">
                <a:solidFill>
                  <a:srgbClr val="FFC000"/>
                </a:solidFill>
                <a:latin typeface="Simplified Arabic" pitchFamily="18" charset="-78"/>
                <a:cs typeface="Simplified Arabic" pitchFamily="18" charset="-78"/>
              </a:rPr>
              <a:t>مؤشر رضا العاملين؛</a:t>
            </a:r>
          </a:p>
          <a:p>
            <a:pPr algn="just" rtl="1">
              <a:buFontTx/>
              <a:buChar char="-"/>
            </a:pPr>
            <a:r>
              <a:rPr lang="ar-DZ" sz="3600" b="1" dirty="0" smtClean="0">
                <a:solidFill>
                  <a:srgbClr val="FFC000"/>
                </a:solidFill>
                <a:latin typeface="Simplified Arabic" pitchFamily="18" charset="-78"/>
                <a:cs typeface="Simplified Arabic" pitchFamily="18" charset="-78"/>
              </a:rPr>
              <a:t>عدد العمال الشباب (أقل من 40 سنة)؛</a:t>
            </a:r>
          </a:p>
          <a:p>
            <a:pPr algn="just" rtl="1">
              <a:buFontTx/>
              <a:buChar char="-"/>
            </a:pPr>
            <a:r>
              <a:rPr lang="ar-DZ" sz="3600" b="1" dirty="0" smtClean="0">
                <a:solidFill>
                  <a:srgbClr val="FFC000"/>
                </a:solidFill>
                <a:latin typeface="Simplified Arabic" pitchFamily="18" charset="-78"/>
                <a:cs typeface="Simplified Arabic" pitchFamily="18" charset="-78"/>
              </a:rPr>
              <a:t>متوسط الاقتراحات والمبادرات للعامل الواحد؛</a:t>
            </a:r>
          </a:p>
          <a:p>
            <a:pPr algn="just" rtl="1">
              <a:buFontTx/>
              <a:buChar char="-"/>
            </a:pPr>
            <a:r>
              <a:rPr lang="ar-DZ" sz="3600" b="1" dirty="0" smtClean="0">
                <a:solidFill>
                  <a:srgbClr val="FFC000"/>
                </a:solidFill>
                <a:latin typeface="Simplified Arabic" pitchFamily="18" charset="-78"/>
                <a:cs typeface="Simplified Arabic" pitchFamily="18" charset="-78"/>
              </a:rPr>
              <a:t>متوسط مصاريف التكوين للعامل الواحد؛</a:t>
            </a:r>
          </a:p>
          <a:p>
            <a:pPr algn="just" rtl="1">
              <a:buFontTx/>
              <a:buChar char="-"/>
            </a:pPr>
            <a:r>
              <a:rPr lang="ar-DZ" sz="3600" b="1" dirty="0" smtClean="0">
                <a:solidFill>
                  <a:srgbClr val="FFC000"/>
                </a:solidFill>
                <a:latin typeface="Simplified Arabic" pitchFamily="18" charset="-78"/>
                <a:cs typeface="Simplified Arabic" pitchFamily="18" charset="-78"/>
              </a:rPr>
              <a:t>عدد العمال ذوي الشهادات الجامعية.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بعد </a:t>
            </a:r>
            <a:r>
              <a:rPr lang="ar-DZ" sz="4800" b="1" u="sng" dirty="0" smtClean="0">
                <a:solidFill>
                  <a:srgbClr val="FFFF00"/>
                </a:solidFill>
                <a:latin typeface="Simplified Arabic" pitchFamily="18" charset="-78"/>
                <a:cs typeface="Simplified Arabic" pitchFamily="18" charset="-78"/>
              </a:rPr>
              <a:t>التعلم والنمو</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r>
              <a:rPr lang="ar-DZ" sz="3600" b="1" dirty="0" smtClean="0">
                <a:solidFill>
                  <a:srgbClr val="FFFF00"/>
                </a:solidFill>
                <a:latin typeface="Simplified Arabic" pitchFamily="18" charset="-78"/>
                <a:cs typeface="Simplified Arabic" pitchFamily="18" charset="-78"/>
              </a:rPr>
              <a:t>مؤشرات </a:t>
            </a:r>
            <a:r>
              <a:rPr lang="ar-DZ" sz="3600" b="1" dirty="0" smtClean="0">
                <a:solidFill>
                  <a:srgbClr val="FFFF00"/>
                </a:solidFill>
                <a:latin typeface="Simplified Arabic" pitchFamily="18" charset="-78"/>
                <a:cs typeface="Simplified Arabic" pitchFamily="18" charset="-78"/>
              </a:rPr>
              <a:t>مرتبطة بالإبداع والابتكار</a:t>
            </a:r>
          </a:p>
          <a:p>
            <a:pPr algn="just" rtl="1">
              <a:buFontTx/>
              <a:buChar char="-"/>
            </a:pPr>
            <a:r>
              <a:rPr lang="ar-DZ" sz="3600" b="1" dirty="0" smtClean="0">
                <a:solidFill>
                  <a:srgbClr val="FFC000"/>
                </a:solidFill>
                <a:latin typeface="Simplified Arabic" pitchFamily="18" charset="-78"/>
                <a:cs typeface="Simplified Arabic" pitchFamily="18" charset="-78"/>
              </a:rPr>
              <a:t>مصاريف البحث والتطوير/ إجمالي المصاريف؛</a:t>
            </a:r>
          </a:p>
          <a:p>
            <a:pPr algn="just" rtl="1">
              <a:buFontTx/>
              <a:buChar char="-"/>
            </a:pPr>
            <a:r>
              <a:rPr lang="ar-DZ" sz="3600" b="1" dirty="0" smtClean="0">
                <a:solidFill>
                  <a:srgbClr val="FFC000"/>
                </a:solidFill>
                <a:latin typeface="Simplified Arabic" pitchFamily="18" charset="-78"/>
                <a:cs typeface="Simplified Arabic" pitchFamily="18" charset="-78"/>
              </a:rPr>
              <a:t>نسبة </a:t>
            </a:r>
            <a:r>
              <a:rPr lang="ar-DZ" sz="3600" b="1" dirty="0" smtClean="0">
                <a:solidFill>
                  <a:srgbClr val="FFC000"/>
                </a:solidFill>
                <a:latin typeface="Simplified Arabic" pitchFamily="18" charset="-78"/>
                <a:cs typeface="Simplified Arabic" pitchFamily="18" charset="-78"/>
              </a:rPr>
              <a:t>تطور مصاريف البحث والتطوير (من سنة لأخرى)؛</a:t>
            </a:r>
          </a:p>
          <a:p>
            <a:pPr algn="just" rtl="1">
              <a:buFontTx/>
              <a:buChar char="-"/>
            </a:pPr>
            <a:r>
              <a:rPr lang="ar-DZ" sz="3600" b="1" dirty="0" smtClean="0">
                <a:solidFill>
                  <a:srgbClr val="FFC000"/>
                </a:solidFill>
                <a:latin typeface="Simplified Arabic" pitchFamily="18" charset="-78"/>
                <a:cs typeface="Simplified Arabic" pitchFamily="18" charset="-78"/>
              </a:rPr>
              <a:t>موارد البحث والتطوير/ إجمالي الموارد؛</a:t>
            </a:r>
          </a:p>
          <a:p>
            <a:pPr algn="just" rtl="1">
              <a:buFontTx/>
              <a:buChar char="-"/>
            </a:pPr>
            <a:r>
              <a:rPr lang="ar-DZ" sz="3600" b="1" dirty="0" smtClean="0">
                <a:solidFill>
                  <a:srgbClr val="FFC000"/>
                </a:solidFill>
                <a:latin typeface="Simplified Arabic" pitchFamily="18" charset="-78"/>
                <a:cs typeface="Simplified Arabic" pitchFamily="18" charset="-78"/>
              </a:rPr>
              <a:t>الاستثمار في الموارد غير الملموسة/ إجمالي الاستثمارات؛</a:t>
            </a:r>
          </a:p>
          <a:p>
            <a:pPr algn="just" rtl="1">
              <a:buFontTx/>
              <a:buChar char="-"/>
            </a:pPr>
            <a:r>
              <a:rPr lang="ar-DZ" sz="3600" b="1" dirty="0" smtClean="0">
                <a:solidFill>
                  <a:srgbClr val="FFC000"/>
                </a:solidFill>
                <a:latin typeface="Simplified Arabic" pitchFamily="18" charset="-78"/>
                <a:cs typeface="Simplified Arabic" pitchFamily="18" charset="-78"/>
              </a:rPr>
              <a:t>الاستثمار في تطوير منتجات جديدة؛</a:t>
            </a:r>
          </a:p>
          <a:p>
            <a:pPr algn="just" rtl="1">
              <a:buFontTx/>
              <a:buChar char="-"/>
            </a:pPr>
            <a:r>
              <a:rPr lang="ar-DZ" sz="3600" b="1" dirty="0" smtClean="0">
                <a:solidFill>
                  <a:srgbClr val="FFC000"/>
                </a:solidFill>
                <a:latin typeface="Simplified Arabic" pitchFamily="18" charset="-78"/>
                <a:cs typeface="Simplified Arabic" pitchFamily="18" charset="-78"/>
              </a:rPr>
              <a:t>المنتجات الجديدة/ إجمالي منتجات المؤسسة؛</a:t>
            </a:r>
          </a:p>
          <a:p>
            <a:pPr algn="just" rtl="1">
              <a:buFontTx/>
              <a:buChar char="-"/>
            </a:pPr>
            <a:r>
              <a:rPr lang="ar-DZ" sz="3600" b="1" dirty="0" smtClean="0">
                <a:solidFill>
                  <a:srgbClr val="FFC000"/>
                </a:solidFill>
                <a:latin typeface="Simplified Arabic" pitchFamily="18" charset="-78"/>
                <a:cs typeface="Simplified Arabic" pitchFamily="18" charset="-78"/>
              </a:rPr>
              <a:t>عوائد الأسواق الجديدة/ مجموع عوائد المؤسسة.</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ثالثا: دراسة حالة</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fr-FR" sz="2800" b="1" dirty="0" smtClean="0">
              <a:solidFill>
                <a:srgbClr val="FFFF00"/>
              </a:solidFill>
              <a:latin typeface="Simplified Arabic" pitchFamily="18" charset="-78"/>
              <a:cs typeface="Simplified Arabic" pitchFamily="18" charset="-78"/>
            </a:endParaRPr>
          </a:p>
          <a:p>
            <a:pPr algn="just" rtl="1">
              <a:buNone/>
            </a:pPr>
            <a:endParaRPr lang="ar-DZ" sz="2800" b="1" dirty="0" smtClean="0">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أهم مراجع الفصل</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2800" dirty="0" smtClean="0"/>
              <a:t>- </a:t>
            </a:r>
            <a:r>
              <a:rPr lang="ar-DZ" sz="2800" dirty="0" err="1" smtClean="0"/>
              <a:t>بلاسكة</a:t>
            </a:r>
            <a:r>
              <a:rPr lang="ar-DZ" sz="2800" dirty="0" smtClean="0"/>
              <a:t> صالح، </a:t>
            </a:r>
            <a:r>
              <a:rPr lang="ar-DZ" sz="2800" b="1" dirty="0" smtClean="0">
                <a:solidFill>
                  <a:srgbClr val="FFC000"/>
                </a:solidFill>
                <a:latin typeface="Simplified Arabic" pitchFamily="18" charset="-78"/>
                <a:cs typeface="Simplified Arabic" pitchFamily="18" charset="-78"/>
              </a:rPr>
              <a:t>قابلية تطبيق بطاقة الأداء المتوازن كأداة لتقييم الإستراتيجية </a:t>
            </a:r>
            <a:r>
              <a:rPr lang="ar-DZ" sz="2400" b="1" dirty="0" smtClean="0">
                <a:solidFill>
                  <a:srgbClr val="FFC000"/>
                </a:solidFill>
                <a:latin typeface="Simplified Arabic" pitchFamily="18" charset="-78"/>
                <a:cs typeface="Simplified Arabic" pitchFamily="18" charset="-78"/>
              </a:rPr>
              <a:t>في المؤسسة الاقتصادية الجزائرية -دراسة حالة بعض المؤسسات-</a:t>
            </a:r>
            <a:r>
              <a:rPr lang="ar-DZ" sz="2400" b="1"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مذكرة ماجستير غير منشورة في علوم التسيير، فرع الإدارة الإستراتيجية، جامعة </a:t>
            </a:r>
            <a:r>
              <a:rPr lang="ar-DZ" sz="2400" dirty="0" err="1" smtClean="0">
                <a:latin typeface="Simplified Arabic" pitchFamily="18" charset="-78"/>
                <a:cs typeface="Simplified Arabic" pitchFamily="18" charset="-78"/>
              </a:rPr>
              <a:t>سطيف</a:t>
            </a:r>
            <a:r>
              <a:rPr lang="ar-DZ" sz="2400" dirty="0" smtClean="0">
                <a:latin typeface="Simplified Arabic" pitchFamily="18" charset="-78"/>
                <a:cs typeface="Simplified Arabic" pitchFamily="18" charset="-78"/>
              </a:rPr>
              <a:t>، الجزائر، 2012. </a:t>
            </a:r>
            <a:endParaRPr lang="fr-FR" sz="2400" dirty="0" smtClean="0">
              <a:latin typeface="Simplified Arabic" pitchFamily="18" charset="-78"/>
              <a:cs typeface="Simplified Arabic" pitchFamily="18" charset="-78"/>
            </a:endParaRPr>
          </a:p>
          <a:p>
            <a:pPr algn="just" rtl="1">
              <a:buNone/>
            </a:pPr>
            <a:r>
              <a:rPr lang="fr-FR" sz="2400"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 العوض فاطمة رشدي سويلم، </a:t>
            </a:r>
            <a:r>
              <a:rPr lang="ar-DZ" sz="2400" b="1" dirty="0" smtClean="0">
                <a:solidFill>
                  <a:srgbClr val="FFC000"/>
                </a:solidFill>
                <a:latin typeface="Simplified Arabic" pitchFamily="18" charset="-78"/>
                <a:cs typeface="Simplified Arabic" pitchFamily="18" charset="-78"/>
              </a:rPr>
              <a:t>تأثير الربط والتكامل بين مقياس الأداء المتوازن </a:t>
            </a:r>
            <a:r>
              <a:rPr lang="en-US" sz="2400" b="1" dirty="0" smtClean="0">
                <a:solidFill>
                  <a:srgbClr val="FFC000"/>
                </a:solidFill>
                <a:latin typeface="Simplified Arabic" pitchFamily="18" charset="-78"/>
                <a:cs typeface="Simplified Arabic" pitchFamily="18" charset="-78"/>
              </a:rPr>
              <a:t>(BSC)</a:t>
            </a:r>
            <a:r>
              <a:rPr lang="ar-DZ" sz="2400" b="1" dirty="0" smtClean="0">
                <a:solidFill>
                  <a:srgbClr val="FFC000"/>
                </a:solidFill>
                <a:latin typeface="Simplified Arabic" pitchFamily="18" charset="-78"/>
                <a:cs typeface="Simplified Arabic" pitchFamily="18" charset="-78"/>
              </a:rPr>
              <a:t> ونظام التكاليف على أساس الأنشطة </a:t>
            </a:r>
            <a:r>
              <a:rPr lang="fr-FR" sz="2400" b="1" dirty="0" smtClean="0">
                <a:solidFill>
                  <a:srgbClr val="FFC000"/>
                </a:solidFill>
                <a:latin typeface="Simplified Arabic" pitchFamily="18" charset="-78"/>
                <a:cs typeface="Simplified Arabic" pitchFamily="18" charset="-78"/>
              </a:rPr>
              <a:t>(ABC)</a:t>
            </a:r>
            <a:r>
              <a:rPr lang="ar-DZ" sz="2400" b="1" dirty="0" smtClean="0">
                <a:solidFill>
                  <a:srgbClr val="FFC000"/>
                </a:solidFill>
                <a:latin typeface="Simplified Arabic" pitchFamily="18" charset="-78"/>
                <a:cs typeface="Simplified Arabic" pitchFamily="18" charset="-78"/>
              </a:rPr>
              <a:t> في تطوير أداء المصارف الفلسطينية -دراسة تطبيقية بنك فلسطين-</a:t>
            </a:r>
            <a:r>
              <a:rPr lang="ar-DZ" sz="2400" b="1"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رسالة ماجستير في المحاسبة والتمويل، كلية التجارة، الجامعة الإسلامية، غزة، فلسطين، 2009.</a:t>
            </a:r>
            <a:r>
              <a:rPr lang="ar-DZ" sz="2400" b="1"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 </a:t>
            </a:r>
            <a:endParaRPr lang="fr-FR" sz="2400" dirty="0" smtClean="0">
              <a:latin typeface="Simplified Arabic" pitchFamily="18" charset="-78"/>
              <a:cs typeface="Simplified Arabic" pitchFamily="18" charset="-78"/>
            </a:endParaRPr>
          </a:p>
          <a:p>
            <a:pPr algn="just" rtl="1">
              <a:buFontTx/>
              <a:buChar char="-"/>
            </a:pPr>
            <a:r>
              <a:rPr lang="ar-DZ" sz="2400" dirty="0" smtClean="0">
                <a:latin typeface="Simplified Arabic" pitchFamily="18" charset="-78"/>
                <a:cs typeface="Simplified Arabic" pitchFamily="18" charset="-78"/>
              </a:rPr>
              <a:t>محاد </a:t>
            </a:r>
            <a:r>
              <a:rPr lang="ar-DZ" sz="2400" dirty="0" err="1" smtClean="0">
                <a:latin typeface="Simplified Arabic" pitchFamily="18" charset="-78"/>
                <a:cs typeface="Simplified Arabic" pitchFamily="18" charset="-78"/>
              </a:rPr>
              <a:t>عريوة</a:t>
            </a:r>
            <a:r>
              <a:rPr lang="ar-DZ" sz="2400" dirty="0" smtClean="0">
                <a:latin typeface="Simplified Arabic" pitchFamily="18" charset="-78"/>
                <a:cs typeface="Simplified Arabic" pitchFamily="18" charset="-78"/>
              </a:rPr>
              <a:t>، </a:t>
            </a:r>
            <a:r>
              <a:rPr lang="ar-DZ" sz="2400" b="1" dirty="0" smtClean="0">
                <a:solidFill>
                  <a:srgbClr val="FFC000"/>
                </a:solidFill>
                <a:latin typeface="Simplified Arabic" pitchFamily="18" charset="-78"/>
                <a:cs typeface="Simplified Arabic" pitchFamily="18" charset="-78"/>
              </a:rPr>
              <a:t>دور بطاقة الأداء المتوازن في قياس وتقييم الأداء المستدام بالمؤسسات المتوسطة للصناعات الغذائية -دراسة مقارنة بين </a:t>
            </a:r>
            <a:r>
              <a:rPr lang="ar-DZ" sz="2400" b="1" dirty="0" err="1" smtClean="0">
                <a:solidFill>
                  <a:srgbClr val="FFC000"/>
                </a:solidFill>
                <a:latin typeface="Simplified Arabic" pitchFamily="18" charset="-78"/>
                <a:cs typeface="Simplified Arabic" pitchFamily="18" charset="-78"/>
              </a:rPr>
              <a:t>ملبنة</a:t>
            </a:r>
            <a:r>
              <a:rPr lang="ar-DZ" sz="2400" b="1" dirty="0" smtClean="0">
                <a:solidFill>
                  <a:srgbClr val="FFC000"/>
                </a:solidFill>
                <a:latin typeface="Simplified Arabic" pitchFamily="18" charset="-78"/>
                <a:cs typeface="Simplified Arabic" pitchFamily="18" charset="-78"/>
              </a:rPr>
              <a:t> </a:t>
            </a:r>
            <a:r>
              <a:rPr lang="ar-DZ" sz="2400" b="1" dirty="0" err="1" smtClean="0">
                <a:solidFill>
                  <a:srgbClr val="FFC000"/>
                </a:solidFill>
                <a:latin typeface="Simplified Arabic" pitchFamily="18" charset="-78"/>
                <a:cs typeface="Simplified Arabic" pitchFamily="18" charset="-78"/>
              </a:rPr>
              <a:t>الحضنة</a:t>
            </a:r>
            <a:r>
              <a:rPr lang="ar-DZ" sz="2400" b="1" dirty="0" smtClean="0">
                <a:solidFill>
                  <a:srgbClr val="FFC000"/>
                </a:solidFill>
                <a:latin typeface="Simplified Arabic" pitchFamily="18" charset="-78"/>
                <a:cs typeface="Simplified Arabic" pitchFamily="18" charset="-78"/>
              </a:rPr>
              <a:t> بالمسيلة </a:t>
            </a:r>
            <a:r>
              <a:rPr lang="ar-DZ" sz="2400" b="1" dirty="0" err="1" smtClean="0">
                <a:solidFill>
                  <a:srgbClr val="FFC000"/>
                </a:solidFill>
                <a:latin typeface="Simplified Arabic" pitchFamily="18" charset="-78"/>
                <a:cs typeface="Simplified Arabic" pitchFamily="18" charset="-78"/>
              </a:rPr>
              <a:t>وملبنة</a:t>
            </a:r>
            <a:r>
              <a:rPr lang="ar-DZ" sz="2400" b="1" dirty="0" smtClean="0">
                <a:solidFill>
                  <a:srgbClr val="FFC000"/>
                </a:solidFill>
                <a:latin typeface="Simplified Arabic" pitchFamily="18" charset="-78"/>
                <a:cs typeface="Simplified Arabic" pitchFamily="18" charset="-78"/>
              </a:rPr>
              <a:t> التل </a:t>
            </a:r>
            <a:r>
              <a:rPr lang="ar-DZ" sz="2400" b="1" dirty="0" err="1" smtClean="0">
                <a:solidFill>
                  <a:srgbClr val="FFC000"/>
                </a:solidFill>
                <a:latin typeface="Simplified Arabic" pitchFamily="18" charset="-78"/>
                <a:cs typeface="Simplified Arabic" pitchFamily="18" charset="-78"/>
              </a:rPr>
              <a:t>بسطيف</a:t>
            </a:r>
            <a:r>
              <a:rPr lang="ar-DZ" sz="2400" b="1" dirty="0" smtClean="0">
                <a:solidFill>
                  <a:srgbClr val="FFC000"/>
                </a:solidFill>
                <a:latin typeface="Simplified Arabic" pitchFamily="18" charset="-78"/>
                <a:cs typeface="Simplified Arabic" pitchFamily="18" charset="-78"/>
              </a:rPr>
              <a:t>-</a:t>
            </a:r>
            <a:r>
              <a:rPr lang="ar-DZ" sz="2400" b="1" dirty="0" smtClean="0">
                <a:latin typeface="Simplified Arabic" pitchFamily="18" charset="-78"/>
                <a:cs typeface="Simplified Arabic" pitchFamily="18" charset="-78"/>
              </a:rPr>
              <a:t>، </a:t>
            </a:r>
            <a:r>
              <a:rPr lang="ar-DZ" sz="2400" dirty="0" smtClean="0">
                <a:latin typeface="Simplified Arabic" pitchFamily="18" charset="-78"/>
                <a:cs typeface="Simplified Arabic" pitchFamily="18" charset="-78"/>
              </a:rPr>
              <a:t>مذكرة ماجستير غير منشورة في علوم التسيير، فرع إدارة الأعمال الإستراتيجية للتنمية المستدامة، كلية العلوم الاقتصادية، التجارية وعلوم التسيير، جامعة </a:t>
            </a:r>
            <a:r>
              <a:rPr lang="ar-DZ" sz="2400" dirty="0" err="1" smtClean="0">
                <a:latin typeface="Simplified Arabic" pitchFamily="18" charset="-78"/>
                <a:cs typeface="Simplified Arabic" pitchFamily="18" charset="-78"/>
              </a:rPr>
              <a:t>سطيف</a:t>
            </a:r>
            <a:r>
              <a:rPr lang="ar-DZ" sz="2400" dirty="0" smtClean="0">
                <a:latin typeface="Simplified Arabic" pitchFamily="18" charset="-78"/>
                <a:cs typeface="Simplified Arabic" pitchFamily="18" charset="-78"/>
              </a:rPr>
              <a:t>، الجزائر، 2011. </a:t>
            </a:r>
          </a:p>
          <a:p>
            <a:pPr algn="just" rtl="1">
              <a:buFontTx/>
              <a:buChar char="-"/>
            </a:pPr>
            <a:r>
              <a:rPr lang="ar-DZ" sz="2400" dirty="0" smtClean="0">
                <a:latin typeface="Simplified Arabic" pitchFamily="18" charset="-78"/>
                <a:cs typeface="Simplified Arabic" pitchFamily="18" charset="-78"/>
              </a:rPr>
              <a:t>جودة محفوظ أحمد، </a:t>
            </a:r>
            <a:r>
              <a:rPr lang="ar-SA" sz="2400" b="1" dirty="0" smtClean="0">
                <a:solidFill>
                  <a:srgbClr val="FFC000"/>
                </a:solidFill>
                <a:latin typeface="Simplified Arabic" pitchFamily="18" charset="-78"/>
                <a:cs typeface="Simplified Arabic" pitchFamily="18" charset="-78"/>
              </a:rPr>
              <a:t>تطبيق نظام الأداء المتوازن المؤسسي وأثره في الالتزام المؤسسي للعاملين في شركات الألمنيوم الأردنية: دراسة تطبيقية</a:t>
            </a:r>
            <a:r>
              <a:rPr lang="ar-SA" sz="2400" dirty="0" smtClean="0">
                <a:latin typeface="Simplified Arabic" pitchFamily="18" charset="-78"/>
                <a:cs typeface="Simplified Arabic" pitchFamily="18" charset="-78"/>
              </a:rPr>
              <a:t>، المجلة الأردنية للعلوم التطبيقية، المجلد 11، العدد 26، جامعة العلوم التطبيقية، عمان، الأردن، 2008.  </a:t>
            </a:r>
            <a:endParaRPr lang="fr-FR" sz="2400" dirty="0" smtClean="0">
              <a:latin typeface="Simplified Arabic" pitchFamily="18" charset="-78"/>
              <a:cs typeface="Simplified Arabic" pitchFamily="18" charset="-78"/>
            </a:endParaRPr>
          </a:p>
          <a:p>
            <a:pPr algn="just" rtl="1">
              <a:buNone/>
            </a:pPr>
            <a:endParaRPr lang="fr-FR" sz="2400" dirty="0" smtClean="0">
              <a:latin typeface="Simplified Arabic" pitchFamily="18" charset="-78"/>
              <a:cs typeface="Simplified Arabic" pitchFamily="18" charset="-78"/>
            </a:endParaRPr>
          </a:p>
          <a:p>
            <a:pPr algn="just" rtl="1">
              <a:buNone/>
            </a:pPr>
            <a:endParaRPr lang="ar-DZ" sz="2700"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sz="2500"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14290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أهم مراجع الفصل</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a:buNone/>
            </a:pPr>
            <a:r>
              <a:rPr lang="fr-FR" sz="2400" dirty="0" smtClean="0">
                <a:latin typeface="Simplified Arabic" pitchFamily="18" charset="-78"/>
                <a:cs typeface="Simplified Arabic" pitchFamily="18" charset="-78"/>
              </a:rPr>
              <a:t>- </a:t>
            </a:r>
            <a:r>
              <a:rPr lang="fr-FR" sz="2300" dirty="0" smtClean="0">
                <a:latin typeface="Simplified Arabic" pitchFamily="18" charset="-78"/>
                <a:cs typeface="Simplified Arabic" pitchFamily="18" charset="-78"/>
              </a:rPr>
              <a:t>CHRISTOPHE GERMAIN, </a:t>
            </a:r>
            <a:r>
              <a:rPr lang="fr-FR" sz="2300" b="1" dirty="0" smtClean="0">
                <a:solidFill>
                  <a:srgbClr val="FFC000"/>
                </a:solidFill>
                <a:latin typeface="Simplified Arabic" pitchFamily="18" charset="-78"/>
                <a:cs typeface="Simplified Arabic" pitchFamily="18" charset="-78"/>
              </a:rPr>
              <a:t>Tableau de bord</a:t>
            </a:r>
            <a:r>
              <a:rPr lang="fr-FR" sz="2300" b="1" dirty="0" smtClean="0">
                <a:latin typeface="Simplified Arabic" pitchFamily="18" charset="-78"/>
                <a:cs typeface="Simplified Arabic" pitchFamily="18" charset="-78"/>
              </a:rPr>
              <a:t>, </a:t>
            </a:r>
            <a:r>
              <a:rPr lang="tzm-Latn-DZ" sz="2300" dirty="0" smtClean="0">
                <a:latin typeface="Simplified Arabic" pitchFamily="18" charset="-78"/>
                <a:cs typeface="Simplified Arabic" pitchFamily="18" charset="-78"/>
              </a:rPr>
              <a:t>éditions</a:t>
            </a:r>
            <a:r>
              <a:rPr lang="fr-FR" sz="2300" dirty="0" smtClean="0">
                <a:latin typeface="Simplified Arabic" pitchFamily="18" charset="-78"/>
                <a:cs typeface="Simplified Arabic" pitchFamily="18" charset="-78"/>
              </a:rPr>
              <a:t> E-thèque, Lille, France, 2003.   </a:t>
            </a:r>
          </a:p>
          <a:p>
            <a:pPr algn="just">
              <a:buNone/>
            </a:pPr>
            <a:r>
              <a:rPr lang="fr-FR" sz="2300" dirty="0" smtClean="0">
                <a:latin typeface="Simplified Arabic" pitchFamily="18" charset="-78"/>
                <a:cs typeface="Simplified Arabic" pitchFamily="18" charset="-78"/>
              </a:rPr>
              <a:t>- FERNANDEZ ALAIN, </a:t>
            </a:r>
            <a:r>
              <a:rPr lang="fr-FR" sz="2300" b="1" dirty="0" smtClean="0">
                <a:solidFill>
                  <a:srgbClr val="FFC000"/>
                </a:solidFill>
                <a:latin typeface="Simplified Arabic" pitchFamily="18" charset="-78"/>
                <a:cs typeface="Simplified Arabic" pitchFamily="18" charset="-78"/>
              </a:rPr>
              <a:t>Les nouveaux tableau de bord des managers</a:t>
            </a:r>
            <a:r>
              <a:rPr lang="fr-FR" sz="2300" b="1" dirty="0" smtClean="0">
                <a:latin typeface="Simplified Arabic" pitchFamily="18" charset="-78"/>
                <a:cs typeface="Simplified Arabic" pitchFamily="18" charset="-78"/>
              </a:rPr>
              <a:t>, </a:t>
            </a:r>
            <a:r>
              <a:rPr lang="fr-FR" sz="2300" dirty="0" smtClean="0">
                <a:latin typeface="Simplified Arabic" pitchFamily="18" charset="-78"/>
                <a:cs typeface="Simplified Arabic" pitchFamily="18" charset="-78"/>
              </a:rPr>
              <a:t>, 4</a:t>
            </a:r>
            <a:r>
              <a:rPr lang="fr-FR" sz="2300" baseline="30000" dirty="0" smtClean="0">
                <a:latin typeface="Simplified Arabic" pitchFamily="18" charset="-78"/>
                <a:cs typeface="Simplified Arabic" pitchFamily="18" charset="-78"/>
              </a:rPr>
              <a:t>éme</a:t>
            </a:r>
            <a:r>
              <a:rPr lang="fr-FR" sz="2300" dirty="0" smtClean="0">
                <a:latin typeface="Simplified Arabic" pitchFamily="18" charset="-78"/>
                <a:cs typeface="Simplified Arabic" pitchFamily="18" charset="-78"/>
              </a:rPr>
              <a:t> édition, éditions </a:t>
            </a:r>
            <a:r>
              <a:rPr lang="fr-FR" sz="2300" dirty="0" err="1" smtClean="0">
                <a:latin typeface="Simplified Arabic" pitchFamily="18" charset="-78"/>
                <a:cs typeface="Simplified Arabic" pitchFamily="18" charset="-78"/>
              </a:rPr>
              <a:t>Eyrolles</a:t>
            </a:r>
            <a:r>
              <a:rPr lang="fr-FR" sz="2300" dirty="0" smtClean="0">
                <a:latin typeface="Simplified Arabic" pitchFamily="18" charset="-78"/>
                <a:cs typeface="Simplified Arabic" pitchFamily="18" charset="-78"/>
              </a:rPr>
              <a:t>, Paris, France, 2008.</a:t>
            </a:r>
          </a:p>
          <a:p>
            <a:pPr algn="just">
              <a:buNone/>
            </a:pPr>
            <a:r>
              <a:rPr lang="fr-FR" sz="2300" dirty="0" smtClean="0">
                <a:latin typeface="Simplified Arabic" pitchFamily="18" charset="-78"/>
                <a:cs typeface="Simplified Arabic" pitchFamily="18" charset="-78"/>
              </a:rPr>
              <a:t>- KAPLAN ROBERT.S., NORTON DAVID.P., </a:t>
            </a:r>
            <a:r>
              <a:rPr lang="fr-FR" sz="2300" b="1" dirty="0" smtClean="0">
                <a:solidFill>
                  <a:srgbClr val="FFC000"/>
                </a:solidFill>
                <a:latin typeface="Simplified Arabic" pitchFamily="18" charset="-78"/>
                <a:cs typeface="Simplified Arabic" pitchFamily="18" charset="-78"/>
              </a:rPr>
              <a:t>Le tableau de bord prospectif</a:t>
            </a:r>
            <a:r>
              <a:rPr lang="fr-FR" sz="2300" b="1" dirty="0" smtClean="0">
                <a:latin typeface="Simplified Arabic" pitchFamily="18" charset="-78"/>
                <a:cs typeface="Simplified Arabic" pitchFamily="18" charset="-78"/>
              </a:rPr>
              <a:t>, </a:t>
            </a:r>
            <a:r>
              <a:rPr lang="fr-FR" sz="2300" dirty="0" smtClean="0">
                <a:latin typeface="Simplified Arabic" pitchFamily="18" charset="-78"/>
                <a:cs typeface="Simplified Arabic" pitchFamily="18" charset="-78"/>
              </a:rPr>
              <a:t>7</a:t>
            </a:r>
            <a:r>
              <a:rPr lang="fr-FR" sz="2300" baseline="30000" dirty="0" smtClean="0">
                <a:latin typeface="Simplified Arabic" pitchFamily="18" charset="-78"/>
                <a:cs typeface="Simplified Arabic" pitchFamily="18" charset="-78"/>
              </a:rPr>
              <a:t>éme</a:t>
            </a:r>
            <a:r>
              <a:rPr lang="fr-FR" sz="2300" dirty="0" smtClean="0">
                <a:latin typeface="Simplified Arabic" pitchFamily="18" charset="-78"/>
                <a:cs typeface="Simplified Arabic" pitchFamily="18" charset="-78"/>
              </a:rPr>
              <a:t> édition, éditions d'Organisation, Paris, France, 2010. </a:t>
            </a:r>
          </a:p>
          <a:p>
            <a:pPr algn="just">
              <a:buNone/>
            </a:pPr>
            <a:r>
              <a:rPr lang="en-US" sz="2300" dirty="0" smtClean="0">
                <a:latin typeface="Simplified Arabic" pitchFamily="18" charset="-78"/>
                <a:cs typeface="Simplified Arabic" pitchFamily="18" charset="-78"/>
              </a:rPr>
              <a:t>- BEHERY MOHAMED H., </a:t>
            </a:r>
            <a:r>
              <a:rPr lang="en-US" sz="2300" b="1" dirty="0" smtClean="0">
                <a:solidFill>
                  <a:srgbClr val="FFC000"/>
                </a:solidFill>
                <a:latin typeface="Simplified Arabic" pitchFamily="18" charset="-78"/>
                <a:cs typeface="Simplified Arabic" pitchFamily="18" charset="-78"/>
              </a:rPr>
              <a:t>Change and culture: the balanced scorecard and the Egyptian fertilizer manufacturing sector</a:t>
            </a:r>
            <a:r>
              <a:rPr lang="en-US" sz="2300" b="1" dirty="0" smtClean="0">
                <a:latin typeface="Simplified Arabic" pitchFamily="18" charset="-78"/>
                <a:cs typeface="Simplified Arabic" pitchFamily="18" charset="-78"/>
              </a:rPr>
              <a:t>, </a:t>
            </a:r>
            <a:r>
              <a:rPr lang="en-US" sz="2300" dirty="0" smtClean="0">
                <a:latin typeface="Simplified Arabic" pitchFamily="18" charset="-78"/>
                <a:cs typeface="Simplified Arabic" pitchFamily="18" charset="-78"/>
              </a:rPr>
              <a:t>PhD thesis in Management, University of Glasgow, UK, 2005. </a:t>
            </a:r>
            <a:r>
              <a:rPr lang="en-US" sz="2300" b="1" dirty="0" smtClean="0">
                <a:latin typeface="Simplified Arabic" pitchFamily="18" charset="-78"/>
                <a:cs typeface="Simplified Arabic" pitchFamily="18" charset="-78"/>
              </a:rPr>
              <a:t> </a:t>
            </a:r>
            <a:endParaRPr lang="fr-FR" sz="2300" dirty="0" smtClean="0">
              <a:latin typeface="Simplified Arabic" pitchFamily="18" charset="-78"/>
              <a:cs typeface="Simplified Arabic" pitchFamily="18" charset="-78"/>
            </a:endParaRPr>
          </a:p>
          <a:p>
            <a:pPr algn="just">
              <a:buNone/>
            </a:pPr>
            <a:r>
              <a:rPr lang="fr-FR" sz="2300" dirty="0" smtClean="0">
                <a:latin typeface="Simplified Arabic" pitchFamily="18" charset="-78"/>
                <a:cs typeface="Simplified Arabic" pitchFamily="18" charset="-78"/>
              </a:rPr>
              <a:t> - BENZERAFA MANEL, </a:t>
            </a:r>
            <a:r>
              <a:rPr lang="fr-FR" sz="2300" b="1" dirty="0" smtClean="0">
                <a:solidFill>
                  <a:srgbClr val="FFC000"/>
                </a:solidFill>
                <a:latin typeface="Simplified Arabic" pitchFamily="18" charset="-78"/>
                <a:cs typeface="Simplified Arabic" pitchFamily="18" charset="-78"/>
              </a:rPr>
              <a:t>L'universalité d'un outil de gestion en question: Cas de la </a:t>
            </a:r>
            <a:r>
              <a:rPr lang="en-US" sz="2300" b="1" dirty="0" smtClean="0">
                <a:solidFill>
                  <a:srgbClr val="FFC000"/>
                </a:solidFill>
                <a:latin typeface="Simplified Arabic" pitchFamily="18" charset="-78"/>
                <a:cs typeface="Simplified Arabic" pitchFamily="18" charset="-78"/>
              </a:rPr>
              <a:t>balanced</a:t>
            </a:r>
            <a:r>
              <a:rPr lang="fr-FR" sz="2300" b="1" dirty="0" smtClean="0">
                <a:solidFill>
                  <a:srgbClr val="FFC000"/>
                </a:solidFill>
                <a:latin typeface="Simplified Arabic" pitchFamily="18" charset="-78"/>
                <a:cs typeface="Simplified Arabic" pitchFamily="18" charset="-78"/>
              </a:rPr>
              <a:t> </a:t>
            </a:r>
            <a:r>
              <a:rPr lang="en-US" sz="2300" b="1" dirty="0" smtClean="0">
                <a:solidFill>
                  <a:srgbClr val="FFC000"/>
                </a:solidFill>
                <a:latin typeface="Simplified Arabic" pitchFamily="18" charset="-78"/>
                <a:cs typeface="Simplified Arabic" pitchFamily="18" charset="-78"/>
              </a:rPr>
              <a:t>Scorecard</a:t>
            </a:r>
            <a:r>
              <a:rPr lang="fr-FR" sz="2300" b="1" smtClean="0">
                <a:solidFill>
                  <a:srgbClr val="FFC000"/>
                </a:solidFill>
                <a:latin typeface="Simplified Arabic" pitchFamily="18" charset="-78"/>
                <a:cs typeface="Simplified Arabic" pitchFamily="18" charset="-78"/>
              </a:rPr>
              <a:t> </a:t>
            </a:r>
            <a:r>
              <a:rPr lang="fr-FR" sz="2300" b="1" dirty="0" smtClean="0">
                <a:solidFill>
                  <a:srgbClr val="FFC000"/>
                </a:solidFill>
                <a:latin typeface="Simplified Arabic" pitchFamily="18" charset="-78"/>
                <a:cs typeface="Simplified Arabic" pitchFamily="18" charset="-78"/>
              </a:rPr>
              <a:t>dans les administrations de l'état</a:t>
            </a:r>
            <a:r>
              <a:rPr lang="fr-FR" sz="2300" b="1" dirty="0" smtClean="0">
                <a:latin typeface="Simplified Arabic" pitchFamily="18" charset="-78"/>
                <a:cs typeface="Simplified Arabic" pitchFamily="18" charset="-78"/>
              </a:rPr>
              <a:t>, </a:t>
            </a:r>
            <a:r>
              <a:rPr lang="fr-FR" sz="2300" dirty="0" smtClean="0">
                <a:latin typeface="Simplified Arabic" pitchFamily="18" charset="-78"/>
                <a:cs typeface="Simplified Arabic" pitchFamily="18" charset="-78"/>
              </a:rPr>
              <a:t>thèse de doctorat en sciences de gestion, option management public, Université Paris 10, Paris, France, 2007. </a:t>
            </a:r>
          </a:p>
          <a:p>
            <a:pPr algn="just">
              <a:buNone/>
            </a:pPr>
            <a:r>
              <a:rPr lang="en-US" sz="2300" dirty="0" smtClean="0">
                <a:latin typeface="Simplified Arabic" pitchFamily="18" charset="-78"/>
                <a:cs typeface="Simplified Arabic" pitchFamily="18" charset="-78"/>
              </a:rPr>
              <a:t>- KAPLAN ROBERT.S., NORTON DAVID.P., </a:t>
            </a:r>
            <a:r>
              <a:rPr lang="en-US" sz="2300" b="1" dirty="0" smtClean="0">
                <a:solidFill>
                  <a:srgbClr val="FFC000"/>
                </a:solidFill>
                <a:latin typeface="Simplified Arabic" pitchFamily="18" charset="-78"/>
                <a:cs typeface="Simplified Arabic" pitchFamily="18" charset="-78"/>
              </a:rPr>
              <a:t>Putting the Balanced Scorecard to work</a:t>
            </a:r>
            <a:r>
              <a:rPr lang="en-US" sz="2300" b="1" dirty="0" smtClean="0">
                <a:latin typeface="Simplified Arabic" pitchFamily="18" charset="-78"/>
                <a:cs typeface="Simplified Arabic" pitchFamily="18" charset="-78"/>
              </a:rPr>
              <a:t>, </a:t>
            </a:r>
            <a:r>
              <a:rPr lang="en-US" sz="2300" dirty="0" smtClean="0">
                <a:latin typeface="Simplified Arabic" pitchFamily="18" charset="-78"/>
                <a:cs typeface="Simplified Arabic" pitchFamily="18" charset="-78"/>
              </a:rPr>
              <a:t>Harvard Business Review, Vol.71, n°5, Harvard Business School, Boston, USA, September-October 1992.</a:t>
            </a:r>
            <a:endParaRPr lang="fr-FR" sz="2300" dirty="0" smtClean="0">
              <a:latin typeface="Simplified Arabic" pitchFamily="18" charset="-78"/>
              <a:cs typeface="Simplified Arabic" pitchFamily="18" charset="-78"/>
            </a:endParaRPr>
          </a:p>
          <a:p>
            <a:pPr algn="just">
              <a:buNone/>
            </a:pPr>
            <a:endParaRPr lang="fr-FR" sz="2400" dirty="0" smtClean="0">
              <a:latin typeface="Simplified Arabic" pitchFamily="18" charset="-78"/>
              <a:cs typeface="Simplified Arabic" pitchFamily="18" charset="-78"/>
            </a:endParaRPr>
          </a:p>
          <a:p>
            <a:pPr algn="just" rtl="1">
              <a:buNone/>
            </a:pPr>
            <a:endParaRPr lang="ar-DZ" sz="2700"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b="1" dirty="0" smtClean="0">
              <a:solidFill>
                <a:srgbClr val="FFFF00"/>
              </a:solidFill>
              <a:latin typeface="Simplified Arabic" pitchFamily="18" charset="-78"/>
              <a:cs typeface="Simplified Arabic" pitchFamily="18" charset="-78"/>
            </a:endParaRPr>
          </a:p>
          <a:p>
            <a:pPr algn="just" rtl="1">
              <a:buNone/>
            </a:pPr>
            <a:endParaRPr lang="ar-DZ" sz="2500" b="1" dirty="0" smtClean="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4282" y="0"/>
            <a:ext cx="7929618" cy="2308324"/>
          </a:xfrm>
          <a:prstGeom prst="rect">
            <a:avLst/>
          </a:prstGeom>
          <a:noFill/>
          <a:ln w="0">
            <a:noFill/>
          </a:ln>
        </p:spPr>
        <p:style>
          <a:lnRef idx="2">
            <a:schemeClr val="dk1"/>
          </a:lnRef>
          <a:fillRef idx="1">
            <a:schemeClr val="lt1"/>
          </a:fillRef>
          <a:effectRef idx="0">
            <a:schemeClr val="dk1"/>
          </a:effectRef>
          <a:fontRef idx="minor">
            <a:schemeClr val="dk1"/>
          </a:fontRef>
        </p:style>
        <p:txBody>
          <a:bodyPr wrap="square" lIns="91440" tIns="45720" rIns="91440" bIns="45720">
            <a:spAutoFit/>
          </a:bodyPr>
          <a:lstStyle/>
          <a:p>
            <a:pPr algn="ctr" rtl="1"/>
            <a:r>
              <a:rPr lang="fr-FR"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Université de </a:t>
            </a:r>
            <a:r>
              <a:rPr lang="fr-FR" sz="3600" b="1" cap="none" spc="0" dirty="0" err="1"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Boumerdes</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rtl="1"/>
            <a:r>
              <a:rPr lang="fr-FR"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FSEGC</a:t>
            </a:r>
            <a:endParaRPr lang="ar-DZ" sz="3600" b="1" cap="none" spc="0"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a:p>
            <a:pPr algn="ctr"/>
            <a:r>
              <a:rPr lang="fr-FR" sz="36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rPr>
              <a:t>Département SG Master I Management des Entreprises</a:t>
            </a:r>
            <a:endParaRPr lang="fr-FR" sz="3600" b="1" cap="none" spc="0" dirty="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latin typeface="Simplified Arabic" pitchFamily="18" charset="-78"/>
              <a:cs typeface="Simplified Arabic" pitchFamily="18" charset="-78"/>
            </a:endParaRPr>
          </a:p>
        </p:txBody>
      </p:sp>
      <p:sp>
        <p:nvSpPr>
          <p:cNvPr id="4" name="AutoShape 9"/>
          <p:cNvSpPr>
            <a:spLocks noGrp="1" noChangeArrowheads="1"/>
          </p:cNvSpPr>
          <p:nvPr>
            <p:ph type="ctrTitle"/>
          </p:nvPr>
        </p:nvSpPr>
        <p:spPr bwMode="auto">
          <a:xfrm>
            <a:off x="500034" y="2500306"/>
            <a:ext cx="8001056" cy="1928826"/>
          </a:xfrm>
          <a:prstGeom prst="roundRect">
            <a:avLst>
              <a:gd name="adj" fmla="val 27056"/>
            </a:avLst>
          </a:prstGeom>
          <a:solidFill>
            <a:schemeClr val="bg2">
              <a:lumMod val="75000"/>
            </a:schemeClr>
          </a:solidFill>
          <a:ln>
            <a:solidFill>
              <a:schemeClr val="tx1"/>
            </a:solidFill>
            <a:headEnd/>
            <a:tailEnd/>
          </a:ln>
          <a:effectLst>
            <a:innerShdw blurRad="63500" dist="50800" dir="135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none" anchor="ctr">
            <a:noAutofit/>
          </a:bodyPr>
          <a:lstStyle/>
          <a:p>
            <a:r>
              <a:rPr lang="fr-FR" sz="4000" b="1" dirty="0" smtClean="0"/>
              <a:t>Programme de module </a:t>
            </a:r>
            <a:br>
              <a:rPr lang="fr-FR" sz="4000" b="1" dirty="0" smtClean="0"/>
            </a:br>
            <a:r>
              <a:rPr lang="fr-FR" sz="4000" b="1" dirty="0" smtClean="0"/>
              <a:t>Tableau de Bord Prospectif (TBP)</a:t>
            </a:r>
            <a:endParaRPr lang="fr-FR" sz="4000" dirty="0"/>
          </a:p>
        </p:txBody>
      </p:sp>
      <p:sp>
        <p:nvSpPr>
          <p:cNvPr id="3" name="Sous-titre 2"/>
          <p:cNvSpPr>
            <a:spLocks noGrp="1"/>
          </p:cNvSpPr>
          <p:nvPr>
            <p:ph type="subTitle" idx="1"/>
          </p:nvPr>
        </p:nvSpPr>
        <p:spPr>
          <a:xfrm rot="10800000" flipV="1">
            <a:off x="428596" y="4643446"/>
            <a:ext cx="8143932" cy="2000264"/>
          </a:xfrm>
          <a:solidFill>
            <a:schemeClr val="bg2">
              <a:lumMod val="75000"/>
            </a:schemeClr>
          </a:solidFill>
          <a:ln>
            <a:solidFill>
              <a:schemeClr val="tx1"/>
            </a:solidFill>
          </a:ln>
        </p:spPr>
        <p:style>
          <a:lnRef idx="2">
            <a:schemeClr val="dk1"/>
          </a:lnRef>
          <a:fillRef idx="1">
            <a:schemeClr val="lt1"/>
          </a:fillRef>
          <a:effectRef idx="0">
            <a:schemeClr val="dk1"/>
          </a:effectRef>
          <a:fontRef idx="minor">
            <a:schemeClr val="dk1"/>
          </a:fontRef>
        </p:style>
        <p:txBody>
          <a:bodyPr>
            <a:normAutofit/>
          </a:bodyPr>
          <a:lstStyle/>
          <a:p>
            <a:pPr rtl="1"/>
            <a:r>
              <a:rPr lang="fr-FR" dirty="0" smtClean="0">
                <a:ln>
                  <a:solidFill>
                    <a:schemeClr val="tx1"/>
                  </a:solidFill>
                </a:ln>
                <a:solidFill>
                  <a:schemeClr val="tx1"/>
                </a:solidFill>
                <a:latin typeface="Simplified Arabic" pitchFamily="18" charset="-78"/>
                <a:cs typeface="Simplified Arabic" pitchFamily="18" charset="-78"/>
              </a:rPr>
              <a:t>Réalisé par</a:t>
            </a:r>
            <a:endParaRPr lang="ar-DZ" dirty="0" smtClean="0">
              <a:ln>
                <a:solidFill>
                  <a:schemeClr val="tx1"/>
                </a:solidFill>
              </a:ln>
              <a:solidFill>
                <a:schemeClr val="tx1"/>
              </a:solidFill>
              <a:latin typeface="Simplified Arabic" pitchFamily="18" charset="-78"/>
              <a:cs typeface="Simplified Arabic" pitchFamily="18" charset="-78"/>
            </a:endParaRPr>
          </a:p>
          <a:p>
            <a:pPr rtl="1"/>
            <a:r>
              <a:rPr lang="fr-FR" b="1" dirty="0" smtClean="0">
                <a:ln>
                  <a:solidFill>
                    <a:schemeClr val="tx1"/>
                  </a:solidFill>
                </a:ln>
                <a:solidFill>
                  <a:schemeClr val="tx1"/>
                </a:solidFill>
                <a:latin typeface="Simplified Arabic" pitchFamily="18" charset="-78"/>
                <a:cs typeface="Simplified Arabic" pitchFamily="18" charset="-78"/>
              </a:rPr>
              <a:t>Dr. ARKOUB </a:t>
            </a:r>
            <a:r>
              <a:rPr lang="fr-FR" b="1" dirty="0" err="1" smtClean="0">
                <a:ln>
                  <a:solidFill>
                    <a:schemeClr val="tx1"/>
                  </a:solidFill>
                </a:ln>
                <a:solidFill>
                  <a:schemeClr val="tx1"/>
                </a:solidFill>
                <a:latin typeface="Simplified Arabic" pitchFamily="18" charset="-78"/>
                <a:cs typeface="Simplified Arabic" pitchFamily="18" charset="-78"/>
              </a:rPr>
              <a:t>Ouali</a:t>
            </a:r>
            <a:endParaRPr lang="ar-DZ" b="1" dirty="0" smtClean="0">
              <a:ln>
                <a:solidFill>
                  <a:schemeClr val="tx1"/>
                </a:solidFill>
              </a:ln>
              <a:solidFill>
                <a:schemeClr val="tx1"/>
              </a:solidFill>
              <a:latin typeface="Simplified Arabic" pitchFamily="18" charset="-78"/>
              <a:cs typeface="Simplified Arabic" pitchFamily="18" charset="-78"/>
            </a:endParaRPr>
          </a:p>
          <a:p>
            <a:pPr rtl="1"/>
            <a:r>
              <a:rPr lang="fr-FR" sz="2600" b="1" dirty="0" smtClean="0">
                <a:ln>
                  <a:solidFill>
                    <a:schemeClr val="tx1"/>
                  </a:solidFill>
                </a:ln>
                <a:solidFill>
                  <a:schemeClr val="tx1"/>
                </a:solidFill>
                <a:latin typeface="Simplified Arabic" pitchFamily="18" charset="-78"/>
                <a:cs typeface="Simplified Arabic" pitchFamily="18" charset="-78"/>
              </a:rPr>
              <a:t>Université de </a:t>
            </a:r>
            <a:r>
              <a:rPr lang="fr-FR" sz="2600" b="1" dirty="0" err="1" smtClean="0">
                <a:ln>
                  <a:solidFill>
                    <a:schemeClr val="tx1"/>
                  </a:solidFill>
                </a:ln>
                <a:solidFill>
                  <a:schemeClr val="tx1"/>
                </a:solidFill>
                <a:latin typeface="Simplified Arabic" pitchFamily="18" charset="-78"/>
                <a:cs typeface="Simplified Arabic" pitchFamily="18" charset="-78"/>
              </a:rPr>
              <a:t>Boumerdes</a:t>
            </a:r>
            <a:endParaRPr lang="ar-DZ" sz="2600"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a:p>
            <a:pPr rtl="1"/>
            <a:endParaRPr lang="ar-DZ" b="1" dirty="0" smtClean="0">
              <a:ln>
                <a:solidFill>
                  <a:schemeClr val="tx1"/>
                </a:solidFill>
              </a:ln>
              <a:solidFill>
                <a:schemeClr val="tx1"/>
              </a:solidFill>
              <a:latin typeface="Simplified Arabic" pitchFamily="18" charset="-78"/>
              <a:cs typeface="Simplified Arabic" pitchFamily="18" charset="-78"/>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childTnLst>
                          </p:cTn>
                        </p:par>
                        <p:par>
                          <p:cTn id="8" fill="hold">
                            <p:stCondLst>
                              <p:cond delay="2000"/>
                            </p:stCondLst>
                            <p:childTnLst>
                              <p:par>
                                <p:cTn id="9" presetID="5" presetClass="entr" presetSubtype="10"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checkerboard(across)">
                                      <p:cBhvr>
                                        <p:cTn id="11" dur="2000"/>
                                        <p:tgtEl>
                                          <p:spTgt spid="4"/>
                                        </p:tgtEl>
                                      </p:cBhvr>
                                    </p:animEffect>
                                  </p:childTnLst>
                                </p:cTn>
                              </p:par>
                              <p:par>
                                <p:cTn id="12" presetID="2" presetClass="entr" presetSubtype="4" fill="hold" grpId="0" nodeType="with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additive="base">
                                        <p:cTn id="14" dur="2000" fill="hold"/>
                                        <p:tgtEl>
                                          <p:spTgt spid="3">
                                            <p:bg/>
                                          </p:spTgt>
                                        </p:tgtEl>
                                        <p:attrNameLst>
                                          <p:attrName>ppt_x</p:attrName>
                                        </p:attrNameLst>
                                      </p:cBhvr>
                                      <p:tavLst>
                                        <p:tav tm="0">
                                          <p:val>
                                            <p:strVal val="#ppt_x"/>
                                          </p:val>
                                        </p:tav>
                                        <p:tav tm="100000">
                                          <p:val>
                                            <p:strVal val="#ppt_x"/>
                                          </p:val>
                                        </p:tav>
                                      </p:tavLst>
                                    </p:anim>
                                    <p:anim calcmode="lin" valueType="num">
                                      <p:cBhvr additive="base">
                                        <p:cTn id="15" dur="2000" fill="hold"/>
                                        <p:tgtEl>
                                          <p:spTgt spid="3">
                                            <p:bg/>
                                          </p:spTgt>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2000" fill="hold"/>
                                        <p:tgtEl>
                                          <p:spTgt spid="3">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2000" fill="hold"/>
                                        <p:tgtEl>
                                          <p:spTgt spid="3">
                                            <p:txEl>
                                              <p:pRg st="1" end="1"/>
                                            </p:txEl>
                                          </p:spTgt>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7" dur="2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4" grpId="0" animBg="1"/>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14338"/>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برنامج المقياس</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r>
              <a:rPr lang="ar-DZ" sz="2800" b="1" dirty="0" smtClean="0">
                <a:solidFill>
                  <a:srgbClr val="FFFF00"/>
                </a:solidFill>
                <a:latin typeface="Simplified Arabic" pitchFamily="18" charset="-78"/>
                <a:cs typeface="Simplified Arabic" pitchFamily="18" charset="-78"/>
              </a:rPr>
              <a:t>الفصل الأول: </a:t>
            </a:r>
            <a:r>
              <a:rPr lang="ar-DZ" sz="2800" b="1" dirty="0" smtClean="0">
                <a:latin typeface="Simplified Arabic" pitchFamily="18" charset="-78"/>
                <a:cs typeface="Simplified Arabic" pitchFamily="18" charset="-78"/>
              </a:rPr>
              <a:t>الإطار النظري والفكري للوحة القيادة الاستشرافية</a:t>
            </a:r>
            <a:endParaRPr lang="fr-FR" sz="2800" b="1" dirty="0" smtClean="0">
              <a:latin typeface="Simplified Arabic" pitchFamily="18" charset="-78"/>
              <a:cs typeface="Simplified Arabic" pitchFamily="18" charset="-78"/>
            </a:endParaRPr>
          </a:p>
          <a:p>
            <a:pPr algn="just" rtl="1">
              <a:buNone/>
            </a:pPr>
            <a:r>
              <a:rPr lang="ar-DZ" sz="2800" b="1" dirty="0" smtClean="0">
                <a:solidFill>
                  <a:srgbClr val="FFFF00"/>
                </a:solidFill>
                <a:latin typeface="Simplified Arabic" pitchFamily="18" charset="-78"/>
                <a:cs typeface="Simplified Arabic" pitchFamily="18" charset="-78"/>
              </a:rPr>
              <a:t>الفصل الثاني:</a:t>
            </a:r>
            <a:r>
              <a:rPr lang="ar-DZ" sz="2800" b="1" dirty="0" smtClean="0">
                <a:latin typeface="Simplified Arabic" pitchFamily="18" charset="-78"/>
                <a:cs typeface="Simplified Arabic" pitchFamily="18" charset="-78"/>
              </a:rPr>
              <a:t> تصميم لوحة القيادة الاستشرافية وتحديد أبعادها</a:t>
            </a:r>
            <a:endParaRPr lang="fr-FR" sz="2800" b="1" dirty="0" smtClean="0">
              <a:latin typeface="Simplified Arabic" pitchFamily="18" charset="-78"/>
              <a:cs typeface="Simplified Arabic" pitchFamily="18" charset="-78"/>
            </a:endParaRPr>
          </a:p>
          <a:p>
            <a:pPr algn="just" rtl="1">
              <a:buNone/>
            </a:pPr>
            <a:r>
              <a:rPr lang="ar-DZ" sz="2800" b="1" dirty="0" smtClean="0">
                <a:solidFill>
                  <a:srgbClr val="FFFF00"/>
                </a:solidFill>
                <a:latin typeface="Simplified Arabic" pitchFamily="18" charset="-78"/>
                <a:cs typeface="Simplified Arabic" pitchFamily="18" charset="-78"/>
              </a:rPr>
              <a:t>الفصل الثالث: </a:t>
            </a:r>
            <a:r>
              <a:rPr lang="ar-DZ" sz="2800" b="1" dirty="0" smtClean="0">
                <a:latin typeface="Simplified Arabic" pitchFamily="18" charset="-78"/>
                <a:cs typeface="Simplified Arabic" pitchFamily="18" charset="-78"/>
              </a:rPr>
              <a:t>تصميم وتحليل مؤشرات البعد المالي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الرابع: </a:t>
            </a:r>
            <a:r>
              <a:rPr lang="ar-DZ" sz="2800" b="1" dirty="0" smtClean="0">
                <a:latin typeface="Simplified Arabic" pitchFamily="18" charset="-78"/>
                <a:cs typeface="Simplified Arabic" pitchFamily="18" charset="-78"/>
              </a:rPr>
              <a:t>تصميم وتحليل مؤشرات بعد الزبائن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الخامس: </a:t>
            </a:r>
            <a:r>
              <a:rPr lang="ar-DZ" sz="2800" b="1" dirty="0" smtClean="0">
                <a:latin typeface="Simplified Arabic" pitchFamily="18" charset="-78"/>
                <a:cs typeface="Simplified Arabic" pitchFamily="18" charset="-78"/>
              </a:rPr>
              <a:t>تصميم وتحليل مؤشرات بعد العمليات الداخلية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السادس: </a:t>
            </a:r>
            <a:r>
              <a:rPr lang="ar-DZ" sz="2800" b="1" dirty="0" smtClean="0">
                <a:latin typeface="Simplified Arabic" pitchFamily="18" charset="-78"/>
                <a:cs typeface="Simplified Arabic" pitchFamily="18" charset="-78"/>
              </a:rPr>
              <a:t>تصميم وتحليل مؤشرات بعد التعلم والنمو للوحة القيادة الاستشرافية</a:t>
            </a:r>
          </a:p>
          <a:p>
            <a:pPr algn="just" rtl="1">
              <a:buNone/>
            </a:pPr>
            <a:r>
              <a:rPr lang="ar-DZ" sz="2800" b="1" dirty="0" smtClean="0">
                <a:solidFill>
                  <a:srgbClr val="FFFF00"/>
                </a:solidFill>
                <a:latin typeface="Simplified Arabic" pitchFamily="18" charset="-78"/>
                <a:cs typeface="Simplified Arabic" pitchFamily="18" charset="-78"/>
              </a:rPr>
              <a:t>الفصل السابع: </a:t>
            </a:r>
            <a:r>
              <a:rPr lang="ar-DZ" sz="2800" b="1" dirty="0" smtClean="0">
                <a:latin typeface="Simplified Arabic" pitchFamily="18" charset="-78"/>
                <a:cs typeface="Simplified Arabic" pitchFamily="18" charset="-78"/>
              </a:rPr>
              <a:t>تصميم وتحليل مؤشرات البعد المجتمعي (الاجتماعي والبيئي) للوحة القيادة الاستشرافية المستدامة </a:t>
            </a:r>
            <a:r>
              <a:rPr lang="fr-FR" sz="2800" b="1" dirty="0" smtClean="0">
                <a:latin typeface="Simplified Arabic" pitchFamily="18" charset="-78"/>
                <a:cs typeface="Simplified Arabic" pitchFamily="18" charset="-78"/>
              </a:rPr>
              <a:t>(SBSC)</a:t>
            </a:r>
          </a:p>
          <a:p>
            <a:pPr algn="just" rtl="1">
              <a:buNone/>
            </a:pPr>
            <a:r>
              <a:rPr lang="ar-DZ" sz="2800" b="1" dirty="0" smtClean="0">
                <a:solidFill>
                  <a:srgbClr val="FFFF00"/>
                </a:solidFill>
                <a:latin typeface="Simplified Arabic" pitchFamily="18" charset="-78"/>
                <a:cs typeface="Simplified Arabic" pitchFamily="18" charset="-78"/>
              </a:rPr>
              <a:t>الفصل الثامن: </a:t>
            </a:r>
            <a:r>
              <a:rPr lang="ar-DZ" sz="2800" b="1" dirty="0" smtClean="0">
                <a:latin typeface="Simplified Arabic" pitchFamily="18" charset="-78"/>
                <a:cs typeface="Simplified Arabic" pitchFamily="18" charset="-78"/>
              </a:rPr>
              <a:t>قياس، تقييم وتحسين الأداء عن طريق لوحة القيادة الاستشرافية</a:t>
            </a:r>
            <a:endParaRPr lang="fr-FR" sz="2800" b="1" dirty="0" smtClean="0">
              <a:latin typeface="Simplified Arabic" pitchFamily="18" charset="-78"/>
              <a:cs typeface="Simplified Arabic" pitchFamily="18" charset="-78"/>
            </a:endParaRPr>
          </a:p>
          <a:p>
            <a:pPr algn="just" rtl="1">
              <a:buNone/>
            </a:pPr>
            <a:r>
              <a:rPr lang="ar-DZ" sz="2800" b="1" dirty="0" smtClean="0">
                <a:solidFill>
                  <a:srgbClr val="FFFF00"/>
                </a:solidFill>
                <a:latin typeface="Simplified Arabic" pitchFamily="18" charset="-78"/>
                <a:cs typeface="Simplified Arabic" pitchFamily="18" charset="-78"/>
              </a:rPr>
              <a:t>الفصل التاسع: </a:t>
            </a:r>
            <a:r>
              <a:rPr lang="ar-DZ" sz="2800" b="1" dirty="0" smtClean="0">
                <a:latin typeface="Simplified Arabic" pitchFamily="18" charset="-78"/>
                <a:cs typeface="Simplified Arabic" pitchFamily="18" charset="-78"/>
              </a:rPr>
              <a:t>تحليل وتقييم فعالية لوحة القيادة الاستشرافية</a:t>
            </a:r>
            <a:endParaRPr lang="fr-FR" sz="2800" b="1" dirty="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10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linds(horizontal)">
                                      <p:cBhvr>
                                        <p:cTn id="46" dur="1000"/>
                                        <p:tgtEl>
                                          <p:spTgt spid="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blinds(horizontal)">
                                      <p:cBhvr>
                                        <p:cTn id="51"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85776"/>
            <a:ext cx="8229600" cy="1225560"/>
          </a:xfrm>
        </p:spPr>
        <p:txBody>
          <a:bodyPr>
            <a:normAutofit/>
          </a:bodyPr>
          <a:lstStyle/>
          <a:p>
            <a:r>
              <a:rPr lang="fr-FR" sz="4800" b="1" u="sng" dirty="0" smtClean="0">
                <a:solidFill>
                  <a:srgbClr val="FFFF00"/>
                </a:solidFill>
                <a:latin typeface="Simplified Arabic" pitchFamily="18" charset="-78"/>
                <a:cs typeface="Simplified Arabic" pitchFamily="18" charset="-78"/>
              </a:rPr>
              <a:t>Programme de Module</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a:buNone/>
            </a:pPr>
            <a:r>
              <a:rPr lang="fr-FR" sz="2500" b="1" dirty="0" smtClean="0">
                <a:solidFill>
                  <a:srgbClr val="FFFF00"/>
                </a:solidFill>
                <a:latin typeface="Simplified Arabic" pitchFamily="18" charset="-78"/>
                <a:cs typeface="Simplified Arabic" pitchFamily="18" charset="-78"/>
              </a:rPr>
              <a:t>Chapitre I:</a:t>
            </a:r>
            <a:r>
              <a:rPr lang="fr-FR" sz="2500" b="1" dirty="0" smtClean="0">
                <a:latin typeface="Simplified Arabic" pitchFamily="18" charset="-78"/>
                <a:cs typeface="Simplified Arabic" pitchFamily="18" charset="-78"/>
              </a:rPr>
              <a:t> Le cadre conceptuel de TBP.</a:t>
            </a:r>
          </a:p>
          <a:p>
            <a:pPr algn="just">
              <a:buNone/>
            </a:pPr>
            <a:r>
              <a:rPr lang="fr-FR" sz="2500" b="1" dirty="0" smtClean="0">
                <a:solidFill>
                  <a:srgbClr val="FFFF00"/>
                </a:solidFill>
                <a:latin typeface="Simplified Arabic" pitchFamily="18" charset="-78"/>
                <a:cs typeface="Simplified Arabic" pitchFamily="18" charset="-78"/>
              </a:rPr>
              <a:t>Chapitre II:</a:t>
            </a:r>
            <a:r>
              <a:rPr lang="fr-FR" sz="2500" b="1" dirty="0" smtClean="0">
                <a:latin typeface="Simplified Arabic" pitchFamily="18" charset="-78"/>
                <a:cs typeface="Simplified Arabic" pitchFamily="18" charset="-78"/>
              </a:rPr>
              <a:t> La conception de TBP et la détermination de ses axes. </a:t>
            </a:r>
          </a:p>
          <a:p>
            <a:pPr algn="just">
              <a:buNone/>
            </a:pPr>
            <a:r>
              <a:rPr lang="fr-FR" sz="2500" b="1" dirty="0" smtClean="0">
                <a:solidFill>
                  <a:srgbClr val="FFFF00"/>
                </a:solidFill>
                <a:latin typeface="Simplified Arabic" pitchFamily="18" charset="-78"/>
                <a:cs typeface="Simplified Arabic" pitchFamily="18" charset="-78"/>
              </a:rPr>
              <a:t>Chapitre III: </a:t>
            </a:r>
            <a:r>
              <a:rPr lang="fr-FR" sz="2500" b="1" dirty="0" smtClean="0">
                <a:latin typeface="Simplified Arabic" pitchFamily="18" charset="-78"/>
                <a:cs typeface="Simplified Arabic" pitchFamily="18" charset="-78"/>
              </a:rPr>
              <a:t>La conception et l’analyse de l’axe financier de TBP.  </a:t>
            </a:r>
          </a:p>
          <a:p>
            <a:pPr algn="just">
              <a:buNone/>
            </a:pPr>
            <a:r>
              <a:rPr lang="fr-FR" sz="2500" b="1" dirty="0" smtClean="0">
                <a:solidFill>
                  <a:srgbClr val="FFFF00"/>
                </a:solidFill>
                <a:latin typeface="Simplified Arabic" pitchFamily="18" charset="-78"/>
                <a:cs typeface="Simplified Arabic" pitchFamily="18" charset="-78"/>
              </a:rPr>
              <a:t>Chapitre IV: </a:t>
            </a:r>
            <a:r>
              <a:rPr lang="fr-FR" sz="2500" b="1" dirty="0" smtClean="0">
                <a:latin typeface="Simplified Arabic" pitchFamily="18" charset="-78"/>
                <a:cs typeface="Simplified Arabic" pitchFamily="18" charset="-78"/>
              </a:rPr>
              <a:t>La conception et l’analyse de l’axe clients de TBP. </a:t>
            </a:r>
          </a:p>
          <a:p>
            <a:pPr algn="just">
              <a:buNone/>
            </a:pPr>
            <a:r>
              <a:rPr lang="fr-FR" sz="2500" b="1" dirty="0" smtClean="0">
                <a:solidFill>
                  <a:srgbClr val="FFFF00"/>
                </a:solidFill>
                <a:latin typeface="Simplified Arabic" pitchFamily="18" charset="-78"/>
                <a:cs typeface="Simplified Arabic" pitchFamily="18" charset="-78"/>
              </a:rPr>
              <a:t>Chapitre V:</a:t>
            </a:r>
            <a:r>
              <a:rPr lang="fr-FR" sz="2500" b="1" dirty="0" smtClean="0">
                <a:latin typeface="Simplified Arabic" pitchFamily="18" charset="-78"/>
                <a:cs typeface="Simplified Arabic" pitchFamily="18" charset="-78"/>
              </a:rPr>
              <a:t> La conception et l’analyse de l’axe processus internes de TBP.</a:t>
            </a:r>
          </a:p>
          <a:p>
            <a:pPr algn="just">
              <a:buNone/>
            </a:pPr>
            <a:r>
              <a:rPr lang="fr-FR" sz="2500" b="1" dirty="0" smtClean="0">
                <a:solidFill>
                  <a:srgbClr val="FFFF00"/>
                </a:solidFill>
                <a:latin typeface="Simplified Arabic" pitchFamily="18" charset="-78"/>
                <a:cs typeface="Simplified Arabic" pitchFamily="18" charset="-78"/>
              </a:rPr>
              <a:t>Chapitre VI: </a:t>
            </a:r>
            <a:r>
              <a:rPr lang="fr-FR" sz="2500" b="1" dirty="0" smtClean="0">
                <a:latin typeface="Simplified Arabic" pitchFamily="18" charset="-78"/>
                <a:cs typeface="Simplified Arabic" pitchFamily="18" charset="-78"/>
              </a:rPr>
              <a:t>La conception et l’analyse de l’axe apprentissage organisationnel de TBP.</a:t>
            </a:r>
          </a:p>
          <a:p>
            <a:pPr algn="just">
              <a:buNone/>
            </a:pPr>
            <a:r>
              <a:rPr lang="fr-FR" sz="2500" b="1" dirty="0" smtClean="0">
                <a:solidFill>
                  <a:srgbClr val="FFFF00"/>
                </a:solidFill>
                <a:latin typeface="Simplified Arabic" pitchFamily="18" charset="-78"/>
                <a:cs typeface="Simplified Arabic" pitchFamily="18" charset="-78"/>
              </a:rPr>
              <a:t>Chapitre VII: </a:t>
            </a:r>
            <a:r>
              <a:rPr lang="fr-FR" sz="2500" b="1" dirty="0" smtClean="0">
                <a:latin typeface="Simplified Arabic" pitchFamily="18" charset="-78"/>
                <a:cs typeface="Simplified Arabic" pitchFamily="18" charset="-78"/>
              </a:rPr>
              <a:t>La conception et l’analyse de l’axe sociétal (social et environnemental) de TBPD (SBSC).</a:t>
            </a:r>
          </a:p>
          <a:p>
            <a:pPr algn="just">
              <a:buNone/>
            </a:pPr>
            <a:r>
              <a:rPr lang="fr-FR" sz="2500" b="1" dirty="0" smtClean="0">
                <a:solidFill>
                  <a:srgbClr val="FFFF00"/>
                </a:solidFill>
                <a:latin typeface="Simplified Arabic" pitchFamily="18" charset="-78"/>
                <a:cs typeface="Simplified Arabic" pitchFamily="18" charset="-78"/>
              </a:rPr>
              <a:t>Chapitre VIII: </a:t>
            </a:r>
            <a:r>
              <a:rPr lang="fr-FR" sz="2500" b="1" dirty="0" smtClean="0">
                <a:latin typeface="Simplified Arabic" pitchFamily="18" charset="-78"/>
                <a:cs typeface="Simplified Arabic" pitchFamily="18" charset="-78"/>
              </a:rPr>
              <a:t>Mesure, Evaluation et Amélioration de la Performance à travers le TBP.</a:t>
            </a:r>
          </a:p>
          <a:p>
            <a:pPr algn="just">
              <a:buNone/>
            </a:pPr>
            <a:r>
              <a:rPr lang="fr-FR" sz="2500" b="1" dirty="0" smtClean="0">
                <a:solidFill>
                  <a:srgbClr val="FFFF00"/>
                </a:solidFill>
                <a:latin typeface="Simplified Arabic" pitchFamily="18" charset="-78"/>
                <a:cs typeface="Simplified Arabic" pitchFamily="18" charset="-78"/>
              </a:rPr>
              <a:t>Chapitre IX: </a:t>
            </a:r>
            <a:r>
              <a:rPr lang="fr-FR" sz="2500" b="1" dirty="0" smtClean="0">
                <a:latin typeface="Simplified Arabic" pitchFamily="18" charset="-78"/>
                <a:cs typeface="Simplified Arabic" pitchFamily="18" charset="-78"/>
              </a:rPr>
              <a:t>L’analyse et l’évaluation d’efficacité de TBP.</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par>
                          <p:cTn id="8" fill="hold">
                            <p:stCondLst>
                              <p:cond delay="1000"/>
                            </p:stCondLst>
                            <p:childTnLst>
                              <p:par>
                                <p:cTn id="9" presetID="3"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blinds(horizontal)">
                                      <p:cBhvr>
                                        <p:cTn id="11" dur="1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blinds(horizontal)">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blinds(horizontal)">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linds(horizontal)">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blinds(horizontal)">
                                      <p:cBhvr>
                                        <p:cTn id="31" dur="10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blinds(horizontal)">
                                      <p:cBhvr>
                                        <p:cTn id="36" dur="10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blinds(horizontal)">
                                      <p:cBhvr>
                                        <p:cTn id="41" dur="1000"/>
                                        <p:tgtEl>
                                          <p:spTgt spid="3">
                                            <p:txEl>
                                              <p:pRg st="6" end="6"/>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3">
                                            <p:txEl>
                                              <p:pRg st="7" end="7"/>
                                            </p:txEl>
                                          </p:spTgt>
                                        </p:tgtEl>
                                        <p:attrNameLst>
                                          <p:attrName>style.visibility</p:attrName>
                                        </p:attrNameLst>
                                      </p:cBhvr>
                                      <p:to>
                                        <p:strVal val="visible"/>
                                      </p:to>
                                    </p:set>
                                    <p:animEffect transition="in" filter="blinds(horizontal)">
                                      <p:cBhvr>
                                        <p:cTn id="46" dur="1000"/>
                                        <p:tgtEl>
                                          <p:spTgt spid="3">
                                            <p:txEl>
                                              <p:pRg st="7" end="7"/>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blinds(horizontal)">
                                      <p:cBhvr>
                                        <p:cTn id="51"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0" y="2214554"/>
            <a:ext cx="9144000" cy="2071702"/>
          </a:xfrm>
        </p:spPr>
        <p:txBody>
          <a:bodyPr>
            <a:normAutofit fontScale="90000"/>
          </a:bodyPr>
          <a:lstStyle/>
          <a:p>
            <a:pPr rtl="1"/>
            <a:r>
              <a:rPr lang="ar-DZ" sz="4900" b="1" dirty="0" smtClean="0">
                <a:solidFill>
                  <a:srgbClr val="FFFF00"/>
                </a:solidFill>
                <a:latin typeface="Simplified Arabic" pitchFamily="18" charset="-78"/>
                <a:cs typeface="Simplified Arabic" pitchFamily="18" charset="-78"/>
              </a:rPr>
              <a:t>الفصل </a:t>
            </a:r>
            <a:r>
              <a:rPr lang="ar-DZ" sz="4900" b="1" dirty="0" smtClean="0">
                <a:solidFill>
                  <a:srgbClr val="FFFF00"/>
                </a:solidFill>
                <a:latin typeface="Simplified Arabic" pitchFamily="18" charset="-78"/>
                <a:cs typeface="Simplified Arabic" pitchFamily="18" charset="-78"/>
              </a:rPr>
              <a:t>السادس</a:t>
            </a:r>
            <a:r>
              <a:rPr lang="ar-DZ" b="1" dirty="0" smtClean="0">
                <a:solidFill>
                  <a:srgbClr val="FFFF00"/>
                </a:solidFill>
                <a:latin typeface="Simplified Arabic" pitchFamily="18" charset="-78"/>
                <a:cs typeface="Simplified Arabic" pitchFamily="18" charset="-78"/>
              </a:rPr>
              <a:t/>
            </a:r>
            <a:br>
              <a:rPr lang="ar-DZ" b="1" dirty="0" smtClean="0">
                <a:solidFill>
                  <a:srgbClr val="FFFF00"/>
                </a:solidFill>
                <a:latin typeface="Simplified Arabic" pitchFamily="18" charset="-78"/>
                <a:cs typeface="Simplified Arabic" pitchFamily="18" charset="-78"/>
              </a:rPr>
            </a:br>
            <a:r>
              <a:rPr lang="ar-DZ" b="1" dirty="0" smtClean="0">
                <a:latin typeface="Simplified Arabic" pitchFamily="18" charset="-78"/>
                <a:cs typeface="Simplified Arabic" pitchFamily="18" charset="-78"/>
              </a:rPr>
              <a:t>تصميم وتحليل مؤشرات بعد </a:t>
            </a:r>
            <a:r>
              <a:rPr lang="ar-DZ" b="1" dirty="0" smtClean="0">
                <a:latin typeface="Simplified Arabic" pitchFamily="18" charset="-78"/>
                <a:cs typeface="Simplified Arabic" pitchFamily="18" charset="-78"/>
              </a:rPr>
              <a:t>التعلم والنمو</a:t>
            </a:r>
            <a:r>
              <a:rPr lang="ar-DZ" b="1" dirty="0" smtClean="0">
                <a:latin typeface="Simplified Arabic" pitchFamily="18" charset="-78"/>
                <a:cs typeface="Simplified Arabic" pitchFamily="18" charset="-78"/>
              </a:rPr>
              <a:t/>
            </a:r>
            <a:br>
              <a:rPr lang="ar-DZ" b="1" dirty="0" smtClean="0">
                <a:latin typeface="Simplified Arabic" pitchFamily="18" charset="-78"/>
                <a:cs typeface="Simplified Arabic" pitchFamily="18" charset="-78"/>
              </a:rPr>
            </a:br>
            <a:r>
              <a:rPr lang="ar-DZ" b="1" dirty="0" smtClean="0">
                <a:latin typeface="Simplified Arabic" pitchFamily="18" charset="-78"/>
                <a:cs typeface="Simplified Arabic" pitchFamily="18" charset="-78"/>
              </a:rPr>
              <a:t>للوحة القيادة </a:t>
            </a:r>
            <a:r>
              <a:rPr lang="ar-DZ" b="1" dirty="0" err="1" smtClean="0">
                <a:latin typeface="Simplified Arabic" pitchFamily="18" charset="-78"/>
                <a:cs typeface="Simplified Arabic" pitchFamily="18" charset="-78"/>
              </a:rPr>
              <a:t>الاستشرافية</a:t>
            </a:r>
            <a:endParaRPr lang="fr-FR" b="1" dirty="0">
              <a:solidFill>
                <a:srgbClr val="FFFF00"/>
              </a:solidFill>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أهمية بعد </a:t>
            </a:r>
            <a:r>
              <a:rPr lang="ar-DZ" sz="4800" b="1" u="sng" dirty="0" smtClean="0">
                <a:solidFill>
                  <a:srgbClr val="FFFF00"/>
                </a:solidFill>
                <a:latin typeface="Simplified Arabic" pitchFamily="18" charset="-78"/>
                <a:cs typeface="Simplified Arabic" pitchFamily="18" charset="-78"/>
              </a:rPr>
              <a:t>التعلم والنمو</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a:p>
            <a:pPr algn="just" rtl="1">
              <a:buNone/>
            </a:pPr>
            <a:r>
              <a:rPr lang="ar-DZ" b="1" dirty="0" smtClean="0">
                <a:latin typeface="Simplified Arabic" pitchFamily="18" charset="-78"/>
                <a:cs typeface="Simplified Arabic" pitchFamily="18" charset="-78"/>
              </a:rPr>
              <a:t>بغرض تحسين أداء المؤسسة في مختلف عملياتها وأنشطتها، عليها أن تتوفر على موارد بشرية كفئة ومؤهلة وقادرة على الإبداع والابتكار وضمان جودة منتجات أو خدمات المؤسسة، وهو ما يساهم في تحسين مختلف عملياتها وبالتالي إرضاء زبائنها ومساهميها</a:t>
            </a:r>
            <a:r>
              <a:rPr lang="ar-DZ" b="1" dirty="0" smtClean="0">
                <a:latin typeface="Simplified Arabic" pitchFamily="18" charset="-78"/>
                <a:cs typeface="Simplified Arabic" pitchFamily="18" charset="-78"/>
              </a:rPr>
              <a:t>.</a:t>
            </a:r>
          </a:p>
          <a:p>
            <a:pPr algn="just" rtl="1">
              <a:buNone/>
            </a:pPr>
            <a:r>
              <a:rPr lang="ar-DZ" b="1" dirty="0" smtClean="0">
                <a:latin typeface="Simplified Arabic" pitchFamily="18" charset="-78"/>
                <a:cs typeface="Simplified Arabic" pitchFamily="18" charset="-78"/>
              </a:rPr>
              <a:t>وهو ما يؤكد أن تحسين هذا البعد هو شرط أساسي لتحسين الأبعاد الأخرى، لأن الموارد البشرية هي مفتاح نجاح أي مؤسسة خاصة إذا كانت مكونة ومحفزة بشكل جيد، </a:t>
            </a:r>
            <a:r>
              <a:rPr lang="ar-DZ" b="1" dirty="0" smtClean="0">
                <a:latin typeface="Simplified Arabic" pitchFamily="18" charset="-78"/>
                <a:cs typeface="Simplified Arabic" pitchFamily="18" charset="-78"/>
              </a:rPr>
              <a:t>إضافة إلى نظم المعلومات الفاعلة المدعمة لهذه الموارد. </a:t>
            </a:r>
            <a:endParaRPr lang="ar-DZ" b="1" dirty="0" smtClean="0">
              <a:latin typeface="Simplified Arabic" pitchFamily="18" charset="-78"/>
              <a:cs typeface="Simplified Arabic" pitchFamily="18" charset="-78"/>
            </a:endParaRPr>
          </a:p>
          <a:p>
            <a:pPr algn="just" rtl="1">
              <a:buNone/>
            </a:pPr>
            <a:endParaRPr lang="ar-DZ" sz="28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أولا: أهمية بعد </a:t>
            </a:r>
            <a:r>
              <a:rPr lang="ar-DZ" sz="4800" b="1" u="sng" dirty="0" smtClean="0">
                <a:solidFill>
                  <a:srgbClr val="FFFF00"/>
                </a:solidFill>
                <a:latin typeface="Simplified Arabic" pitchFamily="18" charset="-78"/>
                <a:cs typeface="Simplified Arabic" pitchFamily="18" charset="-78"/>
              </a:rPr>
              <a:t>التعلم والنمو</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buNone/>
            </a:pPr>
            <a:r>
              <a:rPr lang="ar-DZ" sz="2800" dirty="0" smtClean="0">
                <a:latin typeface="Simplified Arabic" pitchFamily="18" charset="-78"/>
                <a:cs typeface="Simplified Arabic" pitchFamily="18" charset="-78"/>
              </a:rPr>
              <a:t>یحتل هذا البعد مكانة هامة </a:t>
            </a:r>
            <a:r>
              <a:rPr lang="ar-DZ" sz="2800" dirty="0" smtClean="0">
                <a:latin typeface="Simplified Arabic" pitchFamily="18" charset="-78"/>
                <a:cs typeface="Simplified Arabic" pitchFamily="18" charset="-78"/>
              </a:rPr>
              <a:t>نظرا </a:t>
            </a:r>
            <a:r>
              <a:rPr lang="ar-DZ" sz="2800" dirty="0" smtClean="0">
                <a:latin typeface="Simplified Arabic" pitchFamily="18" charset="-78"/>
                <a:cs typeface="Simplified Arabic" pitchFamily="18" charset="-78"/>
              </a:rPr>
              <a:t>لارتباطه القوي بالأبعاد الأخرى بعلاقات سببیة وتأثیره علیها، حیث </a:t>
            </a:r>
            <a:r>
              <a:rPr lang="ar-DZ" sz="2800" dirty="0" smtClean="0">
                <a:latin typeface="Simplified Arabic" pitchFamily="18" charset="-78"/>
                <a:cs typeface="Simplified Arabic" pitchFamily="18" charset="-78"/>
              </a:rPr>
              <a:t>أن المؤسسة </a:t>
            </a:r>
            <a:r>
              <a:rPr lang="ar-DZ" sz="2800" dirty="0" smtClean="0">
                <a:latin typeface="Simplified Arabic" pitchFamily="18" charset="-78"/>
                <a:cs typeface="Simplified Arabic" pitchFamily="18" charset="-78"/>
              </a:rPr>
              <a:t>لا </a:t>
            </a:r>
            <a:r>
              <a:rPr lang="ar-DZ" sz="2800" dirty="0" smtClean="0">
                <a:latin typeface="Simplified Arabic" pitchFamily="18" charset="-78"/>
                <a:cs typeface="Simplified Arabic" pitchFamily="18" charset="-78"/>
              </a:rPr>
              <a:t>تستطیع </a:t>
            </a:r>
            <a:r>
              <a:rPr lang="ar-DZ" sz="2800" dirty="0" smtClean="0">
                <a:latin typeface="Simplified Arabic" pitchFamily="18" charset="-78"/>
                <a:cs typeface="Simplified Arabic" pitchFamily="18" charset="-78"/>
              </a:rPr>
              <a:t>تحسین مختلف </a:t>
            </a:r>
            <a:r>
              <a:rPr lang="ar-DZ" sz="2800" dirty="0" smtClean="0">
                <a:latin typeface="Simplified Arabic" pitchFamily="18" charset="-78"/>
                <a:cs typeface="Simplified Arabic" pitchFamily="18" charset="-78"/>
              </a:rPr>
              <a:t>عملیاتها الداخلیة وأنشطتها </a:t>
            </a:r>
            <a:r>
              <a:rPr lang="ar-DZ" sz="2800" dirty="0" smtClean="0">
                <a:latin typeface="Simplified Arabic" pitchFamily="18" charset="-78"/>
                <a:cs typeface="Simplified Arabic" pitchFamily="18" charset="-78"/>
              </a:rPr>
              <a:t>لتحقیق رضا </a:t>
            </a:r>
            <a:r>
              <a:rPr lang="ar-DZ" sz="2800" dirty="0" smtClean="0">
                <a:latin typeface="Simplified Arabic" pitchFamily="18" charset="-78"/>
                <a:cs typeface="Simplified Arabic" pitchFamily="18" charset="-78"/>
              </a:rPr>
              <a:t>مساهمیها وزبائنها </a:t>
            </a:r>
            <a:r>
              <a:rPr lang="ar-DZ" sz="2800" dirty="0" smtClean="0">
                <a:latin typeface="Simplified Arabic" pitchFamily="18" charset="-78"/>
                <a:cs typeface="Simplified Arabic" pitchFamily="18" charset="-78"/>
              </a:rPr>
              <a:t>وتحسین </a:t>
            </a:r>
            <a:r>
              <a:rPr lang="ar-DZ" sz="2800" dirty="0" smtClean="0">
                <a:latin typeface="Simplified Arabic" pitchFamily="18" charset="-78"/>
                <a:cs typeface="Simplified Arabic" pitchFamily="18" charset="-78"/>
              </a:rPr>
              <a:t>أدائها المالي </a:t>
            </a:r>
            <a:r>
              <a:rPr lang="ar-DZ" sz="2800" dirty="0" smtClean="0">
                <a:latin typeface="Simplified Arabic" pitchFamily="18" charset="-78"/>
                <a:cs typeface="Simplified Arabic" pitchFamily="18" charset="-78"/>
              </a:rPr>
              <a:t>والتسویقي والإنتاجي والإداري إلا </a:t>
            </a:r>
            <a:r>
              <a:rPr lang="ar-DZ" sz="2800" dirty="0" smtClean="0">
                <a:latin typeface="Simplified Arabic" pitchFamily="18" charset="-78"/>
                <a:cs typeface="Simplified Arabic" pitchFamily="18" charset="-78"/>
              </a:rPr>
              <a:t>بتفعيلها </a:t>
            </a:r>
            <a:r>
              <a:rPr lang="ar-DZ" sz="2800" dirty="0" smtClean="0">
                <a:latin typeface="Simplified Arabic" pitchFamily="18" charset="-78"/>
                <a:cs typeface="Simplified Arabic" pitchFamily="18" charset="-78"/>
              </a:rPr>
              <a:t>لعملیة الابتكار والإبداع </a:t>
            </a:r>
            <a:r>
              <a:rPr lang="ar-DZ" sz="2800" dirty="0" smtClean="0">
                <a:latin typeface="Simplified Arabic" pitchFamily="18" charset="-78"/>
                <a:cs typeface="Simplified Arabic" pitchFamily="18" charset="-78"/>
              </a:rPr>
              <a:t>وتوفرها </a:t>
            </a:r>
            <a:r>
              <a:rPr lang="ar-DZ" sz="2800" dirty="0" smtClean="0">
                <a:latin typeface="Simplified Arabic" pitchFamily="18" charset="-78"/>
                <a:cs typeface="Simplified Arabic" pitchFamily="18" charset="-78"/>
              </a:rPr>
              <a:t>على موارد بشریة </a:t>
            </a:r>
            <a:r>
              <a:rPr lang="ar-DZ" sz="2800" dirty="0" smtClean="0">
                <a:latin typeface="Simplified Arabic" pitchFamily="18" charset="-78"/>
                <a:cs typeface="Simplified Arabic" pitchFamily="18" charset="-78"/>
              </a:rPr>
              <a:t>مؤهلة وكفئة </a:t>
            </a:r>
            <a:r>
              <a:rPr lang="ar-DZ" sz="2800" dirty="0" smtClean="0">
                <a:latin typeface="Simplified Arabic" pitchFamily="18" charset="-78"/>
                <a:cs typeface="Simplified Arabic" pitchFamily="18" charset="-78"/>
              </a:rPr>
              <a:t>ومحفزة، لذا فإنه من </a:t>
            </a:r>
            <a:r>
              <a:rPr lang="ar-DZ" sz="2800" smtClean="0">
                <a:latin typeface="Simplified Arabic" pitchFamily="18" charset="-78"/>
                <a:cs typeface="Simplified Arabic" pitchFamily="18" charset="-78"/>
              </a:rPr>
              <a:t>المهم </a:t>
            </a:r>
            <a:r>
              <a:rPr lang="ar-DZ" sz="2800" smtClean="0">
                <a:latin typeface="Simplified Arabic" pitchFamily="18" charset="-78"/>
                <a:cs typeface="Simplified Arabic" pitchFamily="18" charset="-78"/>
              </a:rPr>
              <a:t>لها </a:t>
            </a:r>
            <a:r>
              <a:rPr lang="ar-DZ" sz="2800" dirty="0" smtClean="0">
                <a:latin typeface="Simplified Arabic" pitchFamily="18" charset="-78"/>
                <a:cs typeface="Simplified Arabic" pitchFamily="18" charset="-78"/>
              </a:rPr>
              <a:t>قیاس مدى </a:t>
            </a:r>
            <a:r>
              <a:rPr lang="ar-DZ" sz="2800" dirty="0" smtClean="0">
                <a:latin typeface="Simplified Arabic" pitchFamily="18" charset="-78"/>
                <a:cs typeface="Simplified Arabic" pitchFamily="18" charset="-78"/>
              </a:rPr>
              <a:t>قدرتها </a:t>
            </a:r>
            <a:r>
              <a:rPr lang="ar-DZ" sz="2800" dirty="0" smtClean="0">
                <a:latin typeface="Simplified Arabic" pitchFamily="18" charset="-78"/>
                <a:cs typeface="Simplified Arabic" pitchFamily="18" charset="-78"/>
              </a:rPr>
              <a:t>على دفع </a:t>
            </a:r>
            <a:r>
              <a:rPr lang="ar-DZ" sz="2800" dirty="0" smtClean="0">
                <a:latin typeface="Simplified Arabic" pitchFamily="18" charset="-78"/>
                <a:cs typeface="Simplified Arabic" pitchFamily="18" charset="-78"/>
              </a:rPr>
              <a:t>مواردها </a:t>
            </a:r>
            <a:r>
              <a:rPr lang="ar-DZ" sz="2800" dirty="0" smtClean="0">
                <a:latin typeface="Simplified Arabic" pitchFamily="18" charset="-78"/>
                <a:cs typeface="Simplified Arabic" pitchFamily="18" charset="-78"/>
              </a:rPr>
              <a:t>البشریة نحو الابتكار </a:t>
            </a:r>
            <a:r>
              <a:rPr lang="ar-DZ" sz="2800" dirty="0" smtClean="0">
                <a:latin typeface="Simplified Arabic" pitchFamily="18" charset="-78"/>
                <a:cs typeface="Simplified Arabic" pitchFamily="18" charset="-78"/>
              </a:rPr>
              <a:t>والإبداع من </a:t>
            </a:r>
            <a:r>
              <a:rPr lang="ar-DZ" sz="2800" dirty="0" smtClean="0">
                <a:latin typeface="Simplified Arabic" pitchFamily="18" charset="-78"/>
                <a:cs typeface="Simplified Arabic" pitchFamily="18" charset="-78"/>
              </a:rPr>
              <a:t>خلال ترسیخ أسس التعلیم المستمر لهم وضمان فاعلیة </a:t>
            </a:r>
            <a:r>
              <a:rPr lang="ar-DZ" sz="2800" dirty="0" err="1" smtClean="0">
                <a:latin typeface="Simplified Arabic" pitchFamily="18" charset="-78"/>
                <a:cs typeface="Simplified Arabic" pitchFamily="18" charset="-78"/>
              </a:rPr>
              <a:t>التمهین</a:t>
            </a:r>
            <a:r>
              <a:rPr lang="ar-DZ" sz="2800" dirty="0" smtClean="0">
                <a:latin typeface="Simplified Arabic" pitchFamily="18" charset="-78"/>
                <a:cs typeface="Simplified Arabic" pitchFamily="18" charset="-78"/>
              </a:rPr>
              <a:t> التنظیمي والتكوین في توفیر </a:t>
            </a:r>
            <a:r>
              <a:rPr lang="ar-DZ" sz="2800" dirty="0" smtClean="0">
                <a:latin typeface="Simplified Arabic" pitchFamily="18" charset="-78"/>
                <a:cs typeface="Simplified Arabic" pitchFamily="18" charset="-78"/>
              </a:rPr>
              <a:t>موارد بشریة </a:t>
            </a:r>
            <a:r>
              <a:rPr lang="ar-DZ" sz="2800" dirty="0" smtClean="0">
                <a:latin typeface="Simplified Arabic" pitchFamily="18" charset="-78"/>
                <a:cs typeface="Simplified Arabic" pitchFamily="18" charset="-78"/>
              </a:rPr>
              <a:t>تمتلك القدرة على إكساب </a:t>
            </a:r>
            <a:r>
              <a:rPr lang="ar-DZ" sz="2800" dirty="0" smtClean="0">
                <a:latin typeface="Simplified Arabic" pitchFamily="18" charset="-78"/>
                <a:cs typeface="Simplified Arabic" pitchFamily="18" charset="-78"/>
              </a:rPr>
              <a:t>المؤسسة </a:t>
            </a:r>
            <a:r>
              <a:rPr lang="ar-DZ" sz="2800" dirty="0" smtClean="0">
                <a:latin typeface="Simplified Arabic" pitchFamily="18" charset="-78"/>
                <a:cs typeface="Simplified Arabic" pitchFamily="18" charset="-78"/>
              </a:rPr>
              <a:t>میزة تنافسیة مصدرها الكفاءات والمعرفة والابتكار، وهو ما </a:t>
            </a:r>
            <a:r>
              <a:rPr lang="ar-DZ" sz="2800" dirty="0" smtClean="0">
                <a:latin typeface="Simplified Arabic" pitchFamily="18" charset="-78"/>
                <a:cs typeface="Simplified Arabic" pitchFamily="18" charset="-78"/>
              </a:rPr>
              <a:t>یجعل هذا </a:t>
            </a:r>
            <a:r>
              <a:rPr lang="ar-DZ" sz="2800" dirty="0" smtClean="0">
                <a:latin typeface="Simplified Arabic" pitchFamily="18" charset="-78"/>
                <a:cs typeface="Simplified Arabic" pitchFamily="18" charset="-78"/>
              </a:rPr>
              <a:t>البعد بمختلف عناصره </a:t>
            </a:r>
            <a:r>
              <a:rPr lang="ar-DZ" sz="2800" dirty="0" smtClean="0">
                <a:latin typeface="Simplified Arabic" pitchFamily="18" charset="-78"/>
                <a:cs typeface="Simplified Arabic" pitchFamily="18" charset="-78"/>
              </a:rPr>
              <a:t>ومؤشراته </a:t>
            </a:r>
            <a:r>
              <a:rPr lang="ar-DZ" sz="2800" dirty="0" smtClean="0">
                <a:latin typeface="Simplified Arabic" pitchFamily="18" charset="-78"/>
                <a:cs typeface="Simplified Arabic" pitchFamily="18" charset="-78"/>
              </a:rPr>
              <a:t>مفتاحا للأبعاد الأخرى، إضافة أنه یحدد بشكل كبیر مستوى </a:t>
            </a:r>
            <a:r>
              <a:rPr lang="ar-DZ" sz="2800" dirty="0" smtClean="0">
                <a:latin typeface="Simplified Arabic" pitchFamily="18" charset="-78"/>
                <a:cs typeface="Simplified Arabic" pitchFamily="18" charset="-78"/>
              </a:rPr>
              <a:t>الأداء الاجتماعي للمؤسسة، </a:t>
            </a:r>
            <a:r>
              <a:rPr lang="ar-DZ" sz="2800" dirty="0" smtClean="0">
                <a:latin typeface="Simplified Arabic" pitchFamily="18" charset="-78"/>
                <a:cs typeface="Simplified Arabic" pitchFamily="18" charset="-78"/>
              </a:rPr>
              <a:t>ومدى </a:t>
            </a:r>
            <a:r>
              <a:rPr lang="ar-DZ" sz="2800" dirty="0" smtClean="0">
                <a:latin typeface="Simplified Arabic" pitchFamily="18" charset="-78"/>
                <a:cs typeface="Simplified Arabic" pitchFamily="18" charset="-78"/>
              </a:rPr>
              <a:t>إسهامها </a:t>
            </a:r>
            <a:r>
              <a:rPr lang="ar-DZ" sz="2800" dirty="0" smtClean="0">
                <a:latin typeface="Simplified Arabic" pitchFamily="18" charset="-78"/>
                <a:cs typeface="Simplified Arabic" pitchFamily="18" charset="-78"/>
              </a:rPr>
              <a:t>في التنمیة الاجتماعیة </a:t>
            </a:r>
            <a:r>
              <a:rPr lang="ar-DZ" sz="2800" dirty="0" smtClean="0">
                <a:latin typeface="Simplified Arabic" pitchFamily="18" charset="-78"/>
                <a:cs typeface="Simplified Arabic" pitchFamily="18" charset="-78"/>
              </a:rPr>
              <a:t>لعمالها </a:t>
            </a:r>
            <a:r>
              <a:rPr lang="ar-DZ" sz="2800" dirty="0" smtClean="0">
                <a:latin typeface="Simplified Arabic" pitchFamily="18" charset="-78"/>
                <a:cs typeface="Simplified Arabic" pitchFamily="18" charset="-78"/>
              </a:rPr>
              <a:t>باعتبارهم مواطنین </a:t>
            </a:r>
            <a:r>
              <a:rPr lang="ar-DZ" sz="2800" dirty="0" smtClean="0">
                <a:latin typeface="Simplified Arabic" pitchFamily="18" charset="-78"/>
                <a:cs typeface="Simplified Arabic" pitchFamily="18" charset="-78"/>
              </a:rPr>
              <a:t>جزائریین </a:t>
            </a:r>
            <a:r>
              <a:rPr lang="ar-DZ" sz="2800" dirty="0" smtClean="0">
                <a:latin typeface="Simplified Arabic" pitchFamily="18" charset="-78"/>
                <a:cs typeface="Simplified Arabic" pitchFamily="18" charset="-78"/>
              </a:rPr>
              <a:t>لابد </a:t>
            </a:r>
            <a:r>
              <a:rPr lang="ar-DZ" sz="2800" dirty="0" smtClean="0">
                <a:latin typeface="Simplified Arabic" pitchFamily="18" charset="-78"/>
                <a:cs typeface="Simplified Arabic" pitchFamily="18" charset="-78"/>
              </a:rPr>
              <a:t>علیها من </a:t>
            </a:r>
            <a:r>
              <a:rPr lang="ar-DZ" sz="2800" dirty="0" smtClean="0">
                <a:latin typeface="Simplified Arabic" pitchFamily="18" charset="-78"/>
                <a:cs typeface="Simplified Arabic" pitchFamily="18" charset="-78"/>
              </a:rPr>
              <a:t>توفیر </a:t>
            </a:r>
            <a:r>
              <a:rPr lang="ar-DZ" sz="2800" dirty="0" smtClean="0">
                <a:latin typeface="Simplified Arabic" pitchFamily="18" charset="-78"/>
                <a:cs typeface="Simplified Arabic" pitchFamily="18" charset="-78"/>
              </a:rPr>
              <a:t>راحتهم </a:t>
            </a:r>
            <a:r>
              <a:rPr lang="ar-DZ" sz="2800" dirty="0" smtClean="0">
                <a:latin typeface="Simplified Arabic" pitchFamily="18" charset="-78"/>
                <a:cs typeface="Simplified Arabic" pitchFamily="18" charset="-78"/>
              </a:rPr>
              <a:t>وتحسین ظروفهم المعیشیة بما یعزز من </a:t>
            </a:r>
            <a:r>
              <a:rPr lang="ar-DZ" sz="2800" dirty="0" smtClean="0">
                <a:latin typeface="Simplified Arabic" pitchFamily="18" charset="-78"/>
                <a:cs typeface="Simplified Arabic" pitchFamily="18" charset="-78"/>
              </a:rPr>
              <a:t>دورها </a:t>
            </a:r>
            <a:r>
              <a:rPr lang="ar-DZ" sz="2800" dirty="0" smtClean="0">
                <a:latin typeface="Simplified Arabic" pitchFamily="18" charset="-78"/>
                <a:cs typeface="Simplified Arabic" pitchFamily="18" charset="-78"/>
              </a:rPr>
              <a:t>في التنمیة المستدامة ویضمن </a:t>
            </a:r>
            <a:r>
              <a:rPr lang="ar-DZ" sz="2800" dirty="0" smtClean="0">
                <a:latin typeface="Simplified Arabic" pitchFamily="18" charset="-78"/>
                <a:cs typeface="Simplified Arabic" pitchFamily="18" charset="-78"/>
              </a:rPr>
              <a:t>التزامها بمسؤولیته </a:t>
            </a:r>
            <a:r>
              <a:rPr lang="ar-DZ" sz="2800" dirty="0" smtClean="0">
                <a:latin typeface="Simplified Arabic" pitchFamily="18" charset="-78"/>
                <a:cs typeface="Simplified Arabic" pitchFamily="18" charset="-78"/>
              </a:rPr>
              <a:t>الاجتماعیة.</a:t>
            </a:r>
            <a:endParaRPr lang="ar-DZ" sz="2800"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بعد </a:t>
            </a:r>
            <a:r>
              <a:rPr lang="ar-DZ" sz="4800" b="1" u="sng" dirty="0" smtClean="0">
                <a:solidFill>
                  <a:srgbClr val="FFFF00"/>
                </a:solidFill>
                <a:latin typeface="Simplified Arabic" pitchFamily="18" charset="-78"/>
                <a:cs typeface="Simplified Arabic" pitchFamily="18" charset="-78"/>
              </a:rPr>
              <a:t>التعلم والنمو</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r>
              <a:rPr lang="ar-DZ" sz="3600" b="1" dirty="0" smtClean="0">
                <a:solidFill>
                  <a:srgbClr val="FFFF00"/>
                </a:solidFill>
                <a:latin typeface="Simplified Arabic" pitchFamily="18" charset="-78"/>
                <a:cs typeface="Simplified Arabic" pitchFamily="18" charset="-78"/>
              </a:rPr>
              <a:t>مؤشرات </a:t>
            </a:r>
            <a:r>
              <a:rPr lang="ar-DZ" sz="3600" b="1" dirty="0" smtClean="0">
                <a:solidFill>
                  <a:srgbClr val="FFFF00"/>
                </a:solidFill>
                <a:latin typeface="Simplified Arabic" pitchFamily="18" charset="-78"/>
                <a:cs typeface="Simplified Arabic" pitchFamily="18" charset="-78"/>
              </a:rPr>
              <a:t>مرتبطة بالموارد البشرية</a:t>
            </a:r>
          </a:p>
          <a:p>
            <a:pPr algn="just" rtl="1">
              <a:buFontTx/>
              <a:buChar char="-"/>
            </a:pPr>
            <a:r>
              <a:rPr lang="ar-DZ" b="1" dirty="0" smtClean="0">
                <a:solidFill>
                  <a:srgbClr val="FFC000"/>
                </a:solidFill>
                <a:latin typeface="Simplified Arabic" pitchFamily="18" charset="-78"/>
                <a:cs typeface="Simplified Arabic" pitchFamily="18" charset="-78"/>
              </a:rPr>
              <a:t>معدل توظيف العاملين: </a:t>
            </a:r>
            <a:r>
              <a:rPr lang="ar-DZ" b="1" dirty="0" smtClean="0">
                <a:latin typeface="Simplified Arabic" pitchFamily="18" charset="-78"/>
                <a:cs typeface="Simplified Arabic" pitchFamily="18" charset="-78"/>
              </a:rPr>
              <a:t>يقيس مدى توظيف المؤسسة من العمال سنويا وإسهامها في امتصاص البطالة ودفع عجلة التنمية الاقتصادية، ويحسب بالعلاقة التالية:</a:t>
            </a:r>
          </a:p>
          <a:p>
            <a:pPr algn="just" rtl="1">
              <a:buNone/>
            </a:pPr>
            <a:r>
              <a:rPr lang="ar-DZ" b="1" dirty="0" smtClean="0">
                <a:solidFill>
                  <a:srgbClr val="FFC000"/>
                </a:solidFill>
                <a:latin typeface="Simplified Arabic" pitchFamily="18" charset="-78"/>
                <a:cs typeface="Simplified Arabic" pitchFamily="18" charset="-78"/>
              </a:rPr>
              <a:t>(عدد العمال للسنة </a:t>
            </a:r>
            <a:r>
              <a:rPr lang="ar-DZ" b="1" dirty="0" smtClean="0">
                <a:solidFill>
                  <a:srgbClr val="FFC000"/>
                </a:solidFill>
                <a:latin typeface="Simplified Arabic" pitchFamily="18" charset="-78"/>
                <a:cs typeface="Simplified Arabic" pitchFamily="18" charset="-78"/>
              </a:rPr>
              <a:t>الحالية – </a:t>
            </a:r>
            <a:r>
              <a:rPr lang="ar-DZ" b="1" dirty="0" smtClean="0">
                <a:solidFill>
                  <a:srgbClr val="FFC000"/>
                </a:solidFill>
                <a:latin typeface="Simplified Arabic" pitchFamily="18" charset="-78"/>
                <a:cs typeface="Simplified Arabic" pitchFamily="18" charset="-78"/>
              </a:rPr>
              <a:t>عدد العمال للسنة </a:t>
            </a:r>
            <a:r>
              <a:rPr lang="ar-DZ" b="1" dirty="0" smtClean="0">
                <a:solidFill>
                  <a:srgbClr val="FFC000"/>
                </a:solidFill>
                <a:latin typeface="Simplified Arabic" pitchFamily="18" charset="-78"/>
                <a:cs typeface="Simplified Arabic" pitchFamily="18" charset="-78"/>
              </a:rPr>
              <a:t>السابقة)/ </a:t>
            </a:r>
            <a:r>
              <a:rPr lang="ar-DZ" b="1" dirty="0" smtClean="0">
                <a:solidFill>
                  <a:srgbClr val="FFC000"/>
                </a:solidFill>
                <a:latin typeface="Simplified Arabic" pitchFamily="18" charset="-78"/>
                <a:cs typeface="Simplified Arabic" pitchFamily="18" charset="-78"/>
              </a:rPr>
              <a:t>عدد العمال للسنة </a:t>
            </a:r>
            <a:r>
              <a:rPr lang="ar-DZ" b="1" dirty="0" smtClean="0">
                <a:solidFill>
                  <a:srgbClr val="FFC000"/>
                </a:solidFill>
                <a:latin typeface="Simplified Arabic" pitchFamily="18" charset="-78"/>
                <a:cs typeface="Simplified Arabic" pitchFamily="18" charset="-78"/>
              </a:rPr>
              <a:t>السابقة</a:t>
            </a:r>
            <a:r>
              <a:rPr lang="ar-DZ" b="1" dirty="0" smtClean="0">
                <a:solidFill>
                  <a:srgbClr val="FFC000"/>
                </a:solidFill>
                <a:latin typeface="Simplified Arabic" pitchFamily="18" charset="-78"/>
                <a:cs typeface="Simplified Arabic" pitchFamily="18" charset="-78"/>
              </a:rPr>
              <a:t>؛</a:t>
            </a:r>
            <a:endParaRPr lang="ar-DZ" b="1" dirty="0" smtClean="0">
              <a:solidFill>
                <a:srgbClr val="FFC000"/>
              </a:solidFill>
              <a:latin typeface="Simplified Arabic" pitchFamily="18" charset="-78"/>
              <a:cs typeface="Simplified Arabic" pitchFamily="18" charset="-78"/>
            </a:endParaRPr>
          </a:p>
          <a:p>
            <a:pPr algn="just" rtl="1">
              <a:buFontTx/>
              <a:buChar char="-"/>
            </a:pPr>
            <a:r>
              <a:rPr lang="ar-DZ" b="1" dirty="0" smtClean="0">
                <a:solidFill>
                  <a:srgbClr val="FFC000"/>
                </a:solidFill>
                <a:latin typeface="Simplified Arabic" pitchFamily="18" charset="-78"/>
                <a:cs typeface="Simplified Arabic" pitchFamily="18" charset="-78"/>
              </a:rPr>
              <a:t>معدل تكوين العاملين: </a:t>
            </a:r>
            <a:r>
              <a:rPr lang="ar-DZ" b="1" dirty="0" smtClean="0">
                <a:latin typeface="Simplified Arabic" pitchFamily="18" charset="-78"/>
                <a:cs typeface="Simplified Arabic" pitchFamily="18" charset="-78"/>
              </a:rPr>
              <a:t>يقاس عادة بعدد البرامج التكوينية المبرمجة سنويا، ومدى تحسنها من سنة لأخرى، حيث أنه يحسب بالعلاقة التالية:</a:t>
            </a:r>
          </a:p>
          <a:p>
            <a:pPr algn="just" rtl="1">
              <a:buNone/>
            </a:pPr>
            <a:r>
              <a:rPr lang="ar-DZ" b="1" dirty="0" smtClean="0">
                <a:solidFill>
                  <a:srgbClr val="FFC000"/>
                </a:solidFill>
                <a:latin typeface="Simplified Arabic" pitchFamily="18" charset="-78"/>
                <a:cs typeface="Simplified Arabic" pitchFamily="18" charset="-78"/>
              </a:rPr>
              <a:t>(</a:t>
            </a:r>
            <a:r>
              <a:rPr lang="ar-DZ" b="1" dirty="0" smtClean="0">
                <a:solidFill>
                  <a:srgbClr val="FFC000"/>
                </a:solidFill>
                <a:latin typeface="Simplified Arabic" pitchFamily="18" charset="-78"/>
                <a:cs typeface="Simplified Arabic" pitchFamily="18" charset="-78"/>
              </a:rPr>
              <a:t>البرامج التكوينية للسنة الحالية – البرامج التكوينية للسنة السابقة)/ البرامج التكوينية للسنة السابقة؛</a:t>
            </a: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0"/>
            <a:ext cx="8229600" cy="928694"/>
          </a:xfrm>
        </p:spPr>
        <p:txBody>
          <a:bodyPr>
            <a:normAutofit/>
          </a:bodyPr>
          <a:lstStyle/>
          <a:p>
            <a:r>
              <a:rPr lang="ar-DZ" sz="4800" b="1" u="sng" dirty="0" smtClean="0">
                <a:solidFill>
                  <a:srgbClr val="FFFF00"/>
                </a:solidFill>
                <a:latin typeface="Simplified Arabic" pitchFamily="18" charset="-78"/>
                <a:cs typeface="Simplified Arabic" pitchFamily="18" charset="-78"/>
              </a:rPr>
              <a:t>ثانيا: مؤشرات بعد </a:t>
            </a:r>
            <a:r>
              <a:rPr lang="ar-DZ" sz="4800" b="1" u="sng" dirty="0" smtClean="0">
                <a:solidFill>
                  <a:srgbClr val="FFFF00"/>
                </a:solidFill>
                <a:latin typeface="Simplified Arabic" pitchFamily="18" charset="-78"/>
                <a:cs typeface="Simplified Arabic" pitchFamily="18" charset="-78"/>
              </a:rPr>
              <a:t>التعلم والنمو</a:t>
            </a:r>
            <a:endParaRPr lang="fr-FR" sz="4800" b="1" u="sng" dirty="0">
              <a:solidFill>
                <a:srgbClr val="FFFF00"/>
              </a:solidFill>
              <a:latin typeface="Simplified Arabic" pitchFamily="18" charset="-78"/>
              <a:cs typeface="Simplified Arabic" pitchFamily="18" charset="-78"/>
            </a:endParaRPr>
          </a:p>
        </p:txBody>
      </p:sp>
      <p:sp>
        <p:nvSpPr>
          <p:cNvPr id="3" name="Espace réservé du contenu 2"/>
          <p:cNvSpPr>
            <a:spLocks noGrp="1"/>
          </p:cNvSpPr>
          <p:nvPr>
            <p:ph idx="1"/>
          </p:nvPr>
        </p:nvSpPr>
        <p:spPr>
          <a:xfrm>
            <a:off x="0" y="500042"/>
            <a:ext cx="9144000" cy="6357958"/>
          </a:xfrm>
        </p:spPr>
        <p:txBody>
          <a:bodyPr>
            <a:noAutofit/>
          </a:bodyPr>
          <a:lstStyle/>
          <a:p>
            <a:pPr algn="just" rtl="1">
              <a:buNone/>
            </a:pPr>
            <a:endParaRPr lang="ar-DZ" sz="2800" b="1" dirty="0" smtClean="0">
              <a:latin typeface="Simplified Arabic" pitchFamily="18" charset="-78"/>
              <a:cs typeface="Simplified Arabic" pitchFamily="18" charset="-78"/>
            </a:endParaRPr>
          </a:p>
          <a:p>
            <a:pPr algn="just" rtl="1"/>
            <a:r>
              <a:rPr lang="ar-DZ" sz="3600" b="1" dirty="0" smtClean="0">
                <a:solidFill>
                  <a:srgbClr val="FFFF00"/>
                </a:solidFill>
                <a:latin typeface="Simplified Arabic" pitchFamily="18" charset="-78"/>
                <a:cs typeface="Simplified Arabic" pitchFamily="18" charset="-78"/>
              </a:rPr>
              <a:t>مؤشرات </a:t>
            </a:r>
            <a:r>
              <a:rPr lang="ar-DZ" sz="3600" b="1" dirty="0" smtClean="0">
                <a:solidFill>
                  <a:srgbClr val="FFFF00"/>
                </a:solidFill>
                <a:latin typeface="Simplified Arabic" pitchFamily="18" charset="-78"/>
                <a:cs typeface="Simplified Arabic" pitchFamily="18" charset="-78"/>
              </a:rPr>
              <a:t>مرتبطة بالموارد البشرية</a:t>
            </a:r>
          </a:p>
          <a:p>
            <a:pPr algn="just" rtl="1">
              <a:buFontTx/>
              <a:buChar char="-"/>
            </a:pPr>
            <a:r>
              <a:rPr lang="ar-DZ" b="1" dirty="0" smtClean="0">
                <a:solidFill>
                  <a:srgbClr val="FFC000"/>
                </a:solidFill>
                <a:latin typeface="Simplified Arabic" pitchFamily="18" charset="-78"/>
                <a:cs typeface="Simplified Arabic" pitchFamily="18" charset="-78"/>
              </a:rPr>
              <a:t>معدل تحفيز العاملين: </a:t>
            </a:r>
            <a:r>
              <a:rPr lang="ar-DZ" dirty="0" smtClean="0">
                <a:latin typeface="Simplified Arabic" pitchFamily="18" charset="-78"/>
                <a:cs typeface="Simplified Arabic" pitchFamily="18" charset="-78"/>
              </a:rPr>
              <a:t>یمثل هذا المؤشر أحد أهم مقاییس الأداء </a:t>
            </a:r>
            <a:r>
              <a:rPr lang="ar-DZ" dirty="0" smtClean="0">
                <a:latin typeface="Simplified Arabic" pitchFamily="18" charset="-78"/>
                <a:cs typeface="Simplified Arabic" pitchFamily="18" charset="-78"/>
              </a:rPr>
              <a:t>للمؤسسات تجاه عمالها، </a:t>
            </a:r>
            <a:r>
              <a:rPr lang="ar-DZ" dirty="0" smtClean="0">
                <a:latin typeface="Simplified Arabic" pitchFamily="18" charset="-78"/>
                <a:cs typeface="Simplified Arabic" pitchFamily="18" charset="-78"/>
              </a:rPr>
              <a:t>حیث یهتم بتحدید مدى </a:t>
            </a:r>
            <a:r>
              <a:rPr lang="ar-DZ" dirty="0" smtClean="0">
                <a:latin typeface="Simplified Arabic" pitchFamily="18" charset="-78"/>
                <a:cs typeface="Simplified Arabic" pitchFamily="18" charset="-78"/>
              </a:rPr>
              <a:t>نجاحها في </a:t>
            </a:r>
            <a:r>
              <a:rPr lang="ar-DZ" dirty="0" smtClean="0">
                <a:latin typeface="Simplified Arabic" pitchFamily="18" charset="-78"/>
                <a:cs typeface="Simplified Arabic" pitchFamily="18" charset="-78"/>
              </a:rPr>
              <a:t>تحفیز </a:t>
            </a:r>
            <a:r>
              <a:rPr lang="ar-DZ" dirty="0" smtClean="0">
                <a:latin typeface="Simplified Arabic" pitchFamily="18" charset="-78"/>
                <a:cs typeface="Simplified Arabic" pitchFamily="18" charset="-78"/>
              </a:rPr>
              <a:t>مواردها </a:t>
            </a:r>
            <a:r>
              <a:rPr lang="ar-DZ" dirty="0" smtClean="0">
                <a:latin typeface="Simplified Arabic" pitchFamily="18" charset="-78"/>
                <a:cs typeface="Simplified Arabic" pitchFamily="18" charset="-78"/>
              </a:rPr>
              <a:t>البشریة بغیة تحقیق رضاهم ودفعهم نحو تحسین أدائهم، ویقیس التطور </a:t>
            </a:r>
            <a:r>
              <a:rPr lang="ar-DZ" dirty="0" smtClean="0">
                <a:latin typeface="Simplified Arabic" pitchFamily="18" charset="-78"/>
                <a:cs typeface="Simplified Arabic" pitchFamily="18" charset="-78"/>
              </a:rPr>
              <a:t>السنوي لمصاریف </a:t>
            </a:r>
            <a:r>
              <a:rPr lang="ar-DZ" dirty="0" smtClean="0">
                <a:latin typeface="Simplified Arabic" pitchFamily="18" charset="-78"/>
                <a:cs typeface="Simplified Arabic" pitchFamily="18" charset="-78"/>
              </a:rPr>
              <a:t>المستخدمین، وتتمثل أهمیته في أنه یحلل مدى اهتمام </a:t>
            </a:r>
            <a:r>
              <a:rPr lang="ar-DZ" dirty="0" smtClean="0">
                <a:latin typeface="Simplified Arabic" pitchFamily="18" charset="-78"/>
                <a:cs typeface="Simplified Arabic" pitchFamily="18" charset="-78"/>
              </a:rPr>
              <a:t>المؤسسات بالالتزام بمسؤولیتها تجاه مواردها </a:t>
            </a:r>
            <a:r>
              <a:rPr lang="ar-DZ" dirty="0" smtClean="0">
                <a:latin typeface="Simplified Arabic" pitchFamily="18" charset="-78"/>
                <a:cs typeface="Simplified Arabic" pitchFamily="18" charset="-78"/>
              </a:rPr>
              <a:t>البشریة، ودرجة فاعلیة سیاسة التحفیز التي </a:t>
            </a:r>
            <a:r>
              <a:rPr lang="ar-DZ" dirty="0" smtClean="0">
                <a:latin typeface="Simplified Arabic" pitchFamily="18" charset="-78"/>
                <a:cs typeface="Simplified Arabic" pitchFamily="18" charset="-78"/>
              </a:rPr>
              <a:t>تعتمدها وتتبعها.</a:t>
            </a:r>
          </a:p>
          <a:p>
            <a:pPr algn="just" rtl="1">
              <a:buNone/>
            </a:pPr>
            <a:r>
              <a:rPr lang="ar-DZ" dirty="0" smtClean="0">
                <a:latin typeface="Simplified Arabic" pitchFamily="18" charset="-78"/>
                <a:cs typeface="Simplified Arabic" pitchFamily="18" charset="-78"/>
              </a:rPr>
              <a:t>وتحسب بالعلاقة التالية:</a:t>
            </a:r>
          </a:p>
          <a:p>
            <a:pPr algn="just" rtl="1">
              <a:buNone/>
            </a:pPr>
            <a:r>
              <a:rPr lang="ar-DZ" b="1" dirty="0" smtClean="0">
                <a:solidFill>
                  <a:srgbClr val="FFC000"/>
                </a:solidFill>
                <a:latin typeface="Simplified Arabic" pitchFamily="18" charset="-78"/>
                <a:cs typeface="Simplified Arabic" pitchFamily="18" charset="-78"/>
              </a:rPr>
              <a:t>معدل تحفیز العاملین= (مصاریف المستخدمین للسنة الحالیة - مصاریف المستخدمین </a:t>
            </a:r>
            <a:r>
              <a:rPr lang="ar-DZ" b="1" dirty="0" smtClean="0">
                <a:solidFill>
                  <a:srgbClr val="FFC000"/>
                </a:solidFill>
                <a:latin typeface="Simplified Arabic" pitchFamily="18" charset="-78"/>
                <a:cs typeface="Simplified Arabic" pitchFamily="18" charset="-78"/>
              </a:rPr>
              <a:t>للسنة السابقة</a:t>
            </a:r>
            <a:r>
              <a:rPr lang="ar-DZ" b="1" dirty="0" smtClean="0">
                <a:solidFill>
                  <a:srgbClr val="FFC000"/>
                </a:solidFill>
                <a:latin typeface="Simplified Arabic" pitchFamily="18" charset="-78"/>
                <a:cs typeface="Simplified Arabic" pitchFamily="18" charset="-78"/>
              </a:rPr>
              <a:t>)/ مصاریف المستخدمین للسنة </a:t>
            </a:r>
            <a:r>
              <a:rPr lang="ar-DZ" b="1" dirty="0" smtClean="0">
                <a:solidFill>
                  <a:srgbClr val="FFC000"/>
                </a:solidFill>
                <a:latin typeface="Simplified Arabic" pitchFamily="18" charset="-78"/>
                <a:cs typeface="Simplified Arabic" pitchFamily="18" charset="-78"/>
              </a:rPr>
              <a:t>السابقة؛</a:t>
            </a:r>
            <a:endParaRPr lang="ar-DZ" dirty="0" smtClean="0">
              <a:solidFill>
                <a:srgbClr val="FFC000"/>
              </a:solidFill>
              <a:latin typeface="Simplified Arabic" pitchFamily="18" charset="-78"/>
              <a:cs typeface="Simplified Arabic" pitchFamily="18" charset="-78"/>
            </a:endParaRPr>
          </a:p>
          <a:p>
            <a:pPr algn="just" rtl="1">
              <a:buNone/>
            </a:pPr>
            <a:endParaRPr lang="ar-DZ" sz="3600" b="1" dirty="0" smtClean="0">
              <a:solidFill>
                <a:srgbClr val="FFFF00"/>
              </a:solidFill>
              <a:latin typeface="Simplified Arabic" pitchFamily="18" charset="-78"/>
              <a:cs typeface="Simplified Arabic" pitchFamily="18" charset="-78"/>
            </a:endParaRPr>
          </a:p>
          <a:p>
            <a:pPr algn="just" rtl="1">
              <a:buNone/>
            </a:pPr>
            <a:endParaRPr lang="ar-DZ" b="1" dirty="0" smtClean="0">
              <a:latin typeface="Simplified Arabic" pitchFamily="18" charset="-78"/>
              <a:cs typeface="Simplified Arabic" pitchFamily="18"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1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2224</TotalTime>
  <Words>1339</Words>
  <Application>Microsoft Office PowerPoint</Application>
  <PresentationFormat>Affichage à l'écran (4:3)</PresentationFormat>
  <Paragraphs>112</Paragraphs>
  <Slides>16</Slides>
  <Notes>2</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1_Thème Office</vt:lpstr>
      <vt:lpstr> برنامج مقياس لوحة القيادة الاستشرافية  Balanced Scorecard (BSC) </vt:lpstr>
      <vt:lpstr>Programme de module  Tableau de Bord Prospectif (TBP)</vt:lpstr>
      <vt:lpstr>برنامج المقياس</vt:lpstr>
      <vt:lpstr>Programme de Module</vt:lpstr>
      <vt:lpstr>الفصل السادس تصميم وتحليل مؤشرات بعد التعلم والنمو للوحة القيادة الاستشرافية</vt:lpstr>
      <vt:lpstr>أولا: أهمية بعد التعلم والنمو</vt:lpstr>
      <vt:lpstr>أولا: أهمية بعد التعلم والنمو</vt:lpstr>
      <vt:lpstr>ثانيا: مؤشرات بعد التعلم والنمو</vt:lpstr>
      <vt:lpstr>ثانيا: مؤشرات بعد التعلم والنمو</vt:lpstr>
      <vt:lpstr>ثانيا: مؤشرات بعد التعلم والنمو</vt:lpstr>
      <vt:lpstr>ثانيا: مؤشرات بعد التعلم والنمو</vt:lpstr>
      <vt:lpstr>ثانيا: مؤشرات بعد التعلم والنمو</vt:lpstr>
      <vt:lpstr>ثانيا: مؤشرات بعد التعلم والنمو</vt:lpstr>
      <vt:lpstr>ثالثا: دراسة حالة</vt:lpstr>
      <vt:lpstr>أهم مراجع الفصل</vt:lpstr>
      <vt:lpstr>أهم مراجع الفصل</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تفعيل الإبداع التكنولوجي في المؤسسات العربية  وأثره على التنافسية الصناعية العربية -الجزائر نموذجا-</dc:title>
  <dc:creator>galaxy.net</dc:creator>
  <cp:lastModifiedBy>moh</cp:lastModifiedBy>
  <cp:revision>557</cp:revision>
  <dcterms:created xsi:type="dcterms:W3CDTF">2013-11-05T13:08:58Z</dcterms:created>
  <dcterms:modified xsi:type="dcterms:W3CDTF">2016-04-24T17:37:12Z</dcterms:modified>
</cp:coreProperties>
</file>