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
  </p:notesMasterIdLst>
  <p:sldIdLst>
    <p:sldId id="256" r:id="rId2"/>
    <p:sldId id="258" r:id="rId3"/>
    <p:sldId id="257" r:id="rId4"/>
    <p:sldId id="259" r:id="rId5"/>
    <p:sldId id="260" r:id="rId6"/>
    <p:sldId id="289" r:id="rId7"/>
    <p:sldId id="290" r:id="rId8"/>
    <p:sldId id="292" r:id="rId9"/>
    <p:sldId id="306" r:id="rId10"/>
    <p:sldId id="307" r:id="rId11"/>
    <p:sldId id="308" r:id="rId12"/>
    <p:sldId id="309" r:id="rId13"/>
    <p:sldId id="310" r:id="rId14"/>
    <p:sldId id="297" r:id="rId15"/>
    <p:sldId id="287" r:id="rId16"/>
    <p:sldId id="288"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24/04/2016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بالموارد البشرية</a:t>
            </a:r>
          </a:p>
          <a:p>
            <a:pPr algn="just" rtl="1">
              <a:buFontTx/>
              <a:buChar char="-"/>
            </a:pPr>
            <a:r>
              <a:rPr lang="ar-DZ" sz="3600" b="1" dirty="0" smtClean="0">
                <a:solidFill>
                  <a:srgbClr val="FFC000"/>
                </a:solidFill>
                <a:latin typeface="Simplified Arabic" pitchFamily="18" charset="-78"/>
                <a:cs typeface="Simplified Arabic" pitchFamily="18" charset="-78"/>
              </a:rPr>
              <a:t>معدل </a:t>
            </a:r>
            <a:r>
              <a:rPr lang="ar-DZ" sz="3600" b="1" dirty="0" err="1" smtClean="0">
                <a:solidFill>
                  <a:srgbClr val="FFC000"/>
                </a:solidFill>
                <a:latin typeface="Simplified Arabic" pitchFamily="18" charset="-78"/>
                <a:cs typeface="Simplified Arabic" pitchFamily="18" charset="-78"/>
              </a:rPr>
              <a:t>تأطير</a:t>
            </a:r>
            <a:r>
              <a:rPr lang="ar-DZ" sz="3600" b="1" dirty="0" smtClean="0">
                <a:solidFill>
                  <a:srgbClr val="FFC000"/>
                </a:solidFill>
                <a:latin typeface="Simplified Arabic" pitchFamily="18" charset="-78"/>
                <a:cs typeface="Simplified Arabic" pitchFamily="18" charset="-78"/>
              </a:rPr>
              <a:t> العاملين: </a:t>
            </a:r>
            <a:r>
              <a:rPr lang="ar-DZ" sz="3600" b="1" dirty="0" smtClean="0">
                <a:latin typeface="Simplified Arabic" pitchFamily="18" charset="-78"/>
                <a:cs typeface="Simplified Arabic" pitchFamily="18" charset="-78"/>
              </a:rPr>
              <a:t>يتمثل في مدى قدرة المؤسسة على </a:t>
            </a:r>
            <a:r>
              <a:rPr lang="ar-DZ" sz="3600" b="1" dirty="0" err="1" smtClean="0">
                <a:latin typeface="Simplified Arabic" pitchFamily="18" charset="-78"/>
                <a:cs typeface="Simplified Arabic" pitchFamily="18" charset="-78"/>
              </a:rPr>
              <a:t>تأطير</a:t>
            </a:r>
            <a:r>
              <a:rPr lang="ar-DZ" sz="3600" b="1" dirty="0" smtClean="0">
                <a:latin typeface="Simplified Arabic" pitchFamily="18" charset="-78"/>
                <a:cs typeface="Simplified Arabic" pitchFamily="18" charset="-78"/>
              </a:rPr>
              <a:t> عمالها وإحاطتهم بإطارات إدارية وتقنية تتمكن من توجيههم والعمل على تحسين أدائهم بصورة مستمرة، ويقاس بالعلاقة التالية:</a:t>
            </a:r>
          </a:p>
          <a:p>
            <a:pPr algn="just" rtl="1">
              <a:buNone/>
            </a:pPr>
            <a:r>
              <a:rPr lang="ar-DZ" sz="3600" b="1" dirty="0" smtClean="0">
                <a:solidFill>
                  <a:srgbClr val="FFC000"/>
                </a:solidFill>
                <a:latin typeface="Simplified Arabic" pitchFamily="18" charset="-78"/>
                <a:cs typeface="Simplified Arabic" pitchFamily="18" charset="-78"/>
              </a:rPr>
              <a:t>معدل </a:t>
            </a:r>
            <a:r>
              <a:rPr lang="ar-DZ" sz="3600" b="1" dirty="0" err="1" smtClean="0">
                <a:solidFill>
                  <a:srgbClr val="FFC000"/>
                </a:solidFill>
                <a:latin typeface="Simplified Arabic" pitchFamily="18" charset="-78"/>
                <a:cs typeface="Simplified Arabic" pitchFamily="18" charset="-78"/>
              </a:rPr>
              <a:t>تأطير</a:t>
            </a:r>
            <a:r>
              <a:rPr lang="ar-DZ" sz="3600" b="1" dirty="0" smtClean="0">
                <a:solidFill>
                  <a:srgbClr val="FFC000"/>
                </a:solidFill>
                <a:latin typeface="Simplified Arabic" pitchFamily="18" charset="-78"/>
                <a:cs typeface="Simplified Arabic" pitchFamily="18" charset="-78"/>
              </a:rPr>
              <a:t> العاملين = عدد الإطارات بالمؤسسة/ العدد الإجمالي لعمال المؤسسة؛ </a:t>
            </a:r>
            <a:endParaRPr lang="ar-DZ" sz="3600" b="1" dirty="0" smtClean="0">
              <a:solidFill>
                <a:srgbClr val="FFC0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بالموارد البشرية</a:t>
            </a:r>
          </a:p>
          <a:p>
            <a:pPr algn="just" rtl="1">
              <a:buFontTx/>
              <a:buChar char="-"/>
            </a:pPr>
            <a:r>
              <a:rPr lang="ar-DZ" b="1" dirty="0" smtClean="0">
                <a:solidFill>
                  <a:srgbClr val="FFC000"/>
                </a:solidFill>
                <a:latin typeface="Simplified Arabic" pitchFamily="18" charset="-78"/>
                <a:cs typeface="Simplified Arabic" pitchFamily="18" charset="-78"/>
              </a:rPr>
              <a:t>مؤشر إشراك العاملين: </a:t>
            </a:r>
            <a:r>
              <a:rPr lang="ar-DZ" dirty="0" smtClean="0">
                <a:latin typeface="Simplified Arabic" pitchFamily="18" charset="-78"/>
                <a:cs typeface="Simplified Arabic" pitchFamily="18" charset="-78"/>
              </a:rPr>
              <a:t>یعتبر هذا المؤشر من أهم </a:t>
            </a:r>
            <a:r>
              <a:rPr lang="ar-DZ" dirty="0" smtClean="0">
                <a:latin typeface="Simplified Arabic" pitchFamily="18" charset="-78"/>
                <a:cs typeface="Simplified Arabic" pitchFamily="18" charset="-78"/>
              </a:rPr>
              <a:t>المؤشرات </a:t>
            </a:r>
            <a:r>
              <a:rPr lang="ar-DZ" dirty="0" smtClean="0">
                <a:latin typeface="Simplified Arabic" pitchFamily="18" charset="-78"/>
                <a:cs typeface="Simplified Arabic" pitchFamily="18" charset="-78"/>
              </a:rPr>
              <a:t>التي تقیس </a:t>
            </a:r>
            <a:r>
              <a:rPr lang="ar-DZ" dirty="0" smtClean="0">
                <a:latin typeface="Simplified Arabic" pitchFamily="18" charset="-78"/>
                <a:cs typeface="Simplified Arabic" pitchFamily="18" charset="-78"/>
              </a:rPr>
              <a:t>أداء المؤسسات المتعلق بعمالها، </a:t>
            </a:r>
            <a:r>
              <a:rPr lang="ar-DZ" dirty="0" smtClean="0">
                <a:latin typeface="Simplified Arabic" pitchFamily="18" charset="-78"/>
                <a:cs typeface="Simplified Arabic" pitchFamily="18" charset="-78"/>
              </a:rPr>
              <a:t>ویقیس </a:t>
            </a:r>
            <a:r>
              <a:rPr lang="ar-DZ" dirty="0" smtClean="0">
                <a:latin typeface="Simplified Arabic" pitchFamily="18" charset="-78"/>
                <a:cs typeface="Simplified Arabic" pitchFamily="18" charset="-78"/>
              </a:rPr>
              <a:t>مدى إسهام مواردها </a:t>
            </a:r>
            <a:r>
              <a:rPr lang="ar-DZ" dirty="0" smtClean="0">
                <a:latin typeface="Simplified Arabic" pitchFamily="18" charset="-78"/>
                <a:cs typeface="Simplified Arabic" pitchFamily="18" charset="-78"/>
              </a:rPr>
              <a:t>البشریة في </a:t>
            </a:r>
            <a:r>
              <a:rPr lang="ar-DZ" dirty="0" smtClean="0">
                <a:latin typeface="Simplified Arabic" pitchFamily="18" charset="-78"/>
                <a:cs typeface="Simplified Arabic" pitchFamily="18" charset="-78"/>
              </a:rPr>
              <a:t>نتائجها </a:t>
            </a:r>
            <a:r>
              <a:rPr lang="ar-DZ" dirty="0" smtClean="0">
                <a:latin typeface="Simplified Arabic" pitchFamily="18" charset="-78"/>
                <a:cs typeface="Simplified Arabic" pitchFamily="18" charset="-78"/>
              </a:rPr>
              <a:t>وتحسین </a:t>
            </a:r>
            <a:r>
              <a:rPr lang="ar-DZ" dirty="0" smtClean="0">
                <a:latin typeface="Simplified Arabic" pitchFamily="18" charset="-78"/>
                <a:cs typeface="Simplified Arabic" pitchFamily="18" charset="-78"/>
              </a:rPr>
              <a:t>أدائها </a:t>
            </a:r>
            <a:r>
              <a:rPr lang="ar-DZ" dirty="0" smtClean="0">
                <a:latin typeface="Simplified Arabic" pitchFamily="18" charset="-78"/>
                <a:cs typeface="Simplified Arabic" pitchFamily="18" charset="-78"/>
              </a:rPr>
              <a:t>المالي، وذلك من خلال تحدید </a:t>
            </a:r>
            <a:r>
              <a:rPr lang="ar-DZ" dirty="0" err="1" smtClean="0">
                <a:latin typeface="Simplified Arabic" pitchFamily="18" charset="-78"/>
                <a:cs typeface="Simplified Arabic" pitchFamily="18" charset="-78"/>
              </a:rPr>
              <a:t>مردودیة</a:t>
            </a:r>
            <a:r>
              <a:rPr lang="ar-DZ" dirty="0" smtClean="0">
                <a:latin typeface="Simplified Arabic" pitchFamily="18" charset="-78"/>
                <a:cs typeface="Simplified Arabic" pitchFamily="18" charset="-78"/>
              </a:rPr>
              <a:t> </a:t>
            </a:r>
            <a:r>
              <a:rPr lang="ar-DZ" dirty="0" smtClean="0">
                <a:latin typeface="Simplified Arabic" pitchFamily="18" charset="-78"/>
                <a:cs typeface="Simplified Arabic" pitchFamily="18" charset="-78"/>
              </a:rPr>
              <a:t>مصاریف المستخدمین </a:t>
            </a:r>
            <a:r>
              <a:rPr lang="ar-DZ" dirty="0" smtClean="0">
                <a:latin typeface="Simplified Arabic" pitchFamily="18" charset="-78"/>
                <a:cs typeface="Simplified Arabic" pitchFamily="18" charset="-78"/>
              </a:rPr>
              <a:t>وتحلیل مساهمتها في النتیجة الصافیة، وتتمثل أهمیته أنه یبین مدى نجاح </a:t>
            </a:r>
            <a:r>
              <a:rPr lang="ar-DZ" dirty="0" smtClean="0">
                <a:latin typeface="Simplified Arabic" pitchFamily="18" charset="-78"/>
                <a:cs typeface="Simplified Arabic" pitchFamily="18" charset="-78"/>
              </a:rPr>
              <a:t>المؤسسات </a:t>
            </a:r>
            <a:r>
              <a:rPr lang="ar-DZ" dirty="0" smtClean="0">
                <a:latin typeface="Simplified Arabic" pitchFamily="18" charset="-78"/>
                <a:cs typeface="Simplified Arabic" pitchFamily="18" charset="-78"/>
              </a:rPr>
              <a:t>في </a:t>
            </a:r>
            <a:r>
              <a:rPr lang="ar-DZ" dirty="0" smtClean="0">
                <a:latin typeface="Simplified Arabic" pitchFamily="18" charset="-78"/>
                <a:cs typeface="Simplified Arabic" pitchFamily="18" charset="-78"/>
              </a:rPr>
              <a:t>إشراك مواردها </a:t>
            </a:r>
            <a:r>
              <a:rPr lang="ar-DZ" dirty="0" smtClean="0">
                <a:latin typeface="Simplified Arabic" pitchFamily="18" charset="-78"/>
                <a:cs typeface="Simplified Arabic" pitchFamily="18" charset="-78"/>
              </a:rPr>
              <a:t>البشریة في تعظیم </a:t>
            </a:r>
            <a:r>
              <a:rPr lang="ar-DZ" dirty="0" smtClean="0">
                <a:latin typeface="Simplified Arabic" pitchFamily="18" charset="-78"/>
                <a:cs typeface="Simplified Arabic" pitchFamily="18" charset="-78"/>
              </a:rPr>
              <a:t>أرباحها </a:t>
            </a:r>
            <a:r>
              <a:rPr lang="ar-DZ" dirty="0" smtClean="0">
                <a:latin typeface="Simplified Arabic" pitchFamily="18" charset="-78"/>
                <a:cs typeface="Simplified Arabic" pitchFamily="18" charset="-78"/>
              </a:rPr>
              <a:t>وتطویر </a:t>
            </a:r>
            <a:r>
              <a:rPr lang="ar-DZ" dirty="0" smtClean="0">
                <a:latin typeface="Simplified Arabic" pitchFamily="18" charset="-78"/>
                <a:cs typeface="Simplified Arabic" pitchFamily="18" charset="-78"/>
              </a:rPr>
              <a:t>نتائجها </a:t>
            </a:r>
            <a:r>
              <a:rPr lang="ar-DZ" dirty="0" smtClean="0">
                <a:latin typeface="Simplified Arabic" pitchFamily="18" charset="-78"/>
                <a:cs typeface="Simplified Arabic" pitchFamily="18" charset="-78"/>
              </a:rPr>
              <a:t>المالیة، وهذا بهدف تفعیل دورهم في تحسین </a:t>
            </a:r>
            <a:r>
              <a:rPr lang="ar-DZ" dirty="0" smtClean="0">
                <a:latin typeface="Simplified Arabic" pitchFamily="18" charset="-78"/>
                <a:cs typeface="Simplified Arabic" pitchFamily="18" charset="-78"/>
              </a:rPr>
              <a:t>أدائها الشامل واكتسابها </a:t>
            </a:r>
            <a:r>
              <a:rPr lang="ar-DZ" dirty="0" smtClean="0">
                <a:latin typeface="Simplified Arabic" pitchFamily="18" charset="-78"/>
                <a:cs typeface="Simplified Arabic" pitchFamily="18" charset="-78"/>
              </a:rPr>
              <a:t>میزة تنافسیة هامة</a:t>
            </a:r>
            <a:r>
              <a:rPr lang="ar-DZ" dirty="0" smtClean="0">
                <a:latin typeface="Simplified Arabic" pitchFamily="18" charset="-78"/>
                <a:cs typeface="Simplified Arabic" pitchFamily="18" charset="-78"/>
              </a:rPr>
              <a:t>.</a:t>
            </a:r>
          </a:p>
          <a:p>
            <a:pPr algn="just" rtl="1">
              <a:buNone/>
            </a:pPr>
            <a:r>
              <a:rPr lang="ar-DZ" dirty="0" smtClean="0"/>
              <a:t>ویحسب بالاعتماد على العلاقة التالیة:</a:t>
            </a:r>
          </a:p>
          <a:p>
            <a:pPr algn="just" rtl="1">
              <a:buNone/>
            </a:pPr>
            <a:r>
              <a:rPr lang="ar-DZ" b="1" dirty="0" smtClean="0">
                <a:solidFill>
                  <a:srgbClr val="FFC000"/>
                </a:solidFill>
              </a:rPr>
              <a:t>معدل </a:t>
            </a:r>
            <a:r>
              <a:rPr lang="ar-DZ" b="1" dirty="0" smtClean="0">
                <a:solidFill>
                  <a:srgbClr val="FFC000"/>
                </a:solidFill>
              </a:rPr>
              <a:t>إشراك </a:t>
            </a:r>
            <a:r>
              <a:rPr lang="ar-DZ" b="1" dirty="0" smtClean="0">
                <a:solidFill>
                  <a:srgbClr val="FFC000"/>
                </a:solidFill>
              </a:rPr>
              <a:t>العاملین= النتیجة الصافیة/ مصاریف المستخدمین</a:t>
            </a:r>
            <a:endParaRPr lang="ar-DZ" b="1"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بالموارد البشرية</a:t>
            </a:r>
          </a:p>
          <a:p>
            <a:pPr algn="just" rtl="1">
              <a:buFontTx/>
              <a:buChar char="-"/>
            </a:pPr>
            <a:r>
              <a:rPr lang="ar-DZ" sz="3600" b="1" dirty="0" smtClean="0">
                <a:solidFill>
                  <a:srgbClr val="FFC000"/>
                </a:solidFill>
                <a:latin typeface="Simplified Arabic" pitchFamily="18" charset="-78"/>
                <a:cs typeface="Simplified Arabic" pitchFamily="18" charset="-78"/>
              </a:rPr>
              <a:t>مؤشر رضا العاملين؛</a:t>
            </a:r>
          </a:p>
          <a:p>
            <a:pPr algn="just" rtl="1">
              <a:buFontTx/>
              <a:buChar char="-"/>
            </a:pPr>
            <a:r>
              <a:rPr lang="ar-DZ" sz="3600" b="1" dirty="0" smtClean="0">
                <a:solidFill>
                  <a:srgbClr val="FFC000"/>
                </a:solidFill>
                <a:latin typeface="Simplified Arabic" pitchFamily="18" charset="-78"/>
                <a:cs typeface="Simplified Arabic" pitchFamily="18" charset="-78"/>
              </a:rPr>
              <a:t>عدد العمال الشباب (أقل من 40 سنة)؛</a:t>
            </a:r>
          </a:p>
          <a:p>
            <a:pPr algn="just" rtl="1">
              <a:buFontTx/>
              <a:buChar char="-"/>
            </a:pPr>
            <a:r>
              <a:rPr lang="ar-DZ" sz="3600" b="1" dirty="0" smtClean="0">
                <a:solidFill>
                  <a:srgbClr val="FFC000"/>
                </a:solidFill>
                <a:latin typeface="Simplified Arabic" pitchFamily="18" charset="-78"/>
                <a:cs typeface="Simplified Arabic" pitchFamily="18" charset="-78"/>
              </a:rPr>
              <a:t>متوسط الاقتراحات والمبادرات للعامل الواحد؛</a:t>
            </a:r>
          </a:p>
          <a:p>
            <a:pPr algn="just" rtl="1">
              <a:buFontTx/>
              <a:buChar char="-"/>
            </a:pPr>
            <a:r>
              <a:rPr lang="ar-DZ" sz="3600" b="1" dirty="0" smtClean="0">
                <a:solidFill>
                  <a:srgbClr val="FFC000"/>
                </a:solidFill>
                <a:latin typeface="Simplified Arabic" pitchFamily="18" charset="-78"/>
                <a:cs typeface="Simplified Arabic" pitchFamily="18" charset="-78"/>
              </a:rPr>
              <a:t>متوسط مصاريف التكوين للعامل الواحد؛</a:t>
            </a:r>
          </a:p>
          <a:p>
            <a:pPr algn="just" rtl="1">
              <a:buFontTx/>
              <a:buChar char="-"/>
            </a:pPr>
            <a:r>
              <a:rPr lang="ar-DZ" sz="3600" b="1" dirty="0" smtClean="0">
                <a:solidFill>
                  <a:srgbClr val="FFC000"/>
                </a:solidFill>
                <a:latin typeface="Simplified Arabic" pitchFamily="18" charset="-78"/>
                <a:cs typeface="Simplified Arabic" pitchFamily="18" charset="-78"/>
              </a:rPr>
              <a:t>عدد العمال ذوي الشهادات الجامعية.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بالإبداع والابتكار</a:t>
            </a:r>
          </a:p>
          <a:p>
            <a:pPr algn="just" rtl="1">
              <a:buFontTx/>
              <a:buChar char="-"/>
            </a:pPr>
            <a:r>
              <a:rPr lang="ar-DZ" sz="3600" b="1" dirty="0" smtClean="0">
                <a:solidFill>
                  <a:srgbClr val="FFC000"/>
                </a:solidFill>
                <a:latin typeface="Simplified Arabic" pitchFamily="18" charset="-78"/>
                <a:cs typeface="Simplified Arabic" pitchFamily="18" charset="-78"/>
              </a:rPr>
              <a:t>مصاريف البحث والتطوير/ إجمالي المصاريف؛</a:t>
            </a:r>
          </a:p>
          <a:p>
            <a:pPr algn="just" rtl="1">
              <a:buFontTx/>
              <a:buChar char="-"/>
            </a:pPr>
            <a:r>
              <a:rPr lang="ar-DZ" sz="3600" b="1" dirty="0" smtClean="0">
                <a:solidFill>
                  <a:srgbClr val="FFC000"/>
                </a:solidFill>
                <a:latin typeface="Simplified Arabic" pitchFamily="18" charset="-78"/>
                <a:cs typeface="Simplified Arabic" pitchFamily="18" charset="-78"/>
              </a:rPr>
              <a:t>نسبة </a:t>
            </a:r>
            <a:r>
              <a:rPr lang="ar-DZ" sz="3600" b="1" dirty="0" smtClean="0">
                <a:solidFill>
                  <a:srgbClr val="FFC000"/>
                </a:solidFill>
                <a:latin typeface="Simplified Arabic" pitchFamily="18" charset="-78"/>
                <a:cs typeface="Simplified Arabic" pitchFamily="18" charset="-78"/>
              </a:rPr>
              <a:t>تطور مصاريف البحث والتطوير (من سنة لأخرى)؛</a:t>
            </a:r>
          </a:p>
          <a:p>
            <a:pPr algn="just" rtl="1">
              <a:buFontTx/>
              <a:buChar char="-"/>
            </a:pPr>
            <a:r>
              <a:rPr lang="ar-DZ" sz="3600" b="1" dirty="0" smtClean="0">
                <a:solidFill>
                  <a:srgbClr val="FFC000"/>
                </a:solidFill>
                <a:latin typeface="Simplified Arabic" pitchFamily="18" charset="-78"/>
                <a:cs typeface="Simplified Arabic" pitchFamily="18" charset="-78"/>
              </a:rPr>
              <a:t>موارد البحث والتطوير/ إجمالي الموارد؛</a:t>
            </a:r>
          </a:p>
          <a:p>
            <a:pPr algn="just" rtl="1">
              <a:buFontTx/>
              <a:buChar char="-"/>
            </a:pPr>
            <a:r>
              <a:rPr lang="ar-DZ" sz="3600" b="1" dirty="0" smtClean="0">
                <a:solidFill>
                  <a:srgbClr val="FFC000"/>
                </a:solidFill>
                <a:latin typeface="Simplified Arabic" pitchFamily="18" charset="-78"/>
                <a:cs typeface="Simplified Arabic" pitchFamily="18" charset="-78"/>
              </a:rPr>
              <a:t>الاستثمار في الموارد غير الملموسة/ إجمالي الاستثمارات؛</a:t>
            </a:r>
          </a:p>
          <a:p>
            <a:pPr algn="just" rtl="1">
              <a:buFontTx/>
              <a:buChar char="-"/>
            </a:pPr>
            <a:r>
              <a:rPr lang="ar-DZ" sz="3600" b="1" dirty="0" smtClean="0">
                <a:solidFill>
                  <a:srgbClr val="FFC000"/>
                </a:solidFill>
                <a:latin typeface="Simplified Arabic" pitchFamily="18" charset="-78"/>
                <a:cs typeface="Simplified Arabic" pitchFamily="18" charset="-78"/>
              </a:rPr>
              <a:t>الاستثمار في تطوير منتجات جديدة؛</a:t>
            </a:r>
          </a:p>
          <a:p>
            <a:pPr algn="just" rtl="1">
              <a:buFontTx/>
              <a:buChar char="-"/>
            </a:pPr>
            <a:r>
              <a:rPr lang="ar-DZ" sz="3600" b="1" dirty="0" smtClean="0">
                <a:solidFill>
                  <a:srgbClr val="FFC000"/>
                </a:solidFill>
                <a:latin typeface="Simplified Arabic" pitchFamily="18" charset="-78"/>
                <a:cs typeface="Simplified Arabic" pitchFamily="18" charset="-78"/>
              </a:rPr>
              <a:t>المنتجات الجديدة/ إجمالي منتجات المؤسسة؛</a:t>
            </a:r>
          </a:p>
          <a:p>
            <a:pPr algn="just" rtl="1">
              <a:buFontTx/>
              <a:buChar char="-"/>
            </a:pPr>
            <a:r>
              <a:rPr lang="ar-DZ" sz="3600" b="1" dirty="0" smtClean="0">
                <a:solidFill>
                  <a:srgbClr val="FFC000"/>
                </a:solidFill>
                <a:latin typeface="Simplified Arabic" pitchFamily="18" charset="-78"/>
                <a:cs typeface="Simplified Arabic" pitchFamily="18" charset="-78"/>
              </a:rPr>
              <a:t>عوائد الأسواق الجديدة/ مجموع عوائد المؤسسة.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ثالثا: دراسة حالة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dirty="0" smtClean="0"/>
              <a:t>- </a:t>
            </a:r>
            <a:r>
              <a:rPr lang="ar-DZ" sz="2800" dirty="0" err="1" smtClean="0"/>
              <a:t>بلاسكة</a:t>
            </a:r>
            <a:r>
              <a:rPr lang="ar-DZ" sz="2800" dirty="0" smtClean="0"/>
              <a:t> صالح، </a:t>
            </a:r>
            <a:r>
              <a:rPr lang="ar-DZ" sz="2800" b="1" dirty="0" smtClean="0">
                <a:solidFill>
                  <a:srgbClr val="FFC000"/>
                </a:solidFill>
                <a:latin typeface="Simplified Arabic" pitchFamily="18" charset="-78"/>
                <a:cs typeface="Simplified Arabic" pitchFamily="18" charset="-78"/>
              </a:rPr>
              <a:t>قابلية تطبيق بطاقة الأداء المتوازن كأداة لتقييم الإستراتيجية </a:t>
            </a:r>
            <a:r>
              <a:rPr lang="ar-DZ" sz="2400" b="1" dirty="0" smtClean="0">
                <a:solidFill>
                  <a:srgbClr val="FFC000"/>
                </a:solidFill>
                <a:latin typeface="Simplified Arabic" pitchFamily="18" charset="-78"/>
                <a:cs typeface="Simplified Arabic" pitchFamily="18" charset="-78"/>
              </a:rPr>
              <a:t>في المؤسسة الاقتصادية الجزائرية -دراسة حالة بعض المؤسسات-</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الإدارة الإستراتيجية،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2012. </a:t>
            </a:r>
            <a:endParaRPr lang="fr-FR" sz="2400" dirty="0" smtClean="0">
              <a:latin typeface="Simplified Arabic" pitchFamily="18" charset="-78"/>
              <a:cs typeface="Simplified Arabic" pitchFamily="18" charset="-78"/>
            </a:endParaRPr>
          </a:p>
          <a:p>
            <a:pPr algn="just" rtl="1">
              <a:buNone/>
            </a:pP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العوض فاطمة رشدي سويلم، </a:t>
            </a:r>
            <a:r>
              <a:rPr lang="ar-DZ" sz="2400" b="1" dirty="0" smtClean="0">
                <a:solidFill>
                  <a:srgbClr val="FFC000"/>
                </a:solidFill>
                <a:latin typeface="Simplified Arabic" pitchFamily="18" charset="-78"/>
                <a:cs typeface="Simplified Arabic" pitchFamily="18" charset="-78"/>
              </a:rPr>
              <a:t>تأثير الربط والتكامل بين مقياس الأداء المتوازن </a:t>
            </a:r>
            <a:r>
              <a:rPr lang="en-US" sz="2400" b="1" dirty="0" smtClean="0">
                <a:solidFill>
                  <a:srgbClr val="FFC000"/>
                </a:solidFill>
                <a:latin typeface="Simplified Arabic" pitchFamily="18" charset="-78"/>
                <a:cs typeface="Simplified Arabic" pitchFamily="18" charset="-78"/>
              </a:rPr>
              <a:t>(BSC)</a:t>
            </a:r>
            <a:r>
              <a:rPr lang="ar-DZ" sz="2400" b="1" dirty="0" smtClean="0">
                <a:solidFill>
                  <a:srgbClr val="FFC000"/>
                </a:solidFill>
                <a:latin typeface="Simplified Arabic" pitchFamily="18" charset="-78"/>
                <a:cs typeface="Simplified Arabic" pitchFamily="18" charset="-78"/>
              </a:rPr>
              <a:t> ونظام التكاليف على أساس الأنشطة </a:t>
            </a:r>
            <a:r>
              <a:rPr lang="fr-FR" sz="2400" b="1" dirty="0" smtClean="0">
                <a:solidFill>
                  <a:srgbClr val="FFC000"/>
                </a:solidFill>
                <a:latin typeface="Simplified Arabic" pitchFamily="18" charset="-78"/>
                <a:cs typeface="Simplified Arabic" pitchFamily="18" charset="-78"/>
              </a:rPr>
              <a:t>(ABC)</a:t>
            </a:r>
            <a:r>
              <a:rPr lang="ar-DZ" sz="2400" b="1" dirty="0" smtClean="0">
                <a:solidFill>
                  <a:srgbClr val="FFC000"/>
                </a:solidFill>
                <a:latin typeface="Simplified Arabic" pitchFamily="18" charset="-78"/>
                <a:cs typeface="Simplified Arabic" pitchFamily="18" charset="-78"/>
              </a:rPr>
              <a:t> في تطوير أداء المصارف الفلسطينية -دراسة تطبيقية بنك فلسطين-</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رسالة ماجستير في المحاسبة والتمويل، كلية التجارة، الجامعة الإسلامية، غزة، فلسطين، 2009.</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endParaRPr lang="fr-FR"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محاد </a:t>
            </a:r>
            <a:r>
              <a:rPr lang="ar-DZ" sz="2400" dirty="0" err="1" smtClean="0">
                <a:latin typeface="Simplified Arabic" pitchFamily="18" charset="-78"/>
                <a:cs typeface="Simplified Arabic" pitchFamily="18" charset="-78"/>
              </a:rPr>
              <a:t>عريوة</a:t>
            </a:r>
            <a:r>
              <a:rPr lang="ar-DZ" sz="2400" dirty="0" smtClean="0">
                <a:latin typeface="Simplified Arabic" pitchFamily="18" charset="-78"/>
                <a:cs typeface="Simplified Arabic" pitchFamily="18" charset="-78"/>
              </a:rPr>
              <a:t>، </a:t>
            </a:r>
            <a:r>
              <a:rPr lang="ar-DZ" sz="2400" b="1" dirty="0" smtClean="0">
                <a:solidFill>
                  <a:srgbClr val="FFC000"/>
                </a:solidFill>
                <a:latin typeface="Simplified Arabic" pitchFamily="18" charset="-78"/>
                <a:cs typeface="Simplified Arabic" pitchFamily="18" charset="-78"/>
              </a:rPr>
              <a:t>دور بطاقة الأداء المتوازن في قياس وتقييم الأداء المستدام بالمؤسسات المتوسطة للصناعات الغذائية -دراسة مقارنة بين </a:t>
            </a:r>
            <a:r>
              <a:rPr lang="ar-DZ" sz="2400" b="1" dirty="0" err="1" smtClean="0">
                <a:solidFill>
                  <a:srgbClr val="FFC000"/>
                </a:solidFill>
                <a:latin typeface="Simplified Arabic" pitchFamily="18" charset="-78"/>
                <a:cs typeface="Simplified Arabic" pitchFamily="18" charset="-78"/>
              </a:rPr>
              <a:t>ملبنة</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الحضنة</a:t>
            </a:r>
            <a:r>
              <a:rPr lang="ar-DZ" sz="2400" b="1" dirty="0" smtClean="0">
                <a:solidFill>
                  <a:srgbClr val="FFC000"/>
                </a:solidFill>
                <a:latin typeface="Simplified Arabic" pitchFamily="18" charset="-78"/>
                <a:cs typeface="Simplified Arabic" pitchFamily="18" charset="-78"/>
              </a:rPr>
              <a:t> بالمسيلة </a:t>
            </a:r>
            <a:r>
              <a:rPr lang="ar-DZ" sz="2400" b="1" dirty="0" err="1" smtClean="0">
                <a:solidFill>
                  <a:srgbClr val="FFC000"/>
                </a:solidFill>
                <a:latin typeface="Simplified Arabic" pitchFamily="18" charset="-78"/>
                <a:cs typeface="Simplified Arabic" pitchFamily="18" charset="-78"/>
              </a:rPr>
              <a:t>وملبنة</a:t>
            </a:r>
            <a:r>
              <a:rPr lang="ar-DZ" sz="2400" b="1" dirty="0" smtClean="0">
                <a:solidFill>
                  <a:srgbClr val="FFC000"/>
                </a:solidFill>
                <a:latin typeface="Simplified Arabic" pitchFamily="18" charset="-78"/>
                <a:cs typeface="Simplified Arabic" pitchFamily="18" charset="-78"/>
              </a:rPr>
              <a:t> التل </a:t>
            </a:r>
            <a:r>
              <a:rPr lang="ar-DZ" sz="2400" b="1" dirty="0" err="1" smtClean="0">
                <a:solidFill>
                  <a:srgbClr val="FFC000"/>
                </a:solidFill>
                <a:latin typeface="Simplified Arabic" pitchFamily="18" charset="-78"/>
                <a:cs typeface="Simplified Arabic" pitchFamily="18" charset="-78"/>
              </a:rPr>
              <a:t>بسطيف</a:t>
            </a:r>
            <a:r>
              <a:rPr lang="ar-DZ" sz="2400" b="1" dirty="0" smtClean="0">
                <a:solidFill>
                  <a:srgbClr val="FFC000"/>
                </a:solidFill>
                <a:latin typeface="Simplified Arabic" pitchFamily="18" charset="-78"/>
                <a:cs typeface="Simplified Arabic" pitchFamily="18" charset="-78"/>
              </a:rPr>
              <a:t>-</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إدارة الأعمال الإستراتيجية للتنمية المستدامة، كلية العلوم الاقتصادية، التجارية وعلوم التسيير،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2011. </a:t>
            </a:r>
          </a:p>
          <a:p>
            <a:pPr algn="just" rtl="1">
              <a:buFontTx/>
              <a:buChar char="-"/>
            </a:pPr>
            <a:r>
              <a:rPr lang="ar-DZ" sz="2400" dirty="0" smtClean="0">
                <a:latin typeface="Simplified Arabic" pitchFamily="18" charset="-78"/>
                <a:cs typeface="Simplified Arabic" pitchFamily="18" charset="-78"/>
              </a:rPr>
              <a:t>جودة 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400"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CHRISTOPHE GERMAIN, </a:t>
            </a:r>
            <a:r>
              <a:rPr lang="fr-FR" sz="2300" b="1" dirty="0" smtClean="0">
                <a:solidFill>
                  <a:srgbClr val="FFC000"/>
                </a:solidFill>
                <a:latin typeface="Simplified Arabic" pitchFamily="18" charset="-78"/>
                <a:cs typeface="Simplified Arabic" pitchFamily="18" charset="-78"/>
              </a:rPr>
              <a:t>Tableau de bord</a:t>
            </a:r>
            <a:r>
              <a:rPr lang="fr-FR" sz="2300" b="1" dirty="0" smtClean="0">
                <a:latin typeface="Simplified Arabic" pitchFamily="18" charset="-78"/>
                <a:cs typeface="Simplified Arabic" pitchFamily="18" charset="-78"/>
              </a:rPr>
              <a:t>, </a:t>
            </a:r>
            <a:r>
              <a:rPr lang="tzm-Latn-DZ" sz="2300" dirty="0" smtClean="0">
                <a:latin typeface="Simplified Arabic" pitchFamily="18" charset="-78"/>
                <a:cs typeface="Simplified Arabic" pitchFamily="18" charset="-78"/>
              </a:rPr>
              <a:t>éditions</a:t>
            </a:r>
            <a:r>
              <a:rPr lang="fr-FR" sz="2300" dirty="0" smtClean="0">
                <a:latin typeface="Simplified Arabic" pitchFamily="18" charset="-78"/>
                <a:cs typeface="Simplified Arabic" pitchFamily="18" charset="-78"/>
              </a:rPr>
              <a:t> E-thèque, Lille, France, 2003.   </a:t>
            </a:r>
          </a:p>
          <a:p>
            <a:pPr algn="just">
              <a:buNone/>
            </a:pPr>
            <a:r>
              <a:rPr lang="fr-FR" sz="2300" dirty="0" smtClean="0">
                <a:latin typeface="Simplified Arabic" pitchFamily="18" charset="-78"/>
                <a:cs typeface="Simplified Arabic" pitchFamily="18" charset="-78"/>
              </a:rPr>
              <a:t>- FERNANDEZ ALAIN, </a:t>
            </a:r>
            <a:r>
              <a:rPr lang="fr-FR" sz="2300" b="1" dirty="0" smtClean="0">
                <a:solidFill>
                  <a:srgbClr val="FFC000"/>
                </a:solidFill>
                <a:latin typeface="Simplified Arabic" pitchFamily="18" charset="-78"/>
                <a:cs typeface="Simplified Arabic" pitchFamily="18" charset="-78"/>
              </a:rPr>
              <a:t>Les nouveaux tableau de bord des managers</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 4</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a:t>
            </a:r>
            <a:r>
              <a:rPr lang="fr-FR" sz="2300" dirty="0" err="1" smtClean="0">
                <a:latin typeface="Simplified Arabic" pitchFamily="18" charset="-78"/>
                <a:cs typeface="Simplified Arabic" pitchFamily="18" charset="-78"/>
              </a:rPr>
              <a:t>Eyrolles</a:t>
            </a:r>
            <a:r>
              <a:rPr lang="fr-FR" sz="2300" dirty="0" smtClean="0">
                <a:latin typeface="Simplified Arabic" pitchFamily="18" charset="-78"/>
                <a:cs typeface="Simplified Arabic" pitchFamily="18" charset="-78"/>
              </a:rPr>
              <a:t>, Paris, France, 2008.</a:t>
            </a:r>
          </a:p>
          <a:p>
            <a:pPr algn="just">
              <a:buNone/>
            </a:pPr>
            <a:r>
              <a:rPr lang="fr-FR" sz="2300" dirty="0" smtClean="0">
                <a:latin typeface="Simplified Arabic" pitchFamily="18" charset="-78"/>
                <a:cs typeface="Simplified Arabic" pitchFamily="18" charset="-78"/>
              </a:rPr>
              <a:t>- KAPLAN ROBERT.S., NORTON DAVID.P., </a:t>
            </a:r>
            <a:r>
              <a:rPr lang="fr-FR" sz="2300" b="1" dirty="0" smtClean="0">
                <a:solidFill>
                  <a:srgbClr val="FFC000"/>
                </a:solidFill>
                <a:latin typeface="Simplified Arabic" pitchFamily="18" charset="-78"/>
                <a:cs typeface="Simplified Arabic" pitchFamily="18" charset="-78"/>
              </a:rPr>
              <a:t>Le tableau de bord prospectif</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7</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d'Organisation, Paris, France, 2010. </a:t>
            </a:r>
          </a:p>
          <a:p>
            <a:pPr algn="just">
              <a:buNone/>
            </a:pPr>
            <a:r>
              <a:rPr lang="en-US" sz="2300" dirty="0" smtClean="0">
                <a:latin typeface="Simplified Arabic" pitchFamily="18" charset="-78"/>
                <a:cs typeface="Simplified Arabic" pitchFamily="18" charset="-78"/>
              </a:rPr>
              <a:t>- BEHERY MOHAMED H., </a:t>
            </a:r>
            <a:r>
              <a:rPr lang="en-US" sz="2300" b="1" dirty="0" smtClean="0">
                <a:solidFill>
                  <a:srgbClr val="FFC000"/>
                </a:solidFill>
                <a:latin typeface="Simplified Arabic" pitchFamily="18" charset="-78"/>
                <a:cs typeface="Simplified Arabic" pitchFamily="18" charset="-78"/>
              </a:rPr>
              <a:t>Change and culture: the balanced scorecard and the Egyptian fertilizer manufacturing sector</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PhD thesis in Management, University of Glasgow, UK, 2005. </a:t>
            </a:r>
            <a:r>
              <a:rPr lang="en-US" sz="2300" b="1" dirty="0" smtClean="0">
                <a:latin typeface="Simplified Arabic" pitchFamily="18" charset="-78"/>
                <a:cs typeface="Simplified Arabic" pitchFamily="18" charset="-78"/>
              </a:rPr>
              <a:t> </a:t>
            </a:r>
            <a:endParaRPr lang="fr-FR" sz="2300" dirty="0" smtClean="0">
              <a:latin typeface="Simplified Arabic" pitchFamily="18" charset="-78"/>
              <a:cs typeface="Simplified Arabic" pitchFamily="18" charset="-78"/>
            </a:endParaRPr>
          </a:p>
          <a:p>
            <a:pPr algn="just">
              <a:buNone/>
            </a:pPr>
            <a:r>
              <a:rPr lang="fr-FR" sz="2300" dirty="0" smtClean="0">
                <a:latin typeface="Simplified Arabic" pitchFamily="18" charset="-78"/>
                <a:cs typeface="Simplified Arabic" pitchFamily="18" charset="-78"/>
              </a:rPr>
              <a:t> - BENZERAFA MANEL, </a:t>
            </a:r>
            <a:r>
              <a:rPr lang="fr-FR" sz="2300" b="1" dirty="0" smtClean="0">
                <a:solidFill>
                  <a:srgbClr val="FFC000"/>
                </a:solidFill>
                <a:latin typeface="Simplified Arabic" pitchFamily="18" charset="-78"/>
                <a:cs typeface="Simplified Arabic" pitchFamily="18" charset="-78"/>
              </a:rPr>
              <a:t>L'universalité d'un outil de gestion en question: Cas de la </a:t>
            </a:r>
            <a:r>
              <a:rPr lang="en-US" sz="2300" b="1" dirty="0" smtClean="0">
                <a:solidFill>
                  <a:srgbClr val="FFC000"/>
                </a:solidFill>
                <a:latin typeface="Simplified Arabic" pitchFamily="18" charset="-78"/>
                <a:cs typeface="Simplified Arabic" pitchFamily="18" charset="-78"/>
              </a:rPr>
              <a:t>balanced</a:t>
            </a:r>
            <a:r>
              <a:rPr lang="fr-FR" sz="2300" b="1" dirty="0" smtClean="0">
                <a:solidFill>
                  <a:srgbClr val="FFC000"/>
                </a:solidFill>
                <a:latin typeface="Simplified Arabic" pitchFamily="18" charset="-78"/>
                <a:cs typeface="Simplified Arabic" pitchFamily="18" charset="-78"/>
              </a:rPr>
              <a:t> </a:t>
            </a:r>
            <a:r>
              <a:rPr lang="en-US" sz="2300" b="1" dirty="0" smtClean="0">
                <a:solidFill>
                  <a:srgbClr val="FFC000"/>
                </a:solidFill>
                <a:latin typeface="Simplified Arabic" pitchFamily="18" charset="-78"/>
                <a:cs typeface="Simplified Arabic" pitchFamily="18" charset="-78"/>
              </a:rPr>
              <a:t>Scorecard</a:t>
            </a:r>
            <a:r>
              <a:rPr lang="fr-FR" sz="2300" b="1" smtClean="0">
                <a:solidFill>
                  <a:srgbClr val="FFC000"/>
                </a:solidFill>
                <a:latin typeface="Simplified Arabic" pitchFamily="18" charset="-78"/>
                <a:cs typeface="Simplified Arabic" pitchFamily="18" charset="-78"/>
              </a:rPr>
              <a:t> </a:t>
            </a:r>
            <a:r>
              <a:rPr lang="fr-FR" sz="2300" b="1" dirty="0" smtClean="0">
                <a:solidFill>
                  <a:srgbClr val="FFC000"/>
                </a:solidFill>
                <a:latin typeface="Simplified Arabic" pitchFamily="18" charset="-78"/>
                <a:cs typeface="Simplified Arabic" pitchFamily="18" charset="-78"/>
              </a:rPr>
              <a:t>dans les administrations de l'état</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thèse de doctorat en sciences de gestion, option management public, Université Paris 10, Paris, France, 2007. </a:t>
            </a:r>
          </a:p>
          <a:p>
            <a:pPr algn="just">
              <a:buNone/>
            </a:pPr>
            <a:r>
              <a:rPr lang="en-US" sz="2300" dirty="0" smtClean="0">
                <a:latin typeface="Simplified Arabic" pitchFamily="18" charset="-78"/>
                <a:cs typeface="Simplified Arabic" pitchFamily="18" charset="-78"/>
              </a:rPr>
              <a:t>- KAPLAN ROBERT.S., NORTON DAVID.P., </a:t>
            </a:r>
            <a:r>
              <a:rPr lang="en-US" sz="2300" b="1" dirty="0" smtClean="0">
                <a:solidFill>
                  <a:srgbClr val="FFC000"/>
                </a:solidFill>
                <a:latin typeface="Simplified Arabic" pitchFamily="18" charset="-78"/>
                <a:cs typeface="Simplified Arabic" pitchFamily="18" charset="-78"/>
              </a:rPr>
              <a:t>Putting the Balanced Scorecard to work</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Harvard Business Review, Vol.71, n°5, Harvard Business School, Boston, USA, September-October 1992.</a:t>
            </a:r>
            <a:endParaRPr lang="fr-FR" sz="2300" dirty="0" smtClean="0">
              <a:latin typeface="Simplified Arabic" pitchFamily="18" charset="-78"/>
              <a:cs typeface="Simplified Arabic" pitchFamily="18" charset="-78"/>
            </a:endParaRPr>
          </a:p>
          <a:p>
            <a:pPr algn="just">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تصميم وتحليل مؤشرات 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تصميم وتحليل مؤشرات 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تصميم وتحليل مؤشرات 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تصميم وتحليل مؤشرات 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 </a:t>
            </a:r>
            <a:r>
              <a:rPr lang="ar-DZ" sz="2800" b="1" dirty="0" smtClean="0">
                <a:latin typeface="Simplified Arabic" pitchFamily="18" charset="-78"/>
                <a:cs typeface="Simplified Arabic" pitchFamily="18" charset="-78"/>
              </a:rPr>
              <a:t>تصميم وتحليل مؤشرات البعد 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fontScale="90000"/>
          </a:bodyPr>
          <a:lstStyle/>
          <a:p>
            <a:pPr rtl="1"/>
            <a:r>
              <a:rPr lang="ar-DZ" sz="4900" b="1" dirty="0" smtClean="0">
                <a:solidFill>
                  <a:srgbClr val="FFFF00"/>
                </a:solidFill>
                <a:latin typeface="Simplified Arabic" pitchFamily="18" charset="-78"/>
                <a:cs typeface="Simplified Arabic" pitchFamily="18" charset="-78"/>
              </a:rPr>
              <a:t>الفصل </a:t>
            </a:r>
            <a:r>
              <a:rPr lang="ar-DZ" sz="4900" b="1" dirty="0" smtClean="0">
                <a:solidFill>
                  <a:srgbClr val="FFFF00"/>
                </a:solidFill>
                <a:latin typeface="Simplified Arabic" pitchFamily="18" charset="-78"/>
                <a:cs typeface="Simplified Arabic" pitchFamily="18" charset="-78"/>
              </a:rPr>
              <a:t>السادس</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تصميم وتحليل مؤشرات بعد </a:t>
            </a:r>
            <a:r>
              <a:rPr lang="ar-DZ" b="1" dirty="0" smtClean="0">
                <a:latin typeface="Simplified Arabic" pitchFamily="18" charset="-78"/>
                <a:cs typeface="Simplified Arabic" pitchFamily="18" charset="-78"/>
              </a:rPr>
              <a:t>التعلم والنمو</a:t>
            </a:r>
            <a:r>
              <a:rPr lang="ar-DZ" b="1" dirty="0" smtClean="0">
                <a:latin typeface="Simplified Arabic" pitchFamily="18" charset="-78"/>
                <a:cs typeface="Simplified Arabic" pitchFamily="18" charset="-78"/>
              </a:rPr>
              <a:t/>
            </a:r>
            <a:br>
              <a:rPr lang="ar-DZ" b="1" dirty="0" smtClean="0">
                <a:latin typeface="Simplified Arabic" pitchFamily="18" charset="-78"/>
                <a:cs typeface="Simplified Arabic" pitchFamily="18" charset="-78"/>
              </a:rPr>
            </a:br>
            <a:r>
              <a:rPr lang="ar-DZ" b="1" dirty="0" smtClean="0">
                <a:latin typeface="Simplified Arabic" pitchFamily="18" charset="-78"/>
                <a:cs typeface="Simplified Arabic" pitchFamily="18" charset="-78"/>
              </a:rPr>
              <a:t>للوحة القيادة </a:t>
            </a:r>
            <a:r>
              <a:rPr lang="ar-DZ" b="1" dirty="0" err="1" smtClean="0">
                <a:latin typeface="Simplified Arabic" pitchFamily="18" charset="-78"/>
                <a:cs typeface="Simplified Arabic" pitchFamily="18" charset="-78"/>
              </a:rPr>
              <a:t>الاستشرافية</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بغرض تحسين أداء المؤسسة في مختلف عملياتها وأنشطتها، عليها أن تتوفر على موارد بشرية كفئة ومؤهلة وقادرة على الإبداع والابتكار وضمان جودة منتجات أو خدمات المؤسسة، وهو ما يساهم في تحسين مختلف عملياتها وبالتالي إرضاء زبائنها ومساهميها</a:t>
            </a:r>
            <a:r>
              <a:rPr lang="ar-DZ" b="1" dirty="0" smtClean="0">
                <a:latin typeface="Simplified Arabic" pitchFamily="18" charset="-78"/>
                <a:cs typeface="Simplified Arabic" pitchFamily="18" charset="-78"/>
              </a:rPr>
              <a:t>.</a:t>
            </a:r>
          </a:p>
          <a:p>
            <a:pPr algn="just" rtl="1">
              <a:buNone/>
            </a:pPr>
            <a:r>
              <a:rPr lang="ar-DZ" b="1" dirty="0" smtClean="0">
                <a:latin typeface="Simplified Arabic" pitchFamily="18" charset="-78"/>
                <a:cs typeface="Simplified Arabic" pitchFamily="18" charset="-78"/>
              </a:rPr>
              <a:t>وهو ما يؤكد أن تحسين هذا البعد هو شرط أساسي لتحسين الأبعاد الأخرى، لأن الموارد البشرية هي مفتاح نجاح أي مؤسسة خاصة إذا كانت مكونة ومحفزة بشكل جيد، </a:t>
            </a:r>
            <a:r>
              <a:rPr lang="ar-DZ" b="1" dirty="0" smtClean="0">
                <a:latin typeface="Simplified Arabic" pitchFamily="18" charset="-78"/>
                <a:cs typeface="Simplified Arabic" pitchFamily="18" charset="-78"/>
              </a:rPr>
              <a:t>إضافة إلى نظم المعلومات الفاعلة المدعمة لهذه الموارد. </a:t>
            </a:r>
            <a:endParaRPr lang="ar-DZ" b="1" dirty="0" smtClean="0">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یحتل هذا البعد مكانة هامة </a:t>
            </a:r>
            <a:r>
              <a:rPr lang="ar-DZ" sz="2800" dirty="0" smtClean="0">
                <a:latin typeface="Simplified Arabic" pitchFamily="18" charset="-78"/>
                <a:cs typeface="Simplified Arabic" pitchFamily="18" charset="-78"/>
              </a:rPr>
              <a:t>نظرا </a:t>
            </a:r>
            <a:r>
              <a:rPr lang="ar-DZ" sz="2800" dirty="0" smtClean="0">
                <a:latin typeface="Simplified Arabic" pitchFamily="18" charset="-78"/>
                <a:cs typeface="Simplified Arabic" pitchFamily="18" charset="-78"/>
              </a:rPr>
              <a:t>لارتباطه القوي بالأبعاد الأخرى بعلاقات سببیة وتأثیره علیها، حیث </a:t>
            </a:r>
            <a:r>
              <a:rPr lang="ar-DZ" sz="2800" dirty="0" smtClean="0">
                <a:latin typeface="Simplified Arabic" pitchFamily="18" charset="-78"/>
                <a:cs typeface="Simplified Arabic" pitchFamily="18" charset="-78"/>
              </a:rPr>
              <a:t>أن المؤسسة </a:t>
            </a:r>
            <a:r>
              <a:rPr lang="ar-DZ" sz="2800" dirty="0" smtClean="0">
                <a:latin typeface="Simplified Arabic" pitchFamily="18" charset="-78"/>
                <a:cs typeface="Simplified Arabic" pitchFamily="18" charset="-78"/>
              </a:rPr>
              <a:t>لا </a:t>
            </a:r>
            <a:r>
              <a:rPr lang="ar-DZ" sz="2800" dirty="0" smtClean="0">
                <a:latin typeface="Simplified Arabic" pitchFamily="18" charset="-78"/>
                <a:cs typeface="Simplified Arabic" pitchFamily="18" charset="-78"/>
              </a:rPr>
              <a:t>تستطیع </a:t>
            </a:r>
            <a:r>
              <a:rPr lang="ar-DZ" sz="2800" dirty="0" smtClean="0">
                <a:latin typeface="Simplified Arabic" pitchFamily="18" charset="-78"/>
                <a:cs typeface="Simplified Arabic" pitchFamily="18" charset="-78"/>
              </a:rPr>
              <a:t>تحسین مختلف </a:t>
            </a:r>
            <a:r>
              <a:rPr lang="ar-DZ" sz="2800" dirty="0" smtClean="0">
                <a:latin typeface="Simplified Arabic" pitchFamily="18" charset="-78"/>
                <a:cs typeface="Simplified Arabic" pitchFamily="18" charset="-78"/>
              </a:rPr>
              <a:t>عملیاتها الداخلیة وأنشطتها </a:t>
            </a:r>
            <a:r>
              <a:rPr lang="ar-DZ" sz="2800" dirty="0" smtClean="0">
                <a:latin typeface="Simplified Arabic" pitchFamily="18" charset="-78"/>
                <a:cs typeface="Simplified Arabic" pitchFamily="18" charset="-78"/>
              </a:rPr>
              <a:t>لتحقیق رضا </a:t>
            </a:r>
            <a:r>
              <a:rPr lang="ar-DZ" sz="2800" dirty="0" smtClean="0">
                <a:latin typeface="Simplified Arabic" pitchFamily="18" charset="-78"/>
                <a:cs typeface="Simplified Arabic" pitchFamily="18" charset="-78"/>
              </a:rPr>
              <a:t>مساهمیها وزبائنها </a:t>
            </a:r>
            <a:r>
              <a:rPr lang="ar-DZ" sz="2800" dirty="0" smtClean="0">
                <a:latin typeface="Simplified Arabic" pitchFamily="18" charset="-78"/>
                <a:cs typeface="Simplified Arabic" pitchFamily="18" charset="-78"/>
              </a:rPr>
              <a:t>وتحسین </a:t>
            </a:r>
            <a:r>
              <a:rPr lang="ar-DZ" sz="2800" dirty="0" smtClean="0">
                <a:latin typeface="Simplified Arabic" pitchFamily="18" charset="-78"/>
                <a:cs typeface="Simplified Arabic" pitchFamily="18" charset="-78"/>
              </a:rPr>
              <a:t>أدائها المالي </a:t>
            </a:r>
            <a:r>
              <a:rPr lang="ar-DZ" sz="2800" dirty="0" smtClean="0">
                <a:latin typeface="Simplified Arabic" pitchFamily="18" charset="-78"/>
                <a:cs typeface="Simplified Arabic" pitchFamily="18" charset="-78"/>
              </a:rPr>
              <a:t>والتسویقي والإنتاجي والإداري إلا </a:t>
            </a:r>
            <a:r>
              <a:rPr lang="ar-DZ" sz="2800" dirty="0" smtClean="0">
                <a:latin typeface="Simplified Arabic" pitchFamily="18" charset="-78"/>
                <a:cs typeface="Simplified Arabic" pitchFamily="18" charset="-78"/>
              </a:rPr>
              <a:t>بتفعيلها </a:t>
            </a:r>
            <a:r>
              <a:rPr lang="ar-DZ" sz="2800" dirty="0" smtClean="0">
                <a:latin typeface="Simplified Arabic" pitchFamily="18" charset="-78"/>
                <a:cs typeface="Simplified Arabic" pitchFamily="18" charset="-78"/>
              </a:rPr>
              <a:t>لعملیة الابتكار والإبداع </a:t>
            </a:r>
            <a:r>
              <a:rPr lang="ar-DZ" sz="2800" dirty="0" smtClean="0">
                <a:latin typeface="Simplified Arabic" pitchFamily="18" charset="-78"/>
                <a:cs typeface="Simplified Arabic" pitchFamily="18" charset="-78"/>
              </a:rPr>
              <a:t>وتوفرها </a:t>
            </a:r>
            <a:r>
              <a:rPr lang="ar-DZ" sz="2800" dirty="0" smtClean="0">
                <a:latin typeface="Simplified Arabic" pitchFamily="18" charset="-78"/>
                <a:cs typeface="Simplified Arabic" pitchFamily="18" charset="-78"/>
              </a:rPr>
              <a:t>على موارد بشریة </a:t>
            </a:r>
            <a:r>
              <a:rPr lang="ar-DZ" sz="2800" dirty="0" smtClean="0">
                <a:latin typeface="Simplified Arabic" pitchFamily="18" charset="-78"/>
                <a:cs typeface="Simplified Arabic" pitchFamily="18" charset="-78"/>
              </a:rPr>
              <a:t>مؤهلة وكفئة </a:t>
            </a:r>
            <a:r>
              <a:rPr lang="ar-DZ" sz="2800" dirty="0" smtClean="0">
                <a:latin typeface="Simplified Arabic" pitchFamily="18" charset="-78"/>
                <a:cs typeface="Simplified Arabic" pitchFamily="18" charset="-78"/>
              </a:rPr>
              <a:t>ومحفزة، لذا فإنه من </a:t>
            </a:r>
            <a:r>
              <a:rPr lang="ar-DZ" sz="2800" smtClean="0">
                <a:latin typeface="Simplified Arabic" pitchFamily="18" charset="-78"/>
                <a:cs typeface="Simplified Arabic" pitchFamily="18" charset="-78"/>
              </a:rPr>
              <a:t>المهم </a:t>
            </a:r>
            <a:r>
              <a:rPr lang="ar-DZ" sz="2800" smtClean="0">
                <a:latin typeface="Simplified Arabic" pitchFamily="18" charset="-78"/>
                <a:cs typeface="Simplified Arabic" pitchFamily="18" charset="-78"/>
              </a:rPr>
              <a:t>لها </a:t>
            </a:r>
            <a:r>
              <a:rPr lang="ar-DZ" sz="2800" dirty="0" smtClean="0">
                <a:latin typeface="Simplified Arabic" pitchFamily="18" charset="-78"/>
                <a:cs typeface="Simplified Arabic" pitchFamily="18" charset="-78"/>
              </a:rPr>
              <a:t>قیاس مدى </a:t>
            </a:r>
            <a:r>
              <a:rPr lang="ar-DZ" sz="2800" dirty="0" smtClean="0">
                <a:latin typeface="Simplified Arabic" pitchFamily="18" charset="-78"/>
                <a:cs typeface="Simplified Arabic" pitchFamily="18" charset="-78"/>
              </a:rPr>
              <a:t>قدرتها </a:t>
            </a:r>
            <a:r>
              <a:rPr lang="ar-DZ" sz="2800" dirty="0" smtClean="0">
                <a:latin typeface="Simplified Arabic" pitchFamily="18" charset="-78"/>
                <a:cs typeface="Simplified Arabic" pitchFamily="18" charset="-78"/>
              </a:rPr>
              <a:t>على دفع </a:t>
            </a:r>
            <a:r>
              <a:rPr lang="ar-DZ" sz="2800" dirty="0" smtClean="0">
                <a:latin typeface="Simplified Arabic" pitchFamily="18" charset="-78"/>
                <a:cs typeface="Simplified Arabic" pitchFamily="18" charset="-78"/>
              </a:rPr>
              <a:t>مواردها </a:t>
            </a:r>
            <a:r>
              <a:rPr lang="ar-DZ" sz="2800" dirty="0" smtClean="0">
                <a:latin typeface="Simplified Arabic" pitchFamily="18" charset="-78"/>
                <a:cs typeface="Simplified Arabic" pitchFamily="18" charset="-78"/>
              </a:rPr>
              <a:t>البشریة نحو الابتكار </a:t>
            </a:r>
            <a:r>
              <a:rPr lang="ar-DZ" sz="2800" dirty="0" smtClean="0">
                <a:latin typeface="Simplified Arabic" pitchFamily="18" charset="-78"/>
                <a:cs typeface="Simplified Arabic" pitchFamily="18" charset="-78"/>
              </a:rPr>
              <a:t>والإبداع من </a:t>
            </a:r>
            <a:r>
              <a:rPr lang="ar-DZ" sz="2800" dirty="0" smtClean="0">
                <a:latin typeface="Simplified Arabic" pitchFamily="18" charset="-78"/>
                <a:cs typeface="Simplified Arabic" pitchFamily="18" charset="-78"/>
              </a:rPr>
              <a:t>خلال ترسیخ أسس التعلیم المستمر لهم وضمان فاعلیة </a:t>
            </a:r>
            <a:r>
              <a:rPr lang="ar-DZ" sz="2800" dirty="0" err="1" smtClean="0">
                <a:latin typeface="Simplified Arabic" pitchFamily="18" charset="-78"/>
                <a:cs typeface="Simplified Arabic" pitchFamily="18" charset="-78"/>
              </a:rPr>
              <a:t>التمهین</a:t>
            </a:r>
            <a:r>
              <a:rPr lang="ar-DZ" sz="2800" dirty="0" smtClean="0">
                <a:latin typeface="Simplified Arabic" pitchFamily="18" charset="-78"/>
                <a:cs typeface="Simplified Arabic" pitchFamily="18" charset="-78"/>
              </a:rPr>
              <a:t> التنظیمي والتكوین في توفیر </a:t>
            </a:r>
            <a:r>
              <a:rPr lang="ar-DZ" sz="2800" dirty="0" smtClean="0">
                <a:latin typeface="Simplified Arabic" pitchFamily="18" charset="-78"/>
                <a:cs typeface="Simplified Arabic" pitchFamily="18" charset="-78"/>
              </a:rPr>
              <a:t>موارد بشریة </a:t>
            </a:r>
            <a:r>
              <a:rPr lang="ar-DZ" sz="2800" dirty="0" smtClean="0">
                <a:latin typeface="Simplified Arabic" pitchFamily="18" charset="-78"/>
                <a:cs typeface="Simplified Arabic" pitchFamily="18" charset="-78"/>
              </a:rPr>
              <a:t>تمتلك القدرة على إكساب </a:t>
            </a:r>
            <a:r>
              <a:rPr lang="ar-DZ" sz="2800" dirty="0" smtClean="0">
                <a:latin typeface="Simplified Arabic" pitchFamily="18" charset="-78"/>
                <a:cs typeface="Simplified Arabic" pitchFamily="18" charset="-78"/>
              </a:rPr>
              <a:t>المؤسسة </a:t>
            </a:r>
            <a:r>
              <a:rPr lang="ar-DZ" sz="2800" dirty="0" smtClean="0">
                <a:latin typeface="Simplified Arabic" pitchFamily="18" charset="-78"/>
                <a:cs typeface="Simplified Arabic" pitchFamily="18" charset="-78"/>
              </a:rPr>
              <a:t>میزة تنافسیة مصدرها الكفاءات والمعرفة والابتكار، وهو ما </a:t>
            </a:r>
            <a:r>
              <a:rPr lang="ar-DZ" sz="2800" dirty="0" smtClean="0">
                <a:latin typeface="Simplified Arabic" pitchFamily="18" charset="-78"/>
                <a:cs typeface="Simplified Arabic" pitchFamily="18" charset="-78"/>
              </a:rPr>
              <a:t>یجعل هذا </a:t>
            </a:r>
            <a:r>
              <a:rPr lang="ar-DZ" sz="2800" dirty="0" smtClean="0">
                <a:latin typeface="Simplified Arabic" pitchFamily="18" charset="-78"/>
                <a:cs typeface="Simplified Arabic" pitchFamily="18" charset="-78"/>
              </a:rPr>
              <a:t>البعد بمختلف عناصره </a:t>
            </a:r>
            <a:r>
              <a:rPr lang="ar-DZ" sz="2800" dirty="0" smtClean="0">
                <a:latin typeface="Simplified Arabic" pitchFamily="18" charset="-78"/>
                <a:cs typeface="Simplified Arabic" pitchFamily="18" charset="-78"/>
              </a:rPr>
              <a:t>ومؤشراته </a:t>
            </a:r>
            <a:r>
              <a:rPr lang="ar-DZ" sz="2800" dirty="0" smtClean="0">
                <a:latin typeface="Simplified Arabic" pitchFamily="18" charset="-78"/>
                <a:cs typeface="Simplified Arabic" pitchFamily="18" charset="-78"/>
              </a:rPr>
              <a:t>مفتاحا للأبعاد الأخرى، إضافة أنه یحدد بشكل كبیر مستوى </a:t>
            </a:r>
            <a:r>
              <a:rPr lang="ar-DZ" sz="2800" dirty="0" smtClean="0">
                <a:latin typeface="Simplified Arabic" pitchFamily="18" charset="-78"/>
                <a:cs typeface="Simplified Arabic" pitchFamily="18" charset="-78"/>
              </a:rPr>
              <a:t>الأداء الاجتماعي للمؤسسة، </a:t>
            </a:r>
            <a:r>
              <a:rPr lang="ar-DZ" sz="2800" dirty="0" smtClean="0">
                <a:latin typeface="Simplified Arabic" pitchFamily="18" charset="-78"/>
                <a:cs typeface="Simplified Arabic" pitchFamily="18" charset="-78"/>
              </a:rPr>
              <a:t>ومدى </a:t>
            </a:r>
            <a:r>
              <a:rPr lang="ar-DZ" sz="2800" dirty="0" smtClean="0">
                <a:latin typeface="Simplified Arabic" pitchFamily="18" charset="-78"/>
                <a:cs typeface="Simplified Arabic" pitchFamily="18" charset="-78"/>
              </a:rPr>
              <a:t>إسهامها </a:t>
            </a:r>
            <a:r>
              <a:rPr lang="ar-DZ" sz="2800" dirty="0" smtClean="0">
                <a:latin typeface="Simplified Arabic" pitchFamily="18" charset="-78"/>
                <a:cs typeface="Simplified Arabic" pitchFamily="18" charset="-78"/>
              </a:rPr>
              <a:t>في التنمیة الاجتماعیة </a:t>
            </a:r>
            <a:r>
              <a:rPr lang="ar-DZ" sz="2800" dirty="0" smtClean="0">
                <a:latin typeface="Simplified Arabic" pitchFamily="18" charset="-78"/>
                <a:cs typeface="Simplified Arabic" pitchFamily="18" charset="-78"/>
              </a:rPr>
              <a:t>لعمالها </a:t>
            </a:r>
            <a:r>
              <a:rPr lang="ar-DZ" sz="2800" dirty="0" smtClean="0">
                <a:latin typeface="Simplified Arabic" pitchFamily="18" charset="-78"/>
                <a:cs typeface="Simplified Arabic" pitchFamily="18" charset="-78"/>
              </a:rPr>
              <a:t>باعتبارهم مواطنین </a:t>
            </a:r>
            <a:r>
              <a:rPr lang="ar-DZ" sz="2800" dirty="0" smtClean="0">
                <a:latin typeface="Simplified Arabic" pitchFamily="18" charset="-78"/>
                <a:cs typeface="Simplified Arabic" pitchFamily="18" charset="-78"/>
              </a:rPr>
              <a:t>جزائریین </a:t>
            </a:r>
            <a:r>
              <a:rPr lang="ar-DZ" sz="2800" dirty="0" smtClean="0">
                <a:latin typeface="Simplified Arabic" pitchFamily="18" charset="-78"/>
                <a:cs typeface="Simplified Arabic" pitchFamily="18" charset="-78"/>
              </a:rPr>
              <a:t>لابد </a:t>
            </a:r>
            <a:r>
              <a:rPr lang="ar-DZ" sz="2800" dirty="0" smtClean="0">
                <a:latin typeface="Simplified Arabic" pitchFamily="18" charset="-78"/>
                <a:cs typeface="Simplified Arabic" pitchFamily="18" charset="-78"/>
              </a:rPr>
              <a:t>علیها من </a:t>
            </a:r>
            <a:r>
              <a:rPr lang="ar-DZ" sz="2800" dirty="0" smtClean="0">
                <a:latin typeface="Simplified Arabic" pitchFamily="18" charset="-78"/>
                <a:cs typeface="Simplified Arabic" pitchFamily="18" charset="-78"/>
              </a:rPr>
              <a:t>توفیر </a:t>
            </a:r>
            <a:r>
              <a:rPr lang="ar-DZ" sz="2800" dirty="0" smtClean="0">
                <a:latin typeface="Simplified Arabic" pitchFamily="18" charset="-78"/>
                <a:cs typeface="Simplified Arabic" pitchFamily="18" charset="-78"/>
              </a:rPr>
              <a:t>راحتهم </a:t>
            </a:r>
            <a:r>
              <a:rPr lang="ar-DZ" sz="2800" dirty="0" smtClean="0">
                <a:latin typeface="Simplified Arabic" pitchFamily="18" charset="-78"/>
                <a:cs typeface="Simplified Arabic" pitchFamily="18" charset="-78"/>
              </a:rPr>
              <a:t>وتحسین ظروفهم المعیشیة بما یعزز من </a:t>
            </a:r>
            <a:r>
              <a:rPr lang="ar-DZ" sz="2800" dirty="0" smtClean="0">
                <a:latin typeface="Simplified Arabic" pitchFamily="18" charset="-78"/>
                <a:cs typeface="Simplified Arabic" pitchFamily="18" charset="-78"/>
              </a:rPr>
              <a:t>دورها </a:t>
            </a:r>
            <a:r>
              <a:rPr lang="ar-DZ" sz="2800" dirty="0" smtClean="0">
                <a:latin typeface="Simplified Arabic" pitchFamily="18" charset="-78"/>
                <a:cs typeface="Simplified Arabic" pitchFamily="18" charset="-78"/>
              </a:rPr>
              <a:t>في التنمیة المستدامة ویضمن </a:t>
            </a:r>
            <a:r>
              <a:rPr lang="ar-DZ" sz="2800" dirty="0" smtClean="0">
                <a:latin typeface="Simplified Arabic" pitchFamily="18" charset="-78"/>
                <a:cs typeface="Simplified Arabic" pitchFamily="18" charset="-78"/>
              </a:rPr>
              <a:t>التزامها بمسؤولیته </a:t>
            </a:r>
            <a:r>
              <a:rPr lang="ar-DZ" sz="2800" dirty="0" smtClean="0">
                <a:latin typeface="Simplified Arabic" pitchFamily="18" charset="-78"/>
                <a:cs typeface="Simplified Arabic" pitchFamily="18" charset="-78"/>
              </a:rPr>
              <a:t>الاجتماعیة.</a:t>
            </a:r>
            <a:endParaRPr lang="ar-DZ"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بالموارد البشرية</a:t>
            </a:r>
          </a:p>
          <a:p>
            <a:pPr algn="just" rtl="1">
              <a:buFontTx/>
              <a:buChar char="-"/>
            </a:pPr>
            <a:r>
              <a:rPr lang="ar-DZ" b="1" dirty="0" smtClean="0">
                <a:solidFill>
                  <a:srgbClr val="FFC000"/>
                </a:solidFill>
                <a:latin typeface="Simplified Arabic" pitchFamily="18" charset="-78"/>
                <a:cs typeface="Simplified Arabic" pitchFamily="18" charset="-78"/>
              </a:rPr>
              <a:t>معدل توظيف العاملين: </a:t>
            </a:r>
            <a:r>
              <a:rPr lang="ar-DZ" b="1" dirty="0" smtClean="0">
                <a:latin typeface="Simplified Arabic" pitchFamily="18" charset="-78"/>
                <a:cs typeface="Simplified Arabic" pitchFamily="18" charset="-78"/>
              </a:rPr>
              <a:t>يقيس مدى توظيف المؤسسة من العمال سنويا وإسهامها في امتصاص البطالة ودفع عجلة التنمية الاقتصادية، ويحسب بالعلاقة التالية:</a:t>
            </a:r>
          </a:p>
          <a:p>
            <a:pPr algn="just" rtl="1">
              <a:buNone/>
            </a:pPr>
            <a:r>
              <a:rPr lang="ar-DZ" b="1" dirty="0" smtClean="0">
                <a:solidFill>
                  <a:srgbClr val="FFC000"/>
                </a:solidFill>
                <a:latin typeface="Simplified Arabic" pitchFamily="18" charset="-78"/>
                <a:cs typeface="Simplified Arabic" pitchFamily="18" charset="-78"/>
              </a:rPr>
              <a:t>(عدد العمال للسنة </a:t>
            </a:r>
            <a:r>
              <a:rPr lang="ar-DZ" b="1" dirty="0" smtClean="0">
                <a:solidFill>
                  <a:srgbClr val="FFC000"/>
                </a:solidFill>
                <a:latin typeface="Simplified Arabic" pitchFamily="18" charset="-78"/>
                <a:cs typeface="Simplified Arabic" pitchFamily="18" charset="-78"/>
              </a:rPr>
              <a:t>الحالية – </a:t>
            </a:r>
            <a:r>
              <a:rPr lang="ar-DZ" b="1" dirty="0" smtClean="0">
                <a:solidFill>
                  <a:srgbClr val="FFC000"/>
                </a:solidFill>
                <a:latin typeface="Simplified Arabic" pitchFamily="18" charset="-78"/>
                <a:cs typeface="Simplified Arabic" pitchFamily="18" charset="-78"/>
              </a:rPr>
              <a:t>عدد العمال للسنة </a:t>
            </a:r>
            <a:r>
              <a:rPr lang="ar-DZ" b="1" dirty="0" smtClean="0">
                <a:solidFill>
                  <a:srgbClr val="FFC000"/>
                </a:solidFill>
                <a:latin typeface="Simplified Arabic" pitchFamily="18" charset="-78"/>
                <a:cs typeface="Simplified Arabic" pitchFamily="18" charset="-78"/>
              </a:rPr>
              <a:t>السابقة)/ </a:t>
            </a:r>
            <a:r>
              <a:rPr lang="ar-DZ" b="1" dirty="0" smtClean="0">
                <a:solidFill>
                  <a:srgbClr val="FFC000"/>
                </a:solidFill>
                <a:latin typeface="Simplified Arabic" pitchFamily="18" charset="-78"/>
                <a:cs typeface="Simplified Arabic" pitchFamily="18" charset="-78"/>
              </a:rPr>
              <a:t>عدد العمال للسنة </a:t>
            </a:r>
            <a:r>
              <a:rPr lang="ar-DZ" b="1" dirty="0" smtClean="0">
                <a:solidFill>
                  <a:srgbClr val="FFC000"/>
                </a:solidFill>
                <a:latin typeface="Simplified Arabic" pitchFamily="18" charset="-78"/>
                <a:cs typeface="Simplified Arabic" pitchFamily="18" charset="-78"/>
              </a:rPr>
              <a:t>السابقة</a:t>
            </a:r>
            <a:r>
              <a:rPr lang="ar-DZ" b="1" dirty="0" smtClean="0">
                <a:solidFill>
                  <a:srgbClr val="FFC000"/>
                </a:solidFill>
                <a:latin typeface="Simplified Arabic" pitchFamily="18" charset="-78"/>
                <a:cs typeface="Simplified Arabic" pitchFamily="18" charset="-78"/>
              </a:rPr>
              <a:t>؛</a:t>
            </a:r>
            <a:endParaRPr lang="ar-DZ" b="1" dirty="0" smtClean="0">
              <a:solidFill>
                <a:srgbClr val="FFC000"/>
              </a:solidFill>
              <a:latin typeface="Simplified Arabic" pitchFamily="18" charset="-78"/>
              <a:cs typeface="Simplified Arabic" pitchFamily="18" charset="-78"/>
            </a:endParaRPr>
          </a:p>
          <a:p>
            <a:pPr algn="just" rtl="1">
              <a:buFontTx/>
              <a:buChar char="-"/>
            </a:pPr>
            <a:r>
              <a:rPr lang="ar-DZ" b="1" dirty="0" smtClean="0">
                <a:solidFill>
                  <a:srgbClr val="FFC000"/>
                </a:solidFill>
                <a:latin typeface="Simplified Arabic" pitchFamily="18" charset="-78"/>
                <a:cs typeface="Simplified Arabic" pitchFamily="18" charset="-78"/>
              </a:rPr>
              <a:t>معدل تكوين العاملين: </a:t>
            </a:r>
            <a:r>
              <a:rPr lang="ar-DZ" b="1" dirty="0" smtClean="0">
                <a:latin typeface="Simplified Arabic" pitchFamily="18" charset="-78"/>
                <a:cs typeface="Simplified Arabic" pitchFamily="18" charset="-78"/>
              </a:rPr>
              <a:t>يقاس عادة بعدد البرامج التكوينية المبرمجة سنويا، ومدى تحسنها من سنة لأخرى، حيث أنه يحسب بالعلاقة التالية:</a:t>
            </a:r>
          </a:p>
          <a:p>
            <a:pPr algn="just" rtl="1">
              <a:buNone/>
            </a:pPr>
            <a:r>
              <a:rPr lang="ar-DZ" b="1" dirty="0" smtClean="0">
                <a:solidFill>
                  <a:srgbClr val="FFC000"/>
                </a:solidFill>
                <a:latin typeface="Simplified Arabic" pitchFamily="18" charset="-78"/>
                <a:cs typeface="Simplified Arabic" pitchFamily="18" charset="-78"/>
              </a:rPr>
              <a:t>(</a:t>
            </a:r>
            <a:r>
              <a:rPr lang="ar-DZ" b="1" dirty="0" smtClean="0">
                <a:solidFill>
                  <a:srgbClr val="FFC000"/>
                </a:solidFill>
                <a:latin typeface="Simplified Arabic" pitchFamily="18" charset="-78"/>
                <a:cs typeface="Simplified Arabic" pitchFamily="18" charset="-78"/>
              </a:rPr>
              <a:t>البرامج التكوينية للسنة الحالية – البرامج التكوينية للسنة السابقة)/ البرامج التكوينية للسنة السابقة؛</a:t>
            </a: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a:t>
            </a:r>
            <a:r>
              <a:rPr lang="ar-DZ" sz="4800" b="1" u="sng" dirty="0" smtClean="0">
                <a:solidFill>
                  <a:srgbClr val="FFFF00"/>
                </a:solidFill>
                <a:latin typeface="Simplified Arabic" pitchFamily="18" charset="-78"/>
                <a:cs typeface="Simplified Arabic" pitchFamily="18" charset="-78"/>
              </a:rPr>
              <a:t>التعلم والنمو</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مرتبطة بالموارد البشرية</a:t>
            </a:r>
          </a:p>
          <a:p>
            <a:pPr algn="just" rtl="1">
              <a:buFontTx/>
              <a:buChar char="-"/>
            </a:pPr>
            <a:r>
              <a:rPr lang="ar-DZ" b="1" dirty="0" smtClean="0">
                <a:solidFill>
                  <a:srgbClr val="FFC000"/>
                </a:solidFill>
                <a:latin typeface="Simplified Arabic" pitchFamily="18" charset="-78"/>
                <a:cs typeface="Simplified Arabic" pitchFamily="18" charset="-78"/>
              </a:rPr>
              <a:t>معدل تحفيز العاملين: </a:t>
            </a:r>
            <a:r>
              <a:rPr lang="ar-DZ" dirty="0" smtClean="0">
                <a:latin typeface="Simplified Arabic" pitchFamily="18" charset="-78"/>
                <a:cs typeface="Simplified Arabic" pitchFamily="18" charset="-78"/>
              </a:rPr>
              <a:t>یمثل هذا المؤشر أحد أهم مقاییس الأداء </a:t>
            </a:r>
            <a:r>
              <a:rPr lang="ar-DZ" dirty="0" smtClean="0">
                <a:latin typeface="Simplified Arabic" pitchFamily="18" charset="-78"/>
                <a:cs typeface="Simplified Arabic" pitchFamily="18" charset="-78"/>
              </a:rPr>
              <a:t>للمؤسسات تجاه عمالها، </a:t>
            </a:r>
            <a:r>
              <a:rPr lang="ar-DZ" dirty="0" smtClean="0">
                <a:latin typeface="Simplified Arabic" pitchFamily="18" charset="-78"/>
                <a:cs typeface="Simplified Arabic" pitchFamily="18" charset="-78"/>
              </a:rPr>
              <a:t>حیث یهتم بتحدید مدى </a:t>
            </a:r>
            <a:r>
              <a:rPr lang="ar-DZ" dirty="0" smtClean="0">
                <a:latin typeface="Simplified Arabic" pitchFamily="18" charset="-78"/>
                <a:cs typeface="Simplified Arabic" pitchFamily="18" charset="-78"/>
              </a:rPr>
              <a:t>نجاحها في </a:t>
            </a:r>
            <a:r>
              <a:rPr lang="ar-DZ" dirty="0" smtClean="0">
                <a:latin typeface="Simplified Arabic" pitchFamily="18" charset="-78"/>
                <a:cs typeface="Simplified Arabic" pitchFamily="18" charset="-78"/>
              </a:rPr>
              <a:t>تحفیز </a:t>
            </a:r>
            <a:r>
              <a:rPr lang="ar-DZ" dirty="0" smtClean="0">
                <a:latin typeface="Simplified Arabic" pitchFamily="18" charset="-78"/>
                <a:cs typeface="Simplified Arabic" pitchFamily="18" charset="-78"/>
              </a:rPr>
              <a:t>مواردها </a:t>
            </a:r>
            <a:r>
              <a:rPr lang="ar-DZ" dirty="0" smtClean="0">
                <a:latin typeface="Simplified Arabic" pitchFamily="18" charset="-78"/>
                <a:cs typeface="Simplified Arabic" pitchFamily="18" charset="-78"/>
              </a:rPr>
              <a:t>البشریة بغیة تحقیق رضاهم ودفعهم نحو تحسین أدائهم، ویقیس التطور </a:t>
            </a:r>
            <a:r>
              <a:rPr lang="ar-DZ" dirty="0" smtClean="0">
                <a:latin typeface="Simplified Arabic" pitchFamily="18" charset="-78"/>
                <a:cs typeface="Simplified Arabic" pitchFamily="18" charset="-78"/>
              </a:rPr>
              <a:t>السنوي لمصاریف </a:t>
            </a:r>
            <a:r>
              <a:rPr lang="ar-DZ" dirty="0" smtClean="0">
                <a:latin typeface="Simplified Arabic" pitchFamily="18" charset="-78"/>
                <a:cs typeface="Simplified Arabic" pitchFamily="18" charset="-78"/>
              </a:rPr>
              <a:t>المستخدمین، وتتمثل أهمیته في أنه یحلل مدى اهتمام </a:t>
            </a:r>
            <a:r>
              <a:rPr lang="ar-DZ" dirty="0" smtClean="0">
                <a:latin typeface="Simplified Arabic" pitchFamily="18" charset="-78"/>
                <a:cs typeface="Simplified Arabic" pitchFamily="18" charset="-78"/>
              </a:rPr>
              <a:t>المؤسسات بالالتزام بمسؤولیتها تجاه مواردها </a:t>
            </a:r>
            <a:r>
              <a:rPr lang="ar-DZ" dirty="0" smtClean="0">
                <a:latin typeface="Simplified Arabic" pitchFamily="18" charset="-78"/>
                <a:cs typeface="Simplified Arabic" pitchFamily="18" charset="-78"/>
              </a:rPr>
              <a:t>البشریة، ودرجة فاعلیة سیاسة التحفیز التي </a:t>
            </a:r>
            <a:r>
              <a:rPr lang="ar-DZ" dirty="0" smtClean="0">
                <a:latin typeface="Simplified Arabic" pitchFamily="18" charset="-78"/>
                <a:cs typeface="Simplified Arabic" pitchFamily="18" charset="-78"/>
              </a:rPr>
              <a:t>تعتمدها وتتبعها.</a:t>
            </a:r>
          </a:p>
          <a:p>
            <a:pPr algn="just" rtl="1">
              <a:buNone/>
            </a:pPr>
            <a:r>
              <a:rPr lang="ar-DZ" dirty="0" smtClean="0">
                <a:latin typeface="Simplified Arabic" pitchFamily="18" charset="-78"/>
                <a:cs typeface="Simplified Arabic" pitchFamily="18" charset="-78"/>
              </a:rPr>
              <a:t>وتحسب بالعلاقة التالية:</a:t>
            </a:r>
          </a:p>
          <a:p>
            <a:pPr algn="just" rtl="1">
              <a:buNone/>
            </a:pPr>
            <a:r>
              <a:rPr lang="ar-DZ" b="1" dirty="0" smtClean="0">
                <a:solidFill>
                  <a:srgbClr val="FFC000"/>
                </a:solidFill>
                <a:latin typeface="Simplified Arabic" pitchFamily="18" charset="-78"/>
                <a:cs typeface="Simplified Arabic" pitchFamily="18" charset="-78"/>
              </a:rPr>
              <a:t>معدل تحفیز العاملین= (مصاریف المستخدمین للسنة الحالیة - مصاریف المستخدمین </a:t>
            </a:r>
            <a:r>
              <a:rPr lang="ar-DZ" b="1" dirty="0" smtClean="0">
                <a:solidFill>
                  <a:srgbClr val="FFC000"/>
                </a:solidFill>
                <a:latin typeface="Simplified Arabic" pitchFamily="18" charset="-78"/>
                <a:cs typeface="Simplified Arabic" pitchFamily="18" charset="-78"/>
              </a:rPr>
              <a:t>للسنة السابقة</a:t>
            </a:r>
            <a:r>
              <a:rPr lang="ar-DZ" b="1" dirty="0" smtClean="0">
                <a:solidFill>
                  <a:srgbClr val="FFC000"/>
                </a:solidFill>
                <a:latin typeface="Simplified Arabic" pitchFamily="18" charset="-78"/>
                <a:cs typeface="Simplified Arabic" pitchFamily="18" charset="-78"/>
              </a:rPr>
              <a:t>)/ مصاریف المستخدمین للسنة </a:t>
            </a:r>
            <a:r>
              <a:rPr lang="ar-DZ" b="1" dirty="0" smtClean="0">
                <a:solidFill>
                  <a:srgbClr val="FFC000"/>
                </a:solidFill>
                <a:latin typeface="Simplified Arabic" pitchFamily="18" charset="-78"/>
                <a:cs typeface="Simplified Arabic" pitchFamily="18" charset="-78"/>
              </a:rPr>
              <a:t>السابقة؛</a:t>
            </a:r>
            <a:endParaRPr lang="ar-DZ" dirty="0" smtClean="0">
              <a:solidFill>
                <a:srgbClr val="FFC0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2224</TotalTime>
  <Words>1339</Words>
  <Application>Microsoft Office PowerPoint</Application>
  <PresentationFormat>Affichage à l'écran (4:3)</PresentationFormat>
  <Paragraphs>112</Paragraphs>
  <Slides>16</Slides>
  <Notes>2</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السادس تصميم وتحليل مؤشرات بعد التعلم والنمو للوحة القيادة الاستشرافية</vt:lpstr>
      <vt:lpstr>أولا: أهمية بعد التعلم والنمو</vt:lpstr>
      <vt:lpstr>أولا: أهمية بعد التعلم والنمو</vt:lpstr>
      <vt:lpstr>ثانيا: مؤشرات بعد التعلم والنمو</vt:lpstr>
      <vt:lpstr>ثانيا: مؤشرات بعد التعلم والنمو</vt:lpstr>
      <vt:lpstr>ثانيا: مؤشرات بعد التعلم والنمو</vt:lpstr>
      <vt:lpstr>ثانيا: مؤشرات بعد التعلم والنمو</vt:lpstr>
      <vt:lpstr>ثانيا: مؤشرات بعد التعلم والنمو</vt:lpstr>
      <vt:lpstr>ثانيا: مؤشرات بعد التعلم والنمو</vt:lpstr>
      <vt:lpstr>ثالثا: دراسة حالة</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557</cp:revision>
  <dcterms:created xsi:type="dcterms:W3CDTF">2013-11-05T13:08:58Z</dcterms:created>
  <dcterms:modified xsi:type="dcterms:W3CDTF">2016-04-24T17:37:12Z</dcterms:modified>
</cp:coreProperties>
</file>