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18"/>
  </p:notesMasterIdLst>
  <p:sldIdLst>
    <p:sldId id="256" r:id="rId2"/>
    <p:sldId id="258" r:id="rId3"/>
    <p:sldId id="260" r:id="rId4"/>
    <p:sldId id="261" r:id="rId5"/>
    <p:sldId id="262" r:id="rId6"/>
    <p:sldId id="287" r:id="rId7"/>
    <p:sldId id="288" r:id="rId8"/>
    <p:sldId id="263" r:id="rId9"/>
    <p:sldId id="264" r:id="rId10"/>
    <p:sldId id="265" r:id="rId11"/>
    <p:sldId id="266" r:id="rId12"/>
    <p:sldId id="269" r:id="rId13"/>
    <p:sldId id="289" r:id="rId14"/>
    <p:sldId id="290" r:id="rId15"/>
    <p:sldId id="272" r:id="rId16"/>
    <p:sldId id="291" r:id="rId1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24" autoAdjust="0"/>
  </p:normalViewPr>
  <p:slideViewPr>
    <p:cSldViewPr>
      <p:cViewPr varScale="1">
        <p:scale>
          <a:sx n="70" d="100"/>
          <a:sy n="70" d="100"/>
        </p:scale>
        <p:origin x="1392" y="84"/>
      </p:cViewPr>
      <p:guideLst>
        <p:guide orient="horz" pos="2160"/>
        <p:guide pos="2880"/>
      </p:guideLst>
    </p:cSldViewPr>
  </p:slideViewPr>
  <p:outlineViewPr>
    <p:cViewPr>
      <p:scale>
        <a:sx n="33" d="100"/>
        <a:sy n="33" d="100"/>
      </p:scale>
      <p:origin x="0" y="28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0FA306-FD74-4EED-A0B1-23CAAFA79F18}" type="datetimeFigureOut">
              <a:rPr lang="fr-FR" smtClean="0"/>
              <a:pPr/>
              <a:t>19/05/2020</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717D87-7442-43CB-9416-947DAFC35095}" type="slidenum">
              <a:rPr lang="fr-FR" smtClean="0"/>
              <a:pPr/>
              <a:t>‹N°›</a:t>
            </a:fld>
            <a:endParaRPr lang="fr-FR" dirty="0"/>
          </a:p>
        </p:txBody>
      </p:sp>
    </p:spTree>
    <p:extLst>
      <p:ext uri="{BB962C8B-B14F-4D97-AF65-F5344CB8AC3E}">
        <p14:creationId xmlns:p14="http://schemas.microsoft.com/office/powerpoint/2010/main" val="4158639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2717D87-7442-43CB-9416-947DAFC35095}" type="slidenum">
              <a:rPr lang="fr-FR" smtClean="0"/>
              <a:pPr/>
              <a:t>1</a:t>
            </a:fld>
            <a:endParaRPr lang="fr-FR"/>
          </a:p>
        </p:txBody>
      </p:sp>
    </p:spTree>
    <p:extLst>
      <p:ext uri="{BB962C8B-B14F-4D97-AF65-F5344CB8AC3E}">
        <p14:creationId xmlns:p14="http://schemas.microsoft.com/office/powerpoint/2010/main" val="262039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52717D87-7442-43CB-9416-947DAFC35095}" type="slidenum">
              <a:rPr lang="fr-FR" smtClean="0"/>
              <a:pPr/>
              <a:t>2</a:t>
            </a:fld>
            <a:endParaRPr lang="fr-FR"/>
          </a:p>
        </p:txBody>
      </p:sp>
    </p:spTree>
    <p:extLst>
      <p:ext uri="{BB962C8B-B14F-4D97-AF65-F5344CB8AC3E}">
        <p14:creationId xmlns:p14="http://schemas.microsoft.com/office/powerpoint/2010/main" val="3828653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4F2A3F3-411E-47A9-91E4-EDC27A9E48F9}" type="datetimeFigureOut">
              <a:rPr lang="fr-FR" smtClean="0"/>
              <a:pPr/>
              <a:t>19/05/2020</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9170F5-5306-4272-9E73-884391C79E44}"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2A3F3-411E-47A9-91E4-EDC27A9E48F9}" type="datetimeFigureOut">
              <a:rPr lang="fr-FR" smtClean="0"/>
              <a:pPr/>
              <a:t>19/05/2020</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170F5-5306-4272-9E73-884391C79E44}" type="slidenum">
              <a:rPr lang="fr-FR" smtClean="0"/>
              <a:pPr/>
              <a:t>‹N°›</a:t>
            </a:fld>
            <a:endParaRPr lang="fr-FR" dirty="0"/>
          </a:p>
        </p:txBody>
      </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0"/>
            <a:ext cx="7929618" cy="1754326"/>
          </a:xfrm>
          <a:prstGeom prst="rect">
            <a:avLst/>
          </a:prstGeom>
          <a:noFill/>
          <a:ln w="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rtl="1"/>
            <a:r>
              <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جامعة </a:t>
            </a:r>
            <a:r>
              <a:rPr lang="ar-DZ" sz="3600" b="1" cap="none" spc="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بومرداس</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rtl="1"/>
            <a:r>
              <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كلية العلوم الاقتصادية، التجارية وعلوم التسيير</a:t>
            </a:r>
          </a:p>
          <a:p>
            <a:pPr algn="ctr" rtl="1"/>
            <a:r>
              <a:rPr lang="ar-D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قسم علوم التسيير </a:t>
            </a:r>
            <a:r>
              <a:rPr lang="ar-DZ" sz="36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ماستر</a:t>
            </a:r>
            <a:r>
              <a:rPr lang="ar-D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 01 تسيير عمومي</a:t>
            </a:r>
            <a:endParaRPr lang="fr-FR"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AutoShape 9"/>
          <p:cNvSpPr>
            <a:spLocks noGrp="1" noChangeArrowheads="1"/>
          </p:cNvSpPr>
          <p:nvPr>
            <p:ph type="ctrTitle"/>
          </p:nvPr>
        </p:nvSpPr>
        <p:spPr bwMode="auto">
          <a:xfrm>
            <a:off x="500034" y="1785926"/>
            <a:ext cx="8001056" cy="1928826"/>
          </a:xfrm>
          <a:prstGeom prst="roundRect">
            <a:avLst>
              <a:gd name="adj" fmla="val 27056"/>
            </a:avLst>
          </a:prstGeom>
          <a:solidFill>
            <a:schemeClr val="bg2">
              <a:lumMod val="75000"/>
            </a:schemeClr>
          </a:solidFill>
          <a:ln>
            <a:solidFill>
              <a:schemeClr val="tx1"/>
            </a:solidFill>
            <a:headEnd/>
            <a:tailEnd/>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rtl="1"/>
            <a:r>
              <a:rPr lang="ar-DZ" sz="4000" b="1" dirty="0" smtClean="0"/>
              <a:t>تقييم المشاريع العمومية</a:t>
            </a:r>
            <a:endParaRPr lang="fr-FR" sz="4000" dirty="0"/>
          </a:p>
        </p:txBody>
      </p:sp>
      <p:sp>
        <p:nvSpPr>
          <p:cNvPr id="3" name="Sous-titre 2"/>
          <p:cNvSpPr>
            <a:spLocks noGrp="1"/>
          </p:cNvSpPr>
          <p:nvPr>
            <p:ph type="subTitle" idx="1"/>
          </p:nvPr>
        </p:nvSpPr>
        <p:spPr>
          <a:xfrm rot="10800000" flipV="1">
            <a:off x="428596" y="4643446"/>
            <a:ext cx="8143932" cy="2000264"/>
          </a:xfrm>
          <a:solidFill>
            <a:schemeClr val="bg2">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pPr rtl="1"/>
            <a:r>
              <a:rPr lang="ar-DZ" dirty="0" smtClean="0">
                <a:ln>
                  <a:solidFill>
                    <a:schemeClr val="tx1"/>
                  </a:solidFill>
                </a:ln>
                <a:solidFill>
                  <a:schemeClr val="tx1"/>
                </a:solidFill>
                <a:latin typeface="Simplified Arabic" pitchFamily="18" charset="-78"/>
                <a:cs typeface="Simplified Arabic" pitchFamily="18" charset="-78"/>
              </a:rPr>
              <a:t>إعداد</a:t>
            </a:r>
          </a:p>
          <a:p>
            <a:pPr rtl="1"/>
            <a:r>
              <a:rPr lang="ar-DZ" b="1" dirty="0" smtClean="0">
                <a:ln>
                  <a:solidFill>
                    <a:schemeClr val="tx1"/>
                  </a:solidFill>
                </a:ln>
                <a:solidFill>
                  <a:schemeClr val="tx1"/>
                </a:solidFill>
                <a:latin typeface="Simplified Arabic" pitchFamily="18" charset="-78"/>
                <a:cs typeface="Simplified Arabic" pitchFamily="18" charset="-78"/>
              </a:rPr>
              <a:t>د. عرقوب وعلي</a:t>
            </a:r>
          </a:p>
          <a:p>
            <a:pPr rtl="1"/>
            <a:r>
              <a:rPr lang="ar-DZ" sz="2600" b="1" dirty="0" smtClean="0">
                <a:ln>
                  <a:solidFill>
                    <a:schemeClr val="tx1"/>
                  </a:solidFill>
                </a:ln>
                <a:solidFill>
                  <a:schemeClr val="tx1"/>
                </a:solidFill>
                <a:latin typeface="Simplified Arabic" pitchFamily="18" charset="-78"/>
                <a:cs typeface="Simplified Arabic" pitchFamily="18" charset="-78"/>
              </a:rPr>
              <a:t>جامعة أمحمد </a:t>
            </a:r>
            <a:r>
              <a:rPr lang="ar-DZ" sz="2600" b="1" dirty="0" err="1" smtClean="0">
                <a:ln>
                  <a:solidFill>
                    <a:schemeClr val="tx1"/>
                  </a:solidFill>
                </a:ln>
                <a:solidFill>
                  <a:schemeClr val="tx1"/>
                </a:solidFill>
                <a:latin typeface="Simplified Arabic" pitchFamily="18" charset="-78"/>
                <a:cs typeface="Simplified Arabic" pitchFamily="18" charset="-78"/>
              </a:rPr>
              <a:t>بوقرة</a:t>
            </a:r>
            <a:r>
              <a:rPr lang="ar-DZ" sz="2600" b="1" dirty="0" smtClean="0">
                <a:ln>
                  <a:solidFill>
                    <a:schemeClr val="tx1"/>
                  </a:solidFill>
                </a:ln>
                <a:solidFill>
                  <a:schemeClr val="tx1"/>
                </a:solidFill>
                <a:latin typeface="Simplified Arabic" pitchFamily="18" charset="-78"/>
                <a:cs typeface="Simplified Arabic" pitchFamily="18" charset="-78"/>
              </a:rPr>
              <a:t> </a:t>
            </a:r>
            <a:r>
              <a:rPr lang="ar-DZ" sz="2600" b="1" dirty="0" err="1" smtClean="0">
                <a:ln>
                  <a:solidFill>
                    <a:schemeClr val="tx1"/>
                  </a:solidFill>
                </a:ln>
                <a:solidFill>
                  <a:schemeClr val="tx1"/>
                </a:solidFill>
                <a:latin typeface="Simplified Arabic" pitchFamily="18" charset="-78"/>
                <a:cs typeface="Simplified Arabic" pitchFamily="18" charset="-78"/>
              </a:rPr>
              <a:t>بومرداس</a:t>
            </a:r>
            <a:r>
              <a:rPr lang="ar-DZ" sz="2600" b="1" dirty="0" smtClean="0">
                <a:ln>
                  <a:solidFill>
                    <a:schemeClr val="tx1"/>
                  </a:solidFill>
                </a:ln>
                <a:solidFill>
                  <a:schemeClr val="tx1"/>
                </a:solidFill>
                <a:latin typeface="Simplified Arabic" pitchFamily="18" charset="-78"/>
                <a:cs typeface="Simplified Arabic" pitchFamily="18" charset="-78"/>
              </a:rPr>
              <a:t>/ </a:t>
            </a:r>
            <a:r>
              <a:rPr lang="ar-DZ" sz="2600" b="1" dirty="0" err="1" smtClean="0">
                <a:ln>
                  <a:solidFill>
                    <a:schemeClr val="tx1"/>
                  </a:solidFill>
                </a:ln>
                <a:solidFill>
                  <a:schemeClr val="tx1"/>
                </a:solidFill>
                <a:latin typeface="Simplified Arabic" pitchFamily="18" charset="-78"/>
                <a:cs typeface="Simplified Arabic" pitchFamily="18" charset="-78"/>
              </a:rPr>
              <a:t>ك</a:t>
            </a:r>
            <a:r>
              <a:rPr lang="ar-DZ" sz="2600" b="1" dirty="0" smtClean="0">
                <a:ln>
                  <a:solidFill>
                    <a:schemeClr val="tx1"/>
                  </a:solidFill>
                </a:ln>
                <a:solidFill>
                  <a:schemeClr val="tx1"/>
                </a:solidFill>
                <a:latin typeface="Simplified Arabic" pitchFamily="18" charset="-78"/>
                <a:cs typeface="Simplified Arabic" pitchFamily="18" charset="-78"/>
              </a:rPr>
              <a:t> ع </a:t>
            </a:r>
            <a:r>
              <a:rPr lang="ar-DZ" sz="2600" b="1" dirty="0" err="1" smtClean="0">
                <a:ln>
                  <a:solidFill>
                    <a:schemeClr val="tx1"/>
                  </a:solidFill>
                </a:ln>
                <a:solidFill>
                  <a:schemeClr val="tx1"/>
                </a:solidFill>
                <a:latin typeface="Simplified Arabic" pitchFamily="18" charset="-78"/>
                <a:cs typeface="Simplified Arabic" pitchFamily="18" charset="-78"/>
              </a:rPr>
              <a:t>ا</a:t>
            </a:r>
            <a:r>
              <a:rPr lang="ar-DZ" sz="2600" b="1" dirty="0" smtClean="0">
                <a:ln>
                  <a:solidFill>
                    <a:schemeClr val="tx1"/>
                  </a:solidFill>
                </a:ln>
                <a:solidFill>
                  <a:schemeClr val="tx1"/>
                </a:solidFill>
                <a:latin typeface="Simplified Arabic" pitchFamily="18" charset="-78"/>
                <a:cs typeface="Simplified Arabic" pitchFamily="18" charset="-78"/>
              </a:rPr>
              <a:t> ت </a:t>
            </a:r>
            <a:r>
              <a:rPr lang="ar-DZ" sz="2600" b="1" dirty="0" err="1" smtClean="0">
                <a:ln>
                  <a:solidFill>
                    <a:schemeClr val="tx1"/>
                  </a:solidFill>
                </a:ln>
                <a:solidFill>
                  <a:schemeClr val="tx1"/>
                </a:solidFill>
                <a:latin typeface="Simplified Arabic" pitchFamily="18" charset="-78"/>
                <a:cs typeface="Simplified Arabic" pitchFamily="18" charset="-78"/>
              </a:rPr>
              <a:t>ت</a:t>
            </a:r>
            <a:endParaRPr lang="ar-DZ" sz="2600"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02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2000"/>
                                        <p:tgtEl>
                                          <p:spTgt spid="6"/>
                                        </p:tgtEl>
                                      </p:cBhvr>
                                    </p:animEffect>
                                  </p:childTnLst>
                                </p:cTn>
                              </p:par>
                            </p:childTnLst>
                          </p:cTn>
                        </p:par>
                        <p:par>
                          <p:cTn id="11" fill="hold">
                            <p:stCondLst>
                              <p:cond delay="2000"/>
                            </p:stCondLst>
                            <p:childTnLst>
                              <p:par>
                                <p:cTn id="12" presetID="5"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2000"/>
                                        <p:tgtEl>
                                          <p:spTgt spid="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6" grpId="0"/>
      <p:bldP spid="4" grpId="0" animBg="1"/>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428604"/>
          </a:xfrm>
        </p:spPr>
        <p:txBody>
          <a:bodyPr>
            <a:noAutofit/>
          </a:bodyPr>
          <a:lstStyle/>
          <a:p>
            <a:r>
              <a:rPr lang="ar-DZ" sz="3600" b="1" u="sng" dirty="0" smtClean="0">
                <a:solidFill>
                  <a:srgbClr val="FFFF00"/>
                </a:solidFill>
                <a:latin typeface="Simplified Arabic" pitchFamily="18" charset="-78"/>
                <a:cs typeface="Simplified Arabic" pitchFamily="18" charset="-78"/>
              </a:rPr>
              <a:t>أهمية تقييم المشاريع</a:t>
            </a:r>
            <a:endParaRPr lang="fr-FR" sz="36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357166"/>
            <a:ext cx="9144000" cy="6500834"/>
          </a:xfrm>
        </p:spPr>
        <p:txBody>
          <a:bodyPr>
            <a:noAutofit/>
          </a:bodyPr>
          <a:lstStyle/>
          <a:p>
            <a:pPr algn="just" rtl="1">
              <a:buNone/>
            </a:pPr>
            <a:r>
              <a:rPr lang="ar-DZ" sz="2600" dirty="0" smtClean="0">
                <a:latin typeface="Simplified Arabic" pitchFamily="18" charset="-78"/>
                <a:cs typeface="Simplified Arabic" pitchFamily="18" charset="-78"/>
              </a:rPr>
              <a:t>تكتسي عملية تقييم المشاريع أهمية متعددة الأبعاد اقتصاديا واجتماعيا وماليا وإيديولوجيا، يمكن إيجازها في العناصر الآتية:</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 تمكن عملية تقييم المشاريع الاستثمارية من تخصيص الموارد المحدودة في الدول خاصة النامية منها واستخدامها على أفضل وجه لتجسيد استثمارات عمومية أو خاصة تساهم في تحقيق التنمية الاقتصادية؛</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 تدعم عملية تقييم المشاريع تحديد القطاعات والنشاطات الحيوية الأكثر </a:t>
            </a:r>
            <a:r>
              <a:rPr lang="ar-DZ" sz="2600" dirty="0" err="1" smtClean="0">
                <a:latin typeface="Simplified Arabic" pitchFamily="18" charset="-78"/>
                <a:cs typeface="Simplified Arabic" pitchFamily="18" charset="-78"/>
              </a:rPr>
              <a:t>ملاءمة</a:t>
            </a:r>
            <a:r>
              <a:rPr lang="ar-DZ" sz="2600" dirty="0" smtClean="0">
                <a:latin typeface="Simplified Arabic" pitchFamily="18" charset="-78"/>
                <a:cs typeface="Simplified Arabic" pitchFamily="18" charset="-78"/>
              </a:rPr>
              <a:t> للاستثمار والأكثر تماشيا وتفعيلا للسياسة الاقتصادية للدولة خاصة باعتماد معيار الربحية الوطنية وهو ما من شأنه إعطاء نظرة أكثر وضوح لصانعي القرار في السياسة الاقتصادية أو الاجتماعية للدولة؛</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 إعطاء نظرة واضحة وصورة تفصيلية لمدى </a:t>
            </a:r>
            <a:r>
              <a:rPr lang="ar-DZ" sz="2600" dirty="0" err="1" smtClean="0">
                <a:latin typeface="Simplified Arabic" pitchFamily="18" charset="-78"/>
                <a:cs typeface="Simplified Arabic" pitchFamily="18" charset="-78"/>
              </a:rPr>
              <a:t>نجاعة</a:t>
            </a:r>
            <a:r>
              <a:rPr lang="ar-DZ" sz="2600" dirty="0" smtClean="0">
                <a:latin typeface="Simplified Arabic" pitchFamily="18" charset="-78"/>
                <a:cs typeface="Simplified Arabic" pitchFamily="18" charset="-78"/>
              </a:rPr>
              <a:t> إنجاز المشروع؛</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 الخروج بنتائج من شأنها تحسين فاعلية أداء المورد البشري القائم بإنجاز المشروع ووضع خطط أفضل مستقبلا؛</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 تحليل العائد والمنفعة المتوقعين من المشروع ومقارنتهما بالتكلفة الإجمالية لإنجازه؛</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 تحليل نقاط القوة ونقاط الضعف وفرص نجاح المشروع والتهديدات المحيطة </a:t>
            </a:r>
            <a:r>
              <a:rPr lang="ar-DZ" sz="2600" dirty="0" err="1" smtClean="0">
                <a:latin typeface="Simplified Arabic" pitchFamily="18" charset="-78"/>
                <a:cs typeface="Simplified Arabic" pitchFamily="18" charset="-78"/>
              </a:rPr>
              <a:t>به</a:t>
            </a:r>
            <a:r>
              <a:rPr lang="ar-DZ" sz="2600" dirty="0" smtClean="0">
                <a:latin typeface="Simplified Arabic" pitchFamily="18" charset="-78"/>
                <a:cs typeface="Simplified Arabic" pitchFamily="18" charset="-78"/>
              </a:rPr>
              <a:t>؛</a:t>
            </a:r>
            <a:endParaRPr lang="fr-FR" sz="2600" dirty="0" smtClean="0">
              <a:latin typeface="Simplified Arabic" pitchFamily="18" charset="-78"/>
              <a:cs typeface="Simplified Arabic" pitchFamily="18" charset="-78"/>
            </a:endParaRPr>
          </a:p>
          <a:p>
            <a:pPr algn="just" rtl="1">
              <a:buNone/>
            </a:pPr>
            <a:r>
              <a:rPr lang="ar-DZ" sz="2600" dirty="0" smtClean="0">
                <a:latin typeface="Simplified Arabic" pitchFamily="18" charset="-78"/>
                <a:cs typeface="Simplified Arabic" pitchFamily="18" charset="-78"/>
              </a:rPr>
              <a:t>- المقارنة مع نتائج المشاريع الأخرى المشابهة للمشروع وتقدير أدائه الشامل.</a:t>
            </a:r>
            <a:endParaRPr lang="fr-FR" sz="2600" b="1" dirty="0">
              <a:solidFill>
                <a:srgbClr val="FFC000"/>
              </a:solidFill>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5983"/>
    </mc:Choice>
    <mc:Fallback>
      <p:transition spd="slow" advTm="295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428604"/>
          </a:xfrm>
        </p:spPr>
        <p:txBody>
          <a:bodyPr>
            <a:noAutofit/>
          </a:bodyPr>
          <a:lstStyle/>
          <a:p>
            <a:r>
              <a:rPr lang="ar-DZ" sz="3600" b="1" u="sng" dirty="0" smtClean="0">
                <a:solidFill>
                  <a:srgbClr val="FFFF00"/>
                </a:solidFill>
                <a:latin typeface="Simplified Arabic" pitchFamily="18" charset="-78"/>
                <a:cs typeface="Simplified Arabic" pitchFamily="18" charset="-78"/>
              </a:rPr>
              <a:t>أنواع تقييم المشاريع</a:t>
            </a:r>
            <a:endParaRPr lang="fr-FR" sz="36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285728"/>
            <a:ext cx="9144000" cy="6572272"/>
          </a:xfrm>
        </p:spPr>
        <p:txBody>
          <a:bodyPr>
            <a:noAutofit/>
          </a:bodyPr>
          <a:lstStyle/>
          <a:p>
            <a:pPr marL="457200" algn="just" rtl="1">
              <a:lnSpc>
                <a:spcPct val="115000"/>
              </a:lnSpc>
              <a:spcAft>
                <a:spcPts val="0"/>
              </a:spcAft>
              <a:buNone/>
            </a:pPr>
            <a:r>
              <a:rPr lang="ar-DZ" sz="2400" dirty="0" smtClean="0">
                <a:latin typeface="Simplified Arabic" pitchFamily="18" charset="-78"/>
                <a:ea typeface="Calibri"/>
                <a:cs typeface="Simplified Arabic" pitchFamily="18" charset="-78"/>
              </a:rPr>
              <a:t>يصنف تقييم المشاريع حسب توقيته إلى الأنواع الآتية:</a:t>
            </a:r>
            <a:endParaRPr lang="fr-FR" sz="2400" dirty="0" smtClean="0">
              <a:latin typeface="Simplified Arabic" pitchFamily="18" charset="-78"/>
              <a:ea typeface="Calibri"/>
              <a:cs typeface="Simplified Arabic" pitchFamily="18" charset="-78"/>
            </a:endParaRPr>
          </a:p>
          <a:p>
            <a:pPr marL="457200" algn="just" rtl="1">
              <a:lnSpc>
                <a:spcPct val="115000"/>
              </a:lnSpc>
              <a:spcAft>
                <a:spcPts val="0"/>
              </a:spcAft>
              <a:buNone/>
            </a:pPr>
            <a:r>
              <a:rPr lang="ar-DZ" sz="2300" b="1" dirty="0" smtClean="0">
                <a:solidFill>
                  <a:srgbClr val="FFC000"/>
                </a:solidFill>
                <a:latin typeface="Simplified Arabic" pitchFamily="18" charset="-78"/>
                <a:ea typeface="Calibri"/>
                <a:cs typeface="Simplified Arabic" pitchFamily="18" charset="-78"/>
              </a:rPr>
              <a:t>- التقييم القبلي للمشروع</a:t>
            </a:r>
            <a:endParaRPr lang="fr-FR" sz="23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0"/>
              </a:spcAft>
              <a:buNone/>
            </a:pPr>
            <a:r>
              <a:rPr lang="ar-DZ" sz="2300" dirty="0" smtClean="0">
                <a:latin typeface="Simplified Arabic" pitchFamily="18" charset="-78"/>
                <a:ea typeface="Calibri"/>
                <a:cs typeface="Simplified Arabic" pitchFamily="18" charset="-78"/>
              </a:rPr>
              <a:t>يتم هذا التقييم قبل تنفيذ المشروع، وهو يتعلق أساسا بدراسة جدوى المشروع من الناحية القانونية والتسويقية والفنية وبصفة خاصة المالية والاقتصادية والاجتماعية ومدى </a:t>
            </a:r>
            <a:r>
              <a:rPr lang="ar-DZ" sz="2300" dirty="0" err="1" smtClean="0">
                <a:latin typeface="Simplified Arabic" pitchFamily="18" charset="-78"/>
                <a:ea typeface="Calibri"/>
                <a:cs typeface="Simplified Arabic" pitchFamily="18" charset="-78"/>
              </a:rPr>
              <a:t>ملاءمة</a:t>
            </a:r>
            <a:r>
              <a:rPr lang="ar-DZ" sz="2300" dirty="0" smtClean="0">
                <a:latin typeface="Simplified Arabic" pitchFamily="18" charset="-78"/>
                <a:ea typeface="Calibri"/>
                <a:cs typeface="Simplified Arabic" pitchFamily="18" charset="-78"/>
              </a:rPr>
              <a:t> خطة المشروع لتنفيذه والسيناريوهات والاحتمالات الممكن وقوعها أثناء تجسيده، وهذا التقييم وقائي يضمن اعتماد مشروع مجدي وتنفيذه بشكل سليم يمكنه من تحقيق الأهداف المرجوة منه؛</a:t>
            </a:r>
            <a:endParaRPr lang="fr-FR" sz="2300" dirty="0" smtClean="0">
              <a:latin typeface="Simplified Arabic" pitchFamily="18" charset="-78"/>
              <a:ea typeface="Calibri"/>
              <a:cs typeface="Simplified Arabic" pitchFamily="18" charset="-78"/>
            </a:endParaRPr>
          </a:p>
          <a:p>
            <a:pPr marL="457200" algn="just" rtl="1">
              <a:lnSpc>
                <a:spcPct val="115000"/>
              </a:lnSpc>
              <a:spcAft>
                <a:spcPts val="0"/>
              </a:spcAft>
              <a:buNone/>
            </a:pPr>
            <a:r>
              <a:rPr lang="ar-DZ" sz="2300" b="1" dirty="0" smtClean="0">
                <a:solidFill>
                  <a:srgbClr val="FFC000"/>
                </a:solidFill>
                <a:latin typeface="Simplified Arabic" pitchFamily="18" charset="-78"/>
                <a:ea typeface="Calibri"/>
                <a:cs typeface="Simplified Arabic" pitchFamily="18" charset="-78"/>
              </a:rPr>
              <a:t>- التقييم المتزامن للمشروع</a:t>
            </a:r>
            <a:endParaRPr lang="fr-FR" sz="23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1000"/>
              </a:spcAft>
              <a:buNone/>
            </a:pPr>
            <a:r>
              <a:rPr lang="ar-DZ" sz="2300" dirty="0" smtClean="0">
                <a:latin typeface="Simplified Arabic" pitchFamily="18" charset="-78"/>
                <a:ea typeface="Calibri"/>
                <a:cs typeface="Simplified Arabic" pitchFamily="18" charset="-78"/>
              </a:rPr>
              <a:t>يتم بالتوازي مع تنفيذ المشروع وهو يرتبط أساسا بمرحلة متابعة المشروع ومدى احترام الخطة المعدة وتعديل بعض النشاطات إن اقتضى الأمر ذلك، والمتابعة المالية لاستخدام الموارد، وهو يهدف أساسا إلى ضمان </a:t>
            </a:r>
            <a:r>
              <a:rPr lang="ar-DZ" sz="2300" dirty="0" err="1" smtClean="0">
                <a:latin typeface="Simplified Arabic" pitchFamily="18" charset="-78"/>
                <a:ea typeface="Calibri"/>
                <a:cs typeface="Simplified Arabic" pitchFamily="18" charset="-78"/>
              </a:rPr>
              <a:t>نجاعة</a:t>
            </a:r>
            <a:r>
              <a:rPr lang="ar-DZ" sz="2300" dirty="0" smtClean="0">
                <a:latin typeface="Simplified Arabic" pitchFamily="18" charset="-78"/>
                <a:ea typeface="Calibri"/>
                <a:cs typeface="Simplified Arabic" pitchFamily="18" charset="-78"/>
              </a:rPr>
              <a:t> تجسيد المشروع؛</a:t>
            </a:r>
          </a:p>
          <a:p>
            <a:pPr marL="457200" algn="just" rtl="1">
              <a:lnSpc>
                <a:spcPct val="115000"/>
              </a:lnSpc>
              <a:spcAft>
                <a:spcPts val="0"/>
              </a:spcAft>
              <a:buNone/>
            </a:pPr>
            <a:r>
              <a:rPr lang="ar-DZ" sz="2300" b="1" dirty="0" smtClean="0">
                <a:solidFill>
                  <a:srgbClr val="FFC000"/>
                </a:solidFill>
                <a:latin typeface="Simplified Arabic" pitchFamily="18" charset="-78"/>
                <a:ea typeface="Calibri"/>
                <a:cs typeface="Simplified Arabic" pitchFamily="18" charset="-78"/>
              </a:rPr>
              <a:t>- التقييم </a:t>
            </a:r>
            <a:r>
              <a:rPr lang="ar-DZ" sz="2300" b="1" dirty="0" err="1" smtClean="0">
                <a:solidFill>
                  <a:srgbClr val="FFC000"/>
                </a:solidFill>
                <a:latin typeface="Simplified Arabic" pitchFamily="18" charset="-78"/>
                <a:ea typeface="Calibri"/>
                <a:cs typeface="Simplified Arabic" pitchFamily="18" charset="-78"/>
              </a:rPr>
              <a:t>البعدي</a:t>
            </a:r>
            <a:r>
              <a:rPr lang="ar-DZ" sz="2300" b="1" dirty="0" smtClean="0">
                <a:solidFill>
                  <a:srgbClr val="FFC000"/>
                </a:solidFill>
                <a:latin typeface="Simplified Arabic" pitchFamily="18" charset="-78"/>
                <a:ea typeface="Calibri"/>
                <a:cs typeface="Simplified Arabic" pitchFamily="18" charset="-78"/>
              </a:rPr>
              <a:t> للمشروع</a:t>
            </a:r>
            <a:endParaRPr lang="fr-FR" sz="23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1000"/>
              </a:spcAft>
              <a:buNone/>
            </a:pPr>
            <a:r>
              <a:rPr lang="ar-DZ" sz="2300" dirty="0" smtClean="0">
                <a:latin typeface="Simplified Arabic" pitchFamily="18" charset="-78"/>
                <a:ea typeface="Calibri"/>
                <a:cs typeface="Simplified Arabic" pitchFamily="18" charset="-78"/>
              </a:rPr>
              <a:t>يجرى هذا التقييم بعد الانتهاء من تجسيد المشروع وهو يقيس مدى فعالية إنجازه وفاعلية أداء القائمين عليه من الناحية المالية والإدارية في التقيد بالميزانية المخصصة له واحترام الجودة المطلوبة والتقيد بالوقت المحدد له، إضافة إلى قياسه لنتائج المشروع وعوائده (منافعه) وآثاره بعيدة المدى، وهو عادة تقييم تصحيحي (علاجي) يفيد القائمين على المشروع في إدارة مشاريعهم المستقبلية.</a:t>
            </a:r>
            <a:endParaRPr lang="fr-FR" sz="2300" dirty="0" smtClean="0">
              <a:latin typeface="Simplified Arabic" pitchFamily="18" charset="-78"/>
              <a:ea typeface="Calibri"/>
              <a:cs typeface="Simplified Arabic" pitchFamily="18" charset="-78"/>
            </a:endParaRPr>
          </a:p>
          <a:p>
            <a:pPr marL="457200" algn="just" rtl="1">
              <a:lnSpc>
                <a:spcPct val="115000"/>
              </a:lnSpc>
              <a:spcAft>
                <a:spcPts val="1000"/>
              </a:spcAft>
              <a:buNone/>
            </a:pPr>
            <a:endParaRPr lang="fr-FR" sz="2400" dirty="0" smtClean="0">
              <a:latin typeface="Simplified Arabic" pitchFamily="18" charset="-78"/>
              <a:ea typeface="Calibri"/>
              <a:cs typeface="Simplified Arabic" pitchFamily="18" charset="-78"/>
            </a:endParaRPr>
          </a:p>
          <a:p>
            <a:pPr algn="just" rtl="1">
              <a:buNone/>
            </a:pPr>
            <a:endParaRPr lang="fr-FR" b="1"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2758"/>
    </mc:Choice>
    <mc:Fallback>
      <p:transition spd="slow" advTm="23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مراحل تقييم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457200" algn="just" rtl="1">
              <a:lnSpc>
                <a:spcPct val="115000"/>
              </a:lnSpc>
              <a:spcAft>
                <a:spcPts val="0"/>
              </a:spcAft>
              <a:buNone/>
            </a:pPr>
            <a:r>
              <a:rPr lang="ar-DZ" sz="2400" b="1" dirty="0" smtClean="0">
                <a:solidFill>
                  <a:srgbClr val="FFC000"/>
                </a:solidFill>
                <a:latin typeface="Simplified Arabic" pitchFamily="18" charset="-78"/>
                <a:ea typeface="Calibri"/>
                <a:cs typeface="Simplified Arabic" pitchFamily="18" charset="-78"/>
              </a:rPr>
              <a:t>- إعداد خطة التقييم (تصميم التقييم)</a:t>
            </a:r>
            <a:endParaRPr lang="fr-FR" sz="24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يتم إعداد خطة محكمة ومفصلة لعملية التقييم بحد ذاتها، وهذا من خلال تحديد عناصر المشروع بصفة دقيقة، بإبراز حاجات وأهداف المشروع، الفئات المستهدفة منه، الفئات المساهمة في المشروع، الأطراف المتأثرة بالمشروع، المخرجات والنتائج المترتبة عن المشروع، والأنشطة اللازمة لتحقيق هذه المخرجات والنتائج.</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لضمان فعالية الخطة المفصلة لعملية التقييم لابد من الإجابة عن الأسئلة التالية:</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 ما الذي سيجرى تقييمه؟ (تحديد موضوع التقييم)</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 لماذا يتم تقييم هذه الأنشطة؟ (تحديد الغرض من التقييم)</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 ما هي الأطراف المستفيدة من عملية التقييم؟ (تحديد الأطراف المرتبطة بعملية التقييم)</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 من الذي سيقوم بعملية التقييم؟ وكيف سيقوم </a:t>
            </a:r>
            <a:r>
              <a:rPr lang="ar-DZ" sz="2400" dirty="0" err="1" smtClean="0">
                <a:latin typeface="Simplified Arabic" pitchFamily="18" charset="-78"/>
                <a:ea typeface="Calibri"/>
                <a:cs typeface="Simplified Arabic" pitchFamily="18" charset="-78"/>
              </a:rPr>
              <a:t>بها</a:t>
            </a:r>
            <a:r>
              <a:rPr lang="ar-DZ" sz="2400" dirty="0" smtClean="0">
                <a:latin typeface="Simplified Arabic" pitchFamily="18" charset="-78"/>
                <a:ea typeface="Calibri"/>
                <a:cs typeface="Simplified Arabic" pitchFamily="18" charset="-78"/>
              </a:rPr>
              <a:t>؟ ( تحديد القائم على التقييم وكيفية عمله)</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 ما هي النتائج المتوقعة من عملية التقييم؟ (تحديد أهداف التقييم)</a:t>
            </a:r>
            <a:endParaRPr lang="fr-FR" sz="24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2400" dirty="0" smtClean="0">
                <a:latin typeface="Simplified Arabic" pitchFamily="18" charset="-78"/>
                <a:ea typeface="Calibri"/>
                <a:cs typeface="Simplified Arabic" pitchFamily="18" charset="-78"/>
              </a:rPr>
              <a:t>تشمل خطة التقييم تحديد واضح لكافة العمليات والنشاطات المتعلقة بالمشروع التي لابد من تقييمها وتحديد مدى فعالية إنجازها ومدى النجاح في تحقيق أهدافها وتقييم آثارها؛</a:t>
            </a:r>
            <a:endParaRPr lang="fr-FR" sz="2400" dirty="0" smtClean="0">
              <a:latin typeface="Simplified Arabic" pitchFamily="18" charset="-78"/>
              <a:ea typeface="Calibri"/>
              <a:cs typeface="Simplified Arabic" pitchFamily="18" charset="-78"/>
            </a:endParaRPr>
          </a:p>
          <a:p>
            <a:pPr algn="just" rtl="1">
              <a:buNone/>
            </a:pPr>
            <a:endParaRPr lang="fr-FR" sz="2400"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1503"/>
    </mc:Choice>
    <mc:Fallback>
      <p:transition spd="slow" advTm="14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مراحل تقييم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00042"/>
            <a:ext cx="9144000" cy="6357958"/>
          </a:xfrm>
        </p:spPr>
        <p:txBody>
          <a:bodyPr>
            <a:noAutofit/>
          </a:bodyPr>
          <a:lstStyle/>
          <a:p>
            <a:pPr marL="0" algn="just" rtl="1">
              <a:lnSpc>
                <a:spcPct val="115000"/>
              </a:lnSpc>
              <a:spcAft>
                <a:spcPts val="0"/>
              </a:spcAft>
              <a:buNone/>
            </a:pPr>
            <a:r>
              <a:rPr lang="ar-DZ" sz="2300" b="1" dirty="0" smtClean="0">
                <a:solidFill>
                  <a:srgbClr val="FFC000"/>
                </a:solidFill>
                <a:latin typeface="Simplified Arabic" pitchFamily="18" charset="-78"/>
                <a:ea typeface="Calibri"/>
                <a:cs typeface="Simplified Arabic" pitchFamily="18" charset="-78"/>
              </a:rPr>
              <a:t>- تنفيذ خطة التقييم</a:t>
            </a:r>
            <a:endParaRPr lang="fr-FR" sz="23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0"/>
              </a:spcAft>
              <a:buNone/>
            </a:pPr>
            <a:r>
              <a:rPr lang="ar-DZ" sz="2300" dirty="0" smtClean="0">
                <a:latin typeface="Simplified Arabic" pitchFamily="18" charset="-78"/>
                <a:ea typeface="Calibri"/>
                <a:cs typeface="Simplified Arabic" pitchFamily="18" charset="-78"/>
              </a:rPr>
              <a:t>تعتبر عملية أساسية وركيزة محورية من ركائز التقييم، حيث أنها الترجمة الفعلية لخطة التقييم التي تم تصميمها وإعدادها، ويشمل تنفيذ خطة التقييم تشكيل فريق العمل القائم على عملية التقييم، ودعمه وتنسيقه مع الإدارة العليا بالمنظمة، مع تحديد قيم وأخلاقيات عملية التقييم، ووضع المؤشرات التي تستند إليها هذه العملية، والأدوات الأساسية التي تعتمد عليها، ليتم تجميع البيانات وتوفير المعلومات وحفظها كقاعدة أساسية ومرجعية لعملية التقييم؛</a:t>
            </a:r>
            <a:endParaRPr lang="fr-FR" sz="23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300" b="1" dirty="0" smtClean="0">
                <a:solidFill>
                  <a:srgbClr val="FFC000"/>
                </a:solidFill>
                <a:latin typeface="Simplified Arabic" pitchFamily="18" charset="-78"/>
                <a:ea typeface="Calibri"/>
                <a:cs typeface="Simplified Arabic" pitchFamily="18" charset="-78"/>
              </a:rPr>
              <a:t>- تحليل وتفسير البيانات</a:t>
            </a:r>
            <a:endParaRPr lang="fr-FR" sz="23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0"/>
              </a:spcAft>
              <a:buNone/>
            </a:pPr>
            <a:r>
              <a:rPr lang="ar-DZ" sz="2300" dirty="0" smtClean="0">
                <a:latin typeface="Simplified Arabic" pitchFamily="18" charset="-78"/>
                <a:ea typeface="Calibri"/>
                <a:cs typeface="Simplified Arabic" pitchFamily="18" charset="-78"/>
              </a:rPr>
              <a:t>تصنف هذه المرحلة من أهم مراحل عملية التقييم، لأن توفير البيانات وحده لا يكفي دون معالجتها وتحليلها تحليلا مفصلا يفضي إلى تحديد مدى </a:t>
            </a:r>
            <a:r>
              <a:rPr lang="ar-DZ" sz="2300" dirty="0" err="1" smtClean="0">
                <a:latin typeface="Simplified Arabic" pitchFamily="18" charset="-78"/>
                <a:ea typeface="Calibri"/>
                <a:cs typeface="Simplified Arabic" pitchFamily="18" charset="-78"/>
              </a:rPr>
              <a:t>نجاعة</a:t>
            </a:r>
            <a:r>
              <a:rPr lang="ar-DZ" sz="2300" dirty="0" smtClean="0">
                <a:latin typeface="Simplified Arabic" pitchFamily="18" charset="-78"/>
                <a:ea typeface="Calibri"/>
                <a:cs typeface="Simplified Arabic" pitchFamily="18" charset="-78"/>
              </a:rPr>
              <a:t> إدارة المشروع وتقييم مختلف جوانبه التنظيمية والمالية، وتختلف هذه البيانات وتتنوع بين بيانات كمية كرقم الأعمال المقدر، عدد العاملين، نسبة الإنجاز، وبيانات نوعية (كيفية) كدرجة رضا المستهدفين من المشروع، ومحاضر جلسات القائمين على المشروع. </a:t>
            </a:r>
            <a:endParaRPr lang="fr-FR" sz="23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2300" dirty="0" smtClean="0">
                <a:latin typeface="Simplified Arabic" pitchFamily="18" charset="-78"/>
                <a:ea typeface="Calibri"/>
                <a:cs typeface="Simplified Arabic" pitchFamily="18" charset="-78"/>
              </a:rPr>
              <a:t>تشمل هذه المرحلة فهم مضمون البيانات الكمية والنوعية، إعداد البيانات للتحليل، ومن ثم تحليل البيانات والتأكد من دقتها وتفسير نتائج هذا التحليل بما يحدد بشكل مفصل أداء القائمين على المشروع، ومدى احترام والتقيد بمختلف متطلباته من جودة ومدة وتكلفة؛</a:t>
            </a:r>
            <a:endParaRPr lang="fr-FR" sz="2300" dirty="0" smtClean="0">
              <a:latin typeface="Simplified Arabic" pitchFamily="18" charset="-78"/>
              <a:ea typeface="Calibri"/>
              <a:cs typeface="Simplified Arabic" pitchFamily="18" charset="-78"/>
            </a:endParaRPr>
          </a:p>
          <a:p>
            <a:pPr algn="just" rtl="1">
              <a:buNone/>
            </a:pPr>
            <a:endParaRPr lang="fr-FR" sz="2400"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2930"/>
    </mc:Choice>
    <mc:Fallback>
      <p:transition spd="slow" advTm="21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مراحل تقييم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0" algn="just" rtl="1">
              <a:lnSpc>
                <a:spcPct val="115000"/>
              </a:lnSpc>
              <a:spcAft>
                <a:spcPts val="0"/>
              </a:spcAft>
              <a:buNone/>
            </a:pPr>
            <a:r>
              <a:rPr lang="ar-DZ" sz="2400" b="1" dirty="0" smtClean="0">
                <a:solidFill>
                  <a:srgbClr val="FFC000"/>
                </a:solidFill>
                <a:latin typeface="Simplified Arabic" pitchFamily="18" charset="-78"/>
                <a:ea typeface="Calibri"/>
                <a:cs typeface="Simplified Arabic" pitchFamily="18" charset="-78"/>
              </a:rPr>
              <a:t>- إعداد تقرير نتائج التقييم</a:t>
            </a:r>
            <a:endParaRPr lang="fr-FR" sz="24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تعتبر هذه المرحلة خلاصة عملية التقييم، وهي تفضي إلى إعداد تقرير مفصل يوضح نتائج تقييم جميع جوانب المشروع وطرق إدارته وتسييره وأهم نشاطاته، ويوجه إلى الأطراف الأساسية القائمة بالمشروع والمراقبة له ولطرق إدارته كهيئات الدولة في المشاريع العامة، وأهم ما يميز هذا التقرير أنه موجه لهذه الفئات بطريقة واضحة ومحددة وأسلوب منهجي ومنطقي ومفصل ومدعم بأشكال وجداول ورسوم بيانية مع إدراج فهرس له وملخص تنفيذي.</a:t>
            </a:r>
            <a:endParaRPr lang="fr-FR" sz="24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2400" dirty="0" smtClean="0">
                <a:latin typeface="Simplified Arabic" pitchFamily="18" charset="-78"/>
                <a:ea typeface="Calibri"/>
                <a:cs typeface="Simplified Arabic" pitchFamily="18" charset="-78"/>
              </a:rPr>
              <a:t>يحدد هذا التقرير أساليب تحسين الأداء ويوجه إلى أهم الأنشطة التي لابد من تعديلها أو تغييرها في إدارة المشروع أو خطته التفصيلية، ويرصد بدقة معدلات الأداء ونسب إنجاز عمليات المشروع، كما يزود القائمين على المشروع والهيئات الرقابية ومختلف الأطراف المرتبطة بالمشروع بمعلومات مفصلة عن بيئة العمل ومناخه الداخلي والقرارات التي تم اتخاذها في ما يخص المشروع، وقياس مخرجاته ومنافعه، والتخطيط للمشروعات الأخرى المرتبطة </a:t>
            </a:r>
            <a:r>
              <a:rPr lang="ar-DZ" sz="2400" dirty="0" err="1" smtClean="0">
                <a:latin typeface="Simplified Arabic" pitchFamily="18" charset="-78"/>
                <a:ea typeface="Calibri"/>
                <a:cs typeface="Simplified Arabic" pitchFamily="18" charset="-78"/>
              </a:rPr>
              <a:t>به</a:t>
            </a:r>
            <a:r>
              <a:rPr lang="ar-DZ" sz="2400" dirty="0" smtClean="0">
                <a:latin typeface="Simplified Arabic" pitchFamily="18" charset="-78"/>
                <a:ea typeface="Calibri"/>
                <a:cs typeface="Simplified Arabic" pitchFamily="18" charset="-78"/>
              </a:rPr>
              <a:t>.</a:t>
            </a:r>
            <a:endParaRPr lang="fr-FR" sz="24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2400" dirty="0" smtClean="0">
                <a:latin typeface="Simplified Arabic" pitchFamily="18" charset="-78"/>
                <a:cs typeface="Simplified Arabic" pitchFamily="18" charset="-78"/>
              </a:rPr>
              <a:t>يلاحظ بصفة جلية أن كل مرحلة من مراحل عملية التقييم هي نتاج ومخرج للمرحلة التي سبقتها وهو ما يوضح أن هذه العملية مكونة من أنشطة وإجراءات متناسقة ومترابطة فيما بينها من تصميم خطة التقييم إلى إعداد تقريره النهائي وعرض مختلف نتائجه.</a:t>
            </a:r>
            <a:endParaRPr lang="fr-FR" sz="2400" dirty="0" smtClean="0">
              <a:latin typeface="Simplified Arabic" pitchFamily="18" charset="-78"/>
              <a:cs typeface="Simplified Arabic" pitchFamily="18" charset="-78"/>
            </a:endParaRPr>
          </a:p>
          <a:p>
            <a:pPr marL="0" algn="just" rtl="1">
              <a:lnSpc>
                <a:spcPct val="115000"/>
              </a:lnSpc>
              <a:spcAft>
                <a:spcPts val="1000"/>
              </a:spcAft>
              <a:buNone/>
            </a:pPr>
            <a:endParaRPr lang="fr-FR" sz="2400" dirty="0" smtClean="0">
              <a:latin typeface="Simplified Arabic" pitchFamily="18" charset="-78"/>
              <a:ea typeface="Calibri"/>
              <a:cs typeface="Simplified Arabic" pitchFamily="18" charset="-78"/>
            </a:endParaRPr>
          </a:p>
          <a:p>
            <a:pPr algn="just" rtl="1">
              <a:buNone/>
            </a:pPr>
            <a:endParaRPr lang="fr-FR" sz="2400"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5496"/>
    </mc:Choice>
    <mc:Fallback>
      <p:transition spd="slow" advTm="30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مشاكل تقييم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0" algn="just" rtl="1">
              <a:lnSpc>
                <a:spcPct val="115000"/>
              </a:lnSpc>
              <a:spcAft>
                <a:spcPts val="0"/>
              </a:spcAft>
              <a:buNone/>
            </a:pPr>
            <a:r>
              <a:rPr lang="ar-DZ" sz="3000" dirty="0" smtClean="0">
                <a:latin typeface="Simplified Arabic" pitchFamily="18" charset="-78"/>
                <a:ea typeface="Calibri"/>
                <a:cs typeface="Simplified Arabic" pitchFamily="18" charset="-78"/>
              </a:rPr>
              <a:t>تواجه عملية تقييم المشاريع الكثير من المشاكل والصعوبات، أهمها:</a:t>
            </a:r>
            <a:endParaRPr lang="fr-FR" sz="30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3000" dirty="0" smtClean="0">
                <a:latin typeface="Simplified Arabic" pitchFamily="18" charset="-78"/>
                <a:ea typeface="Calibri"/>
                <a:cs typeface="Simplified Arabic" pitchFamily="18" charset="-78"/>
              </a:rPr>
              <a:t>- صعوبة التنبؤ بتكاليف المشاريع، حيث أنه رغم التقدير الأولي للتكاليف إلا أنه في كثير من الحالات لا يعكس هذا التقدير التكلفة الفعلية للمشروع، وخاصة المشاريع العامة التي تعاني في كثير من الأحيان من عدم كفاية الميزانية المخصصة لها، ما يستدعي إلى إعادة تقييم لميزانية برنامجها الأصلي، وهو ما يكلف الخزينة العمومية نفقات إضافية؛</a:t>
            </a:r>
            <a:endParaRPr lang="fr-FR" sz="30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3000" dirty="0" smtClean="0">
                <a:latin typeface="Simplified Arabic" pitchFamily="18" charset="-78"/>
                <a:ea typeface="Calibri"/>
                <a:cs typeface="Simplified Arabic" pitchFamily="18" charset="-78"/>
              </a:rPr>
              <a:t>- صعوبة التنبؤ بمنافع المشاريع، فالعديد من المشاريع سطرت لها أهداف اقتصادية واجتماعية ومالية، لكنها لم يتأتى بعد إنجازها أي منفعة معينة، خاصة بالنسبة للمشاريع العامة التي أهدر فيها الكثير من النفقات العمومية دون أي منفعة محققة في معظم الدول النامية، وهذا نظرا لعدم استقرار البيئة الاقتصادية والسياسية المحيطة بالمشروع الاستثماري؛</a:t>
            </a:r>
            <a:endParaRPr lang="fr-FR" sz="3000" dirty="0" smtClean="0">
              <a:latin typeface="Simplified Arabic" pitchFamily="18" charset="-78"/>
              <a:ea typeface="Calibri"/>
              <a:cs typeface="Simplified Arabic" pitchFamily="18" charset="-78"/>
            </a:endParaRPr>
          </a:p>
          <a:p>
            <a:pPr algn="just" rtl="1">
              <a:buNone/>
            </a:pPr>
            <a:endParaRPr lang="fr-FR" sz="2400"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1849"/>
    </mc:Choice>
    <mc:Fallback>
      <p:transition spd="slow" advTm="22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مشاكل تقييم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0" algn="just" rtl="1">
              <a:lnSpc>
                <a:spcPct val="115000"/>
              </a:lnSpc>
              <a:spcAft>
                <a:spcPts val="0"/>
              </a:spcAft>
              <a:buNone/>
            </a:pPr>
            <a:r>
              <a:rPr lang="ar-DZ" dirty="0" smtClean="0">
                <a:latin typeface="Simplified Arabic" pitchFamily="18" charset="-78"/>
                <a:ea typeface="Calibri"/>
                <a:cs typeface="Simplified Arabic" pitchFamily="18" charset="-78"/>
              </a:rPr>
              <a:t>- صعوبة اختيار معدل الخصم المناسب </a:t>
            </a:r>
            <a:r>
              <a:rPr lang="ar-DZ" dirty="0" err="1" smtClean="0">
                <a:latin typeface="Simplified Arabic" pitchFamily="18" charset="-78"/>
                <a:ea typeface="Calibri"/>
                <a:cs typeface="Simplified Arabic" pitchFamily="18" charset="-78"/>
              </a:rPr>
              <a:t>لتحيين</a:t>
            </a:r>
            <a:r>
              <a:rPr lang="ar-DZ" dirty="0" smtClean="0">
                <a:latin typeface="Simplified Arabic" pitchFamily="18" charset="-78"/>
                <a:ea typeface="Calibri"/>
                <a:cs typeface="Simplified Arabic" pitchFamily="18" charset="-78"/>
              </a:rPr>
              <a:t> القيمة المستقبلية للعوائد والتكاليف والتدفقات النقدية الصافية، خاصة أن المحيط الاقتصادي يعرف تقلبات كبيرة ودورات اقتصادية توسعية وانكماشية، وهو ما يصعب من التحديد الدقيق لهذا المعدل بصفة خاصة في ظروف المخاطرة وعدم التأكد؛</a:t>
            </a:r>
            <a:endParaRPr lang="fr-FR"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dirty="0" smtClean="0">
                <a:latin typeface="Simplified Arabic" pitchFamily="18" charset="-78"/>
                <a:ea typeface="Calibri"/>
                <a:cs typeface="Simplified Arabic" pitchFamily="18" charset="-78"/>
              </a:rPr>
              <a:t>- صعوبة التحديد الدقيق لمدة إنجاز المشروع، حيث أن هذا يخضع للعديد من العوامل الخارجية المتمثلة في العوامل الاقتصادية والاجتماعية والأمنية في بيئة المشروع، والعوامل الداخلية المتمثلة في مدى توفر الموارد اللازمة لإنجاز المشروع ومدى كفاءة القائمين عليه، وتكثر هذه المشكلة في المشاريع العامة في الدول النامية التي عادة ما تتجاوز المدة المحددة لإنجازها.</a:t>
            </a:r>
            <a:endParaRPr lang="fr-FR" dirty="0" smtClean="0">
              <a:latin typeface="Simplified Arabic" pitchFamily="18" charset="-78"/>
              <a:ea typeface="Calibri"/>
              <a:cs typeface="Simplified Arabic" pitchFamily="18" charset="-78"/>
            </a:endParaRPr>
          </a:p>
          <a:p>
            <a:pPr algn="just" rtl="1">
              <a:buNone/>
            </a:pPr>
            <a:endParaRPr lang="fr-FR" sz="2400"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6242"/>
    </mc:Choice>
    <mc:Fallback>
      <p:transition spd="slow" advTm="276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282" y="0"/>
            <a:ext cx="7929618" cy="2308324"/>
          </a:xfrm>
          <a:prstGeom prst="rect">
            <a:avLst/>
          </a:prstGeom>
          <a:noFill/>
          <a:ln w="0">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rtl="1"/>
            <a:r>
              <a:rPr lang="fr-FR"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Université de </a:t>
            </a:r>
            <a:r>
              <a:rPr lang="fr-FR" sz="3600" b="1" cap="none" spc="0"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Boumerdes</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rtl="1"/>
            <a:r>
              <a:rPr lang="fr-FR"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FSEGC</a:t>
            </a:r>
            <a:endParaRPr lang="ar-DZ"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a:p>
            <a:pPr algn="ctr"/>
            <a:r>
              <a:rPr lang="fr-FR"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Département SG Master I </a:t>
            </a:r>
          </a:p>
          <a:p>
            <a:pPr algn="ctr"/>
            <a:r>
              <a:rPr lang="fr-FR"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rPr>
              <a:t>Public Management</a:t>
            </a:r>
            <a:endParaRPr lang="fr-FR"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Simplified Arabic" pitchFamily="18" charset="-78"/>
              <a:cs typeface="Simplified Arabic" pitchFamily="18" charset="-78"/>
            </a:endParaRPr>
          </a:p>
        </p:txBody>
      </p:sp>
      <p:sp>
        <p:nvSpPr>
          <p:cNvPr id="4" name="AutoShape 9"/>
          <p:cNvSpPr>
            <a:spLocks noGrp="1" noChangeArrowheads="1"/>
          </p:cNvSpPr>
          <p:nvPr>
            <p:ph type="ctrTitle"/>
          </p:nvPr>
        </p:nvSpPr>
        <p:spPr bwMode="auto">
          <a:xfrm>
            <a:off x="500034" y="2500306"/>
            <a:ext cx="8001056" cy="1928826"/>
          </a:xfrm>
          <a:prstGeom prst="roundRect">
            <a:avLst>
              <a:gd name="adj" fmla="val 27056"/>
            </a:avLst>
          </a:prstGeom>
          <a:solidFill>
            <a:schemeClr val="bg2">
              <a:lumMod val="75000"/>
            </a:schemeClr>
          </a:solidFill>
          <a:ln>
            <a:solidFill>
              <a:schemeClr val="tx1"/>
            </a:solidFill>
            <a:headEnd/>
            <a:tailEnd/>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r>
              <a:rPr lang="fr-FR" sz="4000" b="1" dirty="0" smtClean="0"/>
              <a:t>Evaluation des </a:t>
            </a:r>
            <a:r>
              <a:rPr lang="fr-FR" sz="4000" b="1" smtClean="0"/>
              <a:t>Projets Publics</a:t>
            </a:r>
            <a:endParaRPr lang="fr-FR" sz="4000" dirty="0"/>
          </a:p>
        </p:txBody>
      </p:sp>
      <p:sp>
        <p:nvSpPr>
          <p:cNvPr id="3" name="Sous-titre 2"/>
          <p:cNvSpPr>
            <a:spLocks noGrp="1"/>
          </p:cNvSpPr>
          <p:nvPr>
            <p:ph type="subTitle" idx="1"/>
          </p:nvPr>
        </p:nvSpPr>
        <p:spPr>
          <a:xfrm rot="10800000" flipV="1">
            <a:off x="428596" y="4643446"/>
            <a:ext cx="8143932" cy="2000264"/>
          </a:xfrm>
          <a:solidFill>
            <a:schemeClr val="bg2">
              <a:lumMod val="75000"/>
            </a:schemeClr>
          </a:solidFill>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pPr rtl="1"/>
            <a:r>
              <a:rPr lang="fr-FR" dirty="0" smtClean="0">
                <a:ln>
                  <a:solidFill>
                    <a:schemeClr val="tx1"/>
                  </a:solidFill>
                </a:ln>
                <a:solidFill>
                  <a:schemeClr val="tx1"/>
                </a:solidFill>
                <a:latin typeface="Simplified Arabic" pitchFamily="18" charset="-78"/>
                <a:cs typeface="Simplified Arabic" pitchFamily="18" charset="-78"/>
              </a:rPr>
              <a:t>Réalisé par</a:t>
            </a:r>
            <a:endParaRPr lang="ar-DZ" dirty="0" smtClean="0">
              <a:ln>
                <a:solidFill>
                  <a:schemeClr val="tx1"/>
                </a:solidFill>
              </a:ln>
              <a:solidFill>
                <a:schemeClr val="tx1"/>
              </a:solidFill>
              <a:latin typeface="Simplified Arabic" pitchFamily="18" charset="-78"/>
              <a:cs typeface="Simplified Arabic" pitchFamily="18" charset="-78"/>
            </a:endParaRPr>
          </a:p>
          <a:p>
            <a:pPr rtl="1"/>
            <a:r>
              <a:rPr lang="fr-FR" b="1" dirty="0" smtClean="0">
                <a:ln>
                  <a:solidFill>
                    <a:schemeClr val="tx1"/>
                  </a:solidFill>
                </a:ln>
                <a:solidFill>
                  <a:schemeClr val="tx1"/>
                </a:solidFill>
                <a:latin typeface="Simplified Arabic" pitchFamily="18" charset="-78"/>
                <a:cs typeface="Simplified Arabic" pitchFamily="18" charset="-78"/>
              </a:rPr>
              <a:t>Dr. ARKOUB </a:t>
            </a:r>
            <a:r>
              <a:rPr lang="fr-FR" b="1" dirty="0" err="1" smtClean="0">
                <a:ln>
                  <a:solidFill>
                    <a:schemeClr val="tx1"/>
                  </a:solidFill>
                </a:ln>
                <a:solidFill>
                  <a:schemeClr val="tx1"/>
                </a:solidFill>
                <a:latin typeface="Simplified Arabic" pitchFamily="18" charset="-78"/>
                <a:cs typeface="Simplified Arabic" pitchFamily="18" charset="-78"/>
              </a:rPr>
              <a:t>Ouali</a:t>
            </a:r>
            <a:endParaRPr lang="ar-DZ" b="1" dirty="0" smtClean="0">
              <a:ln>
                <a:solidFill>
                  <a:schemeClr val="tx1"/>
                </a:solidFill>
              </a:ln>
              <a:solidFill>
                <a:schemeClr val="tx1"/>
              </a:solidFill>
              <a:latin typeface="Simplified Arabic" pitchFamily="18" charset="-78"/>
              <a:cs typeface="Simplified Arabic" pitchFamily="18" charset="-78"/>
            </a:endParaRPr>
          </a:p>
          <a:p>
            <a:pPr rtl="1"/>
            <a:r>
              <a:rPr lang="fr-FR" sz="2600" b="1" dirty="0" smtClean="0">
                <a:ln>
                  <a:solidFill>
                    <a:schemeClr val="tx1"/>
                  </a:solidFill>
                </a:ln>
                <a:solidFill>
                  <a:schemeClr val="tx1"/>
                </a:solidFill>
                <a:latin typeface="Simplified Arabic" pitchFamily="18" charset="-78"/>
                <a:cs typeface="Simplified Arabic" pitchFamily="18" charset="-78"/>
              </a:rPr>
              <a:t>UMBB/ FSEGC</a:t>
            </a:r>
            <a:endParaRPr lang="ar-DZ" sz="2600"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a:p>
            <a:pPr rtl="1"/>
            <a:endParaRPr lang="ar-DZ" b="1" dirty="0" smtClean="0">
              <a:ln>
                <a:solidFill>
                  <a:schemeClr val="tx1"/>
                </a:solidFill>
              </a:ln>
              <a:solidFill>
                <a:schemeClr val="tx1"/>
              </a:solidFill>
              <a:latin typeface="Simplified Arabic" pitchFamily="18" charset="-78"/>
              <a:cs typeface="Simplified Arabic" pitchFamily="18"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057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2000"/>
                                        <p:tgtEl>
                                          <p:spTgt spid="6"/>
                                        </p:tgtEl>
                                      </p:cBhvr>
                                    </p:animEffect>
                                  </p:childTnLst>
                                </p:cTn>
                              </p:par>
                            </p:childTnLst>
                          </p:cTn>
                        </p:par>
                        <p:par>
                          <p:cTn id="11" fill="hold">
                            <p:stCondLst>
                              <p:cond delay="2000"/>
                            </p:stCondLst>
                            <p:childTnLst>
                              <p:par>
                                <p:cTn id="12" presetID="5"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2000"/>
                                        <p:tgtEl>
                                          <p:spTgt spid="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6" grpId="0"/>
      <p:bldP spid="4" grpId="0" animBg="1"/>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00042"/>
            <a:ext cx="8858280" cy="6072230"/>
          </a:xfrm>
        </p:spPr>
        <p:txBody>
          <a:bodyPr>
            <a:normAutofit/>
          </a:bodyPr>
          <a:lstStyle/>
          <a:p>
            <a:pPr rtl="1"/>
            <a:r>
              <a:rPr lang="ar-DZ" sz="6000" b="1" u="sng" dirty="0" smtClean="0">
                <a:solidFill>
                  <a:srgbClr val="FFFF00"/>
                </a:solidFill>
                <a:latin typeface="Simplified Arabic" pitchFamily="18" charset="-78"/>
                <a:cs typeface="Simplified Arabic" pitchFamily="18" charset="-78"/>
              </a:rPr>
              <a:t>المحور الثاني</a:t>
            </a:r>
            <a:br>
              <a:rPr lang="ar-DZ" sz="6000" b="1" u="sng" dirty="0" smtClean="0">
                <a:solidFill>
                  <a:srgbClr val="FFFF00"/>
                </a:solidFill>
                <a:latin typeface="Simplified Arabic" pitchFamily="18" charset="-78"/>
                <a:cs typeface="Simplified Arabic" pitchFamily="18" charset="-78"/>
              </a:rPr>
            </a:br>
            <a:r>
              <a:rPr lang="ar-DZ" sz="6000" b="1" u="sng" dirty="0" smtClean="0">
                <a:latin typeface="Simplified Arabic" pitchFamily="18" charset="-78"/>
                <a:cs typeface="Simplified Arabic" pitchFamily="18" charset="-78"/>
              </a:rPr>
              <a:t>إدارة وتقييم المشاريع الاستثمارية العمومية</a:t>
            </a:r>
            <a:r>
              <a:rPr lang="fr-FR" sz="6000" b="1" u="sng" dirty="0" smtClean="0">
                <a:solidFill>
                  <a:srgbClr val="FFFF00"/>
                </a:solidFill>
                <a:latin typeface="Simplified Arabic" pitchFamily="18" charset="-78"/>
                <a:cs typeface="Simplified Arabic" pitchFamily="18" charset="-78"/>
              </a:rPr>
              <a:t/>
            </a:r>
            <a:br>
              <a:rPr lang="fr-FR" sz="6000" b="1" u="sng" dirty="0" smtClean="0">
                <a:solidFill>
                  <a:srgbClr val="FFFF00"/>
                </a:solidFill>
                <a:latin typeface="Simplified Arabic" pitchFamily="18" charset="-78"/>
                <a:cs typeface="Simplified Arabic" pitchFamily="18" charset="-78"/>
              </a:rPr>
            </a:br>
            <a:r>
              <a:rPr lang="fr-FR" sz="6000" b="1" u="sng" dirty="0" smtClean="0">
                <a:solidFill>
                  <a:srgbClr val="FFFF00"/>
                </a:solidFill>
                <a:latin typeface="Simplified Arabic" pitchFamily="18" charset="-78"/>
                <a:cs typeface="Simplified Arabic" pitchFamily="18" charset="-78"/>
              </a:rPr>
              <a:t>AXE II</a:t>
            </a:r>
            <a:br>
              <a:rPr lang="fr-FR" sz="6000" b="1" u="sng" dirty="0" smtClean="0">
                <a:solidFill>
                  <a:srgbClr val="FFFF00"/>
                </a:solidFill>
                <a:latin typeface="Simplified Arabic" pitchFamily="18" charset="-78"/>
                <a:cs typeface="Simplified Arabic" pitchFamily="18" charset="-78"/>
              </a:rPr>
            </a:br>
            <a:r>
              <a:rPr lang="fr-FR" sz="6000" b="1" u="sng" dirty="0" smtClean="0">
                <a:latin typeface="Simplified Arabic" pitchFamily="18" charset="-78"/>
                <a:cs typeface="Simplified Arabic" pitchFamily="18" charset="-78"/>
              </a:rPr>
              <a:t>La Gestion et l’Evaluation des PIP</a:t>
            </a:r>
            <a:endParaRPr lang="fr-FR" sz="6000" b="1" u="sng" dirty="0">
              <a:solidFill>
                <a:srgbClr val="FFFF00"/>
              </a:solidFill>
              <a:latin typeface="Simplified Arabic" pitchFamily="18" charset="-78"/>
              <a:cs typeface="Simplified Arabic" pitchFamily="18"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398"/>
    </mc:Choice>
    <mc:Fallback>
      <p:transition spd="slow" advTm="2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تعريف إدارة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0" algn="just" rtl="1">
              <a:lnSpc>
                <a:spcPct val="115000"/>
              </a:lnSpc>
              <a:spcAft>
                <a:spcPts val="1000"/>
              </a:spcAft>
              <a:buNone/>
            </a:pPr>
            <a:r>
              <a:rPr lang="ar-DZ" sz="3000" dirty="0" smtClean="0">
                <a:latin typeface="Simplified Arabic" pitchFamily="18" charset="-78"/>
                <a:ea typeface="Calibri"/>
                <a:cs typeface="Simplified Arabic" pitchFamily="18" charset="-78"/>
              </a:rPr>
              <a:t>تعرف إدارة المشاريع أنها " تنظيم عملية التغيير عبر التوظيف الأمثل للموارد المتاحة الضرورية لتحقيق هدف معين ضمن إطار زمني معلوم من خلال تنفيذ مجموعة من النشاطات والفعاليات المخططة والمبرمجة والمتناسقة فيما بينها ".</a:t>
            </a:r>
            <a:endParaRPr lang="fr-FR" sz="30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3000" dirty="0" smtClean="0">
                <a:latin typeface="Simplified Arabic" pitchFamily="18" charset="-78"/>
                <a:ea typeface="Calibri"/>
                <a:cs typeface="Simplified Arabic" pitchFamily="18" charset="-78"/>
              </a:rPr>
              <a:t>وتعرف أنها " توجيه الموارد البشرية والمادية وتنسيقها خلال حياة المشروع، من خلال استخدام التقنيات الحديثة، لتحقيق الأهداف المحددة، بالطريقة التي تمكن من إنجاز المشروع مع مراعاة عوامل الجودة والتوقيت والتكلفة ".</a:t>
            </a:r>
            <a:endParaRPr lang="fr-FR" sz="30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3000" dirty="0" smtClean="0">
                <a:latin typeface="Simplified Arabic" pitchFamily="18" charset="-78"/>
                <a:ea typeface="Calibri"/>
                <a:cs typeface="Simplified Arabic" pitchFamily="18" charset="-78"/>
              </a:rPr>
              <a:t>ما يقود إلى </a:t>
            </a:r>
            <a:r>
              <a:rPr lang="ar-DZ" sz="3000" b="1" dirty="0" smtClean="0">
                <a:solidFill>
                  <a:srgbClr val="FFC000"/>
                </a:solidFill>
                <a:latin typeface="Simplified Arabic" pitchFamily="18" charset="-78"/>
                <a:ea typeface="Calibri"/>
                <a:cs typeface="Simplified Arabic" pitchFamily="18" charset="-78"/>
              </a:rPr>
              <a:t>تعريف عملية إدارة المشاريع أنها عملية تخصيص وتوجيه الموارد المتاحة لتنفيذ مجموعة متكاملة ومتناسقة من النشاطات تمكن من تجسيد المشروع في الوقت المحدد له بجودة مقبولة وبتكلفة لا تتعدى التكلفة المخصصة له.</a:t>
            </a:r>
            <a:endParaRPr lang="fr-FR" sz="3000" b="1" dirty="0" smtClean="0">
              <a:solidFill>
                <a:srgbClr val="FFC000"/>
              </a:solidFill>
              <a:latin typeface="Simplified Arabic" pitchFamily="18" charset="-78"/>
              <a:ea typeface="Calibri"/>
              <a:cs typeface="Simplified Arabic" pitchFamily="18" charset="-78"/>
            </a:endParaRPr>
          </a:p>
          <a:p>
            <a:pPr algn="just" rtl="1">
              <a:buNone/>
            </a:pPr>
            <a:endParaRPr lang="fr-FR" b="1"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8608"/>
    </mc:Choice>
    <mc:Fallback>
      <p:transition spd="slow" advTm="22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مراحل إدارة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0" algn="just" rtl="1">
              <a:lnSpc>
                <a:spcPct val="115000"/>
              </a:lnSpc>
              <a:spcAft>
                <a:spcPts val="1000"/>
              </a:spcAft>
              <a:buNone/>
            </a:pPr>
            <a:r>
              <a:rPr lang="ar-DZ" sz="2800" dirty="0" smtClean="0">
                <a:latin typeface="Simplified Arabic" pitchFamily="18" charset="-78"/>
                <a:ea typeface="Calibri"/>
                <a:cs typeface="Simplified Arabic" pitchFamily="18" charset="-78"/>
              </a:rPr>
              <a:t>تمر إدارة المشاريع بعدة مراحل مترابطة ومتكاملة، تتمثل في العناصر الآتية:</a:t>
            </a:r>
            <a:endParaRPr lang="fr-FR" sz="28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fr-FR" sz="2800" b="1" dirty="0" smtClean="0">
                <a:solidFill>
                  <a:srgbClr val="FFC000"/>
                </a:solidFill>
                <a:latin typeface="Simplified Arabic" pitchFamily="18" charset="-78"/>
                <a:ea typeface="Calibri"/>
                <a:cs typeface="Simplified Arabic" pitchFamily="18" charset="-78"/>
              </a:rPr>
              <a:t>-</a:t>
            </a:r>
            <a:r>
              <a:rPr lang="ar-DZ" sz="2800" b="1" dirty="0" smtClean="0">
                <a:solidFill>
                  <a:srgbClr val="FFC000"/>
                </a:solidFill>
                <a:latin typeface="Simplified Arabic" pitchFamily="18" charset="-78"/>
                <a:ea typeface="Calibri"/>
                <a:cs typeface="Simplified Arabic" pitchFamily="18" charset="-78"/>
              </a:rPr>
              <a:t> تحديد فكرة المشروع</a:t>
            </a:r>
            <a:endParaRPr lang="fr-FR" sz="28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1000"/>
              </a:spcAft>
              <a:buNone/>
            </a:pPr>
            <a:r>
              <a:rPr lang="ar-DZ" sz="2800" dirty="0" smtClean="0">
                <a:latin typeface="Simplified Arabic" pitchFamily="18" charset="-78"/>
                <a:ea typeface="Calibri"/>
                <a:cs typeface="Simplified Arabic" pitchFamily="18" charset="-78"/>
              </a:rPr>
              <a:t>يتم ابتكار فكرة للمشروع واقتراحه مع مراعاة تماشي هذا الاقتراح مع الخطة الاقتصادية العامة للدولة وإستراتيجيتها الاستثمارية، وضمان تحقيق المنفعة العامة للمجتمع ودعم مسار التنمية الاقتصادية؛</a:t>
            </a:r>
            <a:endParaRPr lang="fr-FR" sz="28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2800" b="1" dirty="0" smtClean="0">
                <a:solidFill>
                  <a:srgbClr val="FFC000"/>
                </a:solidFill>
                <a:latin typeface="Simplified Arabic" pitchFamily="18" charset="-78"/>
                <a:ea typeface="Calibri"/>
                <a:cs typeface="Simplified Arabic" pitchFamily="18" charset="-78"/>
              </a:rPr>
              <a:t>- التخطيط للمشروع</a:t>
            </a:r>
            <a:endParaRPr lang="fr-FR" sz="28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1000"/>
              </a:spcAft>
              <a:buNone/>
            </a:pPr>
            <a:r>
              <a:rPr lang="ar-DZ" sz="2800" dirty="0" smtClean="0">
                <a:latin typeface="Simplified Arabic" pitchFamily="18" charset="-78"/>
                <a:ea typeface="Calibri"/>
                <a:cs typeface="Simplified Arabic" pitchFamily="18" charset="-78"/>
              </a:rPr>
              <a:t>تتمثل في مرحلة تجسيد الفكرة وتحويلها إلى خطة مبرمجة ومحددة، حيث لابد من إبراز أهم أهداف المشروع ومجال نشاطه والمنافع المتأتية منه والفئات التي يستهدفها، وربطه مع الخطة الاقتصادية والإستراتيجية للدولة، مع وضع الاحتمالات والسيناريوهات والافتراضات الأساسية لخطة المشروع والخطط البديلة لها.</a:t>
            </a:r>
            <a:endParaRPr lang="fr-FR" sz="2800" dirty="0" smtClean="0">
              <a:latin typeface="Simplified Arabic" pitchFamily="18" charset="-78"/>
              <a:ea typeface="Calibri"/>
              <a:cs typeface="Simplified Arabic" pitchFamily="18" charset="-78"/>
            </a:endParaRPr>
          </a:p>
          <a:p>
            <a:pPr algn="just" rtl="1">
              <a:buNone/>
            </a:pPr>
            <a:endParaRPr lang="fr-FR" b="1"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303"/>
    </mc:Choice>
    <mc:Fallback>
      <p:transition spd="slow" advTm="14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مراحل إدارة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يحدد في خطة المشروع بصفة دقيقة اسم المشروع وإستراتيجيته وأهدافه على أن تكون هذه الأهداف قابلة للقياس والتقييم </a:t>
            </a:r>
            <a:r>
              <a:rPr lang="ar-DZ" sz="2400" smtClean="0">
                <a:latin typeface="Simplified Arabic" pitchFamily="18" charset="-78"/>
                <a:ea typeface="Calibri"/>
                <a:cs typeface="Simplified Arabic" pitchFamily="18" charset="-78"/>
              </a:rPr>
              <a:t>ومرتبطة بفترة </a:t>
            </a:r>
            <a:r>
              <a:rPr lang="ar-DZ" sz="2400" dirty="0" smtClean="0">
                <a:latin typeface="Simplified Arabic" pitchFamily="18" charset="-78"/>
                <a:ea typeface="Calibri"/>
                <a:cs typeface="Simplified Arabic" pitchFamily="18" charset="-78"/>
              </a:rPr>
              <a:t>زمنية معينة، كما أن الخطة لابد أن توضح النشاطات الأساسية التي يرتكز عليها المشروع لتجسيده بنجاح، والموارد التي تسمح بالقيام بهذه النشاطات، والفئات المستهدفة من المشروع، والنتائج المتوقعة منه التي تتمثل أساسا في مخرجاته (الاستثمار الناتج عنه) وعائداته وآثاره على المدى البعيد، والإجراءات التي لابد من تبنيها في إدارة المشروع وتنفيذه بهدف تجسيده على أكمل وجه؛</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fr-FR" sz="2400" b="1" dirty="0" smtClean="0">
                <a:solidFill>
                  <a:srgbClr val="FFC000"/>
                </a:solidFill>
                <a:latin typeface="Simplified Arabic" pitchFamily="18" charset="-78"/>
                <a:ea typeface="Calibri"/>
                <a:cs typeface="Simplified Arabic" pitchFamily="18" charset="-78"/>
              </a:rPr>
              <a:t> -</a:t>
            </a:r>
            <a:r>
              <a:rPr lang="ar-DZ" sz="2400" b="1" dirty="0" smtClean="0">
                <a:solidFill>
                  <a:srgbClr val="FFC000"/>
                </a:solidFill>
                <a:latin typeface="Simplified Arabic" pitchFamily="18" charset="-78"/>
                <a:ea typeface="Calibri"/>
                <a:cs typeface="Simplified Arabic" pitchFamily="18" charset="-78"/>
              </a:rPr>
              <a:t>تخصيص الموارد</a:t>
            </a:r>
            <a:endParaRPr lang="fr-FR" sz="24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بعد الانتهاء من رسم خطة محكمة ومفصلة للمشروع لابد من تخصيص مختلف الموارد البشرية والمالية والمادية التي تسهم في تطبيق هذه الخطة بصفة فعالة، وهو ما يستدعي التحديد الدقيق لهذه الموارد والتوظيف الجيد لها؛</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b="1" dirty="0" smtClean="0">
                <a:solidFill>
                  <a:srgbClr val="FFC000"/>
                </a:solidFill>
                <a:latin typeface="Simplified Arabic" pitchFamily="18" charset="-78"/>
                <a:ea typeface="Calibri"/>
                <a:cs typeface="Simplified Arabic" pitchFamily="18" charset="-78"/>
              </a:rPr>
              <a:t>- تنفيذ المشروع</a:t>
            </a:r>
            <a:endParaRPr lang="fr-FR" sz="2400" dirty="0" smtClean="0">
              <a:solidFill>
                <a:srgbClr val="FFC000"/>
              </a:solidFill>
              <a:latin typeface="Simplified Arabic" pitchFamily="18" charset="-78"/>
              <a:ea typeface="Calibri"/>
              <a:cs typeface="Simplified Arabic" pitchFamily="18" charset="-78"/>
            </a:endParaRPr>
          </a:p>
          <a:p>
            <a:pPr marL="0" algn="just" rtl="1">
              <a:lnSpc>
                <a:spcPct val="115000"/>
              </a:lnSpc>
              <a:spcAft>
                <a:spcPts val="1000"/>
              </a:spcAft>
              <a:buNone/>
            </a:pPr>
            <a:r>
              <a:rPr lang="ar-DZ" sz="2400" dirty="0" smtClean="0">
                <a:latin typeface="Simplified Arabic" pitchFamily="18" charset="-78"/>
                <a:ea typeface="Calibri"/>
                <a:cs typeface="Simplified Arabic" pitchFamily="18" charset="-78"/>
              </a:rPr>
              <a:t>تمثل مرحلة تجسيد المشروع اعتمادا على الخطة المفصلة له باستخدام الموارد المخصصة له، مع التحسين المستمر للإجراءات والنشاطات التي يقوم عليها المشروع وفقا للتغيرات الطارئة في محيط عمله؛</a:t>
            </a:r>
            <a:endParaRPr lang="fr-FR" sz="2400" dirty="0" smtClean="0">
              <a:latin typeface="Simplified Arabic" pitchFamily="18" charset="-78"/>
              <a:ea typeface="Calibri"/>
              <a:cs typeface="Simplified Arabic" pitchFamily="18" charset="-78"/>
            </a:endParaRPr>
          </a:p>
          <a:p>
            <a:pPr algn="just" rtl="1">
              <a:buNone/>
            </a:pPr>
            <a:endParaRPr lang="fr-FR" b="1"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7864"/>
    </mc:Choice>
    <mc:Fallback>
      <p:transition spd="slow" advTm="23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مراحل إدارة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0" algn="just" rtl="1">
              <a:buNone/>
            </a:pPr>
            <a:r>
              <a:rPr lang="ar-DZ" sz="2600" b="1" dirty="0" smtClean="0">
                <a:solidFill>
                  <a:srgbClr val="FFC000"/>
                </a:solidFill>
                <a:latin typeface="Simplified Arabic" pitchFamily="18" charset="-78"/>
                <a:cs typeface="Simplified Arabic" pitchFamily="18" charset="-78"/>
              </a:rPr>
              <a:t>- متابعة المشروع</a:t>
            </a:r>
            <a:endParaRPr lang="fr-FR" sz="2600" dirty="0" smtClean="0">
              <a:solidFill>
                <a:srgbClr val="FFC000"/>
              </a:solidFill>
              <a:latin typeface="Simplified Arabic" pitchFamily="18" charset="-78"/>
              <a:cs typeface="Simplified Arabic" pitchFamily="18" charset="-78"/>
            </a:endParaRPr>
          </a:p>
          <a:p>
            <a:pPr marL="0" algn="just" rtl="1">
              <a:buNone/>
            </a:pPr>
            <a:r>
              <a:rPr lang="ar-DZ" sz="2600" dirty="0" smtClean="0">
                <a:latin typeface="Simplified Arabic" pitchFamily="18" charset="-78"/>
                <a:cs typeface="Simplified Arabic" pitchFamily="18" charset="-78"/>
              </a:rPr>
              <a:t>تعتبر مرحلة موازية لتنفيذ المشروع للتأكد من أن المشروع ينفذ وفق ما تم التخطيط له درءا للانحرافات السالبة الممكن حدوثها، وهذا من خلال تزويد مسيري المشاريع والجهات الرقابية التابعة للدولة بالمعلومات المنتظمة والمستمرة والمحدثة عن نسبة التقدم في إنجاز المشروع ومدى تطابقه مع الخطة المسطرة، وهذا عن طريق متابعة خطة المشروع ومدى تنفيذها بشكل ناجع (فعال وفاعل)، ومتابعة الموارد المالية للمشروع إن كانت تكفي لتجسيده أم يتطلب إعادة تقييم لرخصة البرنامج الأصلية، ومتابعة الموارد البشرية القائمة على المشروع ومدى فعالية أدائها وكفاءتها في تنفيذه وتجسيده، مع متابعة مدى </a:t>
            </a:r>
            <a:r>
              <a:rPr lang="ar-DZ" sz="2600" dirty="0" err="1" smtClean="0">
                <a:latin typeface="Simplified Arabic" pitchFamily="18" charset="-78"/>
                <a:cs typeface="Simplified Arabic" pitchFamily="18" charset="-78"/>
              </a:rPr>
              <a:t>نجاعة</a:t>
            </a:r>
            <a:r>
              <a:rPr lang="ar-DZ" sz="2600" dirty="0" smtClean="0">
                <a:latin typeface="Simplified Arabic" pitchFamily="18" charset="-78"/>
                <a:cs typeface="Simplified Arabic" pitchFamily="18" charset="-78"/>
              </a:rPr>
              <a:t> الإستراتيجية المطبقة لإدارة المخاطر من أجل التحكم في هذا العامل المؤثر على مسار المشروع، وإدارته بصورة تدني من حدوث أي خطر محتمل؛</a:t>
            </a:r>
            <a:endParaRPr lang="fr-FR" sz="2600" dirty="0" smtClean="0">
              <a:latin typeface="Simplified Arabic" pitchFamily="18" charset="-78"/>
              <a:cs typeface="Simplified Arabic" pitchFamily="18" charset="-78"/>
            </a:endParaRPr>
          </a:p>
          <a:p>
            <a:pPr marL="0" algn="just" rtl="1">
              <a:buNone/>
            </a:pPr>
            <a:r>
              <a:rPr lang="ar-DZ" sz="2600" b="1" dirty="0" smtClean="0">
                <a:solidFill>
                  <a:srgbClr val="FFC000"/>
                </a:solidFill>
                <a:latin typeface="Simplified Arabic" pitchFamily="18" charset="-78"/>
                <a:cs typeface="Simplified Arabic" pitchFamily="18" charset="-78"/>
              </a:rPr>
              <a:t>- تقييم المشروع</a:t>
            </a:r>
            <a:endParaRPr lang="fr-FR" sz="2600" dirty="0" smtClean="0">
              <a:solidFill>
                <a:srgbClr val="FFC000"/>
              </a:solidFill>
              <a:latin typeface="Simplified Arabic" pitchFamily="18" charset="-78"/>
              <a:cs typeface="Simplified Arabic" pitchFamily="18" charset="-78"/>
            </a:endParaRPr>
          </a:p>
          <a:p>
            <a:pPr marL="0" algn="just" rtl="1">
              <a:buNone/>
            </a:pPr>
            <a:r>
              <a:rPr lang="ar-DZ" sz="2600" dirty="0" smtClean="0">
                <a:latin typeface="Simplified Arabic" pitchFamily="18" charset="-78"/>
                <a:cs typeface="Simplified Arabic" pitchFamily="18" charset="-78"/>
              </a:rPr>
              <a:t>تعتبر عملية تقييم المشروع عصب إدارة المشاريع حيث أنها عملية قياس مرحلية لمدى ارتباط المشروع بأهدافه المسطرة والمخطط لها ومدى </a:t>
            </a:r>
            <a:r>
              <a:rPr lang="ar-DZ" sz="2600" dirty="0" err="1" smtClean="0">
                <a:latin typeface="Simplified Arabic" pitchFamily="18" charset="-78"/>
                <a:cs typeface="Simplified Arabic" pitchFamily="18" charset="-78"/>
              </a:rPr>
              <a:t>نجاعة</a:t>
            </a:r>
            <a:r>
              <a:rPr lang="ar-DZ" sz="2600" dirty="0" smtClean="0">
                <a:latin typeface="Simplified Arabic" pitchFamily="18" charset="-78"/>
                <a:cs typeface="Simplified Arabic" pitchFamily="18" charset="-78"/>
              </a:rPr>
              <a:t> (فعالية وفاعلية) هذا المشروع وأثره واستدامته، لمراجعة وتحليل الإنجازات المحققة من خلال المشروع ومقارنتها مع النتائج المنتظرة منه.</a:t>
            </a:r>
            <a:endParaRPr lang="fr-FR" sz="2600"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5015"/>
    </mc:Choice>
    <mc:Fallback>
      <p:transition spd="slow" advTm="475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تعريف تقييم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يعتبر تقييم المشاريع من المفاهيم الديناميكية التي تتغير بتغير محيط المشروع والهدف المسطر منه وهو ما يصعب تعريفه تعريفا شاملا جامعا مانعا.</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يعرف تقييم المشاريع حسب دليل الاتحاد الأوروبي لإدارة المشاريع أنه " قياس لمدى تحقق معايير التقييم المختلفة مثل الفعالية والفاعلية والأثر والارتباط والاستدامة في أهداف وأنشطة المشروع ".</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يعرف أيضا أنه " اختبار منظم يقيس مدى التقدم والإنجاز في تحقيق مخرجات المشروع ولا يكون التقييم لمرة واحدة فقط بل يشمل عملية قياس الإنجازات المختلفة للأهداف عبر مراحل زمنية متعددة حتى الوصول إلى تحقيق مخرجات المشروع ".</a:t>
            </a:r>
            <a:endParaRPr lang="fr-FR" sz="2400" dirty="0" smtClean="0">
              <a:latin typeface="Simplified Arabic" pitchFamily="18" charset="-78"/>
              <a:ea typeface="Calibri"/>
              <a:cs typeface="Simplified Arabic" pitchFamily="18" charset="-78"/>
            </a:endParaRPr>
          </a:p>
          <a:p>
            <a:pPr marL="0" algn="just" rtl="1">
              <a:lnSpc>
                <a:spcPct val="115000"/>
              </a:lnSpc>
              <a:spcAft>
                <a:spcPts val="0"/>
              </a:spcAft>
              <a:buNone/>
            </a:pPr>
            <a:r>
              <a:rPr lang="ar-DZ" sz="2400" dirty="0" smtClean="0">
                <a:latin typeface="Simplified Arabic" pitchFamily="18" charset="-78"/>
                <a:ea typeface="Calibri"/>
                <a:cs typeface="Simplified Arabic" pitchFamily="18" charset="-78"/>
              </a:rPr>
              <a:t>كما يعرف أنه " عملية وضع المعايير اللازمة التي يمكن من خلالها التوصل إلى البديل أو المشروع الأنسب من بين عدة بدائل مقترحة، الذي يضمن تحقيق الأهداف المحددة استنادا إلى أسس علمية.</a:t>
            </a:r>
            <a:endParaRPr lang="fr-FR" sz="2400" dirty="0" smtClean="0">
              <a:latin typeface="Simplified Arabic" pitchFamily="18" charset="-78"/>
              <a:ea typeface="Calibri"/>
              <a:cs typeface="Simplified Arabic" pitchFamily="18" charset="-78"/>
            </a:endParaRPr>
          </a:p>
          <a:p>
            <a:pPr marL="0" algn="just" rtl="1">
              <a:lnSpc>
                <a:spcPct val="115000"/>
              </a:lnSpc>
              <a:spcAft>
                <a:spcPts val="1000"/>
              </a:spcAft>
              <a:buNone/>
            </a:pPr>
            <a:r>
              <a:rPr lang="ar-DZ" sz="2400" dirty="0" err="1" smtClean="0">
                <a:latin typeface="Simplified Arabic" pitchFamily="18" charset="-78"/>
                <a:ea typeface="Calibri"/>
                <a:cs typeface="Simplified Arabic" pitchFamily="18" charset="-78"/>
              </a:rPr>
              <a:t>التعاريف</a:t>
            </a:r>
            <a:r>
              <a:rPr lang="ar-DZ" sz="2400" dirty="0" smtClean="0">
                <a:latin typeface="Simplified Arabic" pitchFamily="18" charset="-78"/>
                <a:ea typeface="Calibri"/>
                <a:cs typeface="Simplified Arabic" pitchFamily="18" charset="-78"/>
              </a:rPr>
              <a:t> السابقة تفضي إلى </a:t>
            </a:r>
            <a:r>
              <a:rPr lang="ar-DZ" sz="2400" b="1" dirty="0" smtClean="0">
                <a:solidFill>
                  <a:srgbClr val="FFC000"/>
                </a:solidFill>
                <a:latin typeface="Simplified Arabic" pitchFamily="18" charset="-78"/>
                <a:ea typeface="Calibri"/>
                <a:cs typeface="Simplified Arabic" pitchFamily="18" charset="-78"/>
              </a:rPr>
              <a:t>تعريف تقييم المشاريع أنه عملية وضع المعايير اللازمة لاختيار البديل الأنسب من المشاريع المقترحة وقياس مدى تقدمه وإنجازه عبر مراحل زمنية متعددة اعتمادا على أسس علمية لضمان تحقيق مخرجاته وأهدافه المسطرة.</a:t>
            </a:r>
            <a:endParaRPr lang="fr-FR" sz="2400" b="1" dirty="0" smtClean="0">
              <a:solidFill>
                <a:srgbClr val="FFC000"/>
              </a:solidFill>
              <a:latin typeface="Simplified Arabic" pitchFamily="18" charset="-78"/>
              <a:ea typeface="Calibri"/>
              <a:cs typeface="Simplified Arabic" pitchFamily="18" charset="-78"/>
            </a:endParaRPr>
          </a:p>
          <a:p>
            <a:pPr algn="just" rtl="1">
              <a:buNone/>
            </a:pPr>
            <a:endParaRPr lang="fr-FR" b="1" dirty="0">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7304"/>
    </mc:Choice>
    <mc:Fallback>
      <p:transition spd="slow" advTm="17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642918"/>
          </a:xfrm>
        </p:spPr>
        <p:txBody>
          <a:bodyPr>
            <a:normAutofit fontScale="90000"/>
          </a:bodyPr>
          <a:lstStyle/>
          <a:p>
            <a:r>
              <a:rPr lang="ar-DZ" sz="4800" b="1" u="sng" dirty="0" smtClean="0">
                <a:solidFill>
                  <a:srgbClr val="FFFF00"/>
                </a:solidFill>
                <a:latin typeface="Simplified Arabic" pitchFamily="18" charset="-78"/>
                <a:cs typeface="Simplified Arabic" pitchFamily="18" charset="-78"/>
              </a:rPr>
              <a:t>مبادئ تقييم المشاريع</a:t>
            </a:r>
            <a:endParaRPr lang="fr-FR" sz="4800" b="1" u="sng" dirty="0">
              <a:solidFill>
                <a:srgbClr val="FFFF00"/>
              </a:solidFill>
              <a:latin typeface="Simplified Arabic" pitchFamily="18" charset="-78"/>
              <a:cs typeface="Simplified Arabic" pitchFamily="18" charset="-78"/>
            </a:endParaRPr>
          </a:p>
        </p:txBody>
      </p:sp>
      <p:sp>
        <p:nvSpPr>
          <p:cNvPr id="3" name="Espace réservé du contenu 2"/>
          <p:cNvSpPr>
            <a:spLocks noGrp="1"/>
          </p:cNvSpPr>
          <p:nvPr>
            <p:ph idx="1"/>
          </p:nvPr>
        </p:nvSpPr>
        <p:spPr>
          <a:xfrm>
            <a:off x="0" y="571480"/>
            <a:ext cx="9144000" cy="6286520"/>
          </a:xfrm>
        </p:spPr>
        <p:txBody>
          <a:bodyPr>
            <a:noAutofit/>
          </a:bodyPr>
          <a:lstStyle/>
          <a:p>
            <a:pPr marL="457200" algn="just" rtl="1">
              <a:lnSpc>
                <a:spcPct val="115000"/>
              </a:lnSpc>
              <a:spcAft>
                <a:spcPts val="0"/>
              </a:spcAft>
              <a:buNone/>
            </a:pPr>
            <a:r>
              <a:rPr lang="ar-DZ" dirty="0" smtClean="0">
                <a:latin typeface="Simplified Arabic" pitchFamily="18" charset="-78"/>
                <a:ea typeface="Calibri"/>
                <a:cs typeface="Simplified Arabic" pitchFamily="18" charset="-78"/>
              </a:rPr>
              <a:t>تقوم عملية تقييم المشاريع على مجموعة من المبادئ الأساسية أهمها:</a:t>
            </a:r>
            <a:endParaRPr lang="fr-FR" dirty="0" smtClean="0">
              <a:latin typeface="Simplified Arabic" pitchFamily="18" charset="-78"/>
              <a:ea typeface="Calibri"/>
              <a:cs typeface="Simplified Arabic" pitchFamily="18" charset="-78"/>
            </a:endParaRPr>
          </a:p>
          <a:p>
            <a:pPr marL="457200" algn="just" rtl="1">
              <a:lnSpc>
                <a:spcPct val="115000"/>
              </a:lnSpc>
              <a:spcAft>
                <a:spcPts val="0"/>
              </a:spcAft>
              <a:buNone/>
            </a:pPr>
            <a:r>
              <a:rPr lang="ar-DZ" dirty="0" smtClean="0">
                <a:latin typeface="Simplified Arabic" pitchFamily="18" charset="-78"/>
                <a:ea typeface="Calibri"/>
                <a:cs typeface="Simplified Arabic" pitchFamily="18" charset="-78"/>
              </a:rPr>
              <a:t>- ضمان تحقيق التوافق بين أهداف المشروع وأهداف خطة التنمية الوطنية المسطرة من طرف الدولة؛</a:t>
            </a:r>
            <a:endParaRPr lang="fr-FR" dirty="0" smtClean="0">
              <a:latin typeface="Simplified Arabic" pitchFamily="18" charset="-78"/>
              <a:ea typeface="Calibri"/>
              <a:cs typeface="Simplified Arabic" pitchFamily="18" charset="-78"/>
            </a:endParaRPr>
          </a:p>
          <a:p>
            <a:pPr marL="457200" algn="just" rtl="1">
              <a:lnSpc>
                <a:spcPct val="115000"/>
              </a:lnSpc>
              <a:spcAft>
                <a:spcPts val="0"/>
              </a:spcAft>
              <a:buNone/>
            </a:pPr>
            <a:r>
              <a:rPr lang="ar-DZ" dirty="0" smtClean="0">
                <a:latin typeface="Simplified Arabic" pitchFamily="18" charset="-78"/>
                <a:ea typeface="Calibri"/>
                <a:cs typeface="Simplified Arabic" pitchFamily="18" charset="-78"/>
              </a:rPr>
              <a:t>- ضمان توافق وانسجام أهداف المشاريع المتكاملة وإزالة التعارض بين المشروع ومختلف المشاريع القائمة التي يعتمد عليها أو تعتمد عليه؛</a:t>
            </a:r>
            <a:endParaRPr lang="fr-FR" dirty="0" smtClean="0">
              <a:latin typeface="Simplified Arabic" pitchFamily="18" charset="-78"/>
              <a:ea typeface="Calibri"/>
              <a:cs typeface="Simplified Arabic" pitchFamily="18" charset="-78"/>
            </a:endParaRPr>
          </a:p>
          <a:p>
            <a:pPr marL="457200" algn="just" rtl="1">
              <a:lnSpc>
                <a:spcPct val="115000"/>
              </a:lnSpc>
              <a:spcAft>
                <a:spcPts val="1000"/>
              </a:spcAft>
              <a:buNone/>
            </a:pPr>
            <a:r>
              <a:rPr lang="ar-DZ" dirty="0" smtClean="0">
                <a:latin typeface="Simplified Arabic" pitchFamily="18" charset="-78"/>
                <a:ea typeface="Calibri"/>
                <a:cs typeface="Simplified Arabic" pitchFamily="18" charset="-78"/>
              </a:rPr>
              <a:t>- تفعيل عملية اتخاذ القرار الاستثماري بتنفيذ المشروع المقترح أو التخلي عنه في حالة توفر خيار واحد فقط، والمفاضلة بين عدة مشاريع (بدائل) وفق أسس ومعايير علمية للوصول إلى البديل الأنسب في حالة توفر مجموعة من البدائل.</a:t>
            </a:r>
            <a:endParaRPr lang="fr-FR" dirty="0" smtClean="0">
              <a:latin typeface="Simplified Arabic" pitchFamily="18" charset="-78"/>
              <a:ea typeface="Calibri"/>
              <a:cs typeface="Simplified Arabic" pitchFamily="18" charset="-78"/>
            </a:endParaRPr>
          </a:p>
          <a:p>
            <a:pPr algn="just" rtl="1"/>
            <a:endParaRPr lang="fr-FR" b="1" dirty="0">
              <a:solidFill>
                <a:srgbClr val="FFC000"/>
              </a:solidFill>
              <a:latin typeface="Simplified Arabic" pitchFamily="18" charset="-78"/>
              <a:cs typeface="Simplified Arabic"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389"/>
    </mc:Choice>
    <mc:Fallback>
      <p:transition spd="slow" advTm="11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1907</TotalTime>
  <Words>1971</Words>
  <Application>Microsoft Office PowerPoint</Application>
  <PresentationFormat>Affichage à l'écran (4:3)</PresentationFormat>
  <Paragraphs>95</Paragraphs>
  <Slides>16</Slides>
  <Notes>2</Notes>
  <HiddenSlides>0</HiddenSlides>
  <MMClips>16</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Calibri</vt:lpstr>
      <vt:lpstr>Simplified Arabic</vt:lpstr>
      <vt:lpstr>1_Thème Office</vt:lpstr>
      <vt:lpstr>تقييم المشاريع العمومية</vt:lpstr>
      <vt:lpstr>Evaluation des Projets Publics</vt:lpstr>
      <vt:lpstr>المحور الثاني إدارة وتقييم المشاريع الاستثمارية العمومية AXE II La Gestion et l’Evaluation des PIP</vt:lpstr>
      <vt:lpstr>تعريف إدارة المشاريع</vt:lpstr>
      <vt:lpstr>مراحل إدارة المشاريع</vt:lpstr>
      <vt:lpstr>مراحل إدارة المشاريع</vt:lpstr>
      <vt:lpstr>مراحل إدارة المشاريع</vt:lpstr>
      <vt:lpstr>تعريف تقييم المشاريع</vt:lpstr>
      <vt:lpstr>مبادئ تقييم المشاريع</vt:lpstr>
      <vt:lpstr>أهمية تقييم المشاريع</vt:lpstr>
      <vt:lpstr>أنواع تقييم المشاريع</vt:lpstr>
      <vt:lpstr>مراحل تقييم المشاريع</vt:lpstr>
      <vt:lpstr>مراحل تقييم المشاريع</vt:lpstr>
      <vt:lpstr>مراحل تقييم المشاريع</vt:lpstr>
      <vt:lpstr>مشاكل تقييم المشاريع</vt:lpstr>
      <vt:lpstr>مشاكل تقييم المشاريع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تفعيل الإبداع التكنولوجي في المؤسسات العربية  وأثره على التنافسية الصناعية العربية -الجزائر نموذجا-</dc:title>
  <dc:creator>galaxy.net</dc:creator>
  <cp:lastModifiedBy>ouali arkoub</cp:lastModifiedBy>
  <cp:revision>452</cp:revision>
  <dcterms:created xsi:type="dcterms:W3CDTF">2013-11-05T13:08:58Z</dcterms:created>
  <dcterms:modified xsi:type="dcterms:W3CDTF">2020-05-19T07:08:18Z</dcterms:modified>
</cp:coreProperties>
</file>