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4" r:id="rId21"/>
    <p:sldId id="285" r:id="rId22"/>
    <p:sldId id="276" r:id="rId23"/>
    <p:sldId id="278" r:id="rId24"/>
    <p:sldId id="286" r:id="rId25"/>
    <p:sldId id="279" r:id="rId26"/>
    <p:sldId id="280" r:id="rId27"/>
    <p:sldId id="281" r:id="rId28"/>
    <p:sldId id="282" r:id="rId29"/>
    <p:sldId id="283" r:id="rId30"/>
    <p:sldId id="287" r:id="rId31"/>
    <p:sldId id="288" r:id="rId32"/>
    <p:sldId id="292" r:id="rId33"/>
    <p:sldId id="289" r:id="rId34"/>
    <p:sldId id="290"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E5B9D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24" autoAdjust="0"/>
    <p:restoredTop sz="94660"/>
  </p:normalViewPr>
  <p:slideViewPr>
    <p:cSldViewPr>
      <p:cViewPr varScale="1">
        <p:scale>
          <a:sx n="69" d="100"/>
          <a:sy n="69"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596D580-8FB5-4955-94D3-53AC31F69762}" type="datetimeFigureOut">
              <a:rPr lang="fr-FR" smtClean="0"/>
              <a:pPr/>
              <a:t>06/04/2022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B58962-5CC1-4957-8598-B5FA44A8992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6D580-8FB5-4955-94D3-53AC31F69762}" type="datetimeFigureOut">
              <a:rPr lang="fr-FR" smtClean="0"/>
              <a:pPr/>
              <a:t>06/04/2022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8962-5CC1-4957-8598-B5FA44A8992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lloprof.qc.c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214422"/>
            <a:ext cx="9144000" cy="5286388"/>
          </a:xfrm>
        </p:spPr>
        <p:txBody>
          <a:bodyPr>
            <a:noAutofit/>
          </a:bodyPr>
          <a:lstStyle/>
          <a:p>
            <a:pPr algn="just">
              <a:lnSpc>
                <a:spcPct val="150000"/>
              </a:lnSpc>
            </a:pPr>
            <a:r>
              <a:rPr lang="fr-FR" sz="2400" b="1" dirty="0">
                <a:solidFill>
                  <a:srgbClr val="FF0000"/>
                </a:solidFill>
                <a:latin typeface="Times New Roman" pitchFamily="18" charset="0"/>
                <a:cs typeface="Times New Roman" pitchFamily="18" charset="0"/>
              </a:rPr>
              <a:t>I.1. Quelques définitions</a:t>
            </a:r>
            <a:endParaRPr lang="fr-FR" sz="2400" dirty="0">
              <a:solidFill>
                <a:srgbClr val="FF0000"/>
              </a:solidFill>
              <a:latin typeface="Times New Roman" pitchFamily="18" charset="0"/>
              <a:cs typeface="Times New Roman" pitchFamily="18" charset="0"/>
            </a:endParaRPr>
          </a:p>
          <a:p>
            <a:pPr algn="just">
              <a:lnSpc>
                <a:spcPct val="150000"/>
              </a:lnSpc>
            </a:pPr>
            <a:r>
              <a:rPr lang="fr-FR" sz="2400" dirty="0">
                <a:solidFill>
                  <a:schemeClr val="tx1"/>
                </a:solidFill>
                <a:latin typeface="Times New Roman" pitchFamily="18" charset="0"/>
                <a:cs typeface="Times New Roman" pitchFamily="18" charset="0"/>
              </a:rPr>
              <a:t>- </a:t>
            </a:r>
            <a:r>
              <a:rPr lang="fr-FR" sz="2400" b="1" dirty="0">
                <a:solidFill>
                  <a:schemeClr val="tx1"/>
                </a:solidFill>
                <a:latin typeface="Times New Roman" pitchFamily="18" charset="0"/>
                <a:cs typeface="Times New Roman" pitchFamily="18" charset="0"/>
              </a:rPr>
              <a:t>La toxicologie :</a:t>
            </a:r>
            <a:r>
              <a:rPr lang="fr-FR" sz="2400" dirty="0">
                <a:solidFill>
                  <a:schemeClr val="tx1"/>
                </a:solidFill>
                <a:latin typeface="Times New Roman" pitchFamily="18" charset="0"/>
                <a:cs typeface="Times New Roman" pitchFamily="18" charset="0"/>
              </a:rPr>
              <a:t> est la science qui </a:t>
            </a:r>
            <a:r>
              <a:rPr lang="fr-FR" sz="2400" dirty="0" smtClean="0">
                <a:solidFill>
                  <a:schemeClr val="tx1"/>
                </a:solidFill>
                <a:latin typeface="Times New Roman" pitchFamily="18" charset="0"/>
                <a:cs typeface="Times New Roman" pitchFamily="18" charset="0"/>
              </a:rPr>
              <a:t>étudie les substances toxiques et leurs actions sur l’organisme (nature</a:t>
            </a:r>
            <a:r>
              <a:rPr lang="fr-FR" sz="2400" dirty="0">
                <a:solidFill>
                  <a:schemeClr val="tx1"/>
                </a:solidFill>
                <a:latin typeface="Times New Roman" pitchFamily="18" charset="0"/>
                <a:cs typeface="Times New Roman" pitchFamily="18" charset="0"/>
              </a:rPr>
              <a:t>, </a:t>
            </a:r>
            <a:r>
              <a:rPr lang="fr-FR" sz="2400" dirty="0" smtClean="0">
                <a:solidFill>
                  <a:schemeClr val="tx1"/>
                </a:solidFill>
                <a:latin typeface="Times New Roman" pitchFamily="18" charset="0"/>
                <a:cs typeface="Times New Roman" pitchFamily="18" charset="0"/>
              </a:rPr>
              <a:t>propriétés physiques </a:t>
            </a:r>
            <a:r>
              <a:rPr lang="fr-FR" sz="2400" dirty="0">
                <a:solidFill>
                  <a:schemeClr val="tx1"/>
                </a:solidFill>
                <a:latin typeface="Times New Roman" pitchFamily="18" charset="0"/>
                <a:cs typeface="Times New Roman" pitchFamily="18" charset="0"/>
              </a:rPr>
              <a:t>et </a:t>
            </a:r>
            <a:r>
              <a:rPr lang="fr-FR" sz="2400" dirty="0" smtClean="0">
                <a:solidFill>
                  <a:schemeClr val="tx1"/>
                </a:solidFill>
                <a:latin typeface="Times New Roman" pitchFamily="18" charset="0"/>
                <a:cs typeface="Times New Roman" pitchFamily="18" charset="0"/>
              </a:rPr>
              <a:t>chimiques, méthodes </a:t>
            </a:r>
            <a:r>
              <a:rPr lang="fr-FR" sz="2400" dirty="0">
                <a:solidFill>
                  <a:schemeClr val="tx1"/>
                </a:solidFill>
                <a:latin typeface="Times New Roman" pitchFamily="18" charset="0"/>
                <a:cs typeface="Times New Roman" pitchFamily="18" charset="0"/>
              </a:rPr>
              <a:t>pour les rechercher, les </a:t>
            </a:r>
            <a:r>
              <a:rPr lang="fr-FR" sz="2400" dirty="0" smtClean="0">
                <a:solidFill>
                  <a:schemeClr val="tx1"/>
                </a:solidFill>
                <a:latin typeface="Times New Roman" pitchFamily="18" charset="0"/>
                <a:cs typeface="Times New Roman" pitchFamily="18" charset="0"/>
              </a:rPr>
              <a:t>identifier </a:t>
            </a:r>
            <a:r>
              <a:rPr lang="fr-FR" sz="2400" dirty="0">
                <a:solidFill>
                  <a:schemeClr val="tx1"/>
                </a:solidFill>
                <a:latin typeface="Times New Roman" pitchFamily="18" charset="0"/>
                <a:cs typeface="Times New Roman" pitchFamily="18" charset="0"/>
              </a:rPr>
              <a:t>et des moyens pour traiter leurs effets </a:t>
            </a:r>
            <a:r>
              <a:rPr lang="fr-FR" sz="2400" dirty="0" smtClean="0">
                <a:solidFill>
                  <a:schemeClr val="tx1"/>
                </a:solidFill>
                <a:latin typeface="Times New Roman" pitchFamily="18" charset="0"/>
                <a:cs typeface="Times New Roman" pitchFamily="18" charset="0"/>
              </a:rPr>
              <a:t>nocifs).</a:t>
            </a:r>
            <a:endParaRPr lang="fr-FR" sz="2400" dirty="0">
              <a:solidFill>
                <a:schemeClr val="tx1"/>
              </a:solidFill>
              <a:latin typeface="Times New Roman" pitchFamily="18" charset="0"/>
              <a:cs typeface="Times New Roman" pitchFamily="18" charset="0"/>
            </a:endParaRPr>
          </a:p>
          <a:p>
            <a:pPr algn="just">
              <a:lnSpc>
                <a:spcPct val="150000"/>
              </a:lnSpc>
            </a:pPr>
            <a:r>
              <a:rPr lang="fr-FR" sz="2400" dirty="0">
                <a:solidFill>
                  <a:schemeClr val="tx1"/>
                </a:solidFill>
                <a:latin typeface="Times New Roman" pitchFamily="18" charset="0"/>
                <a:cs typeface="Times New Roman" pitchFamily="18" charset="0"/>
              </a:rPr>
              <a:t>- </a:t>
            </a:r>
            <a:r>
              <a:rPr lang="fr-FR" sz="2400" b="1" dirty="0">
                <a:solidFill>
                  <a:schemeClr val="tx1"/>
                </a:solidFill>
                <a:latin typeface="Times New Roman" pitchFamily="18" charset="0"/>
                <a:cs typeface="Times New Roman" pitchFamily="18" charset="0"/>
              </a:rPr>
              <a:t>L’éco-toxicologie :</a:t>
            </a:r>
            <a:r>
              <a:rPr lang="fr-FR" sz="2400" dirty="0">
                <a:solidFill>
                  <a:schemeClr val="tx1"/>
                </a:solidFill>
                <a:latin typeface="Times New Roman" pitchFamily="18" charset="0"/>
                <a:cs typeface="Times New Roman" pitchFamily="18" charset="0"/>
              </a:rPr>
              <a:t> est une science qui étudie les effets toxiques des agents chimiques, physiques et/ ou biologique sur les organismes </a:t>
            </a:r>
            <a:r>
              <a:rPr lang="fr-FR" sz="2400" dirty="0" smtClean="0">
                <a:solidFill>
                  <a:schemeClr val="tx1"/>
                </a:solidFill>
                <a:latin typeface="Times New Roman" pitchFamily="18" charset="0"/>
                <a:cs typeface="Times New Roman" pitchFamily="18" charset="0"/>
              </a:rPr>
              <a:t>vivants (populations </a:t>
            </a:r>
            <a:r>
              <a:rPr lang="fr-FR" sz="2400" dirty="0">
                <a:solidFill>
                  <a:schemeClr val="tx1"/>
                </a:solidFill>
                <a:latin typeface="Times New Roman" pitchFamily="18" charset="0"/>
                <a:cs typeface="Times New Roman" pitchFamily="18" charset="0"/>
              </a:rPr>
              <a:t>et les </a:t>
            </a:r>
            <a:r>
              <a:rPr lang="fr-FR" sz="2400" dirty="0" smtClean="0">
                <a:solidFill>
                  <a:schemeClr val="tx1"/>
                </a:solidFill>
                <a:latin typeface="Times New Roman" pitchFamily="18" charset="0"/>
                <a:cs typeface="Times New Roman" pitchFamily="18" charset="0"/>
              </a:rPr>
              <a:t>communautés) </a:t>
            </a:r>
            <a:r>
              <a:rPr lang="fr-FR" sz="2400" dirty="0">
                <a:solidFill>
                  <a:schemeClr val="tx1"/>
                </a:solidFill>
                <a:latin typeface="Times New Roman" pitchFamily="18" charset="0"/>
                <a:cs typeface="Times New Roman" pitchFamily="18" charset="0"/>
              </a:rPr>
              <a:t>à l’intérieur </a:t>
            </a:r>
            <a:r>
              <a:rPr lang="fr-FR" sz="2400" dirty="0" smtClean="0">
                <a:solidFill>
                  <a:schemeClr val="tx1"/>
                </a:solidFill>
                <a:latin typeface="Times New Roman" pitchFamily="18" charset="0"/>
                <a:cs typeface="Times New Roman" pitchFamily="18" charset="0"/>
              </a:rPr>
              <a:t>de l’écosystème et </a:t>
            </a:r>
            <a:r>
              <a:rPr lang="fr-FR" sz="2400" dirty="0">
                <a:solidFill>
                  <a:schemeClr val="tx1"/>
                </a:solidFill>
                <a:latin typeface="Times New Roman" pitchFamily="18" charset="0"/>
                <a:cs typeface="Times New Roman" pitchFamily="18" charset="0"/>
              </a:rPr>
              <a:t>étudie les interactions de ces agents avec l’environnement et leurs voies de transfert</a:t>
            </a:r>
            <a:r>
              <a:rPr lang="fr-FR" sz="2400" dirty="0" smtClean="0">
                <a:solidFill>
                  <a:schemeClr val="tx1"/>
                </a:solidFill>
                <a:latin typeface="Times New Roman" pitchFamily="18" charset="0"/>
                <a:cs typeface="Times New Roman" pitchFamily="18" charset="0"/>
              </a:rPr>
              <a:t>.</a:t>
            </a:r>
            <a:endParaRPr lang="fr-FR" sz="2400" dirty="0">
              <a:solidFill>
                <a:schemeClr val="tx1"/>
              </a:solidFill>
            </a:endParaRPr>
          </a:p>
        </p:txBody>
      </p:sp>
      <p:sp>
        <p:nvSpPr>
          <p:cNvPr id="1025" name="Rectangle 1"/>
          <p:cNvSpPr>
            <a:spLocks noGrp="1" noChangeArrowheads="1"/>
          </p:cNvSpPr>
          <p:nvPr>
            <p:ph type="ctrTitle"/>
          </p:nvPr>
        </p:nvSpPr>
        <p:spPr bwMode="auto">
          <a:xfrm>
            <a:off x="500063" y="214313"/>
            <a:ext cx="7772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Eco toxicologie végétale</a:t>
            </a:r>
            <a:endParaRPr kumimoji="0" lang="fr-FR"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txBox="1">
            <a:spLocks noChangeArrowheads="1"/>
          </p:cNvSpPr>
          <p:nvPr/>
        </p:nvSpPr>
        <p:spPr bwMode="auto">
          <a:xfrm>
            <a:off x="0" y="691202"/>
            <a:ext cx="4357686" cy="523220"/>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Calibri" pitchFamily="34" charset="0"/>
                <a:cs typeface="Times New Roman" pitchFamily="18" charset="0"/>
              </a:rPr>
              <a:t>Chapitre 1: Introduction</a:t>
            </a:r>
            <a:endParaRPr kumimoji="0" lang="fr-FR"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126163"/>
          </a:xfrm>
        </p:spPr>
        <p:txBody>
          <a:bodyPr>
            <a:normAutofit/>
          </a:bodyPr>
          <a:lstStyle/>
          <a:p>
            <a:pPr marL="0" indent="363538" algn="just">
              <a:lnSpc>
                <a:spcPct val="150000"/>
              </a:lnSpc>
              <a:buNone/>
            </a:pPr>
            <a:r>
              <a:rPr lang="fr-FR" sz="2300" dirty="0">
                <a:solidFill>
                  <a:srgbClr val="FF0000"/>
                </a:solidFill>
                <a:latin typeface="Times New Roman" pitchFamily="18" charset="0"/>
                <a:cs typeface="Times New Roman" pitchFamily="18" charset="0"/>
              </a:rPr>
              <a:t>Les composés organiques </a:t>
            </a:r>
            <a:r>
              <a:rPr lang="fr-FR" sz="2300" dirty="0" smtClean="0">
                <a:solidFill>
                  <a:srgbClr val="FF0000"/>
                </a:solidFill>
                <a:latin typeface="Times New Roman" pitchFamily="18" charset="0"/>
                <a:cs typeface="Times New Roman" pitchFamily="18" charset="0"/>
              </a:rPr>
              <a:t>volatils </a:t>
            </a:r>
            <a:r>
              <a:rPr lang="fr-FR" sz="2300" dirty="0" smtClean="0">
                <a:solidFill>
                  <a:schemeClr val="tx2"/>
                </a:solidFill>
                <a:latin typeface="Times New Roman" pitchFamily="18" charset="0"/>
                <a:cs typeface="Times New Roman" pitchFamily="18" charset="0"/>
              </a:rPr>
              <a:t>(</a:t>
            </a:r>
            <a:r>
              <a:rPr lang="fr-FR" sz="2300" dirty="0" smtClean="0">
                <a:latin typeface="Times New Roman" pitchFamily="18" charset="0"/>
                <a:cs typeface="Times New Roman" pitchFamily="18" charset="0"/>
              </a:rPr>
              <a:t>COV). </a:t>
            </a:r>
            <a:r>
              <a:rPr lang="fr-FR" sz="2300" dirty="0">
                <a:latin typeface="Times New Roman" pitchFamily="18" charset="0"/>
                <a:cs typeface="Times New Roman" pitchFamily="18" charset="0"/>
              </a:rPr>
              <a:t>Ils peuvent être d'origine anthropique (provenant du raffinage, de l'évaporation de solvants organiques, imbrûlés, etc.) ou naturelle (émissions par les plantes ou certaines fermentations). Selon les cas, ils sont plus ou moins lentement biodégradables par les bactéries et champignons, </a:t>
            </a:r>
            <a:r>
              <a:rPr lang="fr-FR" sz="2300" dirty="0" smtClean="0">
                <a:latin typeface="Times New Roman" pitchFamily="18" charset="0"/>
                <a:cs typeface="Times New Roman" pitchFamily="18" charset="0"/>
              </a:rPr>
              <a:t>voir </a:t>
            </a:r>
            <a:r>
              <a:rPr lang="fr-FR" sz="2300" dirty="0">
                <a:latin typeface="Times New Roman" pitchFamily="18" charset="0"/>
                <a:cs typeface="Times New Roman" pitchFamily="18" charset="0"/>
              </a:rPr>
              <a:t>par les plantes, ou dégradables par les rayonnements UV ou par l'ozone. </a:t>
            </a:r>
            <a:endParaRPr lang="fr-FR" sz="2300" dirty="0" smtClean="0">
              <a:latin typeface="Times New Roman" pitchFamily="18" charset="0"/>
              <a:cs typeface="Times New Roman" pitchFamily="18" charset="0"/>
            </a:endParaRPr>
          </a:p>
          <a:p>
            <a:pPr marL="0" indent="363538" algn="just">
              <a:lnSpc>
                <a:spcPct val="150000"/>
              </a:lnSpc>
              <a:buNone/>
            </a:pPr>
            <a:r>
              <a:rPr lang="fr-FR" sz="2300" dirty="0" smtClean="0">
                <a:latin typeface="Times New Roman" pitchFamily="18" charset="0"/>
                <a:cs typeface="Times New Roman" pitchFamily="18" charset="0"/>
              </a:rPr>
              <a:t>Parmi </a:t>
            </a:r>
            <a:r>
              <a:rPr lang="fr-FR" sz="2300" dirty="0">
                <a:latin typeface="Times New Roman" pitchFamily="18" charset="0"/>
                <a:cs typeface="Times New Roman" pitchFamily="18" charset="0"/>
              </a:rPr>
              <a:t>les grandes familles de composés organiques volatiles, on peut distinguer différentes familles de COV : les alcanes (saturés, abondants, par exemple propane), les alcènes (liaison doubles, très réactifs), les diènes et les terpènes (multiples doubles liaisons) et les composés oxygénés (aldéhydes, cétones, esters, et alcool).</a:t>
            </a:r>
          </a:p>
          <a:p>
            <a:pPr algn="just">
              <a:lnSpc>
                <a:spcPct val="150000"/>
              </a:lnSpc>
            </a:pPr>
            <a:endParaRPr lang="fr-FR" sz="23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
            <a:ext cx="9144000" cy="6858000"/>
          </a:xfrm>
        </p:spPr>
        <p:txBody>
          <a:bodyPr>
            <a:normAutofit lnSpcReduction="10000"/>
          </a:bodyPr>
          <a:lstStyle/>
          <a:p>
            <a:pPr>
              <a:buNone/>
            </a:pPr>
            <a:r>
              <a:rPr lang="fr-FR" sz="2600" b="1" dirty="0">
                <a:solidFill>
                  <a:srgbClr val="FF0000"/>
                </a:solidFill>
                <a:latin typeface="Times New Roman" pitchFamily="18" charset="0"/>
                <a:cs typeface="Times New Roman" pitchFamily="18" charset="0"/>
              </a:rPr>
              <a:t>I.3. Devenir des polluants dans l’écosystème</a:t>
            </a:r>
            <a:endParaRPr lang="fr-FR" sz="2600" dirty="0">
              <a:solidFill>
                <a:srgbClr val="FF0000"/>
              </a:solidFill>
              <a:latin typeface="Times New Roman" pitchFamily="18" charset="0"/>
              <a:cs typeface="Times New Roman" pitchFamily="18" charset="0"/>
            </a:endParaRPr>
          </a:p>
          <a:p>
            <a:pPr marL="0" indent="0">
              <a:lnSpc>
                <a:spcPct val="150000"/>
              </a:lnSpc>
              <a:buNone/>
            </a:pPr>
            <a:r>
              <a:rPr lang="fr-FR" sz="2400" dirty="0">
                <a:latin typeface="Times New Roman" pitchFamily="18" charset="0"/>
                <a:cs typeface="Times New Roman" pitchFamily="18" charset="0"/>
              </a:rPr>
              <a:t>Le devenir du polluant dépend à la fois des propriétés de la substance polluante et du milieu dans lequel il a été introduit</a:t>
            </a:r>
            <a:r>
              <a:rPr lang="fr-FR" sz="2400" dirty="0" smtClean="0">
                <a:latin typeface="Times New Roman" pitchFamily="18" charset="0"/>
                <a:cs typeface="Times New Roman" pitchFamily="18" charset="0"/>
              </a:rPr>
              <a:t>.</a:t>
            </a:r>
          </a:p>
          <a:p>
            <a:pPr marL="0" indent="0" algn="just">
              <a:lnSpc>
                <a:spcPct val="150000"/>
              </a:lnSpc>
              <a:buAutoNum type="alphaUcPeriod"/>
            </a:pPr>
            <a:r>
              <a:rPr lang="fr-FR" sz="2400" b="1" dirty="0" err="1" smtClean="0">
                <a:latin typeface="Times New Roman" pitchFamily="18" charset="0"/>
                <a:cs typeface="Times New Roman" pitchFamily="18" charset="0"/>
              </a:rPr>
              <a:t>Biodisponible</a:t>
            </a:r>
            <a:r>
              <a:rPr lang="fr-FR" sz="2400" b="1" dirty="0" smtClean="0">
                <a:latin typeface="Times New Roman" pitchFamily="18" charset="0"/>
                <a:cs typeface="Times New Roman" pitchFamily="18" charset="0"/>
              </a:rPr>
              <a:t> </a:t>
            </a:r>
            <a:r>
              <a:rPr lang="fr-FR" sz="2400" b="1" dirty="0">
                <a:latin typeface="Times New Roman" pitchFamily="18" charset="0"/>
                <a:cs typeface="Times New Roman" pitchFamily="18" charset="0"/>
              </a:rPr>
              <a:t>Vs. Non </a:t>
            </a:r>
            <a:r>
              <a:rPr lang="fr-FR" sz="2400" b="1" dirty="0" err="1">
                <a:latin typeface="Times New Roman" pitchFamily="18" charset="0"/>
                <a:cs typeface="Times New Roman" pitchFamily="18" charset="0"/>
              </a:rPr>
              <a:t>biodisponible</a:t>
            </a:r>
            <a:r>
              <a:rPr lang="fr-FR" sz="2400" b="1" dirty="0">
                <a:latin typeface="Times New Roman" pitchFamily="18" charset="0"/>
                <a:cs typeface="Times New Roman" pitchFamily="18" charset="0"/>
              </a:rPr>
              <a:t> :</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la </a:t>
            </a:r>
            <a:r>
              <a:rPr lang="fr-FR" sz="2400" dirty="0">
                <a:latin typeface="Times New Roman" pitchFamily="18" charset="0"/>
                <a:cs typeface="Times New Roman" pitchFamily="18" charset="0"/>
              </a:rPr>
              <a:t>biodisponibilité est la forme sous laquelle la substance se présente dans le milieu et sa concentration. L’interaction des substances chimiques avec le milieu environnant transforment les contaminants qui deviennent plus ou moins </a:t>
            </a:r>
            <a:r>
              <a:rPr lang="fr-FR" sz="2400" dirty="0" smtClean="0">
                <a:latin typeface="Times New Roman" pitchFamily="18" charset="0"/>
                <a:cs typeface="Times New Roman" pitchFamily="18" charset="0"/>
              </a:rPr>
              <a:t>accessibles </a:t>
            </a:r>
            <a:r>
              <a:rPr lang="fr-FR" sz="2400" dirty="0">
                <a:latin typeface="Times New Roman" pitchFamily="18" charset="0"/>
                <a:cs typeface="Times New Roman" pitchFamily="18" charset="0"/>
              </a:rPr>
              <a:t>et plus ou moins dangereux</a:t>
            </a:r>
            <a:r>
              <a:rPr lang="fr-FR" sz="2400" dirty="0" smtClean="0">
                <a:latin typeface="Times New Roman" pitchFamily="18" charset="0"/>
                <a:cs typeface="Times New Roman" pitchFamily="18" charset="0"/>
              </a:rPr>
              <a:t>.</a:t>
            </a:r>
          </a:p>
          <a:p>
            <a:pPr marL="0" indent="0" algn="just">
              <a:lnSpc>
                <a:spcPct val="150000"/>
              </a:lnSpc>
              <a:buNone/>
            </a:pPr>
            <a:r>
              <a:rPr lang="fr-FR" sz="2400" b="1" dirty="0">
                <a:latin typeface="Times New Roman" pitchFamily="18" charset="0"/>
                <a:cs typeface="Times New Roman" pitchFamily="18" charset="0"/>
              </a:rPr>
              <a:t>B. Biodégradable Vs. Persistant</a:t>
            </a:r>
            <a:r>
              <a:rPr lang="fr-FR" sz="2400" b="1" dirty="0"/>
              <a:t> </a:t>
            </a:r>
            <a:r>
              <a:rPr lang="fr-FR" sz="2400" dirty="0"/>
              <a:t>: </a:t>
            </a:r>
            <a:r>
              <a:rPr lang="fr-FR" sz="2400" dirty="0">
                <a:latin typeface="Times New Roman" pitchFamily="18" charset="0"/>
                <a:cs typeface="Times New Roman" pitchFamily="18" charset="0"/>
              </a:rPr>
              <a:t>la biodégradabilité est la capacité d’un polluant à être dégradé biologiquement c’est-à-dire par l’action d’organismes biologiques. La biodégradabilité est très variable selon les conditions du milieu (température, humidité, pH, etc.) et selon la nature du composé.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4525963"/>
          </a:xfrm>
        </p:spPr>
        <p:txBody>
          <a:bodyPr>
            <a:noAutofit/>
          </a:bodyPr>
          <a:lstStyle/>
          <a:p>
            <a:pPr>
              <a:lnSpc>
                <a:spcPct val="150000"/>
              </a:lnSpc>
              <a:buNone/>
            </a:pPr>
            <a:r>
              <a:rPr lang="fr-FR" sz="2400" u="sng" dirty="0" smtClean="0">
                <a:latin typeface="Times New Roman" pitchFamily="18" charset="0"/>
                <a:cs typeface="Times New Roman" pitchFamily="18" charset="0"/>
              </a:rPr>
              <a:t>Exemples</a:t>
            </a:r>
          </a:p>
          <a:p>
            <a:pPr>
              <a:lnSpc>
                <a:spcPct val="150000"/>
              </a:lnSpc>
              <a:buNone/>
            </a:pPr>
            <a:endParaRPr lang="fr-FR" sz="2400" u="sng" dirty="0" smtClean="0">
              <a:latin typeface="Times New Roman" pitchFamily="18" charset="0"/>
              <a:cs typeface="Times New Roman" pitchFamily="18" charset="0"/>
            </a:endParaRPr>
          </a:p>
          <a:p>
            <a:pPr>
              <a:lnSpc>
                <a:spcPct val="150000"/>
              </a:lnSpc>
              <a:buNone/>
            </a:pP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Le Polychlorobiphényles est faiblement biodégradables sa demi-vie est comprise entre 94 jours et 2700 ans. </a:t>
            </a:r>
          </a:p>
          <a:p>
            <a:pPr>
              <a:lnSpc>
                <a:spcPct val="150000"/>
              </a:lnSpc>
              <a:buNone/>
            </a:pPr>
            <a:r>
              <a:rPr lang="fr-FR" sz="2400" dirty="0">
                <a:latin typeface="Times New Roman" pitchFamily="18" charset="0"/>
                <a:cs typeface="Times New Roman" pitchFamily="18" charset="0"/>
              </a:rPr>
              <a:t>- Le </a:t>
            </a:r>
            <a:r>
              <a:rPr lang="fr-FR" sz="2400" dirty="0" smtClean="0">
                <a:latin typeface="Times New Roman" pitchFamily="18" charset="0"/>
                <a:cs typeface="Times New Roman" pitchFamily="18" charset="0"/>
              </a:rPr>
              <a:t>toluène </a:t>
            </a:r>
            <a:r>
              <a:rPr lang="fr-FR" sz="2400" dirty="0">
                <a:latin typeface="Times New Roman" pitchFamily="18" charset="0"/>
                <a:cs typeface="Times New Roman" pitchFamily="18" charset="0"/>
              </a:rPr>
              <a:t>présente un temps de demi-vie dans le sol de seulement 0,5 à 1 jour : il est donc très rapidement biodégradé.</a:t>
            </a:r>
          </a:p>
          <a:p>
            <a:pPr>
              <a:lnSpc>
                <a:spcPct val="150000"/>
              </a:lnSpc>
              <a:buNone/>
            </a:pPr>
            <a:r>
              <a:rPr lang="fr-FR" sz="2400" dirty="0">
                <a:latin typeface="Times New Roman" pitchFamily="18" charset="0"/>
                <a:cs typeface="Times New Roman" pitchFamily="18" charset="0"/>
              </a:rPr>
              <a:t>- Le benzène présente un temps de demi-vie de 5 à 16 jours dans le sol (il est rapidement biodégradé) mais de 10 jours à 10 ans dans une nappe d’eau souterraine (il est persistant).</a:t>
            </a:r>
          </a:p>
          <a:p>
            <a:pPr>
              <a:lnSpc>
                <a:spcPct val="150000"/>
              </a:lnSpc>
              <a:buNone/>
            </a:pPr>
            <a:endParaRPr lang="fr-FR"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marL="0" indent="0" algn="just">
              <a:lnSpc>
                <a:spcPct val="150000"/>
              </a:lnSpc>
              <a:buNone/>
            </a:pPr>
            <a:r>
              <a:rPr lang="fr-FR" sz="2400" b="1" dirty="0" smtClean="0">
                <a:latin typeface="Times New Roman" pitchFamily="18" charset="0"/>
                <a:cs typeface="Times New Roman" pitchFamily="18" charset="0"/>
              </a:rPr>
              <a:t> C</a:t>
            </a:r>
            <a:r>
              <a:rPr lang="fr-FR" sz="2400" b="1" dirty="0">
                <a:latin typeface="Times New Roman" pitchFamily="18" charset="0"/>
                <a:cs typeface="Times New Roman" pitchFamily="18" charset="0"/>
              </a:rPr>
              <a:t>. Stable Vs. transformé </a:t>
            </a:r>
            <a:r>
              <a:rPr lang="fr-FR" sz="2400" dirty="0">
                <a:latin typeface="Times New Roman" pitchFamily="18" charset="0"/>
                <a:cs typeface="Times New Roman" pitchFamily="18" charset="0"/>
              </a:rPr>
              <a:t>: une fois absorbé par un organisme vivant (poisson, mollusque, vers de terre, etc.), le polluant peut subir des transformations biologiques appelées </a:t>
            </a:r>
            <a:r>
              <a:rPr lang="fr-FR" sz="2400" b="1" dirty="0">
                <a:latin typeface="Times New Roman" pitchFamily="18" charset="0"/>
                <a:cs typeface="Times New Roman" pitchFamily="18" charset="0"/>
              </a:rPr>
              <a:t>biotransformations</a:t>
            </a:r>
            <a:r>
              <a:rPr lang="fr-FR" sz="2400" dirty="0">
                <a:latin typeface="Times New Roman" pitchFamily="18" charset="0"/>
                <a:cs typeface="Times New Roman" pitchFamily="18" charset="0"/>
              </a:rPr>
              <a:t>. Ces biotransformations ont pour but de </a:t>
            </a:r>
            <a:r>
              <a:rPr lang="fr-FR" sz="2400" dirty="0" err="1">
                <a:latin typeface="Times New Roman" pitchFamily="18" charset="0"/>
                <a:cs typeface="Times New Roman" pitchFamily="18" charset="0"/>
              </a:rPr>
              <a:t>détoxifier</a:t>
            </a:r>
            <a:r>
              <a:rPr lang="fr-FR" sz="2400" dirty="0">
                <a:latin typeface="Times New Roman" pitchFamily="18" charset="0"/>
                <a:cs typeface="Times New Roman" pitchFamily="18" charset="0"/>
              </a:rPr>
              <a:t> les polluants en fabriquant un métabolite moins toxique. </a:t>
            </a:r>
            <a:endParaRPr lang="fr-FR" sz="2400" dirty="0" smtClean="0">
              <a:latin typeface="Times New Roman" pitchFamily="18" charset="0"/>
              <a:cs typeface="Times New Roman" pitchFamily="18" charset="0"/>
            </a:endParaRPr>
          </a:p>
          <a:p>
            <a:pPr marL="0" indent="0" algn="just">
              <a:lnSpc>
                <a:spcPct val="150000"/>
              </a:lnSpc>
              <a:buNone/>
            </a:pPr>
            <a:r>
              <a:rPr lang="fr-FR" sz="2400" dirty="0" smtClean="0">
                <a:latin typeface="Times New Roman" pitchFamily="18" charset="0"/>
                <a:cs typeface="Times New Roman" pitchFamily="18" charset="0"/>
              </a:rPr>
              <a:t>Des </a:t>
            </a:r>
            <a:r>
              <a:rPr lang="fr-FR" sz="2400" dirty="0">
                <a:latin typeface="Times New Roman" pitchFamily="18" charset="0"/>
                <a:cs typeface="Times New Roman" pitchFamily="18" charset="0"/>
              </a:rPr>
              <a:t>transformations peuvent également avoir lieu directement dans le milieu (eau, air, sol, sédiment, etc.) sous l’effet des conditions physico-chimiques (température, lumière, présence d’autres composés…) et de l’activité microbienne. De même que dans les organismes vivants, le nouveau composé formé peut être plus ou moins toxique que le composé initial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9144000" cy="6215082"/>
          </a:xfrm>
        </p:spPr>
        <p:txBody>
          <a:bodyPr>
            <a:noAutofit/>
          </a:bodyPr>
          <a:lstStyle/>
          <a:p>
            <a:pPr algn="just">
              <a:lnSpc>
                <a:spcPct val="150000"/>
              </a:lnSpc>
              <a:buNone/>
            </a:pPr>
            <a:r>
              <a:rPr lang="fr-FR" sz="2400" b="1" dirty="0">
                <a:solidFill>
                  <a:srgbClr val="FF0000"/>
                </a:solidFill>
                <a:latin typeface="Times New Roman" pitchFamily="18" charset="0"/>
                <a:cs typeface="Times New Roman" pitchFamily="18" charset="0"/>
              </a:rPr>
              <a:t>I.4. Transfert des contaminants dans les organismes vivants</a:t>
            </a:r>
          </a:p>
          <a:p>
            <a:pPr algn="just">
              <a:lnSpc>
                <a:spcPct val="150000"/>
              </a:lnSpc>
              <a:buNone/>
            </a:pPr>
            <a:r>
              <a:rPr lang="fr-FR" sz="2400" b="1" dirty="0" smtClean="0">
                <a:latin typeface="Times New Roman" pitchFamily="18" charset="0"/>
                <a:cs typeface="Times New Roman" pitchFamily="18" charset="0"/>
              </a:rPr>
              <a:t> A</a:t>
            </a:r>
            <a:r>
              <a:rPr lang="fr-FR" sz="2400" b="1" dirty="0">
                <a:latin typeface="Times New Roman" pitchFamily="18" charset="0"/>
                <a:cs typeface="Times New Roman" pitchFamily="18" charset="0"/>
              </a:rPr>
              <a:t>. Bioaccumulation : </a:t>
            </a:r>
            <a:r>
              <a:rPr lang="fr-FR" sz="2400" dirty="0" smtClean="0">
                <a:latin typeface="Times New Roman" pitchFamily="18" charset="0"/>
                <a:cs typeface="Times New Roman" pitchFamily="18" charset="0"/>
              </a:rPr>
              <a:t>Absorption d’un contaminant à </a:t>
            </a:r>
            <a:r>
              <a:rPr lang="fr-FR" sz="2400" dirty="0">
                <a:latin typeface="Times New Roman" pitchFamily="18" charset="0"/>
                <a:cs typeface="Times New Roman" pitchFamily="18" charset="0"/>
              </a:rPr>
              <a:t>partir de son milieu de vie ou </a:t>
            </a:r>
            <a:r>
              <a:rPr lang="fr-FR" sz="2400" dirty="0" smtClean="0">
                <a:latin typeface="Times New Roman" pitchFamily="18" charset="0"/>
                <a:cs typeface="Times New Roman" pitchFamily="18" charset="0"/>
              </a:rPr>
              <a:t>par</a:t>
            </a:r>
            <a:r>
              <a:rPr lang="fr-FR" sz="2400" dirty="0" smtClean="0">
                <a:latin typeface="Times New Roman" pitchFamily="18" charset="0"/>
                <a:cs typeface="Times New Roman" pitchFamily="18" charset="0"/>
              </a:rPr>
              <a:t> la </a:t>
            </a:r>
            <a:r>
              <a:rPr lang="fr-FR" sz="2400" dirty="0">
                <a:latin typeface="Times New Roman" pitchFamily="18" charset="0"/>
                <a:cs typeface="Times New Roman" pitchFamily="18" charset="0"/>
              </a:rPr>
              <a:t>consommation de proies contaminées. Il y a bioaccumulation quand un organisme absorbe un contaminant plus vite qu'il ne l'élimine. Il existe deux types de bioaccumulation : </a:t>
            </a:r>
            <a:r>
              <a:rPr lang="fr-FR" sz="2400" dirty="0" smtClean="0">
                <a:latin typeface="Times New Roman" pitchFamily="18" charset="0"/>
                <a:cs typeface="Times New Roman" pitchFamily="18" charset="0"/>
              </a:rPr>
              <a:t>la bioconcentration et </a:t>
            </a:r>
            <a:r>
              <a:rPr lang="fr-FR" sz="2400" dirty="0">
                <a:latin typeface="Times New Roman" pitchFamily="18" charset="0"/>
                <a:cs typeface="Times New Roman" pitchFamily="18" charset="0"/>
                <a:hlinkClick r:id="rId2"/>
              </a:rPr>
              <a:t> </a:t>
            </a:r>
            <a:r>
              <a:rPr lang="fr-FR" sz="2400" dirty="0" smtClean="0">
                <a:latin typeface="Times New Roman" pitchFamily="18" charset="0"/>
                <a:cs typeface="Times New Roman" pitchFamily="18" charset="0"/>
              </a:rPr>
              <a:t>la bioamplification.</a:t>
            </a:r>
            <a:endParaRPr lang="fr-FR" sz="2400" dirty="0">
              <a:latin typeface="Times New Roman" pitchFamily="18" charset="0"/>
              <a:cs typeface="Times New Roman" pitchFamily="18" charset="0"/>
            </a:endParaRPr>
          </a:p>
          <a:p>
            <a:pPr algn="just">
              <a:lnSpc>
                <a:spcPct val="150000"/>
              </a:lnSpc>
              <a:buNone/>
            </a:pPr>
            <a:r>
              <a:rPr lang="fr-FR" sz="2400" b="1" dirty="0" smtClean="0">
                <a:latin typeface="Times New Roman" pitchFamily="18" charset="0"/>
                <a:cs typeface="Times New Roman" pitchFamily="18" charset="0"/>
              </a:rPr>
              <a:t> B</a:t>
            </a:r>
            <a:r>
              <a:rPr lang="fr-FR" sz="2400" b="1" dirty="0">
                <a:latin typeface="Times New Roman" pitchFamily="18" charset="0"/>
                <a:cs typeface="Times New Roman" pitchFamily="18" charset="0"/>
              </a:rPr>
              <a:t>. Bioconcentration </a:t>
            </a:r>
            <a:r>
              <a:rPr lang="fr-FR" sz="2400" dirty="0" smtClean="0">
                <a:latin typeface="Times New Roman" pitchFamily="18" charset="0"/>
                <a:cs typeface="Times New Roman" pitchFamily="18" charset="0"/>
              </a:rPr>
              <a:t>(bioaccumulation directe)</a:t>
            </a:r>
            <a:r>
              <a:rPr lang="fr-FR" sz="2400" b="1"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est l'absorption d'un contaminant et son accumulation dans les tissus des organismes vivants à </a:t>
            </a:r>
            <a:r>
              <a:rPr lang="fr-FR" sz="2400" dirty="0">
                <a:solidFill>
                  <a:srgbClr val="FF0000"/>
                </a:solidFill>
                <a:latin typeface="Times New Roman" pitchFamily="18" charset="0"/>
                <a:cs typeface="Times New Roman" pitchFamily="18" charset="0"/>
              </a:rPr>
              <a:t>la suite d'un contact direct avec le milieu environnant.</a:t>
            </a:r>
            <a:r>
              <a:rPr lang="fr-FR" sz="2400" dirty="0">
                <a:latin typeface="Times New Roman" pitchFamily="18" charset="0"/>
                <a:cs typeface="Times New Roman" pitchFamily="18" charset="0"/>
              </a:rPr>
              <a:t> </a:t>
            </a:r>
            <a:endParaRPr lang="fr-FR" sz="2400" b="1" dirty="0">
              <a:latin typeface="Times New Roman" pitchFamily="18" charset="0"/>
              <a:cs typeface="Times New Roman" pitchFamily="18" charset="0"/>
            </a:endParaRPr>
          </a:p>
          <a:p>
            <a:pPr>
              <a:lnSpc>
                <a:spcPct val="150000"/>
              </a:lnSpc>
              <a:buNone/>
            </a:pPr>
            <a:endParaRPr lang="fr-FR"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9"/>
            <a:ext cx="9144000" cy="3143272"/>
          </a:xfrm>
        </p:spPr>
        <p:txBody>
          <a:bodyPr>
            <a:noAutofit/>
          </a:bodyPr>
          <a:lstStyle/>
          <a:p>
            <a:pPr marL="0" indent="0" algn="just">
              <a:lnSpc>
                <a:spcPct val="150000"/>
              </a:lnSpc>
              <a:buNone/>
            </a:pPr>
            <a:r>
              <a:rPr lang="fr-FR" sz="2400" b="1" dirty="0" smtClean="0">
                <a:latin typeface="Times New Roman" pitchFamily="18" charset="0"/>
                <a:cs typeface="Times New Roman" pitchFamily="18" charset="0"/>
              </a:rPr>
              <a:t> C</a:t>
            </a:r>
            <a:r>
              <a:rPr lang="fr-FR" sz="2400" b="1" dirty="0">
                <a:latin typeface="Times New Roman" pitchFamily="18" charset="0"/>
                <a:cs typeface="Times New Roman" pitchFamily="18" charset="0"/>
              </a:rPr>
              <a:t>. Bioamplification </a:t>
            </a:r>
            <a:r>
              <a:rPr lang="fr-FR" sz="2400" b="1"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bioaccumulation indirecte) </a:t>
            </a:r>
            <a:r>
              <a:rPr lang="fr-FR" sz="2400" b="1"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est </a:t>
            </a:r>
            <a:r>
              <a:rPr lang="fr-FR" sz="2400" dirty="0">
                <a:latin typeface="Times New Roman" pitchFamily="18" charset="0"/>
                <a:cs typeface="Times New Roman" pitchFamily="18" charset="0"/>
              </a:rPr>
              <a:t>l'absorption d'un contaminant et son accumulation dans les tissus des organismes vivants à la suite de l'ingestion d'espèces du niveau trophique précédent. </a:t>
            </a:r>
            <a:r>
              <a:rPr lang="fr-FR" sz="2400" dirty="0" smtClean="0">
                <a:latin typeface="Times New Roman" pitchFamily="18" charset="0"/>
                <a:cs typeface="Times New Roman" pitchFamily="18" charset="0"/>
              </a:rPr>
              <a:t>Il </a:t>
            </a:r>
            <a:r>
              <a:rPr lang="fr-FR" sz="2400" dirty="0">
                <a:latin typeface="Times New Roman" pitchFamily="18" charset="0"/>
                <a:cs typeface="Times New Roman" pitchFamily="18" charset="0"/>
              </a:rPr>
              <a:t>en résulte ainsi une augmentation de la concentration des contaminants au fur et à mesure que l'on monte dans les niveaux trophiques.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14356"/>
            <a:ext cx="9144000" cy="642942"/>
          </a:xfrm>
        </p:spPr>
        <p:txBody>
          <a:bodyPr>
            <a:normAutofit/>
          </a:bodyPr>
          <a:lstStyle/>
          <a:p>
            <a:pPr>
              <a:lnSpc>
                <a:spcPct val="150000"/>
              </a:lnSpc>
              <a:buNone/>
            </a:pPr>
            <a:r>
              <a:rPr lang="fr-FR" sz="2400" b="1" dirty="0" smtClean="0">
                <a:solidFill>
                  <a:srgbClr val="FF0000"/>
                </a:solidFill>
                <a:latin typeface="Times New Roman" pitchFamily="18" charset="0"/>
                <a:cs typeface="Times New Roman" pitchFamily="18" charset="0"/>
              </a:rPr>
              <a:t>1</a:t>
            </a:r>
            <a:r>
              <a:rPr lang="fr-FR" sz="2400" b="1" dirty="0" smtClean="0">
                <a:solidFill>
                  <a:srgbClr val="FF0000"/>
                </a:solidFill>
                <a:latin typeface="Times New Roman" pitchFamily="18" charset="0"/>
                <a:cs typeface="Times New Roman" pitchFamily="18" charset="0"/>
              </a:rPr>
              <a:t>. Phases d’action d’une substance toxique</a:t>
            </a:r>
            <a:endParaRPr lang="fr-FR" sz="2400" dirty="0" smtClean="0">
              <a:solidFill>
                <a:srgbClr val="FF0000"/>
              </a:solidFill>
              <a:latin typeface="Times New Roman" pitchFamily="18" charset="0"/>
              <a:cs typeface="Times New Roman" pitchFamily="18" charset="0"/>
            </a:endParaRPr>
          </a:p>
          <a:p>
            <a:pPr marL="0" indent="360363" algn="just">
              <a:lnSpc>
                <a:spcPct val="150000"/>
              </a:lnSpc>
              <a:buNone/>
            </a:pPr>
            <a:endParaRPr lang="fr-FR" sz="2400" dirty="0"/>
          </a:p>
        </p:txBody>
      </p:sp>
      <p:sp>
        <p:nvSpPr>
          <p:cNvPr id="4" name="Rectangle 1"/>
          <p:cNvSpPr txBox="1">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lvl="0" fontAlgn="base">
              <a:spcBef>
                <a:spcPct val="0"/>
              </a:spcBef>
              <a:spcAft>
                <a:spcPct val="0"/>
              </a:spcAft>
            </a:pP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Calibri" pitchFamily="34" charset="0"/>
                <a:cs typeface="Times New Roman" pitchFamily="18" charset="0"/>
              </a:rPr>
              <a:t>Chapitre 2: </a:t>
            </a:r>
            <a:r>
              <a:rPr lang="fr-FR" sz="2800" b="1" dirty="0">
                <a:latin typeface="Times New Roman" pitchFamily="18" charset="0"/>
                <a:ea typeface="Calibri" pitchFamily="34" charset="0"/>
                <a:cs typeface="Times New Roman" pitchFamily="18" charset="0"/>
              </a:rPr>
              <a:t>Effet des substances toxiques sur les végétaux </a:t>
            </a:r>
          </a:p>
        </p:txBody>
      </p:sp>
      <p:pic>
        <p:nvPicPr>
          <p:cNvPr id="1031" name="Picture 7"/>
          <p:cNvPicPr>
            <a:picLocks noChangeAspect="1" noChangeArrowheads="1"/>
          </p:cNvPicPr>
          <p:nvPr/>
        </p:nvPicPr>
        <p:blipFill>
          <a:blip r:embed="rId2"/>
          <a:srcRect/>
          <a:stretch>
            <a:fillRect/>
          </a:stretch>
        </p:blipFill>
        <p:spPr bwMode="auto">
          <a:xfrm>
            <a:off x="285720" y="1571612"/>
            <a:ext cx="8594898" cy="44291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511156"/>
          </a:xfrm>
        </p:spPr>
        <p:txBody>
          <a:bodyPr>
            <a:noAutofit/>
          </a:bodyPr>
          <a:lstStyle/>
          <a:p>
            <a:pPr algn="l"/>
            <a:r>
              <a:rPr lang="fr-FR" sz="2400" b="1" dirty="0" smtClean="0">
                <a:solidFill>
                  <a:srgbClr val="FF0000"/>
                </a:solidFill>
                <a:latin typeface="Times New Roman" pitchFamily="18" charset="0"/>
                <a:cs typeface="Times New Roman" pitchFamily="18" charset="0"/>
              </a:rPr>
              <a:t>2</a:t>
            </a:r>
            <a:r>
              <a:rPr lang="fr-FR" sz="2400" b="1" dirty="0" smtClean="0">
                <a:solidFill>
                  <a:srgbClr val="FF0000"/>
                </a:solidFill>
                <a:latin typeface="Times New Roman" pitchFamily="18" charset="0"/>
                <a:cs typeface="Times New Roman" pitchFamily="18" charset="0"/>
              </a:rPr>
              <a:t>. Modes de pénétration des substances toxiques</a:t>
            </a:r>
            <a:r>
              <a:rPr lang="fr-FR" sz="2400" dirty="0" smtClean="0">
                <a:solidFill>
                  <a:srgbClr val="FF0000"/>
                </a:solidFill>
                <a:latin typeface="Times New Roman" pitchFamily="18" charset="0"/>
                <a:cs typeface="Times New Roman" pitchFamily="18" charset="0"/>
              </a:rPr>
              <a:t/>
            </a:r>
            <a:br>
              <a:rPr lang="fr-FR" sz="2400" dirty="0" smtClean="0">
                <a:solidFill>
                  <a:srgbClr val="FF0000"/>
                </a:solidFill>
                <a:latin typeface="Times New Roman" pitchFamily="18" charset="0"/>
                <a:cs typeface="Times New Roman" pitchFamily="18" charset="0"/>
              </a:rPr>
            </a:br>
            <a:endParaRPr lang="fr-FR" sz="2400" dirty="0">
              <a:solidFill>
                <a:srgbClr val="FF0000"/>
              </a:solidFill>
              <a:latin typeface="Times New Roman" pitchFamily="18" charset="0"/>
              <a:cs typeface="Times New Roman" pitchFamily="18" charset="0"/>
            </a:endParaRPr>
          </a:p>
        </p:txBody>
      </p:sp>
      <p:sp>
        <p:nvSpPr>
          <p:cNvPr id="2050" name="Rectangle 2"/>
          <p:cNvSpPr>
            <a:spLocks noChangeArrowheads="1"/>
          </p:cNvSpPr>
          <p:nvPr/>
        </p:nvSpPr>
        <p:spPr bwMode="auto">
          <a:xfrm>
            <a:off x="0" y="714356"/>
            <a:ext cx="9144000"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pénétration des polluants dans un végétal s’effectue par deux voies l’une est aérienne et l’autre est racinaire (par le sol).</a:t>
            </a:r>
          </a:p>
          <a:p>
            <a:pPr marL="0" marR="0" lvl="0" indent="228600" algn="l" defTabSz="914400" rtl="0" eaLnBrk="0" fontAlgn="base" latinLnBrk="0" hangingPunct="0">
              <a:lnSpc>
                <a:spcPct val="150000"/>
              </a:lnSpc>
              <a:spcBef>
                <a:spcPct val="0"/>
              </a:spcBef>
              <a:spcAft>
                <a:spcPct val="0"/>
              </a:spcAft>
              <a:buClrTx/>
              <a:buSzTx/>
              <a:buAutoNum type="alphaUcPeriod"/>
              <a:tabLst/>
            </a:pPr>
            <a:r>
              <a:rPr kumimoji="0" lang="fr-FR" sz="2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Voie aérienne ou foliaire: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pénétration des polluants aériens dans les plantes se fait essentiellement par l’intermédiaire des feuilles. Les polluants gazeux pénètrent dans la plante comme les autres gaz atmosphériques (CO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Oxygène,…), principalement par l’intermédiaire des stomates (Fig.1) présents sur les surfaces foliaires. </a:t>
            </a:r>
            <a:endParaRPr lang="fr-FR" sz="2200" dirty="0" smtClean="0">
              <a:latin typeface="Times New Roman" pitchFamily="18" charset="0"/>
              <a:ea typeface="Times New Roman" pitchFamily="18" charset="0"/>
              <a:cs typeface="Times New Roman" pitchFamily="18" charset="0"/>
            </a:endParaRPr>
          </a:p>
          <a:p>
            <a:pPr lvl="0" indent="228600" eaLnBrk="0" fontAlgn="base" hangingPunct="0">
              <a:lnSpc>
                <a:spcPct val="150000"/>
              </a:lnSpc>
              <a:spcBef>
                <a:spcPct val="0"/>
              </a:spcBef>
              <a:spcAft>
                <a:spcPct val="0"/>
              </a:spcAft>
            </a:pPr>
            <a:r>
              <a:rPr lang="fr-FR" sz="2200" dirty="0" smtClean="0">
                <a:latin typeface="Times New Roman" pitchFamily="18" charset="0"/>
                <a:cs typeface="Times New Roman" pitchFamily="18" charset="0"/>
              </a:rPr>
              <a:t>Il peut aussi exister une </a:t>
            </a:r>
            <a:r>
              <a:rPr lang="fr-FR" sz="2200" dirty="0" smtClean="0">
                <a:latin typeface="Times New Roman" pitchFamily="18" charset="0"/>
                <a:cs typeface="Times New Roman" pitchFamily="18" charset="0"/>
              </a:rPr>
              <a:t>légère </a:t>
            </a:r>
            <a:r>
              <a:rPr lang="fr-FR" sz="2200" dirty="0" smtClean="0">
                <a:latin typeface="Times New Roman" pitchFamily="18" charset="0"/>
                <a:cs typeface="Times New Roman" pitchFamily="18" charset="0"/>
              </a:rPr>
              <a:t>pénétration par les tiges et le </a:t>
            </a:r>
            <a:r>
              <a:rPr lang="fr-FR" sz="2200" dirty="0" smtClean="0">
                <a:latin typeface="Times New Roman" pitchFamily="18" charset="0"/>
                <a:cs typeface="Times New Roman" pitchFamily="18" charset="0"/>
              </a:rPr>
              <a:t>tronc.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l" defTabSz="914400" rtl="0" eaLnBrk="0" fontAlgn="base" latinLnBrk="0" hangingPunct="0">
              <a:lnSpc>
                <a:spcPct val="15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a:srcRect/>
          <a:stretch>
            <a:fillRect/>
          </a:stretch>
        </p:blipFill>
        <p:spPr bwMode="auto">
          <a:xfrm>
            <a:off x="1714479" y="500042"/>
            <a:ext cx="5942897" cy="507209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a:srcRect/>
          <a:stretch>
            <a:fillRect/>
          </a:stretch>
        </p:blipFill>
        <p:spPr bwMode="auto">
          <a:xfrm>
            <a:off x="428596" y="339959"/>
            <a:ext cx="8413909" cy="628480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idx="1"/>
          </p:nvPr>
        </p:nvSpPr>
        <p:spPr bwMode="auto">
          <a:xfrm>
            <a:off x="457200" y="214290"/>
            <a:ext cx="8318303"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Xénobiotiques</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Substances étrangère à l’organisme, possédant des propriétés toxiques, même à très faible concentration (exemple des pesticides et les médicaments).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Toxique ou un poison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est une substance capable de perturber le fonctionnement normal d’un organisme vivant. Il peut être de source naturelle (ex. poussières, pollen),  artificielle (ex.  urée formaldéhyde)</a:t>
            </a:r>
            <a:r>
              <a:rPr kumimoji="0" lang="fr-FR"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 biologique (ex. : aflatoxines, anthrax).</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toxine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Substance toxique synthétisée par un organisme vivant (bactérie, champignon, insecte, serpent venimeux) auquel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confère son pouvoir pathogène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488" y="214290"/>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Voie foliaire</a:t>
            </a:r>
            <a:endParaRPr lang="fr-FR" sz="2200" b="1" dirty="0">
              <a:solidFill>
                <a:schemeClr val="tx1"/>
              </a:solidFill>
              <a:latin typeface="Times New Roman" pitchFamily="18" charset="0"/>
              <a:cs typeface="Times New Roman" pitchFamily="18" charset="0"/>
            </a:endParaRPr>
          </a:p>
        </p:txBody>
      </p:sp>
      <p:sp>
        <p:nvSpPr>
          <p:cNvPr id="5" name="Rectangle 4"/>
          <p:cNvSpPr/>
          <p:nvPr/>
        </p:nvSpPr>
        <p:spPr>
          <a:xfrm>
            <a:off x="428596" y="1142984"/>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Polluant aérien</a:t>
            </a:r>
            <a:endParaRPr lang="fr-FR" sz="2200" b="1" dirty="0">
              <a:solidFill>
                <a:schemeClr val="tx1"/>
              </a:solidFill>
              <a:latin typeface="Times New Roman" pitchFamily="18" charset="0"/>
              <a:cs typeface="Times New Roman" pitchFamily="18" charset="0"/>
            </a:endParaRPr>
          </a:p>
        </p:txBody>
      </p:sp>
      <p:sp>
        <p:nvSpPr>
          <p:cNvPr id="6" name="Rectangle 5"/>
          <p:cNvSpPr/>
          <p:nvPr/>
        </p:nvSpPr>
        <p:spPr>
          <a:xfrm>
            <a:off x="4857752" y="2143116"/>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Polluants inorganiques</a:t>
            </a:r>
          </a:p>
          <a:p>
            <a:pPr algn="ctr"/>
            <a:r>
              <a:rPr lang="fr-FR" sz="2200" dirty="0" smtClean="0">
                <a:solidFill>
                  <a:schemeClr val="tx1"/>
                </a:solidFill>
                <a:latin typeface="Times New Roman" pitchFamily="18" charset="0"/>
                <a:cs typeface="Times New Roman" pitchFamily="18" charset="0"/>
              </a:rPr>
              <a:t>(Type particules métallique) </a:t>
            </a:r>
            <a:endParaRPr lang="fr-FR" sz="2200" dirty="0">
              <a:solidFill>
                <a:schemeClr val="tx1"/>
              </a:solidFill>
              <a:latin typeface="Times New Roman" pitchFamily="18" charset="0"/>
              <a:cs typeface="Times New Roman" pitchFamily="18" charset="0"/>
            </a:endParaRPr>
          </a:p>
        </p:txBody>
      </p:sp>
      <p:sp>
        <p:nvSpPr>
          <p:cNvPr id="7" name="Rectangle 6"/>
          <p:cNvSpPr/>
          <p:nvPr/>
        </p:nvSpPr>
        <p:spPr>
          <a:xfrm>
            <a:off x="0" y="2357430"/>
            <a:ext cx="2000232"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Gazeux</a:t>
            </a:r>
          </a:p>
          <a:p>
            <a:pPr algn="ctr"/>
            <a:r>
              <a:rPr lang="fr-FR" sz="2200" b="1" dirty="0" smtClean="0">
                <a:solidFill>
                  <a:schemeClr val="tx1"/>
                </a:solidFill>
                <a:latin typeface="Times New Roman" pitchFamily="18" charset="0"/>
                <a:cs typeface="Times New Roman" pitchFamily="18" charset="0"/>
              </a:rPr>
              <a:t>(</a:t>
            </a:r>
            <a:r>
              <a:rPr lang="fr-FR" sz="2200" dirty="0" err="1" smtClean="0">
                <a:solidFill>
                  <a:schemeClr val="tx1"/>
                </a:solidFill>
                <a:latin typeface="Times New Roman" pitchFamily="18" charset="0"/>
                <a:cs typeface="Times New Roman" pitchFamily="18" charset="0"/>
              </a:rPr>
              <a:t>Cov</a:t>
            </a:r>
            <a:r>
              <a:rPr lang="fr-FR" sz="2200" dirty="0" smtClean="0">
                <a:solidFill>
                  <a:schemeClr val="tx1"/>
                </a:solidFill>
                <a:latin typeface="Times New Roman" pitchFamily="18" charset="0"/>
                <a:cs typeface="Times New Roman" pitchFamily="18" charset="0"/>
              </a:rPr>
              <a:t>,</a:t>
            </a:r>
            <a:r>
              <a:rPr lang="fr-FR" sz="2200" dirty="0" smtClean="0">
                <a:solidFill>
                  <a:schemeClr val="tx1"/>
                </a:solidFill>
                <a:latin typeface="Times New Roman" pitchFamily="18" charset="0"/>
                <a:cs typeface="Times New Roman" pitchFamily="18" charset="0"/>
              </a:rPr>
              <a:t> 0</a:t>
            </a:r>
            <a:r>
              <a:rPr lang="fr-FR" sz="2200" baseline="-25000" dirty="0" smtClean="0">
                <a:solidFill>
                  <a:schemeClr val="tx1"/>
                </a:solidFill>
                <a:latin typeface="Times New Roman" pitchFamily="18" charset="0"/>
                <a:cs typeface="Times New Roman" pitchFamily="18" charset="0"/>
              </a:rPr>
              <a:t>3</a:t>
            </a:r>
            <a:r>
              <a:rPr lang="fr-FR" sz="2200" dirty="0" smtClean="0">
                <a:solidFill>
                  <a:schemeClr val="tx1"/>
                </a:solidFill>
                <a:latin typeface="Times New Roman" pitchFamily="18" charset="0"/>
                <a:cs typeface="Times New Roman" pitchFamily="18" charset="0"/>
              </a:rPr>
              <a:t>, H</a:t>
            </a:r>
            <a:r>
              <a:rPr lang="fr-FR" sz="2200" baseline="-25000" dirty="0" smtClean="0">
                <a:solidFill>
                  <a:schemeClr val="tx1"/>
                </a:solidFill>
                <a:latin typeface="Times New Roman" pitchFamily="18" charset="0"/>
                <a:cs typeface="Times New Roman" pitchFamily="18" charset="0"/>
              </a:rPr>
              <a:t>2</a:t>
            </a:r>
            <a:r>
              <a:rPr lang="fr-FR" sz="2200" dirty="0" smtClean="0">
                <a:solidFill>
                  <a:schemeClr val="tx1"/>
                </a:solidFill>
                <a:latin typeface="Times New Roman" pitchFamily="18" charset="0"/>
                <a:cs typeface="Times New Roman" pitchFamily="18" charset="0"/>
              </a:rPr>
              <a:t>S,…)</a:t>
            </a:r>
            <a:endParaRPr lang="fr-FR" sz="2200" dirty="0">
              <a:solidFill>
                <a:schemeClr val="tx1"/>
              </a:solidFill>
              <a:latin typeface="Times New Roman" pitchFamily="18" charset="0"/>
              <a:cs typeface="Times New Roman" pitchFamily="18" charset="0"/>
            </a:endParaRPr>
          </a:p>
        </p:txBody>
      </p:sp>
      <p:sp>
        <p:nvSpPr>
          <p:cNvPr id="8" name="Rectangle 7"/>
          <p:cNvSpPr/>
          <p:nvPr/>
        </p:nvSpPr>
        <p:spPr>
          <a:xfrm>
            <a:off x="1928794" y="2071678"/>
            <a:ext cx="2000232"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organiques</a:t>
            </a:r>
            <a:endParaRPr lang="fr-FR" sz="2200" b="1" dirty="0">
              <a:solidFill>
                <a:schemeClr val="tx1"/>
              </a:solidFill>
              <a:latin typeface="Times New Roman" pitchFamily="18" charset="0"/>
              <a:cs typeface="Times New Roman" pitchFamily="18" charset="0"/>
            </a:endParaRPr>
          </a:p>
        </p:txBody>
      </p:sp>
      <p:cxnSp>
        <p:nvCxnSpPr>
          <p:cNvPr id="10" name="Connecteur droit avec flèche 9"/>
          <p:cNvCxnSpPr/>
          <p:nvPr/>
        </p:nvCxnSpPr>
        <p:spPr>
          <a:xfrm rot="10800000" flipV="1">
            <a:off x="1214414" y="1643050"/>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2357422" y="1643050"/>
            <a:ext cx="642942"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571472" y="364331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3929066"/>
            <a:ext cx="2357422" cy="2286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smtClean="0">
                <a:solidFill>
                  <a:schemeClr val="tx1"/>
                </a:solidFill>
                <a:latin typeface="Times New Roman" pitchFamily="18" charset="0"/>
                <a:cs typeface="Times New Roman" pitchFamily="18" charset="0"/>
              </a:rPr>
              <a:t>Pénètrent comme les autres gaz (O2, CO2) via les stomates au niveau de l’épiderme </a:t>
            </a:r>
            <a:endParaRPr lang="fr-FR" sz="2200" dirty="0">
              <a:solidFill>
                <a:schemeClr val="tx1"/>
              </a:solidFill>
              <a:latin typeface="Times New Roman" pitchFamily="18" charset="0"/>
              <a:cs typeface="Times New Roman" pitchFamily="18" charset="0"/>
            </a:endParaRPr>
          </a:p>
        </p:txBody>
      </p:sp>
      <p:cxnSp>
        <p:nvCxnSpPr>
          <p:cNvPr id="17" name="Connecteur droit avec flèche 16"/>
          <p:cNvCxnSpPr/>
          <p:nvPr/>
        </p:nvCxnSpPr>
        <p:spPr>
          <a:xfrm rot="5400000">
            <a:off x="2428860" y="3286124"/>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2500298" y="4071942"/>
            <a:ext cx="2357422" cy="2286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smtClean="0">
                <a:solidFill>
                  <a:schemeClr val="tx1"/>
                </a:solidFill>
                <a:latin typeface="Times New Roman" pitchFamily="18" charset="0"/>
                <a:cs typeface="Times New Roman" pitchFamily="18" charset="0"/>
              </a:rPr>
              <a:t>Sont absorbés par la cuticule seul une faible quantité qui traverse et pénètre dans la feuille </a:t>
            </a:r>
            <a:endParaRPr lang="fr-FR" sz="2200" dirty="0">
              <a:solidFill>
                <a:schemeClr val="tx1"/>
              </a:solidFill>
              <a:latin typeface="Times New Roman" pitchFamily="18" charset="0"/>
              <a:cs typeface="Times New Roman" pitchFamily="18" charset="0"/>
            </a:endParaRPr>
          </a:p>
        </p:txBody>
      </p:sp>
      <p:cxnSp>
        <p:nvCxnSpPr>
          <p:cNvPr id="20" name="Connecteur droit avec flèche 19"/>
          <p:cNvCxnSpPr/>
          <p:nvPr/>
        </p:nvCxnSpPr>
        <p:spPr>
          <a:xfrm>
            <a:off x="3071802" y="1643050"/>
            <a:ext cx="264320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5400000">
            <a:off x="5965835" y="3321049"/>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5786446" y="4143380"/>
            <a:ext cx="2357422" cy="2286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smtClean="0">
                <a:solidFill>
                  <a:schemeClr val="tx1"/>
                </a:solidFill>
                <a:latin typeface="Times New Roman" pitchFamily="18" charset="0"/>
                <a:cs typeface="Times New Roman" pitchFamily="18" charset="0"/>
              </a:rPr>
              <a:t>Ne pénètrent pratiquement pas, ils seront éliminés par les pluies ou l’arrosage ou par les rosées </a:t>
            </a:r>
            <a:endParaRPr lang="fr-FR" sz="2200" dirty="0">
              <a:solidFill>
                <a:schemeClr val="tx1"/>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28"/>
            <a:ext cx="9144000" cy="3000821"/>
          </a:xfrm>
          <a:prstGeom prst="rect">
            <a:avLst/>
          </a:prstGeom>
        </p:spPr>
        <p:txBody>
          <a:bodyPr wrap="square">
            <a:spAutoFit/>
          </a:bodyPr>
          <a:lstStyle/>
          <a:p>
            <a:pPr marL="342900" indent="-342900">
              <a:lnSpc>
                <a:spcPct val="150000"/>
              </a:lnSpc>
              <a:buAutoNum type="arabicPeriod"/>
            </a:pPr>
            <a:r>
              <a:rPr lang="fr-FR" b="1" dirty="0" smtClean="0">
                <a:latin typeface="Times New Roman" pitchFamily="18" charset="0"/>
                <a:cs typeface="Times New Roman" pitchFamily="18" charset="0"/>
              </a:rPr>
              <a:t>Polluant gazeux: </a:t>
            </a:r>
            <a:r>
              <a:rPr lang="fr-FR" dirty="0" smtClean="0">
                <a:latin typeface="Times New Roman" pitchFamily="18" charset="0"/>
                <a:cs typeface="Times New Roman" pitchFamily="18" charset="0"/>
              </a:rPr>
              <a:t>Avant </a:t>
            </a:r>
            <a:r>
              <a:rPr lang="fr-FR" dirty="0" smtClean="0">
                <a:latin typeface="Times New Roman" pitchFamily="18" charset="0"/>
                <a:cs typeface="Times New Roman" pitchFamily="18" charset="0"/>
              </a:rPr>
              <a:t>d’arriver dans la feuille, le polluant va d’abord devoir traverser </a:t>
            </a:r>
            <a:r>
              <a:rPr lang="fr-FR" dirty="0" smtClean="0">
                <a:latin typeface="Times New Roman" pitchFamily="18" charset="0"/>
                <a:cs typeface="Times New Roman" pitchFamily="18" charset="0"/>
              </a:rPr>
              <a:t>une  couche limite </a:t>
            </a:r>
            <a:r>
              <a:rPr lang="fr-FR" dirty="0" smtClean="0">
                <a:latin typeface="Times New Roman" pitchFamily="18" charset="0"/>
                <a:cs typeface="Times New Roman" pitchFamily="18" charset="0"/>
              </a:rPr>
              <a:t>qui correspond à la couche d’air non agitée au contact de celle-ci </a:t>
            </a:r>
            <a:r>
              <a:rPr lang="fr-FR" dirty="0" smtClean="0">
                <a:latin typeface="Times New Roman" pitchFamily="18" charset="0"/>
                <a:cs typeface="Times New Roman" pitchFamily="18" charset="0"/>
              </a:rPr>
              <a:t>. Selon la nature de la réaction qui aura lieu ou non au niveau de cette couche la concentration du polluant et la </a:t>
            </a:r>
            <a:r>
              <a:rPr lang="fr-FR" dirty="0" err="1" smtClean="0">
                <a:latin typeface="Times New Roman" pitchFamily="18" charset="0"/>
                <a:cs typeface="Times New Roman" pitchFamily="18" charset="0"/>
              </a:rPr>
              <a:t>phyto</a:t>
            </a:r>
            <a:r>
              <a:rPr lang="fr-FR" dirty="0" smtClean="0">
                <a:latin typeface="Times New Roman" pitchFamily="18" charset="0"/>
                <a:cs typeface="Times New Roman" pitchFamily="18" charset="0"/>
              </a:rPr>
              <a:t>-toxicité du polluant change.</a:t>
            </a:r>
          </a:p>
          <a:p>
            <a:pPr marL="342900" indent="-342900">
              <a:lnSpc>
                <a:spcPct val="150000"/>
              </a:lnSpc>
              <a:buAutoNum type="arabicPeriod"/>
            </a:pPr>
            <a:r>
              <a:rPr lang="fr-FR" b="1" dirty="0" smtClean="0">
                <a:latin typeface="Times New Roman" pitchFamily="18" charset="0"/>
                <a:cs typeface="Times New Roman" pitchFamily="18" charset="0"/>
              </a:rPr>
              <a:t>Polluant organique: </a:t>
            </a:r>
            <a:r>
              <a:rPr lang="fr-FR" dirty="0" smtClean="0">
                <a:latin typeface="Times New Roman" pitchFamily="18" charset="0"/>
                <a:cs typeface="Times New Roman" pitchFamily="18" charset="0"/>
              </a:rPr>
              <a:t>seule une faible quantité pénètre dans la feuille. La diffusion du polluant suit le transport </a:t>
            </a:r>
            <a:r>
              <a:rPr lang="fr-FR" dirty="0" err="1" smtClean="0">
                <a:latin typeface="Times New Roman" pitchFamily="18" charset="0"/>
                <a:cs typeface="Times New Roman" pitchFamily="18" charset="0"/>
              </a:rPr>
              <a:t>symplasmique</a:t>
            </a:r>
            <a:r>
              <a:rPr lang="fr-FR" dirty="0" smtClean="0">
                <a:latin typeface="Times New Roman" pitchFamily="18" charset="0"/>
                <a:cs typeface="Times New Roman" pitchFamily="18" charset="0"/>
              </a:rPr>
              <a:t> ou </a:t>
            </a:r>
            <a:r>
              <a:rPr lang="fr-FR" dirty="0" err="1" smtClean="0">
                <a:latin typeface="Times New Roman" pitchFamily="18" charset="0"/>
                <a:cs typeface="Times New Roman" pitchFamily="18" charset="0"/>
              </a:rPr>
              <a:t>apoplasmique</a:t>
            </a:r>
            <a:r>
              <a:rPr lang="fr-FR" dirty="0" smtClean="0">
                <a:latin typeface="Times New Roman" pitchFamily="18" charset="0"/>
                <a:cs typeface="Times New Roman" pitchFamily="18" charset="0"/>
              </a:rPr>
              <a:t>, puis il va être stocké ou métaboliser ou éliminer.</a:t>
            </a:r>
            <a:endParaRPr lang="fr-FR" dirty="0"/>
          </a:p>
        </p:txBody>
      </p:sp>
      <p:sp>
        <p:nvSpPr>
          <p:cNvPr id="5" name="Rectangle 4"/>
          <p:cNvSpPr/>
          <p:nvPr/>
        </p:nvSpPr>
        <p:spPr>
          <a:xfrm>
            <a:off x="2714612" y="3286124"/>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Polluant organique</a:t>
            </a:r>
            <a:endParaRPr lang="fr-FR" sz="2200" b="1" dirty="0">
              <a:solidFill>
                <a:schemeClr val="tx1"/>
              </a:solidFill>
              <a:latin typeface="Times New Roman" pitchFamily="18" charset="0"/>
              <a:cs typeface="Times New Roman" pitchFamily="18" charset="0"/>
            </a:endParaRPr>
          </a:p>
        </p:txBody>
      </p:sp>
      <p:cxnSp>
        <p:nvCxnSpPr>
          <p:cNvPr id="7" name="Connecteur droit avec flèche 6"/>
          <p:cNvCxnSpPr/>
          <p:nvPr/>
        </p:nvCxnSpPr>
        <p:spPr>
          <a:xfrm rot="10800000" flipV="1">
            <a:off x="2000232" y="3786190"/>
            <a:ext cx="142876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5429256" y="3786190"/>
            <a:ext cx="178595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14282" y="4357694"/>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Voie </a:t>
            </a:r>
            <a:r>
              <a:rPr lang="fr-FR" sz="2200" b="1" dirty="0" err="1" smtClean="0">
                <a:solidFill>
                  <a:schemeClr val="tx1"/>
                </a:solidFill>
                <a:latin typeface="Times New Roman" pitchFamily="18" charset="0"/>
                <a:cs typeface="Times New Roman" pitchFamily="18" charset="0"/>
              </a:rPr>
              <a:t>symplasmique</a:t>
            </a:r>
            <a:endParaRPr lang="fr-FR" sz="2200" b="1" dirty="0">
              <a:solidFill>
                <a:schemeClr val="tx1"/>
              </a:solidFill>
              <a:latin typeface="Times New Roman" pitchFamily="18" charset="0"/>
              <a:cs typeface="Times New Roman" pitchFamily="18" charset="0"/>
            </a:endParaRPr>
          </a:p>
        </p:txBody>
      </p:sp>
      <p:sp>
        <p:nvSpPr>
          <p:cNvPr id="11" name="Rectangle 10"/>
          <p:cNvSpPr/>
          <p:nvPr/>
        </p:nvSpPr>
        <p:spPr>
          <a:xfrm>
            <a:off x="5214942" y="4357694"/>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solidFill>
                  <a:schemeClr val="tx1"/>
                </a:solidFill>
                <a:latin typeface="Times New Roman" pitchFamily="18" charset="0"/>
                <a:cs typeface="Times New Roman" pitchFamily="18" charset="0"/>
              </a:rPr>
              <a:t>Voie </a:t>
            </a:r>
            <a:r>
              <a:rPr lang="fr-FR" sz="2200" b="1" dirty="0" err="1" smtClean="0">
                <a:solidFill>
                  <a:schemeClr val="tx1"/>
                </a:solidFill>
                <a:latin typeface="Times New Roman" pitchFamily="18" charset="0"/>
                <a:cs typeface="Times New Roman" pitchFamily="18" charset="0"/>
              </a:rPr>
              <a:t>apoplasmique</a:t>
            </a:r>
            <a:endParaRPr lang="fr-FR" sz="2200" b="1" dirty="0">
              <a:solidFill>
                <a:schemeClr val="tx1"/>
              </a:solidFill>
              <a:latin typeface="Times New Roman" pitchFamily="18" charset="0"/>
              <a:cs typeface="Times New Roman" pitchFamily="18" charset="0"/>
            </a:endParaRPr>
          </a:p>
        </p:txBody>
      </p:sp>
      <p:cxnSp>
        <p:nvCxnSpPr>
          <p:cNvPr id="13" name="Connecteur droit avec flèche 12"/>
          <p:cNvCxnSpPr/>
          <p:nvPr/>
        </p:nvCxnSpPr>
        <p:spPr>
          <a:xfrm rot="5400000">
            <a:off x="7000892" y="528638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1572398" y="507128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85720" y="5429264"/>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smtClean="0">
                <a:solidFill>
                  <a:schemeClr val="tx1"/>
                </a:solidFill>
                <a:latin typeface="Times New Roman" pitchFamily="18" charset="0"/>
                <a:cs typeface="Times New Roman" pitchFamily="18" charset="0"/>
              </a:rPr>
              <a:t>Voie utilisant le cytoplasme ainsi que les </a:t>
            </a:r>
            <a:r>
              <a:rPr lang="fr-FR" sz="2200" dirty="0" err="1" smtClean="0">
                <a:solidFill>
                  <a:schemeClr val="tx1"/>
                </a:solidFill>
                <a:latin typeface="Times New Roman" pitchFamily="18" charset="0"/>
                <a:cs typeface="Times New Roman" pitchFamily="18" charset="0"/>
              </a:rPr>
              <a:t>plasmodermes</a:t>
            </a:r>
            <a:r>
              <a:rPr lang="fr-FR" sz="2200" dirty="0" smtClean="0">
                <a:solidFill>
                  <a:schemeClr val="tx1"/>
                </a:solidFill>
                <a:latin typeface="Times New Roman" pitchFamily="18" charset="0"/>
                <a:cs typeface="Times New Roman" pitchFamily="18" charset="0"/>
              </a:rPr>
              <a:t> au niveau des ponctuations de la paroi pour passer à une autre cellule</a:t>
            </a:r>
            <a:endParaRPr lang="fr-FR" sz="2200" dirty="0">
              <a:solidFill>
                <a:schemeClr val="tx1"/>
              </a:solidFill>
              <a:latin typeface="Times New Roman" pitchFamily="18" charset="0"/>
              <a:cs typeface="Times New Roman" pitchFamily="18" charset="0"/>
            </a:endParaRPr>
          </a:p>
        </p:txBody>
      </p:sp>
      <p:sp>
        <p:nvSpPr>
          <p:cNvPr id="16" name="Rectangle 15"/>
          <p:cNvSpPr/>
          <p:nvPr/>
        </p:nvSpPr>
        <p:spPr>
          <a:xfrm>
            <a:off x="5572100" y="5500702"/>
            <a:ext cx="3571900"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dirty="0" smtClean="0">
                <a:solidFill>
                  <a:schemeClr val="tx1"/>
                </a:solidFill>
                <a:latin typeface="Times New Roman" pitchFamily="18" charset="0"/>
                <a:cs typeface="Times New Roman" pitchFamily="18" charset="0"/>
              </a:rPr>
              <a:t>Voie utilisant la paroi végétale</a:t>
            </a:r>
            <a:endParaRPr lang="fr-FR" sz="2200" dirty="0">
              <a:solidFill>
                <a:schemeClr val="tx1"/>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
          <p:cNvPicPr>
            <a:picLocks noChangeAspect="1" noChangeArrowheads="1"/>
          </p:cNvPicPr>
          <p:nvPr/>
        </p:nvPicPr>
        <p:blipFill>
          <a:blip r:embed="rId2"/>
          <a:srcRect/>
          <a:stretch>
            <a:fillRect/>
          </a:stretch>
        </p:blipFill>
        <p:spPr bwMode="auto">
          <a:xfrm>
            <a:off x="0" y="0"/>
            <a:ext cx="9175479" cy="2143116"/>
          </a:xfrm>
          <a:prstGeom prst="rect">
            <a:avLst/>
          </a:prstGeom>
          <a:noFill/>
          <a:ln w="9525">
            <a:noFill/>
            <a:miter lim="800000"/>
            <a:headEnd/>
            <a:tailEnd/>
          </a:ln>
        </p:spPr>
      </p:pic>
      <p:sp>
        <p:nvSpPr>
          <p:cNvPr id="3" name="Rectangle 2"/>
          <p:cNvSpPr/>
          <p:nvPr/>
        </p:nvSpPr>
        <p:spPr>
          <a:xfrm>
            <a:off x="0" y="2428868"/>
            <a:ext cx="9144000" cy="769441"/>
          </a:xfrm>
          <a:prstGeom prst="rect">
            <a:avLst/>
          </a:prstGeom>
        </p:spPr>
        <p:txBody>
          <a:bodyPr wrap="square">
            <a:spAutoFit/>
          </a:bodyPr>
          <a:lstStyle/>
          <a:p>
            <a:pPr algn="just"/>
            <a:r>
              <a:rPr lang="fr-FR" sz="2200" dirty="0" smtClean="0">
                <a:latin typeface="Times New Roman" pitchFamily="18" charset="0"/>
                <a:cs typeface="Times New Roman" pitchFamily="18" charset="0"/>
              </a:rPr>
              <a:t>En bleu : </a:t>
            </a:r>
            <a:r>
              <a:rPr lang="fr-FR" sz="2200" b="1" dirty="0" smtClean="0">
                <a:solidFill>
                  <a:schemeClr val="accent1"/>
                </a:solidFill>
                <a:latin typeface="Times New Roman" pitchFamily="18" charset="0"/>
                <a:cs typeface="Times New Roman" pitchFamily="18" charset="0"/>
              </a:rPr>
              <a:t>voie </a:t>
            </a:r>
            <a:r>
              <a:rPr lang="fr-FR" sz="2200" b="1" dirty="0" err="1" smtClean="0">
                <a:solidFill>
                  <a:schemeClr val="accent1"/>
                </a:solidFill>
                <a:latin typeface="Times New Roman" pitchFamily="18" charset="0"/>
                <a:cs typeface="Times New Roman" pitchFamily="18" charset="0"/>
              </a:rPr>
              <a:t>symplastique</a:t>
            </a:r>
            <a:r>
              <a:rPr lang="fr-FR" sz="2200" dirty="0" smtClean="0">
                <a:latin typeface="Times New Roman" pitchFamily="18" charset="0"/>
                <a:cs typeface="Times New Roman" pitchFamily="18" charset="0"/>
              </a:rPr>
              <a:t>, en rose : </a:t>
            </a:r>
            <a:r>
              <a:rPr lang="fr-FR" sz="2200" b="1" dirty="0" smtClean="0">
                <a:solidFill>
                  <a:srgbClr val="FF0066"/>
                </a:solidFill>
                <a:latin typeface="Times New Roman" pitchFamily="18" charset="0"/>
                <a:cs typeface="Times New Roman" pitchFamily="18" charset="0"/>
              </a:rPr>
              <a:t>voie </a:t>
            </a:r>
            <a:r>
              <a:rPr lang="fr-FR" sz="2200" b="1" dirty="0" err="1" smtClean="0">
                <a:solidFill>
                  <a:srgbClr val="FF0066"/>
                </a:solidFill>
                <a:latin typeface="Times New Roman" pitchFamily="18" charset="0"/>
                <a:cs typeface="Times New Roman" pitchFamily="18" charset="0"/>
              </a:rPr>
              <a:t>transcellulaire</a:t>
            </a:r>
            <a:r>
              <a:rPr lang="fr-FR" sz="2200" dirty="0" smtClean="0">
                <a:latin typeface="Times New Roman" pitchFamily="18" charset="0"/>
                <a:cs typeface="Times New Roman" pitchFamily="18" charset="0"/>
              </a:rPr>
              <a:t>, en noir : </a:t>
            </a:r>
            <a:r>
              <a:rPr lang="fr-FR" sz="2200" b="1" dirty="0" smtClean="0">
                <a:latin typeface="Times New Roman" pitchFamily="18" charset="0"/>
                <a:cs typeface="Times New Roman" pitchFamily="18" charset="0"/>
              </a:rPr>
              <a:t>voie </a:t>
            </a:r>
            <a:r>
              <a:rPr lang="fr-FR" sz="2200" b="1" dirty="0" err="1" smtClean="0">
                <a:latin typeface="Times New Roman" pitchFamily="18" charset="0"/>
                <a:cs typeface="Times New Roman" pitchFamily="18" charset="0"/>
              </a:rPr>
              <a:t>apoplastique</a:t>
            </a:r>
            <a:endParaRPr lang="fr-FR" sz="2200" b="1" dirty="0">
              <a:latin typeface="Times New Roman" pitchFamily="18" charset="0"/>
              <a:cs typeface="Times New Roman" pitchFamily="18" charset="0"/>
            </a:endParaRPr>
          </a:p>
        </p:txBody>
      </p:sp>
      <p:pic>
        <p:nvPicPr>
          <p:cNvPr id="33794" name="Picture 2"/>
          <p:cNvPicPr>
            <a:picLocks noChangeAspect="1" noChangeArrowheads="1"/>
          </p:cNvPicPr>
          <p:nvPr/>
        </p:nvPicPr>
        <p:blipFill>
          <a:blip r:embed="rId3"/>
          <a:srcRect/>
          <a:stretch>
            <a:fillRect/>
          </a:stretch>
        </p:blipFill>
        <p:spPr bwMode="auto">
          <a:xfrm>
            <a:off x="214282" y="3214687"/>
            <a:ext cx="8929718" cy="2928958"/>
          </a:xfrm>
          <a:prstGeom prst="rect">
            <a:avLst/>
          </a:prstGeom>
          <a:noFill/>
          <a:ln w="9525">
            <a:noFill/>
            <a:miter lim="800000"/>
            <a:headEnd/>
            <a:tailEnd/>
          </a:ln>
        </p:spPr>
      </p:pic>
      <p:sp>
        <p:nvSpPr>
          <p:cNvPr id="5" name="Rectangle 4"/>
          <p:cNvSpPr/>
          <p:nvPr/>
        </p:nvSpPr>
        <p:spPr>
          <a:xfrm>
            <a:off x="642910" y="6345816"/>
            <a:ext cx="7715304" cy="430887"/>
          </a:xfrm>
          <a:prstGeom prst="rect">
            <a:avLst/>
          </a:prstGeom>
        </p:spPr>
        <p:txBody>
          <a:bodyPr wrap="square">
            <a:spAutoFit/>
          </a:bodyPr>
          <a:lstStyle/>
          <a:p>
            <a:pPr algn="ctr"/>
            <a:r>
              <a:rPr lang="fr-FR" sz="2200" b="1" dirty="0" smtClean="0">
                <a:latin typeface="Times New Roman" pitchFamily="18" charset="0"/>
                <a:cs typeface="Times New Roman" pitchFamily="18" charset="0"/>
              </a:rPr>
              <a:t>Trajets </a:t>
            </a:r>
            <a:r>
              <a:rPr lang="fr-FR" sz="2200" b="1" dirty="0" smtClean="0">
                <a:latin typeface="Times New Roman" pitchFamily="18" charset="0"/>
                <a:cs typeface="Times New Roman" pitchFamily="18" charset="0"/>
              </a:rPr>
              <a:t>de transport </a:t>
            </a:r>
            <a:r>
              <a:rPr lang="fr-FR" sz="2200" b="1" dirty="0" err="1" smtClean="0">
                <a:latin typeface="Times New Roman" pitchFamily="18" charset="0"/>
                <a:cs typeface="Times New Roman" pitchFamily="18" charset="0"/>
              </a:rPr>
              <a:t>symplasmique</a:t>
            </a:r>
            <a:r>
              <a:rPr lang="fr-FR" sz="2200" b="1" dirty="0" smtClean="0">
                <a:latin typeface="Times New Roman" pitchFamily="18" charset="0"/>
                <a:cs typeface="Times New Roman" pitchFamily="18" charset="0"/>
              </a:rPr>
              <a:t> et </a:t>
            </a:r>
            <a:r>
              <a:rPr lang="fr-FR" sz="2200" b="1" dirty="0" err="1" smtClean="0">
                <a:latin typeface="Times New Roman" pitchFamily="18" charset="0"/>
                <a:cs typeface="Times New Roman" pitchFamily="18" charset="0"/>
              </a:rPr>
              <a:t>apoplasmique</a:t>
            </a:r>
            <a:endParaRPr lang="fr-FR" sz="2200" b="1"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2852"/>
            <a:ext cx="9144000" cy="7201972"/>
          </a:xfrm>
          <a:prstGeom prst="rect">
            <a:avLst/>
          </a:prstGeom>
        </p:spPr>
        <p:txBody>
          <a:bodyPr wrap="square">
            <a:spAutoFit/>
          </a:bodyPr>
          <a:lstStyle/>
          <a:p>
            <a:pPr algn="just">
              <a:lnSpc>
                <a:spcPct val="150000"/>
              </a:lnSpc>
            </a:pPr>
            <a:r>
              <a:rPr lang="fr-FR" sz="2200" b="1" dirty="0" smtClean="0">
                <a:solidFill>
                  <a:srgbClr val="FF0000"/>
                </a:solidFill>
                <a:latin typeface="Times New Roman" pitchFamily="18" charset="0"/>
                <a:cs typeface="Times New Roman" pitchFamily="18" charset="0"/>
              </a:rPr>
              <a:t>B. Voie </a:t>
            </a:r>
            <a:r>
              <a:rPr lang="fr-FR" sz="2200" b="1" dirty="0" smtClean="0">
                <a:solidFill>
                  <a:srgbClr val="FF0000"/>
                </a:solidFill>
                <a:latin typeface="Times New Roman" pitchFamily="18" charset="0"/>
                <a:cs typeface="Times New Roman" pitchFamily="18" charset="0"/>
              </a:rPr>
              <a:t>racinaire :</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c’est la </a:t>
            </a:r>
            <a:r>
              <a:rPr lang="fr-FR" sz="2200" dirty="0" smtClean="0">
                <a:latin typeface="Times New Roman" pitchFamily="18" charset="0"/>
                <a:cs typeface="Times New Roman" pitchFamily="18" charset="0"/>
              </a:rPr>
              <a:t>voie principale d’absorption des </a:t>
            </a:r>
            <a:r>
              <a:rPr lang="fr-FR" sz="2200" dirty="0" smtClean="0">
                <a:latin typeface="Times New Roman" pitchFamily="18" charset="0"/>
                <a:cs typeface="Times New Roman" pitchFamily="18" charset="0"/>
              </a:rPr>
              <a:t>métaux. </a:t>
            </a:r>
          </a:p>
          <a:p>
            <a:pPr algn="just">
              <a:lnSpc>
                <a:spcPct val="150000"/>
              </a:lnSpc>
            </a:pPr>
            <a:r>
              <a:rPr lang="fr-FR" sz="2200" dirty="0" smtClean="0">
                <a:latin typeface="Times New Roman" pitchFamily="18" charset="0"/>
                <a:cs typeface="Times New Roman" pitchFamily="18" charset="0"/>
              </a:rPr>
              <a:t>Elle </a:t>
            </a:r>
            <a:r>
              <a:rPr lang="fr-FR" sz="2200" dirty="0" smtClean="0">
                <a:latin typeface="Times New Roman" pitchFamily="18" charset="0"/>
                <a:cs typeface="Times New Roman" pitchFamily="18" charset="0"/>
              </a:rPr>
              <a:t>se fait par simple </a:t>
            </a:r>
            <a:r>
              <a:rPr lang="fr-FR" sz="2200" b="1" dirty="0" smtClean="0">
                <a:latin typeface="Times New Roman" pitchFamily="18" charset="0"/>
                <a:cs typeface="Times New Roman" pitchFamily="18" charset="0"/>
              </a:rPr>
              <a:t>diffusion passive  </a:t>
            </a:r>
            <a:r>
              <a:rPr lang="fr-FR" sz="2200" dirty="0" smtClean="0">
                <a:latin typeface="Times New Roman" pitchFamily="18" charset="0"/>
                <a:cs typeface="Times New Roman" pitchFamily="18" charset="0"/>
              </a:rPr>
              <a:t>à travers </a:t>
            </a:r>
            <a:r>
              <a:rPr lang="fr-FR" sz="2200" dirty="0" smtClean="0">
                <a:latin typeface="Times New Roman" pitchFamily="18" charset="0"/>
                <a:cs typeface="Times New Roman" pitchFamily="18" charset="0"/>
              </a:rPr>
              <a:t>de l’</a:t>
            </a:r>
            <a:r>
              <a:rPr lang="fr-FR" sz="2200" dirty="0" err="1" smtClean="0">
                <a:latin typeface="Times New Roman" pitchFamily="18" charset="0"/>
                <a:cs typeface="Times New Roman" pitchFamily="18" charset="0"/>
              </a:rPr>
              <a:t>apoplaste</a:t>
            </a:r>
            <a:r>
              <a:rPr lang="fr-FR" sz="2200" dirty="0" smtClean="0">
                <a:latin typeface="Times New Roman" pitchFamily="18" charset="0"/>
                <a:cs typeface="Times New Roman" pitchFamily="18" charset="0"/>
              </a:rPr>
              <a:t> du cortex racinaire et de l’endoderme (voie </a:t>
            </a:r>
            <a:r>
              <a:rPr lang="fr-FR" sz="2200" dirty="0" err="1" smtClean="0">
                <a:latin typeface="Times New Roman" pitchFamily="18" charset="0"/>
                <a:cs typeface="Times New Roman" pitchFamily="18" charset="0"/>
              </a:rPr>
              <a:t>apoplastique</a:t>
            </a:r>
            <a:r>
              <a:rPr lang="fr-FR" sz="2200" dirty="0" smtClean="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pPr algn="just">
              <a:lnSpc>
                <a:spcPct val="150000"/>
              </a:lnSpc>
            </a:pPr>
            <a:r>
              <a:rPr lang="fr-FR" sz="2200" dirty="0" smtClean="0">
                <a:latin typeface="Times New Roman" pitchFamily="18" charset="0"/>
                <a:cs typeface="Times New Roman" pitchFamily="18" charset="0"/>
              </a:rPr>
              <a:t>Le </a:t>
            </a:r>
            <a:r>
              <a:rPr lang="fr-FR" sz="2200" dirty="0" smtClean="0">
                <a:latin typeface="Times New Roman" pitchFamily="18" charset="0"/>
                <a:cs typeface="Times New Roman" pitchFamily="18" charset="0"/>
              </a:rPr>
              <a:t>transport des éléments métalliques à travers la paroi cellulaire se fait passivement </a:t>
            </a:r>
            <a:r>
              <a:rPr lang="fr-FR" sz="2200" dirty="0" smtClean="0">
                <a:latin typeface="Times New Roman" pitchFamily="18" charset="0"/>
                <a:cs typeface="Times New Roman" pitchFamily="18" charset="0"/>
              </a:rPr>
              <a:t>(dans </a:t>
            </a:r>
            <a:r>
              <a:rPr lang="fr-FR" sz="2200" dirty="0" smtClean="0">
                <a:latin typeface="Times New Roman" pitchFamily="18" charset="0"/>
                <a:cs typeface="Times New Roman" pitchFamily="18" charset="0"/>
              </a:rPr>
              <a:t>le sens du gradient de concentration) par les pores du réseau de la cellulose, de l’hémicellulose et des glycoprotéines. </a:t>
            </a:r>
            <a:endParaRPr lang="fr-FR" sz="2200" dirty="0" smtClean="0">
              <a:latin typeface="Times New Roman" pitchFamily="18" charset="0"/>
              <a:cs typeface="Times New Roman" pitchFamily="18" charset="0"/>
            </a:endParaRPr>
          </a:p>
          <a:p>
            <a:pPr algn="just">
              <a:lnSpc>
                <a:spcPct val="150000"/>
              </a:lnSpc>
            </a:pPr>
            <a:r>
              <a:rPr lang="fr-FR" sz="2200" dirty="0" smtClean="0">
                <a:latin typeface="Times New Roman" pitchFamily="18" charset="0"/>
                <a:cs typeface="Times New Roman" pitchFamily="18" charset="0"/>
              </a:rPr>
              <a:t>Cependant</a:t>
            </a:r>
            <a:r>
              <a:rPr lang="fr-FR" sz="2200" dirty="0" smtClean="0">
                <a:latin typeface="Times New Roman" pitchFamily="18" charset="0"/>
                <a:cs typeface="Times New Roman" pitchFamily="18" charset="0"/>
              </a:rPr>
              <a:t>, une partie des ions peut être adsorbés par les charges négatives de surface de l’acide </a:t>
            </a:r>
            <a:r>
              <a:rPr lang="fr-FR" sz="2200" dirty="0" err="1" smtClean="0">
                <a:latin typeface="Times New Roman" pitchFamily="18" charset="0"/>
                <a:cs typeface="Times New Roman" pitchFamily="18" charset="0"/>
              </a:rPr>
              <a:t>polygalacturonique</a:t>
            </a:r>
            <a:r>
              <a:rPr lang="fr-FR" sz="2200" dirty="0" smtClean="0">
                <a:latin typeface="Times New Roman" pitchFamily="18" charset="0"/>
                <a:cs typeface="Times New Roman" pitchFamily="18" charset="0"/>
              </a:rPr>
              <a:t> des pectines, qui agissent comme des échangeurs d’ions. </a:t>
            </a:r>
            <a:r>
              <a:rPr lang="fr-FR" sz="2200" dirty="0" smtClean="0">
                <a:latin typeface="Times New Roman" pitchFamily="18" charset="0"/>
                <a:cs typeface="Times New Roman" pitchFamily="18" charset="0"/>
              </a:rPr>
              <a:t>Puis </a:t>
            </a:r>
            <a:r>
              <a:rPr lang="fr-FR" sz="2200" dirty="0" smtClean="0">
                <a:latin typeface="Times New Roman" pitchFamily="18" charset="0"/>
                <a:cs typeface="Times New Roman" pitchFamily="18" charset="0"/>
              </a:rPr>
              <a:t>au niveau de l’endoderme, le transport peut devenir actif au niveau de la membrane plasmique des cellules de la bande de </a:t>
            </a:r>
            <a:r>
              <a:rPr lang="fr-FR" sz="2200" dirty="0" err="1" smtClean="0">
                <a:latin typeface="Times New Roman" pitchFamily="18" charset="0"/>
                <a:cs typeface="Times New Roman" pitchFamily="18" charset="0"/>
              </a:rPr>
              <a:t>Caspary</a:t>
            </a:r>
            <a:r>
              <a:rPr lang="fr-FR" sz="2200" dirty="0" smtClean="0">
                <a:latin typeface="Times New Roman" pitchFamily="18" charset="0"/>
                <a:cs typeface="Times New Roman" pitchFamily="18" charset="0"/>
              </a:rPr>
              <a:t> (voie </a:t>
            </a:r>
            <a:r>
              <a:rPr lang="fr-FR" sz="2200" dirty="0" err="1" smtClean="0">
                <a:latin typeface="Times New Roman" pitchFamily="18" charset="0"/>
                <a:cs typeface="Times New Roman" pitchFamily="18" charset="0"/>
              </a:rPr>
              <a:t>symplastique</a:t>
            </a:r>
            <a:r>
              <a:rPr lang="fr-FR" sz="2200" dirty="0" smtClean="0">
                <a:latin typeface="Times New Roman" pitchFamily="18" charset="0"/>
                <a:cs typeface="Times New Roman" pitchFamily="18" charset="0"/>
              </a:rPr>
              <a:t>), autorisant cette fois un transfert contre le gradient de concentration. </a:t>
            </a:r>
            <a:r>
              <a:rPr lang="fr-FR" sz="2200" dirty="0" smtClean="0">
                <a:latin typeface="Times New Roman" pitchFamily="18" charset="0"/>
                <a:cs typeface="Times New Roman" pitchFamily="18" charset="0"/>
              </a:rPr>
              <a:t>Le transport des métaux de la racine aux organes </a:t>
            </a:r>
            <a:r>
              <a:rPr lang="fr-FR" sz="2200" dirty="0" err="1" smtClean="0">
                <a:latin typeface="Times New Roman" pitchFamily="18" charset="0"/>
                <a:cs typeface="Times New Roman" pitchFamily="18" charset="0"/>
              </a:rPr>
              <a:t>aeriennes</a:t>
            </a:r>
            <a:r>
              <a:rPr lang="fr-FR" sz="2200" dirty="0" smtClean="0">
                <a:latin typeface="Times New Roman" pitchFamily="18" charset="0"/>
                <a:cs typeface="Times New Roman" pitchFamily="18" charset="0"/>
              </a:rPr>
              <a:t> se fait via le xylème (translocation).</a:t>
            </a:r>
          </a:p>
          <a:p>
            <a:pPr algn="just">
              <a:lnSpc>
                <a:spcPct val="150000"/>
              </a:lnSpc>
            </a:pPr>
            <a:endParaRPr lang="fr-FR" sz="2200" dirty="0" smtClean="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0" y="304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Arial" pitchFamily="34" charset="0"/>
                <a:ea typeface="Calibri" pitchFamily="34" charset="0"/>
                <a:cs typeface="Arial" pitchFamily="34" charset="0"/>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pic>
        <p:nvPicPr>
          <p:cNvPr id="41987" name="Picture 3"/>
          <p:cNvPicPr>
            <a:picLocks noChangeAspect="1" noChangeArrowheads="1"/>
          </p:cNvPicPr>
          <p:nvPr/>
        </p:nvPicPr>
        <p:blipFill>
          <a:blip r:embed="rId2"/>
          <a:srcRect/>
          <a:stretch>
            <a:fillRect/>
          </a:stretch>
        </p:blipFill>
        <p:spPr bwMode="auto">
          <a:xfrm>
            <a:off x="1214414" y="857232"/>
            <a:ext cx="7213750" cy="5286412"/>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1"/>
          <p:cNvPicPr>
            <a:picLocks noChangeAspect="1" noChangeArrowheads="1"/>
          </p:cNvPicPr>
          <p:nvPr/>
        </p:nvPicPr>
        <p:blipFill>
          <a:blip r:embed="rId2"/>
          <a:srcRect/>
          <a:stretch>
            <a:fillRect/>
          </a:stretch>
        </p:blipFill>
        <p:spPr bwMode="auto">
          <a:xfrm>
            <a:off x="1071538" y="428604"/>
            <a:ext cx="7014084" cy="6143668"/>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32" y="0"/>
            <a:ext cx="9144000" cy="5078313"/>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 Modes d’action des substances toxiques</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Globalement les substances toxiques entrainent les effets suivants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L’inhibition de la synthèse des lipides, des acides aminés et des caroténoïdes,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-l'inhibition de la synthèse de la </a:t>
            </a:r>
            <a:r>
              <a:rPr kumimoji="0" lang="fr-FR" sz="2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protoporphyrinogène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oxydase enzyme responsable de la synthèse des chlorophylles,</a:t>
            </a:r>
          </a:p>
          <a:p>
            <a:pPr algn="just" eaLnBrk="0" fontAlgn="base" hangingPunct="0">
              <a:lnSpc>
                <a:spcPct val="150000"/>
              </a:lnSpc>
              <a:spcBef>
                <a:spcPct val="0"/>
              </a:spcBef>
              <a:spcAft>
                <a:spcPct val="0"/>
              </a:spcAft>
              <a:buFontTx/>
              <a:buChar char="-"/>
            </a:pPr>
            <a:r>
              <a:rPr lang="fr-FR" sz="2400" dirty="0" smtClean="0">
                <a:solidFill>
                  <a:srgbClr val="000000"/>
                </a:solidFill>
                <a:latin typeface="Times New Roman" pitchFamily="18" charset="0"/>
                <a:ea typeface="Calibri" pitchFamily="34" charset="0"/>
                <a:cs typeface="Times New Roman" pitchFamily="18" charset="0"/>
              </a:rPr>
              <a:t> la </a:t>
            </a:r>
            <a:r>
              <a:rPr lang="fr-FR" sz="2400" dirty="0" smtClean="0">
                <a:solidFill>
                  <a:srgbClr val="000000"/>
                </a:solidFill>
                <a:latin typeface="Times New Roman" pitchFamily="18" charset="0"/>
                <a:ea typeface="Calibri" pitchFamily="34" charset="0"/>
                <a:cs typeface="Times New Roman" pitchFamily="18" charset="0"/>
              </a:rPr>
              <a:t>perturbation de la photosynthèse,</a:t>
            </a:r>
            <a:endParaRPr lang="fr-FR" sz="2400" dirty="0" smtClean="0">
              <a:latin typeface="Times New Roman" pitchFamily="18" charset="0"/>
              <a:cs typeface="Times New Roman" pitchFamily="18" charset="0"/>
            </a:endParaRPr>
          </a:p>
          <a:p>
            <a:pPr lvl="0" algn="just" eaLnBrk="0" fontAlgn="base" hangingPunct="0">
              <a:lnSpc>
                <a:spcPct val="150000"/>
              </a:lnSpc>
              <a:spcBef>
                <a:spcPct val="0"/>
              </a:spcBef>
              <a:spcAft>
                <a:spcPct val="0"/>
              </a:spcAft>
              <a:buFontTx/>
              <a:buChar char="-"/>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 perturbation de la croissance,</a:t>
            </a:r>
          </a:p>
          <a:p>
            <a:pPr lvl="0" algn="just" eaLnBrk="0" fontAlgn="base" hangingPunct="0">
              <a:lnSpc>
                <a:spcPct val="150000"/>
              </a:lnSpc>
              <a:spcBef>
                <a:spcPct val="0"/>
              </a:spcBef>
              <a:spcAft>
                <a:spcPct val="0"/>
              </a:spcAft>
              <a:buFontTx/>
              <a:buChar char="-"/>
            </a:pPr>
            <a:r>
              <a:rPr lang="fr-FR" sz="2400" dirty="0" smtClean="0">
                <a:solidFill>
                  <a:srgbClr val="000000"/>
                </a:solidFill>
                <a:latin typeface="Times New Roman" pitchFamily="18" charset="0"/>
                <a:ea typeface="Calibri" pitchFamily="34" charset="0"/>
                <a:cs typeface="Times New Roman" pitchFamily="18" charset="0"/>
              </a:rPr>
              <a:t> </a:t>
            </a:r>
            <a:r>
              <a:rPr lang="fr-FR" sz="2400" dirty="0" smtClean="0">
                <a:solidFill>
                  <a:srgbClr val="000000"/>
                </a:solidFill>
                <a:latin typeface="Times New Roman" pitchFamily="18" charset="0"/>
                <a:ea typeface="Calibri" pitchFamily="34" charset="0"/>
                <a:cs typeface="Times New Roman" pitchFamily="18" charset="0"/>
              </a:rPr>
              <a:t>l'inhibition de la division </a:t>
            </a:r>
            <a:r>
              <a:rPr lang="fr-FR" sz="2400" dirty="0" smtClean="0">
                <a:solidFill>
                  <a:srgbClr val="000000"/>
                </a:solidFill>
                <a:latin typeface="Times New Roman" pitchFamily="18" charset="0"/>
                <a:ea typeface="Calibri" pitchFamily="34" charset="0"/>
                <a:cs typeface="Times New Roman" pitchFamily="18" charset="0"/>
              </a:rPr>
              <a:t>cellulaire.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1672273"/>
            <a:ext cx="9144000" cy="31854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Chapitre III : Réponses physiologiques des plantes aux polluants </a:t>
            </a: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indent="363538"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Après pénétration, la réponse physiologique des plantes à la pollution va dépendre des trois acteurs en jeu : d’une part les caractéristiques de la plante (âge, maladies, génotype</a:t>
            </a:r>
            <a:r>
              <a:rPr kumimoji="0" lang="fr-FR"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et stratégies de défense)</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d’autre part la nature du polluant et de l’environnement.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spcBef>
                <a:spcPct val="0"/>
              </a:spcBef>
              <a:spcAft>
                <a:spcPct val="0"/>
              </a:spcAft>
              <a:buClrTx/>
              <a:buSzTx/>
              <a:buFontTx/>
              <a:buAutoNum type="arabicPeriod"/>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Stratégies de défense de la plante</a:t>
            </a:r>
          </a:p>
          <a:p>
            <a:pPr marL="457200" marR="0" lvl="0" indent="-457200" algn="just" defTabSz="914400" rtl="0" eaLnBrk="1" fontAlgn="base" latinLnBrk="0" hangingPunct="1">
              <a:spcBef>
                <a:spcPct val="0"/>
              </a:spcBef>
              <a:spcAft>
                <a:spcPct val="0"/>
              </a:spcAft>
              <a:buClrTx/>
              <a:buSzTx/>
              <a:tabLst/>
            </a:pP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Elle vise à limiter l’ absorption du polluant et augmenter sa tolérance. Elle consiste à mettre en œuvre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Des processus physiques :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fermeture des stomates, chute de feuilles…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Char char="-"/>
              <a:tabLst/>
            </a:pPr>
            <a:r>
              <a:rPr kumimoji="0" lang="fr-FR" sz="2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Des processus chimiques et biochimiques</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fr-FR"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spcBef>
                <a:spcPct val="0"/>
              </a:spcBef>
              <a:spcAft>
                <a:spcPct val="0"/>
              </a:spcAft>
              <a:buClrTx/>
              <a:buSzTx/>
              <a:tabLst/>
            </a:pPr>
            <a:endParaRPr kumimoji="0" lang="fr-FR"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endParaRPr>
          </a:p>
          <a:p>
            <a:pPr marR="0" lvl="0" indent="360363" algn="just" defTabSz="914400" rtl="0" eaLnBrk="0" fontAlgn="base" latinLnBrk="0" hangingPunct="0">
              <a:spcBef>
                <a:spcPct val="0"/>
              </a:spcBef>
              <a:spcAft>
                <a:spcPct val="0"/>
              </a:spcAft>
              <a:buClrTx/>
              <a:buSzTx/>
              <a:tabLst/>
            </a:pPr>
            <a:r>
              <a:rPr lang="fr-FR" sz="2200" b="1" dirty="0" smtClean="0">
                <a:latin typeface="Times New Roman" pitchFamily="18" charset="0"/>
                <a:ea typeface="Times New Roman" pitchFamily="18" charset="0"/>
                <a:cs typeface="Times New Roman" pitchFamily="18" charset="0"/>
              </a:rPr>
              <a:t>L</a:t>
            </a:r>
            <a:r>
              <a:rPr kumimoji="0" lang="fr-FR"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fabrication de précipités insolubles</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(formation de CaF</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dans le cas d’une pollution par le fluor) ;</a:t>
            </a:r>
            <a:endPar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R="0" lvl="0" indent="360363" algn="just" defTabSz="914400" rtl="0" eaLnBrk="0" fontAlgn="base" latinLnBrk="0" hangingPunct="0">
              <a:spcBef>
                <a:spcPct val="0"/>
              </a:spcBef>
              <a:spcAft>
                <a:spcPct val="0"/>
              </a:spcAft>
              <a:buClrTx/>
              <a:buSzTx/>
              <a:tabLst/>
            </a:pPr>
            <a:r>
              <a:rPr lang="fr-FR" sz="2200" b="1" dirty="0" smtClean="0">
                <a:latin typeface="Times New Roman" pitchFamily="18" charset="0"/>
                <a:ea typeface="Times New Roman" pitchFamily="18" charset="0"/>
                <a:cs typeface="Times New Roman" pitchFamily="18" charset="0"/>
              </a:rPr>
              <a:t>L</a:t>
            </a:r>
            <a:r>
              <a:rPr kumimoji="0" lang="fr-FR"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détoxification par l’émission de forme réduite du polluant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 dans le cas d’une pollution par SO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NH</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dans le cas d’une pollution par les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NOx</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R="0" lvl="0" indent="360363" algn="just" defTabSz="914400" rtl="0" eaLnBrk="0" fontAlgn="base" latinLnBrk="0" hangingPunct="0">
              <a:spcBef>
                <a:spcPct val="0"/>
              </a:spcBef>
              <a:spcAft>
                <a:spcPct val="0"/>
              </a:spcAft>
              <a:buClrTx/>
              <a:buSzTx/>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Stress oxydatif: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stress biotique (salinité, métaux lourds,…etc.) et abiotique (microorganismes,…etc.) provoquent chez le végétal un stress oxydatif, qui est une surproduction des espèces réactives d’oxygènes (ERO) génératrices des radicaux libres qui engendrent des dommages importants au niveau des structures cellulaires et leur métabolisme. La cellule végétale mis en œuvre plusieurs systèmes de détoxication tels que les : Les cytochromes P450, les métabolismes secondaires, les vitamines C et E, le glutathion,…etc. qui jouent un rôle  crucial dans la détoxification des ERO.</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52483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tab pos="1260475" algn="l"/>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 Influence des conditions environnementales sur la réponse du végétal</a:t>
            </a:r>
          </a:p>
          <a:p>
            <a:pPr marL="0" marR="0" lvl="0" indent="0" algn="just" defTabSz="914400" rtl="0" eaLnBrk="1" fontAlgn="base" latinLnBrk="0" hangingPunct="1">
              <a:lnSpc>
                <a:spcPct val="150000"/>
              </a:lnSpc>
              <a:spcBef>
                <a:spcPct val="0"/>
              </a:spcBef>
              <a:spcAft>
                <a:spcPct val="0"/>
              </a:spcAft>
              <a:buClrTx/>
              <a:buSzTx/>
              <a:buFontTx/>
              <a:buNone/>
              <a:tabLst>
                <a:tab pos="1260475" algn="l"/>
              </a:tabLst>
            </a:pP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R="0" lvl="0" indent="360363" algn="just" defTabSz="914400" rtl="0" eaLnBrk="0" fontAlgn="base" latinLnBrk="0" hangingPunct="0">
              <a:lnSpc>
                <a:spcPct val="150000"/>
              </a:lnSpc>
              <a:spcBef>
                <a:spcPct val="0"/>
              </a:spcBef>
              <a:spcAft>
                <a:spcPct val="0"/>
              </a:spcAft>
              <a:buClrTx/>
              <a:buSzTx/>
              <a:buFontTx/>
              <a:buNone/>
              <a:tabLst>
                <a:tab pos="1260475" algn="l"/>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sécheresse conduit à la fermeture des stomates, ce qui protège la plante, tandis que l’augmentation du CO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favorise la photosynthèse. Durant les périodes de canicule, les fortes chaleurs entrainent de très fortes concentrations en ozone dans l’air mais parallèlement une fermeture des stomates. Le résultat est alors un très faible impact de ce polluant sur la végétation durant ces périodes. Comme parallèlement la forte humidité de l’air entraine une large ouverture des stomates, on observe alors un fort impact de l’ozone présent.</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
            <a:ext cx="9144000" cy="5768997"/>
          </a:xfrm>
        </p:spPr>
        <p:txBody>
          <a:bodyPr>
            <a:noAutofit/>
          </a:bodyPr>
          <a:lstStyle/>
          <a:p>
            <a:pPr>
              <a:lnSpc>
                <a:spcPct val="150000"/>
              </a:lnSpc>
              <a:buNone/>
            </a:pPr>
            <a:r>
              <a:rPr lang="fr-FR" sz="2400" b="1" dirty="0">
                <a:solidFill>
                  <a:srgbClr val="FF0000"/>
                </a:solidFill>
                <a:latin typeface="Times New Roman" pitchFamily="18" charset="0"/>
                <a:cs typeface="Times New Roman" pitchFamily="18" charset="0"/>
              </a:rPr>
              <a:t>I.2. Pollution</a:t>
            </a:r>
            <a:endParaRPr lang="fr-FR" sz="2400" dirty="0">
              <a:solidFill>
                <a:srgbClr val="FF0000"/>
              </a:solidFill>
              <a:latin typeface="Times New Roman" pitchFamily="18" charset="0"/>
              <a:cs typeface="Times New Roman" pitchFamily="18" charset="0"/>
            </a:endParaRPr>
          </a:p>
          <a:p>
            <a:pPr marL="0" indent="446088">
              <a:lnSpc>
                <a:spcPct val="150000"/>
              </a:lnSpc>
              <a:buNone/>
            </a:pPr>
            <a:r>
              <a:rPr lang="fr-FR" sz="2400" dirty="0" smtClean="0">
                <a:latin typeface="Times New Roman" pitchFamily="18" charset="0"/>
                <a:cs typeface="Times New Roman" pitchFamily="18" charset="0"/>
              </a:rPr>
              <a:t>Un polluant </a:t>
            </a:r>
            <a:r>
              <a:rPr lang="fr-FR" sz="2400" dirty="0">
                <a:latin typeface="Times New Roman" pitchFamily="18" charset="0"/>
                <a:cs typeface="Times New Roman" pitchFamily="18" charset="0"/>
              </a:rPr>
              <a:t>est définit comme un élément biologique, physique ou chimique, qui au-delà d'un certain seuil ou norme, développe des impacts négatifs sur tout ou une partie </a:t>
            </a:r>
            <a:r>
              <a:rPr lang="fr-FR" sz="2400" dirty="0" smtClean="0">
                <a:latin typeface="Times New Roman" pitchFamily="18" charset="0"/>
                <a:cs typeface="Times New Roman" pitchFamily="18" charset="0"/>
              </a:rPr>
              <a:t>de l’ écosystème</a:t>
            </a:r>
            <a:endParaRPr lang="fr-FR" sz="2400" dirty="0">
              <a:latin typeface="Times New Roman" pitchFamily="18" charset="0"/>
              <a:cs typeface="Times New Roman" pitchFamily="18" charset="0"/>
            </a:endParaRPr>
          </a:p>
          <a:p>
            <a:pPr>
              <a:lnSpc>
                <a:spcPct val="150000"/>
              </a:lnSpc>
              <a:buNone/>
            </a:pPr>
            <a:r>
              <a:rPr lang="fr-FR" sz="2400" b="1" dirty="0">
                <a:solidFill>
                  <a:srgbClr val="FF0000"/>
                </a:solidFill>
                <a:latin typeface="Times New Roman" pitchFamily="18" charset="0"/>
                <a:cs typeface="Times New Roman" pitchFamily="18" charset="0"/>
              </a:rPr>
              <a:t>I.2.1. Classification des polluants :</a:t>
            </a:r>
            <a:r>
              <a:rPr lang="fr-FR" sz="2400" dirty="0">
                <a:solidFill>
                  <a:srgbClr val="FF0000"/>
                </a:solidFill>
                <a:latin typeface="Times New Roman" pitchFamily="18" charset="0"/>
                <a:cs typeface="Times New Roman" pitchFamily="18" charset="0"/>
              </a:rPr>
              <a:t> </a:t>
            </a:r>
            <a:r>
              <a:rPr lang="fr-FR" sz="2400" dirty="0">
                <a:latin typeface="Times New Roman" pitchFamily="18" charset="0"/>
                <a:cs typeface="Times New Roman" pitchFamily="18" charset="0"/>
              </a:rPr>
              <a:t>les polluants sont classés selon :</a:t>
            </a:r>
          </a:p>
          <a:p>
            <a:pPr marL="0" indent="0" algn="just">
              <a:lnSpc>
                <a:spcPct val="150000"/>
              </a:lnSpc>
              <a:buNone/>
            </a:pPr>
            <a:r>
              <a:rPr lang="fr-FR" sz="2400" dirty="0">
                <a:latin typeface="Times New Roman" pitchFamily="18" charset="0"/>
                <a:cs typeface="Times New Roman" pitchFamily="18" charset="0"/>
              </a:rPr>
              <a:t>1</a:t>
            </a:r>
            <a:r>
              <a:rPr lang="fr-FR" sz="2400" b="1" dirty="0">
                <a:latin typeface="Times New Roman" pitchFamily="18" charset="0"/>
                <a:cs typeface="Times New Roman" pitchFamily="18" charset="0"/>
              </a:rPr>
              <a:t>. la nature de l’agent polluant</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substance solide, liquide ou gazeuse, d'origine minérale ou organique, ou rayonnement (rayonnement X, ultraviolet, radioactivité anormalement présent dans un environnement </a:t>
            </a:r>
            <a:r>
              <a:rPr lang="fr-FR" sz="2400" dirty="0" smtClean="0">
                <a:latin typeface="Times New Roman" pitchFamily="18" charset="0"/>
                <a:cs typeface="Times New Roman" pitchFamily="18" charset="0"/>
              </a:rPr>
              <a:t>donné) </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marL="0" indent="0">
              <a:lnSpc>
                <a:spcPct val="150000"/>
              </a:lnSpc>
              <a:buNone/>
            </a:pPr>
            <a:r>
              <a:rPr lang="fr-FR" sz="2400" b="1" dirty="0" smtClean="0">
                <a:latin typeface="Times New Roman" pitchFamily="18" charset="0"/>
                <a:cs typeface="Times New Roman" pitchFamily="18" charset="0"/>
              </a:rPr>
              <a:t>2. leurs cibles dans l'environnement</a:t>
            </a:r>
            <a:r>
              <a:rPr lang="fr-FR" sz="2400" dirty="0" smtClean="0">
                <a:latin typeface="Times New Roman" pitchFamily="18" charset="0"/>
                <a:cs typeface="Times New Roman" pitchFamily="18" charset="0"/>
              </a:rPr>
              <a:t> (plantes, champignons, animaux à sang froid ou chaud,… </a:t>
            </a:r>
            <a:r>
              <a:rPr lang="fr-FR" sz="2400" dirty="0" err="1" smtClean="0">
                <a:latin typeface="Times New Roman" pitchFamily="18" charset="0"/>
                <a:cs typeface="Times New Roman" pitchFamily="18" charset="0"/>
              </a:rPr>
              <a:t>etc</a:t>
            </a:r>
            <a:r>
              <a:rPr lang="fr-FR" sz="2400" dirty="0" smtClean="0">
                <a:latin typeface="Times New Roman" pitchFamily="18" charset="0"/>
                <a:cs typeface="Times New Roman" pitchFamily="18" charset="0"/>
              </a:rPr>
              <a:t>) ; </a:t>
            </a:r>
          </a:p>
          <a:p>
            <a:pPr>
              <a:lnSpc>
                <a:spcPct val="150000"/>
              </a:lnSpc>
            </a:pPr>
            <a:r>
              <a:rPr lang="fr-FR" sz="2400" b="1"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0" y="0"/>
            <a:ext cx="9144000" cy="52168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 Influence de la nature du polluant sur la réponse du végétal</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R="0" lvl="0" indent="360363" algn="just" defTabSz="914400" rtl="0" eaLnBrk="0" fontAlgn="base" latinLnBrk="0" hangingPunct="0">
              <a:lnSpc>
                <a:spcPct val="15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R="0" lvl="0" indent="360363"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Selon leur nature chimique, les polluants sont plus ou moins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phytotoxiques</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Des expériences en laboratoire ont permis de classer les principaux polluants atmosphériques (à concentrations égales dans l’air) dans l’ordre suivant de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phytotoxicité</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décroissante:</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Acide fluorhydrique (HF) &gt; ozone (O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&gt; dioxyde de soufre (SO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&gt; dioxyde d’azote (NO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En plus de la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phytotoxicité</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du polluant, la réponse des plantes va dépendre de la dose reçue et de la durée d’exposition.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1428736"/>
            <a:ext cx="9144000" cy="36471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0363" algn="just" defTabSz="914400" rtl="0" eaLnBrk="1" fontAlgn="base" latinLnBrk="0" hangingPunct="1">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Lors de faibles pollutions et/ou lorsque les systèmes de défense de la plante sont suffisants l’impact physiologique se caractérise par des diminutions de taille, des baisses de rendement… On parle alors de « dégâts invisibles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indent="360363"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Lors de fortes pollutions et/ou lorsque les systèmes de défense de la plante ne sont pas suffisants, des dommages irréversibles apparaissent comme des morts cellulaires (les nécroses foliaires entre autres). On parle alors de « dégâts visibles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6082" name="Rectangle 2"/>
          <p:cNvSpPr>
            <a:spLocks noChangeArrowheads="1"/>
          </p:cNvSpPr>
          <p:nvPr/>
        </p:nvSpPr>
        <p:spPr bwMode="auto">
          <a:xfrm>
            <a:off x="2143108" y="357166"/>
            <a:ext cx="3791423"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Dégâts visibles et invisibles</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0"/>
            <a:ext cx="9144000" cy="21698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lnSpc>
                <a:spcPct val="150000"/>
              </a:lnSpc>
              <a:spcBef>
                <a:spcPct val="0"/>
              </a:spcBef>
              <a:spcAft>
                <a:spcPct val="0"/>
              </a:spcAft>
            </a:pPr>
            <a:r>
              <a:rPr lang="fr-FR" sz="2400" b="1" dirty="0" smtClean="0">
                <a:solidFill>
                  <a:srgbClr val="FF0000"/>
                </a:solidFill>
                <a:latin typeface="Times New Roman" pitchFamily="18" charset="0"/>
                <a:ea typeface="Times New Roman" pitchFamily="18" charset="0"/>
                <a:cs typeface="Times New Roman" pitchFamily="18" charset="0"/>
              </a:rPr>
              <a:t>Symptomatologie</a:t>
            </a:r>
          </a:p>
          <a:p>
            <a:pPr marR="0" lvl="0" indent="363538" algn="l" defTabSz="914400" rtl="0" eaLnBrk="1" fontAlgn="base" latinLnBrk="0" hangingPunct="1">
              <a:lnSpc>
                <a:spcPct val="15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symptomatologie consiste à étudier les signes ou les manifestations exprimées par les plantes en réponse aux perturbations physiologiques induites par les polluants.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Rectangle 1"/>
          <p:cNvSpPr>
            <a:spLocks noChangeArrowheads="1"/>
          </p:cNvSpPr>
          <p:nvPr/>
        </p:nvSpPr>
        <p:spPr bwMode="auto">
          <a:xfrm>
            <a:off x="0" y="2195209"/>
            <a:ext cx="9144000" cy="46628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50000"/>
              </a:lnSpc>
              <a:spcBef>
                <a:spcPct val="0"/>
              </a:spcBef>
              <a:spcAft>
                <a:spcPct val="0"/>
              </a:spcAft>
              <a:buClrTx/>
              <a:buSzTx/>
              <a:buFontTx/>
              <a:buAutoNum type="arabicPeriod"/>
              <a:tabLst/>
            </a:pPr>
            <a:r>
              <a:rPr kumimoji="0" lang="fr-FR" sz="2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Symptomatologie des polluants locaux</a:t>
            </a:r>
          </a:p>
          <a:p>
            <a:pPr marR="0" lvl="0" indent="360363"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polluants locaux ont des impacts à quelques dizaines de kilomètres autour de leurs sources d’émission. Il s’agit principalement des composés azotés directement émis par les sources de pollution (polluants primaires), essentiellement les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NOx</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(issus des transports) et le NH</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3</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(issu de l’agriculture et des transports). Ces composés azotés sont des polluants paradoxaux. Ils ont un effet bénéfique fertilisant en favorisant la croissance dans un premier temps mais ils ont un impact négatif à la longue.</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0" y="0"/>
            <a:ext cx="9144000" cy="57400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 Symptomatologie des polluants régionaux</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R="0" lvl="0" indent="360363"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polluants régionaux peuvent avoir des impacts sur plusieurs centaines de kilomètres autour de leurs sources d’émission. Ce sont des polluants secondaires car ils sont issus d’interactions entre des polluants primaires (SO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composés azotés) et l’ozone.</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dépôts acides ont de faibles impacts sur les végétaux : jaunissement des aiguilles.</a:t>
            </a:r>
            <a:r>
              <a:rPr kumimoji="0" lang="fr-FR" sz="2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 contre l’ozone est un gaz très </a:t>
            </a:r>
            <a:r>
              <a:rPr kumimoji="0" lang="fr-FR"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phytotoxique</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il entraine directement des pertes de rendement qui peuvent être de 5 à 10%, et l’apparition de nécroses foliaires. Il a en plus des effets indirects sur la végétation car c’est un gaz à effet de serre lié aux perturbations climatiques.</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1077473"/>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 Symptomatologie des polluants globaux</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lvl="0" indent="360363" algn="just" eaLnBrk="0" fontAlgn="base" hangingPunct="0">
              <a:lnSpc>
                <a:spcPct val="150000"/>
              </a:lnSpc>
              <a:spcBef>
                <a:spcPct val="0"/>
              </a:spcBef>
              <a:spcAft>
                <a:spcPct val="0"/>
              </a:spcAft>
            </a:pP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polluants globaux ont des impacts sur toute la planète. </a:t>
            </a:r>
            <a:r>
              <a:rPr lang="fr-FR" sz="2200" dirty="0" smtClean="0">
                <a:latin typeface="Times New Roman" pitchFamily="18" charset="0"/>
                <a:ea typeface="Times New Roman" pitchFamily="18" charset="0"/>
                <a:cs typeface="Times New Roman" pitchFamily="18" charset="0"/>
              </a:rPr>
              <a:t>Ces polluants</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comprennent principalement le CO</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qui est un polluant paradoxal, qui a des effets directs bénéfiques sur la croissance des végétaux via son rôle essentiel dans la photosynthèse. Mais parallèlement,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a:t>
            </a:r>
            <a:r>
              <a:rPr lang="fr-FR" sz="2200" dirty="0" smtClean="0">
                <a:latin typeface="Times New Roman" pitchFamily="18" charset="0"/>
                <a:ea typeface="Times New Roman" pitchFamily="18" charset="0"/>
                <a:cs typeface="Times New Roman" pitchFamily="18" charset="0"/>
              </a:rPr>
              <a:t>l a </a:t>
            </a:r>
            <a:r>
              <a:rPr lang="fr-FR" sz="2200" dirty="0" smtClean="0">
                <a:latin typeface="Times New Roman" pitchFamily="18" charset="0"/>
                <a:ea typeface="Times New Roman" pitchFamily="18" charset="0"/>
                <a:cs typeface="Times New Roman" pitchFamily="18" charset="0"/>
              </a:rPr>
              <a:t>des effets indirects nocifs pour les plantes via l’effet de serre et les perturbations climatiques qui en découlent</a:t>
            </a:r>
            <a:r>
              <a:rPr lang="fr-FR" sz="2200" dirty="0" smtClean="0">
                <a:latin typeface="Times New Roman" pitchFamily="18" charset="0"/>
                <a:ea typeface="Times New Roman" pitchFamily="18" charset="0"/>
                <a:cs typeface="Times New Roman" pitchFamily="18" charset="0"/>
              </a:rPr>
              <a: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Parmi les autres polluants globaux on peut citer : le méthane, le N</a:t>
            </a:r>
            <a:r>
              <a:rPr kumimoji="0" lang="fr-FR" sz="2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 (issu de l’utilisation massive des engrais en l’agriculture)</a:t>
            </a:r>
            <a:r>
              <a:rPr lang="fr-FR" sz="2200" dirty="0" smtClean="0">
                <a:latin typeface="Times New Roman" pitchFamily="18" charset="0"/>
                <a:ea typeface="Times New Roman" pitchFamily="18" charset="0"/>
                <a:cs typeface="Times New Roman" pitchFamily="18" charset="0"/>
              </a:rPr>
              <a:t>, </a:t>
            </a:r>
            <a:r>
              <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bromure de méthyle  (utilisé comme désinfectant des sols en sériciculture).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9144000" cy="6643710"/>
          </a:xfrm>
        </p:spPr>
        <p:txBody>
          <a:bodyPr>
            <a:normAutofit/>
          </a:bodyPr>
          <a:lstStyle/>
          <a:p>
            <a:pPr algn="just">
              <a:lnSpc>
                <a:spcPct val="170000"/>
              </a:lnSpc>
              <a:buNone/>
            </a:pPr>
            <a:r>
              <a:rPr lang="fr-FR" sz="2400" b="1" dirty="0" smtClean="0">
                <a:latin typeface="Times New Roman" pitchFamily="18" charset="0"/>
                <a:cs typeface="Times New Roman" pitchFamily="18" charset="0"/>
              </a:rPr>
              <a:t>3. Les compartiments de l'écosystème qu'ils affectent: </a:t>
            </a:r>
            <a:r>
              <a:rPr lang="fr-FR" sz="2400" dirty="0" smtClean="0">
                <a:latin typeface="Times New Roman" pitchFamily="18" charset="0"/>
                <a:cs typeface="Times New Roman" pitchFamily="18" charset="0"/>
              </a:rPr>
              <a:t>polluants de l'eau, de l'air, des sols; </a:t>
            </a:r>
          </a:p>
          <a:p>
            <a:pPr algn="just">
              <a:lnSpc>
                <a:spcPct val="170000"/>
              </a:lnSpc>
              <a:buNone/>
            </a:pPr>
            <a:r>
              <a:rPr lang="fr-FR" sz="2400" b="1" dirty="0">
                <a:latin typeface="Times New Roman" pitchFamily="18" charset="0"/>
                <a:cs typeface="Times New Roman" pitchFamily="18" charset="0"/>
              </a:rPr>
              <a:t>4. Leur mode d'action</a:t>
            </a:r>
            <a:r>
              <a:rPr lang="fr-FR" sz="2400" dirty="0">
                <a:latin typeface="Times New Roman" pitchFamily="18" charset="0"/>
                <a:cs typeface="Times New Roman" pitchFamily="18" charset="0"/>
              </a:rPr>
              <a:t> : Directe (l'arsenic qui tue l'animal ou les herbicides qui éliminent les herbes), Indirecte (ex : les substances qui affectent la couche d'ozone et qui indirectement provoquent une augmentation des UV cancérigènes et mutagènes)  et Synergiques (les polluants peuvent renforcer ou atténuer leurs effets, on parle alors respectivement de synergies positives ou négatives, ou de potentialisation)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370975"/>
          </a:xfrm>
          <a:prstGeom prst="rect">
            <a:avLst/>
          </a:prstGeom>
        </p:spPr>
        <p:txBody>
          <a:bodyPr wrap="square">
            <a:spAutoFit/>
          </a:bodyPr>
          <a:lstStyle/>
          <a:p>
            <a:pPr algn="just">
              <a:lnSpc>
                <a:spcPct val="170000"/>
              </a:lnSpc>
            </a:pP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5.</a:t>
            </a: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La durée de leurs vies</a:t>
            </a:r>
            <a:r>
              <a:rPr lang="fr-FR" sz="2400" dirty="0" smtClean="0">
                <a:latin typeface="Times New Roman" pitchFamily="18" charset="0"/>
                <a:cs typeface="Times New Roman" pitchFamily="18" charset="0"/>
              </a:rPr>
              <a:t> : on distingue des polluants biodégradables et non biodégradables avec des demi-vies variables </a:t>
            </a:r>
            <a:r>
              <a:rPr lang="fr-FR" sz="2400" dirty="0" err="1" smtClean="0">
                <a:latin typeface="Times New Roman" pitchFamily="18" charset="0"/>
                <a:cs typeface="Times New Roman" pitchFamily="18" charset="0"/>
              </a:rPr>
              <a:t>Exp</a:t>
            </a:r>
            <a:r>
              <a:rPr lang="fr-FR" sz="2400" dirty="0" smtClean="0">
                <a:latin typeface="Times New Roman" pitchFamily="18" charset="0"/>
                <a:cs typeface="Times New Roman" pitchFamily="18" charset="0"/>
              </a:rPr>
              <a:t>. la durée de vie des polluants radioactifs varie de quelques </a:t>
            </a:r>
            <a:r>
              <a:rPr lang="fr-FR" sz="2400" dirty="0" err="1" smtClean="0">
                <a:latin typeface="Times New Roman" pitchFamily="18" charset="0"/>
                <a:cs typeface="Times New Roman" pitchFamily="18" charset="0"/>
              </a:rPr>
              <a:t>micro-secondes</a:t>
            </a:r>
            <a:r>
              <a:rPr lang="fr-FR" sz="2400" dirty="0" smtClean="0">
                <a:latin typeface="Times New Roman" pitchFamily="18" charset="0"/>
                <a:cs typeface="Times New Roman" pitchFamily="18" charset="0"/>
              </a:rPr>
              <a:t> à des centaines de milliers d'années. </a:t>
            </a:r>
          </a:p>
          <a:p>
            <a:pPr algn="just">
              <a:lnSpc>
                <a:spcPct val="170000"/>
              </a:lnSpc>
            </a:pPr>
            <a:r>
              <a:rPr lang="fr-FR" sz="2400" b="1" dirty="0" smtClean="0">
                <a:latin typeface="Times New Roman" pitchFamily="18" charset="0"/>
                <a:cs typeface="Times New Roman" pitchFamily="18" charset="0"/>
              </a:rPr>
              <a:t>6. Leur taille ou l'importance de la dose posant problème</a:t>
            </a:r>
            <a:r>
              <a:rPr lang="fr-FR" sz="2400" dirty="0" smtClean="0">
                <a:latin typeface="Times New Roman" pitchFamily="18" charset="0"/>
                <a:cs typeface="Times New Roman" pitchFamily="18" charset="0"/>
              </a:rPr>
              <a:t> : On appelle micropolluants des produits actifs (minéraux, organiques ou radioactives) toxiques à des concentrations infimes (de l'ordre du µg/l ou moins) (</a:t>
            </a:r>
            <a:r>
              <a:rPr lang="fr-FR" sz="2400" dirty="0" err="1" smtClean="0">
                <a:latin typeface="Times New Roman" pitchFamily="18" charset="0"/>
                <a:cs typeface="Times New Roman" pitchFamily="18" charset="0"/>
              </a:rPr>
              <a:t>exp</a:t>
            </a:r>
            <a:r>
              <a:rPr lang="fr-FR" sz="2400" dirty="0" smtClean="0">
                <a:latin typeface="Times New Roman" pitchFamily="18" charset="0"/>
                <a:cs typeface="Times New Roman" pitchFamily="18" charset="0"/>
              </a:rPr>
              <a:t>. pesticides) et les </a:t>
            </a:r>
            <a:r>
              <a:rPr lang="fr-FR" sz="2400" dirty="0" err="1" smtClean="0">
                <a:latin typeface="Times New Roman" pitchFamily="18" charset="0"/>
                <a:cs typeface="Times New Roman" pitchFamily="18" charset="0"/>
              </a:rPr>
              <a:t>macropolluants</a:t>
            </a:r>
            <a:r>
              <a:rPr lang="fr-FR" sz="2400" dirty="0" smtClean="0">
                <a:latin typeface="Times New Roman" pitchFamily="18" charset="0"/>
                <a:cs typeface="Times New Roman" pitchFamily="18" charset="0"/>
              </a:rPr>
              <a:t> (nitrates, ammonium, …etc.) sont des substances ou molécules, d'origine naturelles ou non,  avec des effets négatifs sur le vivant à des concentrations plus élevées. </a:t>
            </a:r>
            <a:endParaRPr lang="fr-F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fr-FR" sz="2400" b="1" dirty="0">
                <a:solidFill>
                  <a:srgbClr val="FF0000"/>
                </a:solidFill>
                <a:latin typeface="Times New Roman" pitchFamily="18" charset="0"/>
                <a:cs typeface="Times New Roman" pitchFamily="18" charset="0"/>
              </a:rPr>
              <a:t>I.2.2. Types de pollutions</a:t>
            </a:r>
            <a:r>
              <a:rPr lang="fr-FR" b="1" dirty="0"/>
              <a:t> </a:t>
            </a:r>
            <a:endParaRPr lang="fr-FR" b="1" dirty="0" smtClean="0"/>
          </a:p>
          <a:p>
            <a:pPr marL="0" indent="0" algn="just">
              <a:lnSpc>
                <a:spcPct val="150000"/>
              </a:lnSpc>
              <a:buNone/>
            </a:pPr>
            <a:r>
              <a:rPr lang="fr-FR" sz="2400" b="1" dirty="0" smtClean="0">
                <a:latin typeface="Times New Roman" pitchFamily="18" charset="0"/>
                <a:cs typeface="Times New Roman" pitchFamily="18" charset="0"/>
              </a:rPr>
              <a:t>I.2.2.1. </a:t>
            </a:r>
            <a:r>
              <a:rPr lang="fr-FR" sz="2400" b="1" dirty="0">
                <a:latin typeface="Times New Roman" pitchFamily="18" charset="0"/>
                <a:cs typeface="Times New Roman" pitchFamily="18" charset="0"/>
              </a:rPr>
              <a:t>Pollution des sols : </a:t>
            </a:r>
            <a:r>
              <a:rPr lang="fr-FR" sz="2400" dirty="0" smtClean="0">
                <a:latin typeface="Times New Roman" pitchFamily="18" charset="0"/>
                <a:cs typeface="Times New Roman" pitchFamily="18" charset="0"/>
              </a:rPr>
              <a:t>touche </a:t>
            </a:r>
            <a:r>
              <a:rPr lang="fr-FR" sz="2400" dirty="0">
                <a:latin typeface="Times New Roman" pitchFamily="18" charset="0"/>
                <a:cs typeface="Times New Roman" pitchFamily="18" charset="0"/>
              </a:rPr>
              <a:t>n'importe quel type de </a:t>
            </a:r>
            <a:r>
              <a:rPr lang="fr-FR" sz="2400" dirty="0" smtClean="0">
                <a:latin typeface="Times New Roman" pitchFamily="18" charset="0"/>
                <a:cs typeface="Times New Roman" pitchFamily="18" charset="0"/>
              </a:rPr>
              <a:t>sol (agricole</a:t>
            </a:r>
            <a:r>
              <a:rPr lang="fr-FR" sz="2400" dirty="0">
                <a:latin typeface="Times New Roman" pitchFamily="18" charset="0"/>
                <a:cs typeface="Times New Roman" pitchFamily="18" charset="0"/>
              </a:rPr>
              <a:t>, forestier, urbain, </a:t>
            </a:r>
            <a:r>
              <a:rPr lang="fr-FR" sz="2400" dirty="0" err="1" smtClean="0">
                <a:latin typeface="Times New Roman" pitchFamily="18" charset="0"/>
                <a:cs typeface="Times New Roman" pitchFamily="18" charset="0"/>
              </a:rPr>
              <a:t>etc</a:t>
            </a:r>
            <a:r>
              <a:rPr lang="fr-FR" sz="2400" dirty="0" smtClean="0">
                <a:latin typeface="Times New Roman" pitchFamily="18" charset="0"/>
                <a:cs typeface="Times New Roman" pitchFamily="18" charset="0"/>
              </a:rPr>
              <a:t>). </a:t>
            </a:r>
          </a:p>
          <a:p>
            <a:pPr marL="0" indent="0" algn="just">
              <a:lnSpc>
                <a:spcPct val="150000"/>
              </a:lnSpc>
              <a:buNone/>
            </a:pPr>
            <a:r>
              <a:rPr lang="fr-FR" sz="2400" dirty="0" smtClean="0">
                <a:latin typeface="Times New Roman" pitchFamily="18" charset="0"/>
                <a:cs typeface="Times New Roman" pitchFamily="18" charset="0"/>
              </a:rPr>
              <a:t>Un </a:t>
            </a:r>
            <a:r>
              <a:rPr lang="fr-FR" sz="2400" dirty="0">
                <a:latin typeface="Times New Roman" pitchFamily="18" charset="0"/>
                <a:cs typeface="Times New Roman" pitchFamily="18" charset="0"/>
              </a:rPr>
              <a:t>sol pollué devient à son tour une source possible de diffusion </a:t>
            </a:r>
            <a:r>
              <a:rPr lang="fr-FR" sz="2400" dirty="0" smtClean="0">
                <a:latin typeface="Times New Roman" pitchFamily="18" charset="0"/>
                <a:cs typeface="Times New Roman" pitchFamily="18" charset="0"/>
              </a:rPr>
              <a:t>de</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polluants</a:t>
            </a:r>
            <a:r>
              <a:rPr lang="fr-FR" sz="2400" dirty="0">
                <a:latin typeface="Times New Roman" pitchFamily="18" charset="0"/>
                <a:cs typeface="Times New Roman" pitchFamily="18" charset="0"/>
              </a:rPr>
              <a:t> dans </a:t>
            </a:r>
            <a:r>
              <a:rPr lang="fr-FR" sz="2400" dirty="0" smtClean="0">
                <a:latin typeface="Times New Roman" pitchFamily="18" charset="0"/>
                <a:cs typeface="Times New Roman" pitchFamily="18" charset="0"/>
              </a:rPr>
              <a:t>l‘environnement,</a:t>
            </a:r>
            <a:r>
              <a:rPr lang="fr-FR" sz="2400" dirty="0">
                <a:latin typeface="Times New Roman" pitchFamily="18" charset="0"/>
                <a:cs typeface="Times New Roman" pitchFamily="18" charset="0"/>
              </a:rPr>
              <a:t> via l'eau, les envols de poussières, émanations gazeuses ou via une </a:t>
            </a:r>
            <a:r>
              <a:rPr lang="fr-FR" sz="2400" dirty="0" err="1">
                <a:latin typeface="Times New Roman" pitchFamily="18" charset="0"/>
                <a:cs typeface="Times New Roman" pitchFamily="18" charset="0"/>
              </a:rPr>
              <a:t>re</a:t>
            </a:r>
            <a:r>
              <a:rPr lang="fr-FR" sz="2400" dirty="0">
                <a:latin typeface="Times New Roman" pitchFamily="18" charset="0"/>
                <a:cs typeface="Times New Roman" pitchFamily="18" charset="0"/>
              </a:rPr>
              <a:t>-concentration et transfert de polluants par des </a:t>
            </a:r>
            <a:r>
              <a:rPr lang="fr-FR" sz="2400" dirty="0" smtClean="0">
                <a:latin typeface="Times New Roman" pitchFamily="18" charset="0"/>
                <a:cs typeface="Times New Roman" pitchFamily="18" charset="0"/>
              </a:rPr>
              <a:t>organismes vivants</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(bactéries, champignons, plantes</a:t>
            </a:r>
            <a:r>
              <a:rPr lang="fr-FR" sz="2400" dirty="0">
                <a:latin typeface="Times New Roman" pitchFamily="18" charset="0"/>
                <a:cs typeface="Times New Roman" pitchFamily="18" charset="0"/>
              </a:rPr>
              <a:t> à leur tour mangés par des animaux). Les polluants du sol les plus courants et les plus recherchés sont : les métaux lourds, les hydrocarbures, les COV, les huiles minérales, les goudrons, les hydrocarbures halogénés volatils et les organochlorés.</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marL="0" indent="0" algn="just">
              <a:lnSpc>
                <a:spcPct val="150000"/>
              </a:lnSpc>
              <a:buNone/>
            </a:pPr>
            <a:r>
              <a:rPr lang="fr-FR" sz="2400" b="1" dirty="0" smtClean="0">
                <a:latin typeface="Times New Roman" pitchFamily="18" charset="0"/>
                <a:cs typeface="Times New Roman" pitchFamily="18" charset="0"/>
              </a:rPr>
              <a:t>I.2.2.2. </a:t>
            </a:r>
            <a:r>
              <a:rPr lang="fr-FR" sz="2400" b="1" dirty="0">
                <a:latin typeface="Times New Roman" pitchFamily="18" charset="0"/>
                <a:cs typeface="Times New Roman" pitchFamily="18" charset="0"/>
              </a:rPr>
              <a:t>Pollution de l'eau :</a:t>
            </a:r>
            <a:r>
              <a:rPr lang="fr-FR" sz="2400" dirty="0">
                <a:latin typeface="Times New Roman" pitchFamily="18" charset="0"/>
                <a:cs typeface="Times New Roman" pitchFamily="18" charset="0"/>
              </a:rPr>
              <a:t> </a:t>
            </a:r>
            <a:r>
              <a:rPr lang="fr-FR" sz="2400" dirty="0" smtClean="0">
                <a:latin typeface="Times New Roman" pitchFamily="18" charset="0"/>
                <a:cs typeface="Times New Roman" pitchFamily="18" charset="0"/>
              </a:rPr>
              <a:t>Elle </a:t>
            </a:r>
            <a:r>
              <a:rPr lang="fr-FR" sz="2400" dirty="0">
                <a:latin typeface="Times New Roman" pitchFamily="18" charset="0"/>
                <a:cs typeface="Times New Roman" pitchFamily="18" charset="0"/>
              </a:rPr>
              <a:t>se caractérise par la présence de micro-organismes, de substances chimiques ou encore de déchets industriels. Elle peut concerner les cours d’eau, les nappes d’eau, les eaux saumâtres mais également l’eau de pluie, la rosée, la neige et la glace polaire. </a:t>
            </a:r>
            <a:endParaRPr lang="fr-FR" sz="2400" dirty="0" smtClean="0">
              <a:latin typeface="Times New Roman" pitchFamily="18" charset="0"/>
              <a:cs typeface="Times New Roman" pitchFamily="18" charset="0"/>
            </a:endParaRPr>
          </a:p>
          <a:p>
            <a:pPr marL="0" indent="363538" algn="just">
              <a:lnSpc>
                <a:spcPct val="150000"/>
              </a:lnSpc>
              <a:buNone/>
            </a:pPr>
            <a:r>
              <a:rPr lang="fr-FR" sz="2400" dirty="0" smtClean="0">
                <a:latin typeface="Times New Roman" pitchFamily="18" charset="0"/>
                <a:cs typeface="Times New Roman" pitchFamily="18" charset="0"/>
              </a:rPr>
              <a:t>Ses </a:t>
            </a:r>
            <a:r>
              <a:rPr lang="fr-FR" sz="2400" dirty="0">
                <a:latin typeface="Times New Roman" pitchFamily="18" charset="0"/>
                <a:cs typeface="Times New Roman" pitchFamily="18" charset="0"/>
              </a:rPr>
              <a:t>origines </a:t>
            </a:r>
            <a:r>
              <a:rPr lang="fr-FR" sz="2400" dirty="0" smtClean="0">
                <a:latin typeface="Times New Roman" pitchFamily="18" charset="0"/>
                <a:cs typeface="Times New Roman" pitchFamily="18" charset="0"/>
              </a:rPr>
              <a:t>sont diverses</a:t>
            </a:r>
            <a:r>
              <a:rPr lang="fr-FR" sz="2400" dirty="0">
                <a:latin typeface="Times New Roman" pitchFamily="18" charset="0"/>
                <a:cs typeface="Times New Roman" pitchFamily="18" charset="0"/>
              </a:rPr>
              <a:t> : </a:t>
            </a:r>
            <a:r>
              <a:rPr lang="fr-FR" sz="2400" dirty="0" smtClean="0">
                <a:latin typeface="Times New Roman" pitchFamily="18" charset="0"/>
                <a:cs typeface="Times New Roman" pitchFamily="18" charset="0"/>
              </a:rPr>
              <a:t>les rejets </a:t>
            </a:r>
            <a:r>
              <a:rPr lang="fr-FR" sz="2400" dirty="0">
                <a:latin typeface="Times New Roman" pitchFamily="18" charset="0"/>
                <a:cs typeface="Times New Roman" pitchFamily="18" charset="0"/>
              </a:rPr>
              <a:t>de produits chimiques comme les hydrocarbures ainsi que les eaux évacuées par les usines, la pollution agricole </a:t>
            </a:r>
            <a:r>
              <a:rPr lang="fr-FR" sz="2400" dirty="0" smtClean="0">
                <a:latin typeface="Times New Roman" pitchFamily="18" charset="0"/>
                <a:cs typeface="Times New Roman" pitchFamily="18" charset="0"/>
              </a:rPr>
              <a:t>avec </a:t>
            </a:r>
            <a:r>
              <a:rPr lang="fr-FR" sz="2400" dirty="0">
                <a:latin typeface="Times New Roman" pitchFamily="18" charset="0"/>
                <a:cs typeface="Times New Roman" pitchFamily="18" charset="0"/>
              </a:rPr>
              <a:t>les déjections animales mais aussi les produits phytosanitaires/pesticides (herbicides, insecticides, fongicides) utilisés dans l’agriculture. Ils pénètrent alors dans les sols jusqu’à atteindre les eaux souterraines. Et la pollution domestique avec les eaux usées, les produits d’entretien ou cosmétiques (savons de lessives, détergents), les peintures, solvants, huiles de vidanges, hydrocarbures…etc.</a:t>
            </a:r>
          </a:p>
          <a:p>
            <a:pPr algn="just">
              <a:lnSpc>
                <a:spcPct val="150000"/>
              </a:lnSpc>
            </a:pPr>
            <a:endParaRPr lang="fr-FR"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2285992"/>
          </a:xfrm>
        </p:spPr>
        <p:txBody>
          <a:bodyPr>
            <a:normAutofit lnSpcReduction="10000"/>
          </a:bodyPr>
          <a:lstStyle/>
          <a:p>
            <a:pPr marL="0" indent="0" algn="just">
              <a:lnSpc>
                <a:spcPct val="150000"/>
              </a:lnSpc>
              <a:buNone/>
            </a:pPr>
            <a:r>
              <a:rPr lang="fr-FR" sz="2400" b="1" dirty="0">
                <a:latin typeface="Times New Roman" pitchFamily="18" charset="0"/>
                <a:cs typeface="Times New Roman" pitchFamily="18" charset="0"/>
              </a:rPr>
              <a:t>I.2.2.1. Pollution de l’air : </a:t>
            </a:r>
            <a:r>
              <a:rPr lang="fr-FR" sz="2400" dirty="0">
                <a:latin typeface="Times New Roman" pitchFamily="18" charset="0"/>
                <a:cs typeface="Times New Roman" pitchFamily="18" charset="0"/>
              </a:rPr>
              <a:t>L’air naturel est composé principalement d’azote (78 %), d’oxygène (21 %) et vapeur d’eau et gaz rares (1%) (Tableau 1).  </a:t>
            </a:r>
          </a:p>
          <a:p>
            <a:pPr algn="just">
              <a:lnSpc>
                <a:spcPct val="150000"/>
              </a:lnSpc>
              <a:buNone/>
            </a:pPr>
            <a:r>
              <a:rPr lang="fr-FR" sz="2400" dirty="0">
                <a:latin typeface="Times New Roman" pitchFamily="18" charset="0"/>
                <a:cs typeface="Times New Roman" pitchFamily="18" charset="0"/>
              </a:rPr>
              <a:t>Tableau 1. </a:t>
            </a:r>
            <a:r>
              <a:rPr lang="fr-FR" sz="2400" dirty="0" smtClean="0">
                <a:latin typeface="Times New Roman" pitchFamily="18" charset="0"/>
                <a:cs typeface="Times New Roman" pitchFamily="18" charset="0"/>
              </a:rPr>
              <a:t>Composition </a:t>
            </a:r>
            <a:r>
              <a:rPr lang="fr-FR" sz="2400" dirty="0">
                <a:latin typeface="Times New Roman" pitchFamily="18" charset="0"/>
                <a:cs typeface="Times New Roman" pitchFamily="18" charset="0"/>
              </a:rPr>
              <a:t>de </a:t>
            </a:r>
            <a:r>
              <a:rPr lang="fr-FR" sz="2400" dirty="0" smtClean="0">
                <a:latin typeface="Times New Roman" pitchFamily="18" charset="0"/>
                <a:cs typeface="Times New Roman" pitchFamily="18" charset="0"/>
              </a:rPr>
              <a:t>l’air</a:t>
            </a:r>
          </a:p>
          <a:p>
            <a:pPr algn="just">
              <a:lnSpc>
                <a:spcPct val="150000"/>
              </a:lnSpc>
              <a:buNone/>
            </a:pPr>
            <a:endParaRPr lang="fr-FR" sz="2400" dirty="0" smtClean="0">
              <a:latin typeface="Times New Roman" pitchFamily="18" charset="0"/>
              <a:cs typeface="Times New Roman" pitchFamily="18" charset="0"/>
            </a:endParaRPr>
          </a:p>
          <a:p>
            <a:pPr algn="just">
              <a:lnSpc>
                <a:spcPct val="150000"/>
              </a:lnSpc>
              <a:buNone/>
            </a:pPr>
            <a:endParaRPr lang="fr-FR" sz="2400" dirty="0">
              <a:latin typeface="Times New Roman" pitchFamily="18" charset="0"/>
              <a:cs typeface="Times New Roman" pitchFamily="18" charset="0"/>
            </a:endParaRPr>
          </a:p>
        </p:txBody>
      </p:sp>
      <p:pic>
        <p:nvPicPr>
          <p:cNvPr id="15364" name="Picture 4"/>
          <p:cNvPicPr>
            <a:picLocks noChangeAspect="1" noChangeArrowheads="1"/>
          </p:cNvPicPr>
          <p:nvPr/>
        </p:nvPicPr>
        <p:blipFill>
          <a:blip r:embed="rId2"/>
          <a:srcRect/>
          <a:stretch>
            <a:fillRect/>
          </a:stretch>
        </p:blipFill>
        <p:spPr bwMode="auto">
          <a:xfrm>
            <a:off x="0" y="2428867"/>
            <a:ext cx="9191484" cy="402311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p:spPr>
        <p:txBody>
          <a:bodyPr>
            <a:normAutofit fontScale="90000"/>
          </a:bodyPr>
          <a:lstStyle/>
          <a:p>
            <a:pPr indent="539750" algn="just">
              <a:lnSpc>
                <a:spcPct val="150000"/>
              </a:lnSpc>
            </a:pPr>
            <a:r>
              <a:rPr lang="fr-FR" sz="2400" dirty="0">
                <a:latin typeface="Times New Roman" pitchFamily="18" charset="0"/>
                <a:cs typeface="Times New Roman" pitchFamily="18" charset="0"/>
              </a:rPr>
              <a:t>La pollution atmosphérique peut résulter soit d’une modification </a:t>
            </a:r>
            <a:r>
              <a:rPr lang="fr-FR" sz="2400" dirty="0">
                <a:solidFill>
                  <a:srgbClr val="FF0000"/>
                </a:solidFill>
                <a:latin typeface="Times New Roman" pitchFamily="18" charset="0"/>
                <a:cs typeface="Times New Roman" pitchFamily="18" charset="0"/>
              </a:rPr>
              <a:t>quantitative</a:t>
            </a:r>
            <a:r>
              <a:rPr lang="fr-FR" sz="2400" dirty="0">
                <a:latin typeface="Times New Roman" pitchFamily="18" charset="0"/>
                <a:cs typeface="Times New Roman" pitchFamily="18" charset="0"/>
              </a:rPr>
              <a:t> par la hausse de la concentration dans l’air de certains de ses constituants normaux (CO</a:t>
            </a:r>
            <a:r>
              <a:rPr lang="fr-FR" sz="2400" baseline="-25000" dirty="0">
                <a:latin typeface="Times New Roman" pitchFamily="18" charset="0"/>
                <a:cs typeface="Times New Roman" pitchFamily="18" charset="0"/>
              </a:rPr>
              <a:t>2</a:t>
            </a:r>
            <a:r>
              <a:rPr lang="fr-FR" sz="2400" dirty="0">
                <a:latin typeface="Times New Roman" pitchFamily="18" charset="0"/>
                <a:cs typeface="Times New Roman" pitchFamily="18" charset="0"/>
              </a:rPr>
              <a:t>, NO</a:t>
            </a:r>
            <a:r>
              <a:rPr lang="fr-FR" sz="2400" baseline="-25000" dirty="0">
                <a:latin typeface="Times New Roman" pitchFamily="18" charset="0"/>
                <a:cs typeface="Times New Roman" pitchFamily="18" charset="0"/>
              </a:rPr>
              <a:t>2</a:t>
            </a:r>
            <a:r>
              <a:rPr lang="fr-FR" sz="2400" dirty="0">
                <a:latin typeface="Times New Roman" pitchFamily="18" charset="0"/>
                <a:cs typeface="Times New Roman" pitchFamily="18" charset="0"/>
              </a:rPr>
              <a:t>, O</a:t>
            </a:r>
            <a:r>
              <a:rPr lang="fr-FR" sz="2400" baseline="-25000" dirty="0">
                <a:latin typeface="Times New Roman" pitchFamily="18" charset="0"/>
                <a:cs typeface="Times New Roman" pitchFamily="18" charset="0"/>
              </a:rPr>
              <a:t>3</a:t>
            </a:r>
            <a:r>
              <a:rPr lang="fr-FR" sz="2400" dirty="0">
                <a:latin typeface="Times New Roman" pitchFamily="18" charset="0"/>
                <a:cs typeface="Times New Roman" pitchFamily="18" charset="0"/>
              </a:rPr>
              <a:t>), soit d’une modification </a:t>
            </a:r>
            <a:r>
              <a:rPr lang="fr-FR" sz="2400" dirty="0">
                <a:solidFill>
                  <a:srgbClr val="FF0000"/>
                </a:solidFill>
                <a:latin typeface="Times New Roman" pitchFamily="18" charset="0"/>
                <a:cs typeface="Times New Roman" pitchFamily="18" charset="0"/>
              </a:rPr>
              <a:t>qualitative</a:t>
            </a:r>
            <a:r>
              <a:rPr lang="fr-FR" sz="2400" dirty="0">
                <a:latin typeface="Times New Roman" pitchFamily="18" charset="0"/>
                <a:cs typeface="Times New Roman" pitchFamily="18" charset="0"/>
              </a:rPr>
              <a:t> due à l’introduction de composés étrangers à ce milieu (radioéléments, substances organiques de synthèse par exemple), soit encore, et c’est le cas général, d’une combinaison de ces deux phénomènes</a:t>
            </a:r>
            <a:r>
              <a:rPr lang="fr-FR" sz="2400" dirty="0" smtClean="0">
                <a:latin typeface="Times New Roman" pitchFamily="18" charset="0"/>
                <a:cs typeface="Times New Roman" pitchFamily="18" charset="0"/>
              </a:rPr>
              <a:t>.</a:t>
            </a:r>
            <a:br>
              <a:rPr lang="fr-FR" sz="2400" dirty="0" smtClean="0">
                <a:latin typeface="Times New Roman" pitchFamily="18" charset="0"/>
                <a:cs typeface="Times New Roman" pitchFamily="18" charset="0"/>
              </a:rPr>
            </a:br>
            <a:r>
              <a:rPr lang="fr-FR" sz="2400" dirty="0" smtClean="0">
                <a:latin typeface="Times New Roman" pitchFamily="18" charset="0"/>
                <a:cs typeface="Times New Roman" pitchFamily="18" charset="0"/>
              </a:rPr>
              <a:t>      Les </a:t>
            </a:r>
            <a:r>
              <a:rPr lang="fr-FR" sz="2400" dirty="0">
                <a:latin typeface="Times New Roman" pitchFamily="18" charset="0"/>
                <a:cs typeface="Times New Roman" pitchFamily="18" charset="0"/>
              </a:rPr>
              <a:t>polluants sont de deux types : </a:t>
            </a:r>
            <a:r>
              <a:rPr lang="fr-FR" sz="2400" dirty="0">
                <a:solidFill>
                  <a:srgbClr val="FF0000"/>
                </a:solidFill>
                <a:latin typeface="Times New Roman" pitchFamily="18" charset="0"/>
                <a:cs typeface="Times New Roman" pitchFamily="18" charset="0"/>
              </a:rPr>
              <a:t>polluants primaires </a:t>
            </a:r>
            <a:r>
              <a:rPr lang="fr-FR" sz="2400" dirty="0">
                <a:latin typeface="Times New Roman" pitchFamily="18" charset="0"/>
                <a:cs typeface="Times New Roman" pitchFamily="18" charset="0"/>
              </a:rPr>
              <a:t>sont les polluants que l’on trouve à l’endroit de </a:t>
            </a:r>
            <a:r>
              <a:rPr lang="fr-FR" sz="2400" dirty="0" smtClean="0">
                <a:latin typeface="Times New Roman" pitchFamily="18" charset="0"/>
                <a:cs typeface="Times New Roman" pitchFamily="18" charset="0"/>
              </a:rPr>
              <a:t>l’émission (CO, les </a:t>
            </a:r>
            <a:r>
              <a:rPr lang="fr-FR" sz="2400" dirty="0">
                <a:latin typeface="Times New Roman" pitchFamily="18" charset="0"/>
                <a:cs typeface="Times New Roman" pitchFamily="18" charset="0"/>
              </a:rPr>
              <a:t>métaux lourds contenus dans les aérosols, COV,…</a:t>
            </a:r>
            <a:r>
              <a:rPr lang="fr-FR" sz="2400" dirty="0" err="1" smtClean="0">
                <a:latin typeface="Times New Roman" pitchFamily="18" charset="0"/>
                <a:cs typeface="Times New Roman" pitchFamily="18" charset="0"/>
              </a:rPr>
              <a:t>etc</a:t>
            </a:r>
            <a:r>
              <a:rPr lang="fr-FR" sz="2400"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Les </a:t>
            </a:r>
            <a:r>
              <a:rPr lang="fr-FR" sz="2400" dirty="0">
                <a:solidFill>
                  <a:srgbClr val="FF0000"/>
                </a:solidFill>
                <a:latin typeface="Times New Roman" pitchFamily="18" charset="0"/>
                <a:cs typeface="Times New Roman" pitchFamily="18" charset="0"/>
              </a:rPr>
              <a:t>polluants secondaires </a:t>
            </a:r>
            <a:r>
              <a:rPr lang="fr-FR" sz="2400" dirty="0">
                <a:latin typeface="Times New Roman" pitchFamily="18" charset="0"/>
                <a:cs typeface="Times New Roman" pitchFamily="18" charset="0"/>
              </a:rPr>
              <a:t>sont des polluants qui ne sont pas émis, mais qui résultent de la transformation physico-chimique des polluants primaires au cours de leur séjour dans l’atmosphère. Par exemple, l’ozone résulte de réactions chimiques impliquant notamment les oxydes d’azote (</a:t>
            </a:r>
            <a:r>
              <a:rPr lang="fr-FR" sz="2400" dirty="0" err="1">
                <a:latin typeface="Times New Roman" pitchFamily="18" charset="0"/>
                <a:cs typeface="Times New Roman" pitchFamily="18" charset="0"/>
              </a:rPr>
              <a:t>NOx</a:t>
            </a:r>
            <a:r>
              <a:rPr lang="fr-FR" sz="2400" dirty="0">
                <a:latin typeface="Times New Roman" pitchFamily="18" charset="0"/>
                <a:cs typeface="Times New Roman" pitchFamily="18" charset="0"/>
              </a:rPr>
              <a:t>) et les COV (composés organiques volatiles).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1553</TotalTime>
  <Words>1175</Words>
  <Application>Microsoft Office PowerPoint</Application>
  <PresentationFormat>Affichage à l'écran (4:3)</PresentationFormat>
  <Paragraphs>114</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Eco toxicologie végétale</vt:lpstr>
      <vt:lpstr>Diapositive 2</vt:lpstr>
      <vt:lpstr>Diapositive 3</vt:lpstr>
      <vt:lpstr>Diapositive 4</vt:lpstr>
      <vt:lpstr>Diapositive 5</vt:lpstr>
      <vt:lpstr>Diapositive 6</vt:lpstr>
      <vt:lpstr>Diapositive 7</vt:lpstr>
      <vt:lpstr>Diapositive 8</vt:lpstr>
      <vt:lpstr>La pollution atmosphérique peut résulter soit d’une modification quantitative par la hausse de la concentration dans l’air de certains de ses constituants normaux (CO2, NO2, O3), soit d’une modification qualitative due à l’introduction de composés étrangers à ce milieu (radioéléments, substances organiques de synthèse par exemple), soit encore, et c’est le cas général, d’une combinaison de ces deux phénomènes.       Les polluants sont de deux types : polluants primaires sont les polluants que l’on trouve à l’endroit de l’émission (CO, les métaux lourds contenus dans les aérosols, COV,…etc). Les polluants secondaires sont des polluants qui ne sont pas émis, mais qui résultent de la transformation physico-chimique des polluants primaires au cours de leur séjour dans l’atmosphère. Par exemple, l’ozone résulte de réactions chimiques impliquant notamment les oxydes d’azote (NOx) et les COV (composés organiques volatiles). </vt:lpstr>
      <vt:lpstr>Diapositive 10</vt:lpstr>
      <vt:lpstr>Diapositive 11</vt:lpstr>
      <vt:lpstr>Diapositive 12</vt:lpstr>
      <vt:lpstr>Diapositive 13</vt:lpstr>
      <vt:lpstr>Diapositive 14</vt:lpstr>
      <vt:lpstr>Diapositive 15</vt:lpstr>
      <vt:lpstr>Diapositive 16</vt:lpstr>
      <vt:lpstr>2. Modes de pénétration des substances toxiques </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 toxicologie végétale</dc:title>
  <dc:creator>user</dc:creator>
  <cp:lastModifiedBy>user</cp:lastModifiedBy>
  <cp:revision>27</cp:revision>
  <dcterms:created xsi:type="dcterms:W3CDTF">2022-03-28T16:42:38Z</dcterms:created>
  <dcterms:modified xsi:type="dcterms:W3CDTF">2022-04-07T12:52:14Z</dcterms:modified>
</cp:coreProperties>
</file>