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18"/>
  </p:notesMasterIdLst>
  <p:sldIdLst>
    <p:sldId id="256" r:id="rId2"/>
    <p:sldId id="258" r:id="rId3"/>
    <p:sldId id="257" r:id="rId4"/>
    <p:sldId id="259" r:id="rId5"/>
    <p:sldId id="260" r:id="rId6"/>
    <p:sldId id="289" r:id="rId7"/>
    <p:sldId id="290" r:id="rId8"/>
    <p:sldId id="291" r:id="rId9"/>
    <p:sldId id="292" r:id="rId10"/>
    <p:sldId id="298" r:id="rId11"/>
    <p:sldId id="299" r:id="rId12"/>
    <p:sldId id="300" r:id="rId13"/>
    <p:sldId id="301" r:id="rId14"/>
    <p:sldId id="297" r:id="rId15"/>
    <p:sldId id="287" r:id="rId16"/>
    <p:sldId id="288"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441" autoAdjust="0"/>
    <p:restoredTop sz="94624" autoAdjust="0"/>
  </p:normalViewPr>
  <p:slideViewPr>
    <p:cSldViewPr>
      <p:cViewPr varScale="1">
        <p:scale>
          <a:sx n="69" d="100"/>
          <a:sy n="69" d="100"/>
        </p:scale>
        <p:origin x="-1422" y="-102"/>
      </p:cViewPr>
      <p:guideLst>
        <p:guide orient="horz" pos="2160"/>
        <p:guide pos="2880"/>
      </p:guideLst>
    </p:cSldViewPr>
  </p:slideViewPr>
  <p:outlineViewPr>
    <p:cViewPr>
      <p:scale>
        <a:sx n="33" d="100"/>
        <a:sy n="33" d="100"/>
      </p:scale>
      <p:origin x="0" y="283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56"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0FA306-FD74-4EED-A0B1-23CAAFA79F18}" type="datetimeFigureOut">
              <a:rPr lang="fr-FR" smtClean="0"/>
              <a:pPr/>
              <a:t>24/04/2016</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717D87-7442-43CB-9416-947DAFC35095}" type="slidenum">
              <a:rPr lang="fr-FR" smtClean="0"/>
              <a:pPr/>
              <a:t>‹N°›</a:t>
            </a:fld>
            <a:endParaRPr lang="fr-F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52717D87-7442-43CB-9416-947DAFC35095}"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52717D87-7442-43CB-9416-947DAFC35095}" type="slidenum">
              <a:rPr lang="fr-FR" smtClean="0"/>
              <a:pPr/>
              <a:t>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F2A3F3-411E-47A9-91E4-EDC27A9E48F9}" type="datetimeFigureOut">
              <a:rPr lang="fr-FR" smtClean="0"/>
              <a:pPr/>
              <a:t>24/04/2016</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9170F5-5306-4272-9E73-884391C79E44}" type="slidenum">
              <a:rPr lang="fr-FR" smtClean="0"/>
              <a:pPr/>
              <a:t>‹N°›</a:t>
            </a:fld>
            <a:endParaRPr lang="fr-FR" dirty="0"/>
          </a:p>
        </p:txBody>
      </p:sp>
    </p:spTree>
  </p:cSld>
  <p:clrMap bg1="dk1" tx1="lt1" bg2="dk2"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4282" y="0"/>
            <a:ext cx="7929618" cy="1754326"/>
          </a:xfrm>
          <a:prstGeom prst="rect">
            <a:avLst/>
          </a:prstGeom>
          <a:noFill/>
          <a:ln w="0">
            <a:noFill/>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rtl="1"/>
            <a:r>
              <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جامعة </a:t>
            </a:r>
            <a:r>
              <a:rPr lang="ar-DZ" sz="3600" b="1" cap="none" spc="0"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بومرداس</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rtl="1"/>
            <a:r>
              <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كلية العلوم الاقتصادية، التجارية وعلوم التسيير</a:t>
            </a:r>
          </a:p>
          <a:p>
            <a:pPr algn="ctr" rtl="1"/>
            <a:r>
              <a:rPr lang="ar-DZ"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قسم علوم التسيير </a:t>
            </a:r>
            <a:r>
              <a:rPr lang="ar-DZ" sz="3600" b="1"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ماستر</a:t>
            </a:r>
            <a:r>
              <a:rPr lang="ar-DZ"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 </a:t>
            </a:r>
            <a:r>
              <a:rPr lang="fr-FR"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I</a:t>
            </a:r>
            <a:r>
              <a:rPr lang="ar-DZ"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 إدارة أعمال المؤسسات</a:t>
            </a:r>
            <a:endParaRPr lang="fr-FR" sz="3600" b="1" cap="none" spc="0"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p:txBody>
      </p:sp>
      <p:sp>
        <p:nvSpPr>
          <p:cNvPr id="4" name="AutoShape 9"/>
          <p:cNvSpPr>
            <a:spLocks noGrp="1" noChangeArrowheads="1"/>
          </p:cNvSpPr>
          <p:nvPr>
            <p:ph type="ctrTitle"/>
          </p:nvPr>
        </p:nvSpPr>
        <p:spPr bwMode="auto">
          <a:xfrm>
            <a:off x="500034" y="1785926"/>
            <a:ext cx="8001056" cy="1928826"/>
          </a:xfrm>
          <a:prstGeom prst="roundRect">
            <a:avLst>
              <a:gd name="adj" fmla="val 27056"/>
            </a:avLst>
          </a:prstGeom>
          <a:solidFill>
            <a:schemeClr val="bg2">
              <a:lumMod val="75000"/>
            </a:schemeClr>
          </a:solidFill>
          <a:ln>
            <a:solidFill>
              <a:schemeClr val="tx1"/>
            </a:solidFill>
            <a:headEnd/>
            <a:tailEnd/>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none" anchor="ctr">
            <a:noAutofit/>
          </a:bodyPr>
          <a:lstStyle/>
          <a:p>
            <a:pPr rtl="1"/>
            <a:r>
              <a:rPr lang="ar-DZ" sz="4000" b="1" dirty="0" smtClean="0"/>
              <a:t/>
            </a:r>
            <a:br>
              <a:rPr lang="ar-DZ" sz="4000" b="1" dirty="0" smtClean="0"/>
            </a:br>
            <a:r>
              <a:rPr lang="ar-DZ" sz="4000" b="1" dirty="0" smtClean="0"/>
              <a:t>برنامج مقياس لوحة القيادة الاستشرافية</a:t>
            </a:r>
            <a:r>
              <a:rPr lang="fr-FR" sz="4000" b="1" dirty="0" smtClean="0"/>
              <a:t> </a:t>
            </a:r>
            <a:r>
              <a:rPr lang="ar-DZ" sz="4000" b="1" dirty="0" smtClean="0"/>
              <a:t/>
            </a:r>
            <a:br>
              <a:rPr lang="ar-DZ" sz="4000" b="1" dirty="0" smtClean="0"/>
            </a:br>
            <a:r>
              <a:rPr lang="fr-FR" sz="4000" b="1" dirty="0" err="1" smtClean="0"/>
              <a:t>Balanced</a:t>
            </a:r>
            <a:r>
              <a:rPr lang="fr-FR" sz="4000" b="1" dirty="0" smtClean="0"/>
              <a:t> </a:t>
            </a:r>
            <a:r>
              <a:rPr lang="fr-FR" sz="4000" b="1" dirty="0" err="1" smtClean="0"/>
              <a:t>Scorecard</a:t>
            </a:r>
            <a:r>
              <a:rPr lang="fr-FR" sz="4000" b="1" dirty="0" smtClean="0"/>
              <a:t> (BSC)</a:t>
            </a:r>
            <a:br>
              <a:rPr lang="fr-FR" sz="4000" b="1" dirty="0" smtClean="0"/>
            </a:br>
            <a:endParaRPr lang="fr-FR" sz="4000" dirty="0"/>
          </a:p>
        </p:txBody>
      </p:sp>
      <p:sp>
        <p:nvSpPr>
          <p:cNvPr id="3" name="Sous-titre 2"/>
          <p:cNvSpPr>
            <a:spLocks noGrp="1"/>
          </p:cNvSpPr>
          <p:nvPr>
            <p:ph type="subTitle" idx="1"/>
          </p:nvPr>
        </p:nvSpPr>
        <p:spPr>
          <a:xfrm rot="10800000" flipV="1">
            <a:off x="428596" y="4643446"/>
            <a:ext cx="8143932" cy="2000264"/>
          </a:xfrm>
          <a:solidFill>
            <a:schemeClr val="bg2">
              <a:lumMod val="75000"/>
            </a:schemeClr>
          </a:solidFill>
          <a:ln>
            <a:solidFill>
              <a:schemeClr val="tx1"/>
            </a:solidFill>
          </a:ln>
        </p:spPr>
        <p:style>
          <a:lnRef idx="2">
            <a:schemeClr val="dk1"/>
          </a:lnRef>
          <a:fillRef idx="1">
            <a:schemeClr val="lt1"/>
          </a:fillRef>
          <a:effectRef idx="0">
            <a:schemeClr val="dk1"/>
          </a:effectRef>
          <a:fontRef idx="minor">
            <a:schemeClr val="dk1"/>
          </a:fontRef>
        </p:style>
        <p:txBody>
          <a:bodyPr>
            <a:normAutofit/>
          </a:bodyPr>
          <a:lstStyle/>
          <a:p>
            <a:pPr rtl="1"/>
            <a:r>
              <a:rPr lang="ar-DZ" dirty="0" smtClean="0">
                <a:ln>
                  <a:solidFill>
                    <a:schemeClr val="tx1"/>
                  </a:solidFill>
                </a:ln>
                <a:solidFill>
                  <a:schemeClr val="tx1"/>
                </a:solidFill>
                <a:latin typeface="Simplified Arabic" pitchFamily="18" charset="-78"/>
                <a:cs typeface="Simplified Arabic" pitchFamily="18" charset="-78"/>
              </a:rPr>
              <a:t>إعداد</a:t>
            </a:r>
          </a:p>
          <a:p>
            <a:pPr rtl="1"/>
            <a:r>
              <a:rPr lang="ar-DZ" b="1" dirty="0" smtClean="0">
                <a:ln>
                  <a:solidFill>
                    <a:schemeClr val="tx1"/>
                  </a:solidFill>
                </a:ln>
                <a:solidFill>
                  <a:schemeClr val="tx1"/>
                </a:solidFill>
                <a:latin typeface="Simplified Arabic" pitchFamily="18" charset="-78"/>
                <a:cs typeface="Simplified Arabic" pitchFamily="18" charset="-78"/>
              </a:rPr>
              <a:t>د. عرقوب وعلي</a:t>
            </a:r>
          </a:p>
          <a:p>
            <a:pPr rtl="1"/>
            <a:r>
              <a:rPr lang="ar-DZ" sz="2600" b="1" dirty="0" smtClean="0">
                <a:ln>
                  <a:solidFill>
                    <a:schemeClr val="tx1"/>
                  </a:solidFill>
                </a:ln>
                <a:solidFill>
                  <a:schemeClr val="tx1"/>
                </a:solidFill>
                <a:latin typeface="Simplified Arabic" pitchFamily="18" charset="-78"/>
                <a:cs typeface="Simplified Arabic" pitchFamily="18" charset="-78"/>
              </a:rPr>
              <a:t>جامعة </a:t>
            </a:r>
            <a:r>
              <a:rPr lang="ar-DZ" sz="2600" b="1" dirty="0" err="1" smtClean="0">
                <a:ln>
                  <a:solidFill>
                    <a:schemeClr val="tx1"/>
                  </a:solidFill>
                </a:ln>
                <a:solidFill>
                  <a:schemeClr val="tx1"/>
                </a:solidFill>
                <a:latin typeface="Simplified Arabic" pitchFamily="18" charset="-78"/>
                <a:cs typeface="Simplified Arabic" pitchFamily="18" charset="-78"/>
              </a:rPr>
              <a:t>بومرداس</a:t>
            </a:r>
            <a:endParaRPr lang="ar-DZ" sz="2600"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2000"/>
                                        <p:tgtEl>
                                          <p:spTgt spid="6"/>
                                        </p:tgtEl>
                                      </p:cBhvr>
                                    </p:animEffect>
                                  </p:childTnLst>
                                </p:cTn>
                              </p:par>
                            </p:childTnLst>
                          </p:cTn>
                        </p:par>
                        <p:par>
                          <p:cTn id="8" fill="hold">
                            <p:stCondLst>
                              <p:cond delay="2000"/>
                            </p:stCondLst>
                            <p:childTnLst>
                              <p:par>
                                <p:cTn id="9" presetID="5"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heckerboard(across)">
                                      <p:cBhvr>
                                        <p:cTn id="11" dur="2000"/>
                                        <p:tgtEl>
                                          <p:spTgt spid="4"/>
                                        </p:tgtEl>
                                      </p:cBhvr>
                                    </p:animEffect>
                                  </p:childTnLst>
                                </p:cTn>
                              </p:par>
                              <p:par>
                                <p:cTn id="12" presetID="2" presetClass="entr" presetSubtype="4" fill="hold" grpId="0" nodeType="with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additive="base">
                                        <p:cTn id="14" dur="2000" fill="hold"/>
                                        <p:tgtEl>
                                          <p:spTgt spid="3">
                                            <p:bg/>
                                          </p:spTgt>
                                        </p:tgtEl>
                                        <p:attrNameLst>
                                          <p:attrName>ppt_x</p:attrName>
                                        </p:attrNameLst>
                                      </p:cBhvr>
                                      <p:tavLst>
                                        <p:tav tm="0">
                                          <p:val>
                                            <p:strVal val="#ppt_x"/>
                                          </p:val>
                                        </p:tav>
                                        <p:tav tm="100000">
                                          <p:val>
                                            <p:strVal val="#ppt_x"/>
                                          </p:val>
                                        </p:tav>
                                      </p:tavLst>
                                    </p:anim>
                                    <p:anim calcmode="lin" valueType="num">
                                      <p:cBhvr additive="base">
                                        <p:cTn id="15" dur="2000" fill="hold"/>
                                        <p:tgtEl>
                                          <p:spTgt spid="3">
                                            <p:bg/>
                                          </p:spTgt>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2000" fill="hold"/>
                                        <p:tgtEl>
                                          <p:spTgt spid="3">
                                            <p:txEl>
                                              <p:pRg st="1" end="1"/>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P spid="3" grpId="0" uiExpand="1"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ثانيا: مؤشرات </a:t>
            </a:r>
            <a:r>
              <a:rPr lang="ar-DZ" sz="4800" b="1" u="sng" dirty="0" smtClean="0">
                <a:solidFill>
                  <a:srgbClr val="FFFF00"/>
                </a:solidFill>
                <a:latin typeface="Simplified Arabic" pitchFamily="18" charset="-78"/>
                <a:cs typeface="Simplified Arabic" pitchFamily="18" charset="-78"/>
              </a:rPr>
              <a:t>بعد الزبائن</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r>
              <a:rPr lang="ar-DZ" sz="3600" b="1" dirty="0" smtClean="0">
                <a:solidFill>
                  <a:srgbClr val="FFFF00"/>
                </a:solidFill>
                <a:latin typeface="Simplified Arabic" pitchFamily="18" charset="-78"/>
                <a:cs typeface="Simplified Arabic" pitchFamily="18" charset="-78"/>
              </a:rPr>
              <a:t>مؤشرات </a:t>
            </a:r>
            <a:r>
              <a:rPr lang="ar-DZ" sz="3600" b="1" dirty="0" err="1" smtClean="0">
                <a:solidFill>
                  <a:srgbClr val="FFFF00"/>
                </a:solidFill>
                <a:latin typeface="Simplified Arabic" pitchFamily="18" charset="-78"/>
                <a:cs typeface="Simplified Arabic" pitchFamily="18" charset="-78"/>
              </a:rPr>
              <a:t>المردودية</a:t>
            </a:r>
            <a:r>
              <a:rPr lang="ar-DZ" sz="3600" b="1" dirty="0" smtClean="0">
                <a:solidFill>
                  <a:srgbClr val="FFFF00"/>
                </a:solidFill>
                <a:latin typeface="Simplified Arabic" pitchFamily="18" charset="-78"/>
                <a:cs typeface="Simplified Arabic" pitchFamily="18" charset="-78"/>
              </a:rPr>
              <a:t> والنمو والحصة السوقية</a:t>
            </a:r>
          </a:p>
          <a:p>
            <a:pPr algn="just" rtl="1">
              <a:buFontTx/>
              <a:buChar char="-"/>
            </a:pPr>
            <a:r>
              <a:rPr lang="ar-DZ" dirty="0" smtClean="0">
                <a:solidFill>
                  <a:srgbClr val="FFC000"/>
                </a:solidFill>
                <a:latin typeface="Simplified Arabic" pitchFamily="18" charset="-78"/>
                <a:cs typeface="Simplified Arabic" pitchFamily="18" charset="-78"/>
              </a:rPr>
              <a:t>مؤشر استقطاب الزبائن = التكاليف التسويقية/ رقم الأعمال. </a:t>
            </a:r>
            <a:r>
              <a:rPr lang="ar-DZ" dirty="0" smtClean="0">
                <a:latin typeface="Simplified Arabic" pitchFamily="18" charset="-78"/>
                <a:cs typeface="Simplified Arabic" pitchFamily="18" charset="-78"/>
              </a:rPr>
              <a:t>يقيس نسبة التكاليف التسويقية من رقم الأعمال، ومدى تطور هذا المؤشر دليل على حرص المؤسسة على استقطاب زبائن جدد وتحقيقها ذلك؛</a:t>
            </a:r>
          </a:p>
          <a:p>
            <a:pPr algn="just" rtl="1">
              <a:buFontTx/>
              <a:buChar char="-"/>
            </a:pPr>
            <a:r>
              <a:rPr lang="ar-DZ" dirty="0" smtClean="0">
                <a:solidFill>
                  <a:srgbClr val="FFC000"/>
                </a:solidFill>
                <a:latin typeface="Simplified Arabic" pitchFamily="18" charset="-78"/>
                <a:cs typeface="Simplified Arabic" pitchFamily="18" charset="-78"/>
              </a:rPr>
              <a:t>مؤشر تحسن معدل دوران الزبائن = </a:t>
            </a:r>
            <a:r>
              <a:rPr lang="ar-DZ" dirty="0" smtClean="0">
                <a:solidFill>
                  <a:srgbClr val="FFC000"/>
                </a:solidFill>
                <a:latin typeface="Simplified Arabic" pitchFamily="18" charset="-78"/>
                <a:cs typeface="Simplified Arabic" pitchFamily="18" charset="-78"/>
              </a:rPr>
              <a:t>(معدل دوران الزبائن للسنة الحالية – معدل دوران الزبائن للسنة السابقة)/ معدل دوران الزبائن للسنة السابقة. </a:t>
            </a:r>
            <a:r>
              <a:rPr lang="ar-DZ" dirty="0" smtClean="0">
                <a:latin typeface="Simplified Arabic" pitchFamily="18" charset="-78"/>
                <a:cs typeface="Simplified Arabic" pitchFamily="18" charset="-78"/>
              </a:rPr>
              <a:t>حيث أنه كلما تحسن معدل دوران الزبائن فهو دليل على تحصيل حقوق الزبائن بشكل أسرع، ما يؤكد حرص الزبائن على دفع ديونهم تجاه المؤسسة للحفاظ على علاقتهم </a:t>
            </a:r>
            <a:r>
              <a:rPr lang="ar-DZ" dirty="0" err="1" smtClean="0">
                <a:latin typeface="Simplified Arabic" pitchFamily="18" charset="-78"/>
                <a:cs typeface="Simplified Arabic" pitchFamily="18" charset="-78"/>
              </a:rPr>
              <a:t>بها</a:t>
            </a:r>
            <a:r>
              <a:rPr lang="ar-DZ" dirty="0" smtClean="0">
                <a:latin typeface="Simplified Arabic" pitchFamily="18" charset="-78"/>
                <a:cs typeface="Simplified Arabic" pitchFamily="18" charset="-78"/>
              </a:rPr>
              <a:t> وتوطيدها، وتحسنه معناه تحسن الصورة الذهنية للمؤسسة لدى زبائنها، وبالتالي رضاهم عنها واستعدادهم للولاء لها، وهو ما يكسبها ميزة تنافسية؛</a:t>
            </a:r>
            <a:endParaRPr lang="ar-DZ" dirty="0" smtClean="0">
              <a:solidFill>
                <a:srgbClr val="FFC000"/>
              </a:solidFill>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ثانيا: مؤشرات </a:t>
            </a:r>
            <a:r>
              <a:rPr lang="ar-DZ" sz="4800" b="1" u="sng" dirty="0" smtClean="0">
                <a:solidFill>
                  <a:srgbClr val="FFFF00"/>
                </a:solidFill>
                <a:latin typeface="Simplified Arabic" pitchFamily="18" charset="-78"/>
                <a:cs typeface="Simplified Arabic" pitchFamily="18" charset="-78"/>
              </a:rPr>
              <a:t>بعد الزبائن</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r>
              <a:rPr lang="ar-DZ" sz="3600" b="1" dirty="0" smtClean="0">
                <a:solidFill>
                  <a:srgbClr val="FFFF00"/>
                </a:solidFill>
                <a:latin typeface="Simplified Arabic" pitchFamily="18" charset="-78"/>
                <a:cs typeface="Simplified Arabic" pitchFamily="18" charset="-78"/>
              </a:rPr>
              <a:t>مؤشرات </a:t>
            </a:r>
            <a:r>
              <a:rPr lang="ar-DZ" sz="3600" b="1" dirty="0" err="1" smtClean="0">
                <a:solidFill>
                  <a:srgbClr val="FFFF00"/>
                </a:solidFill>
                <a:latin typeface="Simplified Arabic" pitchFamily="18" charset="-78"/>
                <a:cs typeface="Simplified Arabic" pitchFamily="18" charset="-78"/>
              </a:rPr>
              <a:t>المردودية</a:t>
            </a:r>
            <a:r>
              <a:rPr lang="ar-DZ" sz="3600" b="1" dirty="0" smtClean="0">
                <a:solidFill>
                  <a:srgbClr val="FFFF00"/>
                </a:solidFill>
                <a:latin typeface="Simplified Arabic" pitchFamily="18" charset="-78"/>
                <a:cs typeface="Simplified Arabic" pitchFamily="18" charset="-78"/>
              </a:rPr>
              <a:t> والنمو والحصة السوقية</a:t>
            </a:r>
          </a:p>
          <a:p>
            <a:pPr algn="just" rtl="1">
              <a:buNone/>
            </a:pPr>
            <a:r>
              <a:rPr lang="ar-DZ" b="1" dirty="0" smtClean="0">
                <a:solidFill>
                  <a:srgbClr val="FFC000"/>
                </a:solidFill>
                <a:latin typeface="Simplified Arabic" pitchFamily="18" charset="-78"/>
                <a:cs typeface="Simplified Arabic" pitchFamily="18" charset="-78"/>
              </a:rPr>
              <a:t>- الحصة السوقية </a:t>
            </a:r>
            <a:r>
              <a:rPr lang="ar-DZ" b="1" dirty="0" smtClean="0">
                <a:solidFill>
                  <a:srgbClr val="FFC000"/>
                </a:solidFill>
                <a:latin typeface="Simplified Arabic" pitchFamily="18" charset="-78"/>
                <a:cs typeface="Simplified Arabic" pitchFamily="18" charset="-78"/>
              </a:rPr>
              <a:t>للمؤسسة = </a:t>
            </a:r>
            <a:r>
              <a:rPr lang="ar-DZ" b="1" dirty="0" smtClean="0">
                <a:solidFill>
                  <a:srgbClr val="FFC000"/>
                </a:solidFill>
                <a:latin typeface="Simplified Arabic" pitchFamily="18" charset="-78"/>
                <a:cs typeface="Simplified Arabic" pitchFamily="18" charset="-78"/>
              </a:rPr>
              <a:t>مبيعات المؤسسة السنوية/ المبيعات الإجمالية للسوق؛</a:t>
            </a:r>
            <a:endParaRPr lang="fr-FR" b="1" dirty="0" smtClean="0">
              <a:solidFill>
                <a:srgbClr val="FFC000"/>
              </a:solidFill>
              <a:latin typeface="Simplified Arabic" pitchFamily="18" charset="-78"/>
              <a:cs typeface="Simplified Arabic" pitchFamily="18" charset="-78"/>
            </a:endParaRPr>
          </a:p>
          <a:p>
            <a:pPr algn="just" rtl="1">
              <a:buNone/>
            </a:pPr>
            <a:r>
              <a:rPr lang="ar-DZ" b="1" dirty="0" smtClean="0">
                <a:solidFill>
                  <a:srgbClr val="FFC000"/>
                </a:solidFill>
                <a:latin typeface="Simplified Arabic" pitchFamily="18" charset="-78"/>
                <a:cs typeface="Simplified Arabic" pitchFamily="18" charset="-78"/>
              </a:rPr>
              <a:t>- الحصة السوقية للمؤسسة مقارنة بأكبر </a:t>
            </a:r>
            <a:r>
              <a:rPr lang="ar-DZ" b="1" dirty="0" smtClean="0">
                <a:solidFill>
                  <a:srgbClr val="FFC000"/>
                </a:solidFill>
                <a:latin typeface="Simplified Arabic" pitchFamily="18" charset="-78"/>
                <a:cs typeface="Simplified Arabic" pitchFamily="18" charset="-78"/>
              </a:rPr>
              <a:t>المنافسين = </a:t>
            </a:r>
            <a:r>
              <a:rPr lang="ar-DZ" b="1" dirty="0" smtClean="0">
                <a:solidFill>
                  <a:srgbClr val="FFC000"/>
                </a:solidFill>
                <a:latin typeface="Simplified Arabic" pitchFamily="18" charset="-78"/>
                <a:cs typeface="Simplified Arabic" pitchFamily="18" charset="-78"/>
              </a:rPr>
              <a:t>مبيعاتها السنوية/ المبيعات السنوية لأكبر المنافسين؛</a:t>
            </a:r>
            <a:endParaRPr lang="fr-FR" b="1" dirty="0" smtClean="0">
              <a:solidFill>
                <a:srgbClr val="FFC000"/>
              </a:solidFill>
              <a:latin typeface="Simplified Arabic" pitchFamily="18" charset="-78"/>
              <a:cs typeface="Simplified Arabic" pitchFamily="18" charset="-78"/>
            </a:endParaRPr>
          </a:p>
          <a:p>
            <a:pPr algn="just" rtl="1">
              <a:buNone/>
            </a:pPr>
            <a:r>
              <a:rPr lang="ar-DZ" b="1" dirty="0" smtClean="0">
                <a:solidFill>
                  <a:srgbClr val="FFC000"/>
                </a:solidFill>
                <a:latin typeface="Simplified Arabic" pitchFamily="18" charset="-78"/>
                <a:cs typeface="Simplified Arabic" pitchFamily="18" charset="-78"/>
              </a:rPr>
              <a:t>- معدل تحقيق خطة </a:t>
            </a:r>
            <a:r>
              <a:rPr lang="ar-DZ" b="1" dirty="0" smtClean="0">
                <a:solidFill>
                  <a:srgbClr val="FFC000"/>
                </a:solidFill>
                <a:latin typeface="Simplified Arabic" pitchFamily="18" charset="-78"/>
                <a:cs typeface="Simplified Arabic" pitchFamily="18" charset="-78"/>
              </a:rPr>
              <a:t>البيع = </a:t>
            </a:r>
            <a:r>
              <a:rPr lang="ar-DZ" b="1" dirty="0" smtClean="0">
                <a:solidFill>
                  <a:srgbClr val="FFC000"/>
                </a:solidFill>
                <a:latin typeface="Simplified Arabic" pitchFamily="18" charset="-78"/>
                <a:cs typeface="Simplified Arabic" pitchFamily="18" charset="-78"/>
              </a:rPr>
              <a:t>قيمة المبيعات المحققة بالأسعار المخططة/ قيمة المبيعات المخططة.  </a:t>
            </a:r>
            <a:endParaRPr lang="fr-FR" b="1" dirty="0" smtClean="0">
              <a:solidFill>
                <a:srgbClr val="FFC000"/>
              </a:solidFill>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ثانيا: مؤشرات </a:t>
            </a:r>
            <a:r>
              <a:rPr lang="ar-DZ" sz="4800" b="1" u="sng" dirty="0" smtClean="0">
                <a:solidFill>
                  <a:srgbClr val="FFFF00"/>
                </a:solidFill>
                <a:latin typeface="Simplified Arabic" pitchFamily="18" charset="-78"/>
                <a:cs typeface="Simplified Arabic" pitchFamily="18" charset="-78"/>
              </a:rPr>
              <a:t>بعد الزبائن</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r>
              <a:rPr lang="ar-DZ" sz="3600" b="1" dirty="0" smtClean="0">
                <a:solidFill>
                  <a:srgbClr val="FFFF00"/>
                </a:solidFill>
                <a:latin typeface="Simplified Arabic" pitchFamily="18" charset="-78"/>
                <a:cs typeface="Simplified Arabic" pitchFamily="18" charset="-78"/>
              </a:rPr>
              <a:t>مؤشرات </a:t>
            </a:r>
            <a:r>
              <a:rPr lang="ar-DZ" sz="3600" b="1" dirty="0" smtClean="0">
                <a:solidFill>
                  <a:srgbClr val="FFFF00"/>
                </a:solidFill>
                <a:latin typeface="Simplified Arabic" pitchFamily="18" charset="-78"/>
                <a:cs typeface="Simplified Arabic" pitchFamily="18" charset="-78"/>
              </a:rPr>
              <a:t>رضا الزبون</a:t>
            </a:r>
          </a:p>
          <a:p>
            <a:pPr algn="just" rtl="1">
              <a:buNone/>
            </a:pPr>
            <a:r>
              <a:rPr lang="ar-DZ" sz="2800" b="1" dirty="0" smtClean="0">
                <a:latin typeface="Simplified Arabic" pitchFamily="18" charset="-78"/>
                <a:cs typeface="Simplified Arabic" pitchFamily="18" charset="-78"/>
              </a:rPr>
              <a:t>هي </a:t>
            </a:r>
            <a:r>
              <a:rPr lang="ar-DZ" sz="2800" b="1" dirty="0" smtClean="0">
                <a:latin typeface="Simplified Arabic" pitchFamily="18" charset="-78"/>
                <a:cs typeface="Simplified Arabic" pitchFamily="18" charset="-78"/>
              </a:rPr>
              <a:t>مؤشرات اقتصادية هامة جدا خاصة أنها تتعلق بطرف فاعل أساسي وهام ومؤثر على حاضر ومستقبل المؤسسة، لذا نجد المؤسسة تسعى إلى إرضائه بكل الطرق والوسائل، وذلك من خلال تقديم منتجات وخدمات ذات جودة عالية بسعر تنافسي، وتوفير معلومات هامة حول تكاليف الفشل الخارجي (تعويضات الزبائن)، انخفاض الأسعار والأرباح، عدد الوحدات المرجعة من طرف الزبائن، فترة الاستجابة لطلبات الزبائن، وقت التسليم، وخدمات ما بعد البيع، وهي تعمد في ذلك إلى تحسين الجودة من خلال الزيادة من عدد الوحدات المنتجة بشكل صحيح، وتقليص آجال التسليم عن طريق إنتاج الوحدات المطلوبة في الوقت المحدد، وتدعيم كل ذلك بعملية سبر آراء واستقصاء لمعرفة مستوى رضا الزبائن عن منتجات وخدمات المؤسسة، وأخذ بعين الاعتبار تطلعاته وملاحظاته لضمان ولائه مستقبلا، وتحسين أداء المؤسسة إنتاجيا وتسويقيا بما ينعكس إيجابا على قدرتها التنافسية.     </a:t>
            </a:r>
            <a:endParaRPr lang="fr-FR" sz="2800" b="1" dirty="0" smtClean="0">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ثانيا: مؤشرات </a:t>
            </a:r>
            <a:r>
              <a:rPr lang="ar-DZ" sz="4800" b="1" u="sng" dirty="0" smtClean="0">
                <a:solidFill>
                  <a:srgbClr val="FFFF00"/>
                </a:solidFill>
                <a:latin typeface="Simplified Arabic" pitchFamily="18" charset="-78"/>
                <a:cs typeface="Simplified Arabic" pitchFamily="18" charset="-78"/>
              </a:rPr>
              <a:t>بعد الزبائن</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r>
              <a:rPr lang="ar-DZ" sz="3600" b="1" dirty="0" smtClean="0">
                <a:solidFill>
                  <a:srgbClr val="FFFF00"/>
                </a:solidFill>
                <a:latin typeface="Simplified Arabic" pitchFamily="18" charset="-78"/>
                <a:cs typeface="Simplified Arabic" pitchFamily="18" charset="-78"/>
              </a:rPr>
              <a:t>مؤشرات </a:t>
            </a:r>
            <a:r>
              <a:rPr lang="ar-DZ" sz="3600" b="1" dirty="0" smtClean="0">
                <a:solidFill>
                  <a:srgbClr val="FFFF00"/>
                </a:solidFill>
                <a:latin typeface="Simplified Arabic" pitchFamily="18" charset="-78"/>
                <a:cs typeface="Simplified Arabic" pitchFamily="18" charset="-78"/>
              </a:rPr>
              <a:t>أخرى</a:t>
            </a:r>
          </a:p>
          <a:p>
            <a:pPr algn="just" rtl="1">
              <a:buFontTx/>
              <a:buChar char="-"/>
            </a:pPr>
            <a:r>
              <a:rPr lang="ar-DZ" sz="3600" b="1" dirty="0" smtClean="0">
                <a:latin typeface="Simplified Arabic" pitchFamily="18" charset="-78"/>
                <a:cs typeface="Simplified Arabic" pitchFamily="18" charset="-78"/>
              </a:rPr>
              <a:t>عدد الزبائن؛</a:t>
            </a:r>
          </a:p>
          <a:p>
            <a:pPr algn="just" rtl="1">
              <a:buFontTx/>
              <a:buChar char="-"/>
            </a:pPr>
            <a:r>
              <a:rPr lang="ar-DZ" sz="3600" b="1" dirty="0" smtClean="0">
                <a:latin typeface="Simplified Arabic" pitchFamily="18" charset="-78"/>
                <a:cs typeface="Simplified Arabic" pitchFamily="18" charset="-78"/>
              </a:rPr>
              <a:t>نسبة الزبائن للعامل الواحد؛</a:t>
            </a:r>
          </a:p>
          <a:p>
            <a:pPr algn="just" rtl="1">
              <a:buFontTx/>
              <a:buChar char="-"/>
            </a:pPr>
            <a:r>
              <a:rPr lang="ar-DZ" sz="3600" b="1" dirty="0" smtClean="0">
                <a:latin typeface="Simplified Arabic" pitchFamily="18" charset="-78"/>
                <a:cs typeface="Simplified Arabic" pitchFamily="18" charset="-78"/>
              </a:rPr>
              <a:t>مؤشر ولاء الزبائن؛</a:t>
            </a:r>
          </a:p>
          <a:p>
            <a:pPr algn="just" rtl="1">
              <a:buFontTx/>
              <a:buChar char="-"/>
            </a:pPr>
            <a:r>
              <a:rPr lang="ar-DZ" sz="3600" b="1" dirty="0" smtClean="0">
                <a:latin typeface="Simplified Arabic" pitchFamily="18" charset="-78"/>
                <a:cs typeface="Simplified Arabic" pitchFamily="18" charset="-78"/>
              </a:rPr>
              <a:t>عدد الشكاوي؛</a:t>
            </a:r>
          </a:p>
          <a:p>
            <a:pPr algn="just" rtl="1">
              <a:buFontTx/>
              <a:buChar char="-"/>
            </a:pPr>
            <a:r>
              <a:rPr lang="ar-DZ" sz="3600" b="1" dirty="0" smtClean="0">
                <a:latin typeface="Simplified Arabic" pitchFamily="18" charset="-78"/>
                <a:cs typeface="Simplified Arabic" pitchFamily="18" charset="-78"/>
              </a:rPr>
              <a:t>متوسط مدة العلاقة بالزبون؛</a:t>
            </a:r>
          </a:p>
          <a:p>
            <a:pPr algn="just" rtl="1">
              <a:buFontTx/>
              <a:buChar char="-"/>
            </a:pPr>
            <a:r>
              <a:rPr lang="ar-DZ" sz="3600" b="1" dirty="0" smtClean="0">
                <a:latin typeface="Simplified Arabic" pitchFamily="18" charset="-78"/>
                <a:cs typeface="Simplified Arabic" pitchFamily="18" charset="-78"/>
              </a:rPr>
              <a:t>متوسط الوقت المنقضي من الاتصال بالزبون إلى تسليم المبيعات.</a:t>
            </a:r>
            <a:endParaRPr lang="ar-DZ" sz="3600" b="1" dirty="0" smtClean="0">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ثالثا: دراسة حالة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fr-FR" sz="2800" b="1" dirty="0" smtClean="0">
              <a:solidFill>
                <a:srgbClr val="FFFF00"/>
              </a:solidFill>
              <a:latin typeface="Simplified Arabic" pitchFamily="18" charset="-78"/>
              <a:cs typeface="Simplified Arabic" pitchFamily="18" charset="-78"/>
            </a:endParaRPr>
          </a:p>
          <a:p>
            <a:pPr algn="just" rtl="1">
              <a:buNone/>
            </a:pPr>
            <a:endParaRPr lang="ar-DZ" sz="2800" b="1" dirty="0" smtClean="0">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أهم مراجع الفصل</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2800" dirty="0" smtClean="0"/>
              <a:t>- </a:t>
            </a:r>
            <a:r>
              <a:rPr lang="ar-DZ" sz="2800" dirty="0" err="1" smtClean="0"/>
              <a:t>بلاسكة</a:t>
            </a:r>
            <a:r>
              <a:rPr lang="ar-DZ" sz="2800" dirty="0" smtClean="0"/>
              <a:t> صالح، </a:t>
            </a:r>
            <a:r>
              <a:rPr lang="ar-DZ" sz="2800" b="1" dirty="0" smtClean="0">
                <a:solidFill>
                  <a:srgbClr val="FFC000"/>
                </a:solidFill>
                <a:latin typeface="Simplified Arabic" pitchFamily="18" charset="-78"/>
                <a:cs typeface="Simplified Arabic" pitchFamily="18" charset="-78"/>
              </a:rPr>
              <a:t>قابلية تطبيق بطاقة الأداء المتوازن كأداة لتقييم الإستراتيجية </a:t>
            </a:r>
            <a:r>
              <a:rPr lang="ar-DZ" sz="2400" b="1" dirty="0" smtClean="0">
                <a:solidFill>
                  <a:srgbClr val="FFC000"/>
                </a:solidFill>
                <a:latin typeface="Simplified Arabic" pitchFamily="18" charset="-78"/>
                <a:cs typeface="Simplified Arabic" pitchFamily="18" charset="-78"/>
              </a:rPr>
              <a:t>في المؤسسة الاقتصادية الجزائرية -دراسة حالة بعض المؤسسات-</a:t>
            </a:r>
            <a:r>
              <a:rPr lang="ar-DZ" sz="2400" b="1"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مذكرة ماجستير غير منشورة في علوم التسيير، فرع الإدارة الإستراتيجية، جامعة </a:t>
            </a:r>
            <a:r>
              <a:rPr lang="ar-DZ" sz="2400" dirty="0" err="1" smtClean="0">
                <a:latin typeface="Simplified Arabic" pitchFamily="18" charset="-78"/>
                <a:cs typeface="Simplified Arabic" pitchFamily="18" charset="-78"/>
              </a:rPr>
              <a:t>سطيف</a:t>
            </a:r>
            <a:r>
              <a:rPr lang="ar-DZ" sz="2400" dirty="0" smtClean="0">
                <a:latin typeface="Simplified Arabic" pitchFamily="18" charset="-78"/>
                <a:cs typeface="Simplified Arabic" pitchFamily="18" charset="-78"/>
              </a:rPr>
              <a:t>، الجزائر، 2012. </a:t>
            </a:r>
            <a:endParaRPr lang="fr-FR" sz="2400" dirty="0" smtClean="0">
              <a:latin typeface="Simplified Arabic" pitchFamily="18" charset="-78"/>
              <a:cs typeface="Simplified Arabic" pitchFamily="18" charset="-78"/>
            </a:endParaRPr>
          </a:p>
          <a:p>
            <a:pPr algn="just" rtl="1">
              <a:buNone/>
            </a:pPr>
            <a:r>
              <a:rPr lang="fr-FR" sz="2400"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 العوض فاطمة رشدي سويلم، </a:t>
            </a:r>
            <a:r>
              <a:rPr lang="ar-DZ" sz="2400" b="1" dirty="0" smtClean="0">
                <a:solidFill>
                  <a:srgbClr val="FFC000"/>
                </a:solidFill>
                <a:latin typeface="Simplified Arabic" pitchFamily="18" charset="-78"/>
                <a:cs typeface="Simplified Arabic" pitchFamily="18" charset="-78"/>
              </a:rPr>
              <a:t>تأثير الربط والتكامل بين مقياس الأداء المتوازن </a:t>
            </a:r>
            <a:r>
              <a:rPr lang="en-US" sz="2400" b="1" dirty="0" smtClean="0">
                <a:solidFill>
                  <a:srgbClr val="FFC000"/>
                </a:solidFill>
                <a:latin typeface="Simplified Arabic" pitchFamily="18" charset="-78"/>
                <a:cs typeface="Simplified Arabic" pitchFamily="18" charset="-78"/>
              </a:rPr>
              <a:t>(BSC)</a:t>
            </a:r>
            <a:r>
              <a:rPr lang="ar-DZ" sz="2400" b="1" dirty="0" smtClean="0">
                <a:solidFill>
                  <a:srgbClr val="FFC000"/>
                </a:solidFill>
                <a:latin typeface="Simplified Arabic" pitchFamily="18" charset="-78"/>
                <a:cs typeface="Simplified Arabic" pitchFamily="18" charset="-78"/>
              </a:rPr>
              <a:t> ونظام التكاليف على أساس الأنشطة </a:t>
            </a:r>
            <a:r>
              <a:rPr lang="fr-FR" sz="2400" b="1" dirty="0" smtClean="0">
                <a:solidFill>
                  <a:srgbClr val="FFC000"/>
                </a:solidFill>
                <a:latin typeface="Simplified Arabic" pitchFamily="18" charset="-78"/>
                <a:cs typeface="Simplified Arabic" pitchFamily="18" charset="-78"/>
              </a:rPr>
              <a:t>(ABC)</a:t>
            </a:r>
            <a:r>
              <a:rPr lang="ar-DZ" sz="2400" b="1" dirty="0" smtClean="0">
                <a:solidFill>
                  <a:srgbClr val="FFC000"/>
                </a:solidFill>
                <a:latin typeface="Simplified Arabic" pitchFamily="18" charset="-78"/>
                <a:cs typeface="Simplified Arabic" pitchFamily="18" charset="-78"/>
              </a:rPr>
              <a:t> في تطوير أداء المصارف الفلسطينية -دراسة تطبيقية بنك فلسطين-</a:t>
            </a:r>
            <a:r>
              <a:rPr lang="ar-DZ" sz="2400" b="1"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رسالة ماجستير في المحاسبة والتمويل، كلية التجارة، الجامعة الإسلامية، غزة، فلسطين، 2009.</a:t>
            </a:r>
            <a:r>
              <a:rPr lang="ar-DZ" sz="2400" b="1"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 </a:t>
            </a:r>
            <a:endParaRPr lang="fr-FR" sz="2400" dirty="0" smtClean="0">
              <a:latin typeface="Simplified Arabic" pitchFamily="18" charset="-78"/>
              <a:cs typeface="Simplified Arabic" pitchFamily="18" charset="-78"/>
            </a:endParaRPr>
          </a:p>
          <a:p>
            <a:pPr algn="just" rtl="1">
              <a:buFontTx/>
              <a:buChar char="-"/>
            </a:pPr>
            <a:r>
              <a:rPr lang="ar-DZ" sz="2400" dirty="0" smtClean="0">
                <a:latin typeface="Simplified Arabic" pitchFamily="18" charset="-78"/>
                <a:cs typeface="Simplified Arabic" pitchFamily="18" charset="-78"/>
              </a:rPr>
              <a:t>محاد </a:t>
            </a:r>
            <a:r>
              <a:rPr lang="ar-DZ" sz="2400" dirty="0" err="1" smtClean="0">
                <a:latin typeface="Simplified Arabic" pitchFamily="18" charset="-78"/>
                <a:cs typeface="Simplified Arabic" pitchFamily="18" charset="-78"/>
              </a:rPr>
              <a:t>عريوة</a:t>
            </a:r>
            <a:r>
              <a:rPr lang="ar-DZ" sz="2400" dirty="0" smtClean="0">
                <a:latin typeface="Simplified Arabic" pitchFamily="18" charset="-78"/>
                <a:cs typeface="Simplified Arabic" pitchFamily="18" charset="-78"/>
              </a:rPr>
              <a:t>، </a:t>
            </a:r>
            <a:r>
              <a:rPr lang="ar-DZ" sz="2400" b="1" dirty="0" smtClean="0">
                <a:solidFill>
                  <a:srgbClr val="FFC000"/>
                </a:solidFill>
                <a:latin typeface="Simplified Arabic" pitchFamily="18" charset="-78"/>
                <a:cs typeface="Simplified Arabic" pitchFamily="18" charset="-78"/>
              </a:rPr>
              <a:t>دور بطاقة الأداء المتوازن في قياس وتقييم الأداء المستدام بالمؤسسات المتوسطة للصناعات الغذائية -دراسة مقارنة بين </a:t>
            </a:r>
            <a:r>
              <a:rPr lang="ar-DZ" sz="2400" b="1" dirty="0" err="1" smtClean="0">
                <a:solidFill>
                  <a:srgbClr val="FFC000"/>
                </a:solidFill>
                <a:latin typeface="Simplified Arabic" pitchFamily="18" charset="-78"/>
                <a:cs typeface="Simplified Arabic" pitchFamily="18" charset="-78"/>
              </a:rPr>
              <a:t>ملبنة</a:t>
            </a:r>
            <a:r>
              <a:rPr lang="ar-DZ" sz="2400" b="1" dirty="0" smtClean="0">
                <a:solidFill>
                  <a:srgbClr val="FFC000"/>
                </a:solidFill>
                <a:latin typeface="Simplified Arabic" pitchFamily="18" charset="-78"/>
                <a:cs typeface="Simplified Arabic" pitchFamily="18" charset="-78"/>
              </a:rPr>
              <a:t> </a:t>
            </a:r>
            <a:r>
              <a:rPr lang="ar-DZ" sz="2400" b="1" dirty="0" err="1" smtClean="0">
                <a:solidFill>
                  <a:srgbClr val="FFC000"/>
                </a:solidFill>
                <a:latin typeface="Simplified Arabic" pitchFamily="18" charset="-78"/>
                <a:cs typeface="Simplified Arabic" pitchFamily="18" charset="-78"/>
              </a:rPr>
              <a:t>الحضنة</a:t>
            </a:r>
            <a:r>
              <a:rPr lang="ar-DZ" sz="2400" b="1" dirty="0" smtClean="0">
                <a:solidFill>
                  <a:srgbClr val="FFC000"/>
                </a:solidFill>
                <a:latin typeface="Simplified Arabic" pitchFamily="18" charset="-78"/>
                <a:cs typeface="Simplified Arabic" pitchFamily="18" charset="-78"/>
              </a:rPr>
              <a:t> بالمسيلة </a:t>
            </a:r>
            <a:r>
              <a:rPr lang="ar-DZ" sz="2400" b="1" dirty="0" err="1" smtClean="0">
                <a:solidFill>
                  <a:srgbClr val="FFC000"/>
                </a:solidFill>
                <a:latin typeface="Simplified Arabic" pitchFamily="18" charset="-78"/>
                <a:cs typeface="Simplified Arabic" pitchFamily="18" charset="-78"/>
              </a:rPr>
              <a:t>وملبنة</a:t>
            </a:r>
            <a:r>
              <a:rPr lang="ar-DZ" sz="2400" b="1" dirty="0" smtClean="0">
                <a:solidFill>
                  <a:srgbClr val="FFC000"/>
                </a:solidFill>
                <a:latin typeface="Simplified Arabic" pitchFamily="18" charset="-78"/>
                <a:cs typeface="Simplified Arabic" pitchFamily="18" charset="-78"/>
              </a:rPr>
              <a:t> التل </a:t>
            </a:r>
            <a:r>
              <a:rPr lang="ar-DZ" sz="2400" b="1" dirty="0" err="1" smtClean="0">
                <a:solidFill>
                  <a:srgbClr val="FFC000"/>
                </a:solidFill>
                <a:latin typeface="Simplified Arabic" pitchFamily="18" charset="-78"/>
                <a:cs typeface="Simplified Arabic" pitchFamily="18" charset="-78"/>
              </a:rPr>
              <a:t>بسطيف</a:t>
            </a:r>
            <a:r>
              <a:rPr lang="ar-DZ" sz="2400" b="1" dirty="0" smtClean="0">
                <a:solidFill>
                  <a:srgbClr val="FFC000"/>
                </a:solidFill>
                <a:latin typeface="Simplified Arabic" pitchFamily="18" charset="-78"/>
                <a:cs typeface="Simplified Arabic" pitchFamily="18" charset="-78"/>
              </a:rPr>
              <a:t>-</a:t>
            </a:r>
            <a:r>
              <a:rPr lang="ar-DZ" sz="2400" b="1"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مذكرة ماجستير غير منشورة في علوم التسيير، فرع إدارة الأعمال الإستراتيجية للتنمية المستدامة، كلية العلوم الاقتصادية، التجارية وعلوم التسيير، جامعة </a:t>
            </a:r>
            <a:r>
              <a:rPr lang="ar-DZ" sz="2400" dirty="0" err="1" smtClean="0">
                <a:latin typeface="Simplified Arabic" pitchFamily="18" charset="-78"/>
                <a:cs typeface="Simplified Arabic" pitchFamily="18" charset="-78"/>
              </a:rPr>
              <a:t>سطيف</a:t>
            </a:r>
            <a:r>
              <a:rPr lang="ar-DZ" sz="2400" dirty="0" smtClean="0">
                <a:latin typeface="Simplified Arabic" pitchFamily="18" charset="-78"/>
                <a:cs typeface="Simplified Arabic" pitchFamily="18" charset="-78"/>
              </a:rPr>
              <a:t>، الجزائر، 2011. </a:t>
            </a:r>
          </a:p>
          <a:p>
            <a:pPr algn="just" rtl="1">
              <a:buFontTx/>
              <a:buChar char="-"/>
            </a:pPr>
            <a:r>
              <a:rPr lang="ar-DZ" sz="2400" dirty="0" smtClean="0">
                <a:latin typeface="Simplified Arabic" pitchFamily="18" charset="-78"/>
                <a:cs typeface="Simplified Arabic" pitchFamily="18" charset="-78"/>
              </a:rPr>
              <a:t>جودة محفوظ أحمد، </a:t>
            </a:r>
            <a:r>
              <a:rPr lang="ar-SA" sz="2400" b="1" dirty="0" smtClean="0">
                <a:solidFill>
                  <a:srgbClr val="FFC000"/>
                </a:solidFill>
                <a:latin typeface="Simplified Arabic" pitchFamily="18" charset="-78"/>
                <a:cs typeface="Simplified Arabic" pitchFamily="18" charset="-78"/>
              </a:rPr>
              <a:t>تطبيق نظام الأداء المتوازن المؤسسي وأثره في الالتزام المؤسسي للعاملين في شركات الألمنيوم الأردنية: دراسة تطبيقية</a:t>
            </a:r>
            <a:r>
              <a:rPr lang="ar-SA" sz="2400" dirty="0" smtClean="0">
                <a:latin typeface="Simplified Arabic" pitchFamily="18" charset="-78"/>
                <a:cs typeface="Simplified Arabic" pitchFamily="18" charset="-78"/>
              </a:rPr>
              <a:t>، المجلة الأردنية للعلوم التطبيقية، المجلد 11، العدد 26، جامعة العلوم التطبيقية، عمان، الأردن، 2008.  </a:t>
            </a:r>
            <a:endParaRPr lang="fr-FR" sz="2400" dirty="0" smtClean="0">
              <a:latin typeface="Simplified Arabic" pitchFamily="18" charset="-78"/>
              <a:cs typeface="Simplified Arabic" pitchFamily="18" charset="-78"/>
            </a:endParaRPr>
          </a:p>
          <a:p>
            <a:pPr algn="just" rtl="1">
              <a:buNone/>
            </a:pPr>
            <a:endParaRPr lang="fr-FR" sz="2400" dirty="0" smtClean="0">
              <a:latin typeface="Simplified Arabic" pitchFamily="18" charset="-78"/>
              <a:cs typeface="Simplified Arabic" pitchFamily="18" charset="-78"/>
            </a:endParaRPr>
          </a:p>
          <a:p>
            <a:pPr algn="just" rtl="1">
              <a:buNone/>
            </a:pPr>
            <a:endParaRPr lang="ar-DZ" sz="2700"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sz="2500"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أهم مراجع الفصل</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a:buNone/>
            </a:pPr>
            <a:r>
              <a:rPr lang="fr-FR" sz="2400" dirty="0" smtClean="0">
                <a:latin typeface="Simplified Arabic" pitchFamily="18" charset="-78"/>
                <a:cs typeface="Simplified Arabic" pitchFamily="18" charset="-78"/>
              </a:rPr>
              <a:t>- </a:t>
            </a:r>
            <a:r>
              <a:rPr lang="fr-FR" sz="2300" dirty="0" smtClean="0">
                <a:latin typeface="Simplified Arabic" pitchFamily="18" charset="-78"/>
                <a:cs typeface="Simplified Arabic" pitchFamily="18" charset="-78"/>
              </a:rPr>
              <a:t>CHRISTOPHE GERMAIN, </a:t>
            </a:r>
            <a:r>
              <a:rPr lang="fr-FR" sz="2300" b="1" dirty="0" smtClean="0">
                <a:solidFill>
                  <a:srgbClr val="FFC000"/>
                </a:solidFill>
                <a:latin typeface="Simplified Arabic" pitchFamily="18" charset="-78"/>
                <a:cs typeface="Simplified Arabic" pitchFamily="18" charset="-78"/>
              </a:rPr>
              <a:t>Tableau de bord</a:t>
            </a:r>
            <a:r>
              <a:rPr lang="fr-FR" sz="2300" b="1" dirty="0" smtClean="0">
                <a:latin typeface="Simplified Arabic" pitchFamily="18" charset="-78"/>
                <a:cs typeface="Simplified Arabic" pitchFamily="18" charset="-78"/>
              </a:rPr>
              <a:t>, </a:t>
            </a:r>
            <a:r>
              <a:rPr lang="tzm-Latn-DZ" sz="2300" dirty="0" smtClean="0">
                <a:latin typeface="Simplified Arabic" pitchFamily="18" charset="-78"/>
                <a:cs typeface="Simplified Arabic" pitchFamily="18" charset="-78"/>
              </a:rPr>
              <a:t>éditions</a:t>
            </a:r>
            <a:r>
              <a:rPr lang="fr-FR" sz="2300" dirty="0" smtClean="0">
                <a:latin typeface="Simplified Arabic" pitchFamily="18" charset="-78"/>
                <a:cs typeface="Simplified Arabic" pitchFamily="18" charset="-78"/>
              </a:rPr>
              <a:t> E-thèque, Lille, France, 2003.   </a:t>
            </a:r>
          </a:p>
          <a:p>
            <a:pPr algn="just">
              <a:buNone/>
            </a:pPr>
            <a:r>
              <a:rPr lang="fr-FR" sz="2300" dirty="0" smtClean="0">
                <a:latin typeface="Simplified Arabic" pitchFamily="18" charset="-78"/>
                <a:cs typeface="Simplified Arabic" pitchFamily="18" charset="-78"/>
              </a:rPr>
              <a:t>- FERNANDEZ ALAIN, </a:t>
            </a:r>
            <a:r>
              <a:rPr lang="fr-FR" sz="2300" b="1" dirty="0" smtClean="0">
                <a:solidFill>
                  <a:srgbClr val="FFC000"/>
                </a:solidFill>
                <a:latin typeface="Simplified Arabic" pitchFamily="18" charset="-78"/>
                <a:cs typeface="Simplified Arabic" pitchFamily="18" charset="-78"/>
              </a:rPr>
              <a:t>Les nouveaux tableau de bord des managers</a:t>
            </a:r>
            <a:r>
              <a:rPr lang="fr-FR" sz="2300" b="1" dirty="0" smtClean="0">
                <a:latin typeface="Simplified Arabic" pitchFamily="18" charset="-78"/>
                <a:cs typeface="Simplified Arabic" pitchFamily="18" charset="-78"/>
              </a:rPr>
              <a:t>, </a:t>
            </a:r>
            <a:r>
              <a:rPr lang="fr-FR" sz="2300" dirty="0" smtClean="0">
                <a:latin typeface="Simplified Arabic" pitchFamily="18" charset="-78"/>
                <a:cs typeface="Simplified Arabic" pitchFamily="18" charset="-78"/>
              </a:rPr>
              <a:t>, 4</a:t>
            </a:r>
            <a:r>
              <a:rPr lang="fr-FR" sz="2300" baseline="30000" dirty="0" smtClean="0">
                <a:latin typeface="Simplified Arabic" pitchFamily="18" charset="-78"/>
                <a:cs typeface="Simplified Arabic" pitchFamily="18" charset="-78"/>
              </a:rPr>
              <a:t>éme</a:t>
            </a:r>
            <a:r>
              <a:rPr lang="fr-FR" sz="2300" dirty="0" smtClean="0">
                <a:latin typeface="Simplified Arabic" pitchFamily="18" charset="-78"/>
                <a:cs typeface="Simplified Arabic" pitchFamily="18" charset="-78"/>
              </a:rPr>
              <a:t> édition, éditions </a:t>
            </a:r>
            <a:r>
              <a:rPr lang="fr-FR" sz="2300" dirty="0" err="1" smtClean="0">
                <a:latin typeface="Simplified Arabic" pitchFamily="18" charset="-78"/>
                <a:cs typeface="Simplified Arabic" pitchFamily="18" charset="-78"/>
              </a:rPr>
              <a:t>Eyrolles</a:t>
            </a:r>
            <a:r>
              <a:rPr lang="fr-FR" sz="2300" dirty="0" smtClean="0">
                <a:latin typeface="Simplified Arabic" pitchFamily="18" charset="-78"/>
                <a:cs typeface="Simplified Arabic" pitchFamily="18" charset="-78"/>
              </a:rPr>
              <a:t>, Paris, France, 2008.</a:t>
            </a:r>
          </a:p>
          <a:p>
            <a:pPr algn="just">
              <a:buNone/>
            </a:pPr>
            <a:r>
              <a:rPr lang="fr-FR" sz="2300" dirty="0" smtClean="0">
                <a:latin typeface="Simplified Arabic" pitchFamily="18" charset="-78"/>
                <a:cs typeface="Simplified Arabic" pitchFamily="18" charset="-78"/>
              </a:rPr>
              <a:t>- KAPLAN ROBERT.S., NORTON DAVID.P., </a:t>
            </a:r>
            <a:r>
              <a:rPr lang="fr-FR" sz="2300" b="1" dirty="0" smtClean="0">
                <a:solidFill>
                  <a:srgbClr val="FFC000"/>
                </a:solidFill>
                <a:latin typeface="Simplified Arabic" pitchFamily="18" charset="-78"/>
                <a:cs typeface="Simplified Arabic" pitchFamily="18" charset="-78"/>
              </a:rPr>
              <a:t>Le tableau de bord prospectif</a:t>
            </a:r>
            <a:r>
              <a:rPr lang="fr-FR" sz="2300" b="1" dirty="0" smtClean="0">
                <a:latin typeface="Simplified Arabic" pitchFamily="18" charset="-78"/>
                <a:cs typeface="Simplified Arabic" pitchFamily="18" charset="-78"/>
              </a:rPr>
              <a:t>, </a:t>
            </a:r>
            <a:r>
              <a:rPr lang="fr-FR" sz="2300" dirty="0" smtClean="0">
                <a:latin typeface="Simplified Arabic" pitchFamily="18" charset="-78"/>
                <a:cs typeface="Simplified Arabic" pitchFamily="18" charset="-78"/>
              </a:rPr>
              <a:t>7</a:t>
            </a:r>
            <a:r>
              <a:rPr lang="fr-FR" sz="2300" baseline="30000" dirty="0" smtClean="0">
                <a:latin typeface="Simplified Arabic" pitchFamily="18" charset="-78"/>
                <a:cs typeface="Simplified Arabic" pitchFamily="18" charset="-78"/>
              </a:rPr>
              <a:t>éme</a:t>
            </a:r>
            <a:r>
              <a:rPr lang="fr-FR" sz="2300" dirty="0" smtClean="0">
                <a:latin typeface="Simplified Arabic" pitchFamily="18" charset="-78"/>
                <a:cs typeface="Simplified Arabic" pitchFamily="18" charset="-78"/>
              </a:rPr>
              <a:t> édition, éditions d'Organisation, Paris, France, 2010. </a:t>
            </a:r>
          </a:p>
          <a:p>
            <a:pPr algn="just">
              <a:buNone/>
            </a:pPr>
            <a:r>
              <a:rPr lang="en-US" sz="2300" dirty="0" smtClean="0">
                <a:latin typeface="Simplified Arabic" pitchFamily="18" charset="-78"/>
                <a:cs typeface="Simplified Arabic" pitchFamily="18" charset="-78"/>
              </a:rPr>
              <a:t>- BEHERY MOHAMED H., </a:t>
            </a:r>
            <a:r>
              <a:rPr lang="en-US" sz="2300" b="1" dirty="0" smtClean="0">
                <a:solidFill>
                  <a:srgbClr val="FFC000"/>
                </a:solidFill>
                <a:latin typeface="Simplified Arabic" pitchFamily="18" charset="-78"/>
                <a:cs typeface="Simplified Arabic" pitchFamily="18" charset="-78"/>
              </a:rPr>
              <a:t>Change and culture: the balanced scorecard and the Egyptian fertilizer manufacturing sector</a:t>
            </a:r>
            <a:r>
              <a:rPr lang="en-US" sz="2300" b="1" dirty="0" smtClean="0">
                <a:latin typeface="Simplified Arabic" pitchFamily="18" charset="-78"/>
                <a:cs typeface="Simplified Arabic" pitchFamily="18" charset="-78"/>
              </a:rPr>
              <a:t>, </a:t>
            </a:r>
            <a:r>
              <a:rPr lang="en-US" sz="2300" dirty="0" smtClean="0">
                <a:latin typeface="Simplified Arabic" pitchFamily="18" charset="-78"/>
                <a:cs typeface="Simplified Arabic" pitchFamily="18" charset="-78"/>
              </a:rPr>
              <a:t>PhD thesis in Management, University of Glasgow, UK, 2005. </a:t>
            </a:r>
            <a:r>
              <a:rPr lang="en-US" sz="2300" b="1" dirty="0" smtClean="0">
                <a:latin typeface="Simplified Arabic" pitchFamily="18" charset="-78"/>
                <a:cs typeface="Simplified Arabic" pitchFamily="18" charset="-78"/>
              </a:rPr>
              <a:t> </a:t>
            </a:r>
            <a:endParaRPr lang="fr-FR" sz="2300" dirty="0" smtClean="0">
              <a:latin typeface="Simplified Arabic" pitchFamily="18" charset="-78"/>
              <a:cs typeface="Simplified Arabic" pitchFamily="18" charset="-78"/>
            </a:endParaRPr>
          </a:p>
          <a:p>
            <a:pPr algn="just">
              <a:buNone/>
            </a:pPr>
            <a:r>
              <a:rPr lang="fr-FR" sz="2300" dirty="0" smtClean="0">
                <a:latin typeface="Simplified Arabic" pitchFamily="18" charset="-78"/>
                <a:cs typeface="Simplified Arabic" pitchFamily="18" charset="-78"/>
              </a:rPr>
              <a:t> - BENZERAFA MANEL, </a:t>
            </a:r>
            <a:r>
              <a:rPr lang="fr-FR" sz="2300" b="1" dirty="0" smtClean="0">
                <a:solidFill>
                  <a:srgbClr val="FFC000"/>
                </a:solidFill>
                <a:latin typeface="Simplified Arabic" pitchFamily="18" charset="-78"/>
                <a:cs typeface="Simplified Arabic" pitchFamily="18" charset="-78"/>
              </a:rPr>
              <a:t>L'universalité d'un outil de gestion en question: Cas de la </a:t>
            </a:r>
            <a:r>
              <a:rPr lang="en-US" sz="2300" b="1" dirty="0" smtClean="0">
                <a:solidFill>
                  <a:srgbClr val="FFC000"/>
                </a:solidFill>
                <a:latin typeface="Simplified Arabic" pitchFamily="18" charset="-78"/>
                <a:cs typeface="Simplified Arabic" pitchFamily="18" charset="-78"/>
              </a:rPr>
              <a:t>balanced</a:t>
            </a:r>
            <a:r>
              <a:rPr lang="fr-FR" sz="2300" b="1" dirty="0" smtClean="0">
                <a:solidFill>
                  <a:srgbClr val="FFC000"/>
                </a:solidFill>
                <a:latin typeface="Simplified Arabic" pitchFamily="18" charset="-78"/>
                <a:cs typeface="Simplified Arabic" pitchFamily="18" charset="-78"/>
              </a:rPr>
              <a:t> </a:t>
            </a:r>
            <a:r>
              <a:rPr lang="en-US" sz="2300" b="1" dirty="0" smtClean="0">
                <a:solidFill>
                  <a:srgbClr val="FFC000"/>
                </a:solidFill>
                <a:latin typeface="Simplified Arabic" pitchFamily="18" charset="-78"/>
                <a:cs typeface="Simplified Arabic" pitchFamily="18" charset="-78"/>
              </a:rPr>
              <a:t>Scorecard</a:t>
            </a:r>
            <a:r>
              <a:rPr lang="fr-FR" sz="2300" b="1" smtClean="0">
                <a:solidFill>
                  <a:srgbClr val="FFC000"/>
                </a:solidFill>
                <a:latin typeface="Simplified Arabic" pitchFamily="18" charset="-78"/>
                <a:cs typeface="Simplified Arabic" pitchFamily="18" charset="-78"/>
              </a:rPr>
              <a:t> </a:t>
            </a:r>
            <a:r>
              <a:rPr lang="fr-FR" sz="2300" b="1" dirty="0" smtClean="0">
                <a:solidFill>
                  <a:srgbClr val="FFC000"/>
                </a:solidFill>
                <a:latin typeface="Simplified Arabic" pitchFamily="18" charset="-78"/>
                <a:cs typeface="Simplified Arabic" pitchFamily="18" charset="-78"/>
              </a:rPr>
              <a:t>dans les administrations de l'état</a:t>
            </a:r>
            <a:r>
              <a:rPr lang="fr-FR" sz="2300" b="1" dirty="0" smtClean="0">
                <a:latin typeface="Simplified Arabic" pitchFamily="18" charset="-78"/>
                <a:cs typeface="Simplified Arabic" pitchFamily="18" charset="-78"/>
              </a:rPr>
              <a:t>, </a:t>
            </a:r>
            <a:r>
              <a:rPr lang="fr-FR" sz="2300" dirty="0" smtClean="0">
                <a:latin typeface="Simplified Arabic" pitchFamily="18" charset="-78"/>
                <a:cs typeface="Simplified Arabic" pitchFamily="18" charset="-78"/>
              </a:rPr>
              <a:t>thèse de doctorat en sciences de gestion, option management public, Université Paris 10, Paris, France, 2007. </a:t>
            </a:r>
          </a:p>
          <a:p>
            <a:pPr algn="just">
              <a:buNone/>
            </a:pPr>
            <a:r>
              <a:rPr lang="en-US" sz="2300" dirty="0" smtClean="0">
                <a:latin typeface="Simplified Arabic" pitchFamily="18" charset="-78"/>
                <a:cs typeface="Simplified Arabic" pitchFamily="18" charset="-78"/>
              </a:rPr>
              <a:t>- KAPLAN ROBERT.S., NORTON DAVID.P., </a:t>
            </a:r>
            <a:r>
              <a:rPr lang="en-US" sz="2300" b="1" dirty="0" smtClean="0">
                <a:solidFill>
                  <a:srgbClr val="FFC000"/>
                </a:solidFill>
                <a:latin typeface="Simplified Arabic" pitchFamily="18" charset="-78"/>
                <a:cs typeface="Simplified Arabic" pitchFamily="18" charset="-78"/>
              </a:rPr>
              <a:t>Putting the Balanced Scorecard to work</a:t>
            </a:r>
            <a:r>
              <a:rPr lang="en-US" sz="2300" b="1" dirty="0" smtClean="0">
                <a:latin typeface="Simplified Arabic" pitchFamily="18" charset="-78"/>
                <a:cs typeface="Simplified Arabic" pitchFamily="18" charset="-78"/>
              </a:rPr>
              <a:t>, </a:t>
            </a:r>
            <a:r>
              <a:rPr lang="en-US" sz="2300" dirty="0" smtClean="0">
                <a:latin typeface="Simplified Arabic" pitchFamily="18" charset="-78"/>
                <a:cs typeface="Simplified Arabic" pitchFamily="18" charset="-78"/>
              </a:rPr>
              <a:t>Harvard Business Review, Vol.71, n°5, Harvard Business School, Boston, USA, September-October 1992.</a:t>
            </a:r>
            <a:endParaRPr lang="fr-FR" sz="2300" dirty="0" smtClean="0">
              <a:latin typeface="Simplified Arabic" pitchFamily="18" charset="-78"/>
              <a:cs typeface="Simplified Arabic" pitchFamily="18" charset="-78"/>
            </a:endParaRPr>
          </a:p>
          <a:p>
            <a:pPr algn="just">
              <a:buNone/>
            </a:pPr>
            <a:endParaRPr lang="fr-FR" sz="2400" dirty="0" smtClean="0">
              <a:latin typeface="Simplified Arabic" pitchFamily="18" charset="-78"/>
              <a:cs typeface="Simplified Arabic" pitchFamily="18" charset="-78"/>
            </a:endParaRPr>
          </a:p>
          <a:p>
            <a:pPr algn="just" rtl="1">
              <a:buNone/>
            </a:pPr>
            <a:endParaRPr lang="ar-DZ" sz="2700"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sz="2500"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4282" y="0"/>
            <a:ext cx="7929618" cy="2308324"/>
          </a:xfrm>
          <a:prstGeom prst="rect">
            <a:avLst/>
          </a:prstGeom>
          <a:noFill/>
          <a:ln w="0">
            <a:noFill/>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rtl="1"/>
            <a:r>
              <a:rPr lang="fr-FR"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Université de </a:t>
            </a:r>
            <a:r>
              <a:rPr lang="fr-FR" sz="3600" b="1" cap="none" spc="0"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Boumerdes</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rtl="1"/>
            <a:r>
              <a:rPr lang="fr-FR"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FSEGC</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a:r>
              <a:rPr lang="fr-FR"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Département SG Master I Management des Entreprises</a:t>
            </a:r>
            <a:endParaRPr lang="fr-FR" sz="3600" b="1" cap="none" spc="0"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p:txBody>
      </p:sp>
      <p:sp>
        <p:nvSpPr>
          <p:cNvPr id="4" name="AutoShape 9"/>
          <p:cNvSpPr>
            <a:spLocks noGrp="1" noChangeArrowheads="1"/>
          </p:cNvSpPr>
          <p:nvPr>
            <p:ph type="ctrTitle"/>
          </p:nvPr>
        </p:nvSpPr>
        <p:spPr bwMode="auto">
          <a:xfrm>
            <a:off x="500034" y="2500306"/>
            <a:ext cx="8001056" cy="1928826"/>
          </a:xfrm>
          <a:prstGeom prst="roundRect">
            <a:avLst>
              <a:gd name="adj" fmla="val 27056"/>
            </a:avLst>
          </a:prstGeom>
          <a:solidFill>
            <a:schemeClr val="bg2">
              <a:lumMod val="75000"/>
            </a:schemeClr>
          </a:solidFill>
          <a:ln>
            <a:solidFill>
              <a:schemeClr val="tx1"/>
            </a:solidFill>
            <a:headEnd/>
            <a:tailEnd/>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none" anchor="ctr">
            <a:noAutofit/>
          </a:bodyPr>
          <a:lstStyle/>
          <a:p>
            <a:r>
              <a:rPr lang="fr-FR" sz="4000" b="1" dirty="0" smtClean="0"/>
              <a:t>Programme de module </a:t>
            </a:r>
            <a:br>
              <a:rPr lang="fr-FR" sz="4000" b="1" dirty="0" smtClean="0"/>
            </a:br>
            <a:r>
              <a:rPr lang="fr-FR" sz="4000" b="1" dirty="0" smtClean="0"/>
              <a:t>Tableau de Bord Prospectif (TBP)</a:t>
            </a:r>
            <a:endParaRPr lang="fr-FR" sz="4000" dirty="0"/>
          </a:p>
        </p:txBody>
      </p:sp>
      <p:sp>
        <p:nvSpPr>
          <p:cNvPr id="3" name="Sous-titre 2"/>
          <p:cNvSpPr>
            <a:spLocks noGrp="1"/>
          </p:cNvSpPr>
          <p:nvPr>
            <p:ph type="subTitle" idx="1"/>
          </p:nvPr>
        </p:nvSpPr>
        <p:spPr>
          <a:xfrm rot="10800000" flipV="1">
            <a:off x="428596" y="4643446"/>
            <a:ext cx="8143932" cy="2000264"/>
          </a:xfrm>
          <a:solidFill>
            <a:schemeClr val="bg2">
              <a:lumMod val="75000"/>
            </a:schemeClr>
          </a:solidFill>
          <a:ln>
            <a:solidFill>
              <a:schemeClr val="tx1"/>
            </a:solidFill>
          </a:ln>
        </p:spPr>
        <p:style>
          <a:lnRef idx="2">
            <a:schemeClr val="dk1"/>
          </a:lnRef>
          <a:fillRef idx="1">
            <a:schemeClr val="lt1"/>
          </a:fillRef>
          <a:effectRef idx="0">
            <a:schemeClr val="dk1"/>
          </a:effectRef>
          <a:fontRef idx="minor">
            <a:schemeClr val="dk1"/>
          </a:fontRef>
        </p:style>
        <p:txBody>
          <a:bodyPr>
            <a:normAutofit/>
          </a:bodyPr>
          <a:lstStyle/>
          <a:p>
            <a:pPr rtl="1"/>
            <a:r>
              <a:rPr lang="fr-FR" dirty="0" smtClean="0">
                <a:ln>
                  <a:solidFill>
                    <a:schemeClr val="tx1"/>
                  </a:solidFill>
                </a:ln>
                <a:solidFill>
                  <a:schemeClr val="tx1"/>
                </a:solidFill>
                <a:latin typeface="Simplified Arabic" pitchFamily="18" charset="-78"/>
                <a:cs typeface="Simplified Arabic" pitchFamily="18" charset="-78"/>
              </a:rPr>
              <a:t>Réalisé par</a:t>
            </a:r>
            <a:endParaRPr lang="ar-DZ" dirty="0" smtClean="0">
              <a:ln>
                <a:solidFill>
                  <a:schemeClr val="tx1"/>
                </a:solidFill>
              </a:ln>
              <a:solidFill>
                <a:schemeClr val="tx1"/>
              </a:solidFill>
              <a:latin typeface="Simplified Arabic" pitchFamily="18" charset="-78"/>
              <a:cs typeface="Simplified Arabic" pitchFamily="18" charset="-78"/>
            </a:endParaRPr>
          </a:p>
          <a:p>
            <a:pPr rtl="1"/>
            <a:r>
              <a:rPr lang="fr-FR" b="1" dirty="0" smtClean="0">
                <a:ln>
                  <a:solidFill>
                    <a:schemeClr val="tx1"/>
                  </a:solidFill>
                </a:ln>
                <a:solidFill>
                  <a:schemeClr val="tx1"/>
                </a:solidFill>
                <a:latin typeface="Simplified Arabic" pitchFamily="18" charset="-78"/>
                <a:cs typeface="Simplified Arabic" pitchFamily="18" charset="-78"/>
              </a:rPr>
              <a:t>Dr. ARKOUB </a:t>
            </a:r>
            <a:r>
              <a:rPr lang="fr-FR" b="1" dirty="0" err="1" smtClean="0">
                <a:ln>
                  <a:solidFill>
                    <a:schemeClr val="tx1"/>
                  </a:solidFill>
                </a:ln>
                <a:solidFill>
                  <a:schemeClr val="tx1"/>
                </a:solidFill>
                <a:latin typeface="Simplified Arabic" pitchFamily="18" charset="-78"/>
                <a:cs typeface="Simplified Arabic" pitchFamily="18" charset="-78"/>
              </a:rPr>
              <a:t>Ouali</a:t>
            </a:r>
            <a:endParaRPr lang="ar-DZ" b="1" dirty="0" smtClean="0">
              <a:ln>
                <a:solidFill>
                  <a:schemeClr val="tx1"/>
                </a:solidFill>
              </a:ln>
              <a:solidFill>
                <a:schemeClr val="tx1"/>
              </a:solidFill>
              <a:latin typeface="Simplified Arabic" pitchFamily="18" charset="-78"/>
              <a:cs typeface="Simplified Arabic" pitchFamily="18" charset="-78"/>
            </a:endParaRPr>
          </a:p>
          <a:p>
            <a:pPr rtl="1"/>
            <a:r>
              <a:rPr lang="fr-FR" sz="2600" b="1" dirty="0" smtClean="0">
                <a:ln>
                  <a:solidFill>
                    <a:schemeClr val="tx1"/>
                  </a:solidFill>
                </a:ln>
                <a:solidFill>
                  <a:schemeClr val="tx1"/>
                </a:solidFill>
                <a:latin typeface="Simplified Arabic" pitchFamily="18" charset="-78"/>
                <a:cs typeface="Simplified Arabic" pitchFamily="18" charset="-78"/>
              </a:rPr>
              <a:t>Université de </a:t>
            </a:r>
            <a:r>
              <a:rPr lang="fr-FR" sz="2600" b="1" dirty="0" err="1" smtClean="0">
                <a:ln>
                  <a:solidFill>
                    <a:schemeClr val="tx1"/>
                  </a:solidFill>
                </a:ln>
                <a:solidFill>
                  <a:schemeClr val="tx1"/>
                </a:solidFill>
                <a:latin typeface="Simplified Arabic" pitchFamily="18" charset="-78"/>
                <a:cs typeface="Simplified Arabic" pitchFamily="18" charset="-78"/>
              </a:rPr>
              <a:t>Boumerdes</a:t>
            </a:r>
            <a:endParaRPr lang="ar-DZ" sz="2600"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2000"/>
                                        <p:tgtEl>
                                          <p:spTgt spid="6"/>
                                        </p:tgtEl>
                                      </p:cBhvr>
                                    </p:animEffect>
                                  </p:childTnLst>
                                </p:cTn>
                              </p:par>
                            </p:childTnLst>
                          </p:cTn>
                        </p:par>
                        <p:par>
                          <p:cTn id="8" fill="hold">
                            <p:stCondLst>
                              <p:cond delay="2000"/>
                            </p:stCondLst>
                            <p:childTnLst>
                              <p:par>
                                <p:cTn id="9" presetID="5"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heckerboard(across)">
                                      <p:cBhvr>
                                        <p:cTn id="11" dur="2000"/>
                                        <p:tgtEl>
                                          <p:spTgt spid="4"/>
                                        </p:tgtEl>
                                      </p:cBhvr>
                                    </p:animEffect>
                                  </p:childTnLst>
                                </p:cTn>
                              </p:par>
                              <p:par>
                                <p:cTn id="12" presetID="2" presetClass="entr" presetSubtype="4" fill="hold" grpId="0" nodeType="with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additive="base">
                                        <p:cTn id="14" dur="2000" fill="hold"/>
                                        <p:tgtEl>
                                          <p:spTgt spid="3">
                                            <p:bg/>
                                          </p:spTgt>
                                        </p:tgtEl>
                                        <p:attrNameLst>
                                          <p:attrName>ppt_x</p:attrName>
                                        </p:attrNameLst>
                                      </p:cBhvr>
                                      <p:tavLst>
                                        <p:tav tm="0">
                                          <p:val>
                                            <p:strVal val="#ppt_x"/>
                                          </p:val>
                                        </p:tav>
                                        <p:tav tm="100000">
                                          <p:val>
                                            <p:strVal val="#ppt_x"/>
                                          </p:val>
                                        </p:tav>
                                      </p:tavLst>
                                    </p:anim>
                                    <p:anim calcmode="lin" valueType="num">
                                      <p:cBhvr additive="base">
                                        <p:cTn id="15" dur="2000" fill="hold"/>
                                        <p:tgtEl>
                                          <p:spTgt spid="3">
                                            <p:bg/>
                                          </p:spTgt>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2000" fill="hold"/>
                                        <p:tgtEl>
                                          <p:spTgt spid="3">
                                            <p:txEl>
                                              <p:pRg st="1" end="1"/>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14338"/>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برنامج المقياس</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2800" b="1" dirty="0" smtClean="0">
                <a:solidFill>
                  <a:srgbClr val="FFFF00"/>
                </a:solidFill>
                <a:latin typeface="Simplified Arabic" pitchFamily="18" charset="-78"/>
                <a:cs typeface="Simplified Arabic" pitchFamily="18" charset="-78"/>
              </a:rPr>
              <a:t>الفصل الأول: </a:t>
            </a:r>
            <a:r>
              <a:rPr lang="ar-DZ" sz="2800" b="1" dirty="0" smtClean="0">
                <a:latin typeface="Simplified Arabic" pitchFamily="18" charset="-78"/>
                <a:cs typeface="Simplified Arabic" pitchFamily="18" charset="-78"/>
              </a:rPr>
              <a:t>الإطار النظري والفكري للوحة القيادة الاستشرافية</a:t>
            </a:r>
            <a:endParaRPr lang="fr-FR" sz="2800" b="1" dirty="0" smtClean="0">
              <a:latin typeface="Simplified Arabic" pitchFamily="18" charset="-78"/>
              <a:cs typeface="Simplified Arabic" pitchFamily="18" charset="-78"/>
            </a:endParaRPr>
          </a:p>
          <a:p>
            <a:pPr algn="just" rtl="1">
              <a:buNone/>
            </a:pPr>
            <a:r>
              <a:rPr lang="ar-DZ" sz="2800" b="1" dirty="0" smtClean="0">
                <a:solidFill>
                  <a:srgbClr val="FFFF00"/>
                </a:solidFill>
                <a:latin typeface="Simplified Arabic" pitchFamily="18" charset="-78"/>
                <a:cs typeface="Simplified Arabic" pitchFamily="18" charset="-78"/>
              </a:rPr>
              <a:t>الفصل الثاني:</a:t>
            </a:r>
            <a:r>
              <a:rPr lang="ar-DZ" sz="2800" b="1" dirty="0" smtClean="0">
                <a:latin typeface="Simplified Arabic" pitchFamily="18" charset="-78"/>
                <a:cs typeface="Simplified Arabic" pitchFamily="18" charset="-78"/>
              </a:rPr>
              <a:t> تصميم لوحة القيادة الاستشرافية وتحديد أبعادها</a:t>
            </a:r>
            <a:endParaRPr lang="fr-FR" sz="2800" b="1" dirty="0" smtClean="0">
              <a:latin typeface="Simplified Arabic" pitchFamily="18" charset="-78"/>
              <a:cs typeface="Simplified Arabic" pitchFamily="18" charset="-78"/>
            </a:endParaRPr>
          </a:p>
          <a:p>
            <a:pPr algn="just" rtl="1">
              <a:buNone/>
            </a:pPr>
            <a:r>
              <a:rPr lang="ar-DZ" sz="2800" b="1" dirty="0" smtClean="0">
                <a:solidFill>
                  <a:srgbClr val="FFFF00"/>
                </a:solidFill>
                <a:latin typeface="Simplified Arabic" pitchFamily="18" charset="-78"/>
                <a:cs typeface="Simplified Arabic" pitchFamily="18" charset="-78"/>
              </a:rPr>
              <a:t>الفصل الثالث: </a:t>
            </a:r>
            <a:r>
              <a:rPr lang="ar-DZ" sz="2800" b="1" dirty="0" smtClean="0">
                <a:latin typeface="Simplified Arabic" pitchFamily="18" charset="-78"/>
                <a:cs typeface="Simplified Arabic" pitchFamily="18" charset="-78"/>
              </a:rPr>
              <a:t>تصميم وتحليل مؤشرات البعد المالي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الرابع: </a:t>
            </a:r>
            <a:r>
              <a:rPr lang="ar-DZ" sz="2800" b="1" dirty="0" smtClean="0">
                <a:latin typeface="Simplified Arabic" pitchFamily="18" charset="-78"/>
                <a:cs typeface="Simplified Arabic" pitchFamily="18" charset="-78"/>
              </a:rPr>
              <a:t>تصميم وتحليل مؤشرات بعد الزبائن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الخامس: </a:t>
            </a:r>
            <a:r>
              <a:rPr lang="ar-DZ" sz="2800" b="1" dirty="0" smtClean="0">
                <a:latin typeface="Simplified Arabic" pitchFamily="18" charset="-78"/>
                <a:cs typeface="Simplified Arabic" pitchFamily="18" charset="-78"/>
              </a:rPr>
              <a:t>تصميم وتحليل مؤشرات بعد العمليات الداخلية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السادس: </a:t>
            </a:r>
            <a:r>
              <a:rPr lang="ar-DZ" sz="2800" b="1" dirty="0" smtClean="0">
                <a:latin typeface="Simplified Arabic" pitchFamily="18" charset="-78"/>
                <a:cs typeface="Simplified Arabic" pitchFamily="18" charset="-78"/>
              </a:rPr>
              <a:t>تصميم وتحليل مؤشرات بعد التعلم والنمو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السابع: </a:t>
            </a:r>
            <a:r>
              <a:rPr lang="ar-DZ" sz="2800" b="1" dirty="0" smtClean="0">
                <a:latin typeface="Simplified Arabic" pitchFamily="18" charset="-78"/>
                <a:cs typeface="Simplified Arabic" pitchFamily="18" charset="-78"/>
              </a:rPr>
              <a:t>تصميم وتحليل مؤشرات البعد المجتمعي (الاجتماعي والبيئي) للوحة القيادة الاستشرافية المستدامة </a:t>
            </a:r>
            <a:r>
              <a:rPr lang="fr-FR" sz="2800" b="1" dirty="0" smtClean="0">
                <a:latin typeface="Simplified Arabic" pitchFamily="18" charset="-78"/>
                <a:cs typeface="Simplified Arabic" pitchFamily="18" charset="-78"/>
              </a:rPr>
              <a:t>(SBSC)</a:t>
            </a:r>
          </a:p>
          <a:p>
            <a:pPr algn="just" rtl="1">
              <a:buNone/>
            </a:pPr>
            <a:r>
              <a:rPr lang="ar-DZ" sz="2800" b="1" dirty="0" smtClean="0">
                <a:solidFill>
                  <a:srgbClr val="FFFF00"/>
                </a:solidFill>
                <a:latin typeface="Simplified Arabic" pitchFamily="18" charset="-78"/>
                <a:cs typeface="Simplified Arabic" pitchFamily="18" charset="-78"/>
              </a:rPr>
              <a:t>الفصل الثامن: </a:t>
            </a:r>
            <a:r>
              <a:rPr lang="ar-DZ" sz="2800" b="1" dirty="0" smtClean="0">
                <a:latin typeface="Simplified Arabic" pitchFamily="18" charset="-78"/>
                <a:cs typeface="Simplified Arabic" pitchFamily="18" charset="-78"/>
              </a:rPr>
              <a:t>قياس، تقييم وتحسين الأداء عن طريق لوحة القيادة الاستشرافية</a:t>
            </a:r>
            <a:endParaRPr lang="fr-FR" sz="2800" b="1" dirty="0" smtClean="0">
              <a:latin typeface="Simplified Arabic" pitchFamily="18" charset="-78"/>
              <a:cs typeface="Simplified Arabic" pitchFamily="18" charset="-78"/>
            </a:endParaRPr>
          </a:p>
          <a:p>
            <a:pPr algn="just" rtl="1">
              <a:buNone/>
            </a:pPr>
            <a:r>
              <a:rPr lang="ar-DZ" sz="2800" b="1" dirty="0" smtClean="0">
                <a:solidFill>
                  <a:srgbClr val="FFFF00"/>
                </a:solidFill>
                <a:latin typeface="Simplified Arabic" pitchFamily="18" charset="-78"/>
                <a:cs typeface="Simplified Arabic" pitchFamily="18" charset="-78"/>
              </a:rPr>
              <a:t>الفصل التاسع: </a:t>
            </a:r>
            <a:r>
              <a:rPr lang="ar-DZ" sz="2800" b="1" dirty="0" smtClean="0">
                <a:latin typeface="Simplified Arabic" pitchFamily="18" charset="-78"/>
                <a:cs typeface="Simplified Arabic" pitchFamily="18" charset="-78"/>
              </a:rPr>
              <a:t>تحليل وتقييم فعالية لوحة القيادة الاستشرافية</a:t>
            </a:r>
            <a:endParaRPr lang="fr-FR" sz="2800"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linds(horizontal)">
                                      <p:cBhvr>
                                        <p:cTn id="41" dur="10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blinds(horizontal)">
                                      <p:cBhvr>
                                        <p:cTn id="46" dur="1000"/>
                                        <p:tgtEl>
                                          <p:spTgt spid="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blinds(horizontal)">
                                      <p:cBhvr>
                                        <p:cTn id="51"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85776"/>
            <a:ext cx="8229600" cy="1225560"/>
          </a:xfrm>
        </p:spPr>
        <p:txBody>
          <a:bodyPr>
            <a:normAutofit/>
          </a:bodyPr>
          <a:lstStyle/>
          <a:p>
            <a:r>
              <a:rPr lang="fr-FR" sz="4800" b="1" u="sng" dirty="0" smtClean="0">
                <a:solidFill>
                  <a:srgbClr val="FFFF00"/>
                </a:solidFill>
                <a:latin typeface="Simplified Arabic" pitchFamily="18" charset="-78"/>
                <a:cs typeface="Simplified Arabic" pitchFamily="18" charset="-78"/>
              </a:rPr>
              <a:t>Programme de Module</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a:buNone/>
            </a:pPr>
            <a:r>
              <a:rPr lang="fr-FR" sz="2500" b="1" dirty="0" smtClean="0">
                <a:solidFill>
                  <a:srgbClr val="FFFF00"/>
                </a:solidFill>
                <a:latin typeface="Simplified Arabic" pitchFamily="18" charset="-78"/>
                <a:cs typeface="Simplified Arabic" pitchFamily="18" charset="-78"/>
              </a:rPr>
              <a:t>Chapitre I:</a:t>
            </a:r>
            <a:r>
              <a:rPr lang="fr-FR" sz="2500" b="1" dirty="0" smtClean="0">
                <a:latin typeface="Simplified Arabic" pitchFamily="18" charset="-78"/>
                <a:cs typeface="Simplified Arabic" pitchFamily="18" charset="-78"/>
              </a:rPr>
              <a:t> Le cadre conceptuel de TBP.</a:t>
            </a:r>
          </a:p>
          <a:p>
            <a:pPr algn="just">
              <a:buNone/>
            </a:pPr>
            <a:r>
              <a:rPr lang="fr-FR" sz="2500" b="1" dirty="0" smtClean="0">
                <a:solidFill>
                  <a:srgbClr val="FFFF00"/>
                </a:solidFill>
                <a:latin typeface="Simplified Arabic" pitchFamily="18" charset="-78"/>
                <a:cs typeface="Simplified Arabic" pitchFamily="18" charset="-78"/>
              </a:rPr>
              <a:t>Chapitre II:</a:t>
            </a:r>
            <a:r>
              <a:rPr lang="fr-FR" sz="2500" b="1" dirty="0" smtClean="0">
                <a:latin typeface="Simplified Arabic" pitchFamily="18" charset="-78"/>
                <a:cs typeface="Simplified Arabic" pitchFamily="18" charset="-78"/>
              </a:rPr>
              <a:t> La conception de TBP et la détermination de ses axes. </a:t>
            </a:r>
          </a:p>
          <a:p>
            <a:pPr algn="just">
              <a:buNone/>
            </a:pPr>
            <a:r>
              <a:rPr lang="fr-FR" sz="2500" b="1" dirty="0" smtClean="0">
                <a:solidFill>
                  <a:srgbClr val="FFFF00"/>
                </a:solidFill>
                <a:latin typeface="Simplified Arabic" pitchFamily="18" charset="-78"/>
                <a:cs typeface="Simplified Arabic" pitchFamily="18" charset="-78"/>
              </a:rPr>
              <a:t>Chapitre III: </a:t>
            </a:r>
            <a:r>
              <a:rPr lang="fr-FR" sz="2500" b="1" dirty="0" smtClean="0">
                <a:latin typeface="Simplified Arabic" pitchFamily="18" charset="-78"/>
                <a:cs typeface="Simplified Arabic" pitchFamily="18" charset="-78"/>
              </a:rPr>
              <a:t>La conception et l’analyse de l’axe financier de TBP.  </a:t>
            </a:r>
          </a:p>
          <a:p>
            <a:pPr algn="just">
              <a:buNone/>
            </a:pPr>
            <a:r>
              <a:rPr lang="fr-FR" sz="2500" b="1" dirty="0" smtClean="0">
                <a:solidFill>
                  <a:srgbClr val="FFFF00"/>
                </a:solidFill>
                <a:latin typeface="Simplified Arabic" pitchFamily="18" charset="-78"/>
                <a:cs typeface="Simplified Arabic" pitchFamily="18" charset="-78"/>
              </a:rPr>
              <a:t>Chapitre IV: </a:t>
            </a:r>
            <a:r>
              <a:rPr lang="fr-FR" sz="2500" b="1" dirty="0" smtClean="0">
                <a:latin typeface="Simplified Arabic" pitchFamily="18" charset="-78"/>
                <a:cs typeface="Simplified Arabic" pitchFamily="18" charset="-78"/>
              </a:rPr>
              <a:t>La conception et l’analyse de l’axe clients de TBP. </a:t>
            </a:r>
          </a:p>
          <a:p>
            <a:pPr algn="just">
              <a:buNone/>
            </a:pPr>
            <a:r>
              <a:rPr lang="fr-FR" sz="2500" b="1" dirty="0" smtClean="0">
                <a:solidFill>
                  <a:srgbClr val="FFFF00"/>
                </a:solidFill>
                <a:latin typeface="Simplified Arabic" pitchFamily="18" charset="-78"/>
                <a:cs typeface="Simplified Arabic" pitchFamily="18" charset="-78"/>
              </a:rPr>
              <a:t>Chapitre V:</a:t>
            </a:r>
            <a:r>
              <a:rPr lang="fr-FR" sz="2500" b="1" dirty="0" smtClean="0">
                <a:latin typeface="Simplified Arabic" pitchFamily="18" charset="-78"/>
                <a:cs typeface="Simplified Arabic" pitchFamily="18" charset="-78"/>
              </a:rPr>
              <a:t> La conception et l’analyse de l’axe processus internes de TBP.</a:t>
            </a:r>
          </a:p>
          <a:p>
            <a:pPr algn="just">
              <a:buNone/>
            </a:pPr>
            <a:r>
              <a:rPr lang="fr-FR" sz="2500" b="1" dirty="0" smtClean="0">
                <a:solidFill>
                  <a:srgbClr val="FFFF00"/>
                </a:solidFill>
                <a:latin typeface="Simplified Arabic" pitchFamily="18" charset="-78"/>
                <a:cs typeface="Simplified Arabic" pitchFamily="18" charset="-78"/>
              </a:rPr>
              <a:t>Chapitre VI: </a:t>
            </a:r>
            <a:r>
              <a:rPr lang="fr-FR" sz="2500" b="1" dirty="0" smtClean="0">
                <a:latin typeface="Simplified Arabic" pitchFamily="18" charset="-78"/>
                <a:cs typeface="Simplified Arabic" pitchFamily="18" charset="-78"/>
              </a:rPr>
              <a:t>La conception et l’analyse de l’axe apprentissage organisationnel de TBP.</a:t>
            </a:r>
          </a:p>
          <a:p>
            <a:pPr algn="just">
              <a:buNone/>
            </a:pPr>
            <a:r>
              <a:rPr lang="fr-FR" sz="2500" b="1" dirty="0" smtClean="0">
                <a:solidFill>
                  <a:srgbClr val="FFFF00"/>
                </a:solidFill>
                <a:latin typeface="Simplified Arabic" pitchFamily="18" charset="-78"/>
                <a:cs typeface="Simplified Arabic" pitchFamily="18" charset="-78"/>
              </a:rPr>
              <a:t>Chapitre VII: </a:t>
            </a:r>
            <a:r>
              <a:rPr lang="fr-FR" sz="2500" b="1" dirty="0" smtClean="0">
                <a:latin typeface="Simplified Arabic" pitchFamily="18" charset="-78"/>
                <a:cs typeface="Simplified Arabic" pitchFamily="18" charset="-78"/>
              </a:rPr>
              <a:t>La conception et l’analyse de l’axe sociétal (social et environnemental) de TBPD (SBSC).</a:t>
            </a:r>
          </a:p>
          <a:p>
            <a:pPr algn="just">
              <a:buNone/>
            </a:pPr>
            <a:r>
              <a:rPr lang="fr-FR" sz="2500" b="1" dirty="0" smtClean="0">
                <a:solidFill>
                  <a:srgbClr val="FFFF00"/>
                </a:solidFill>
                <a:latin typeface="Simplified Arabic" pitchFamily="18" charset="-78"/>
                <a:cs typeface="Simplified Arabic" pitchFamily="18" charset="-78"/>
              </a:rPr>
              <a:t>Chapitre VIII: </a:t>
            </a:r>
            <a:r>
              <a:rPr lang="fr-FR" sz="2500" b="1" dirty="0" smtClean="0">
                <a:latin typeface="Simplified Arabic" pitchFamily="18" charset="-78"/>
                <a:cs typeface="Simplified Arabic" pitchFamily="18" charset="-78"/>
              </a:rPr>
              <a:t>Mesure, Evaluation et Amélioration de la Performance à travers le TBP.</a:t>
            </a:r>
          </a:p>
          <a:p>
            <a:pPr algn="just">
              <a:buNone/>
            </a:pPr>
            <a:r>
              <a:rPr lang="fr-FR" sz="2500" b="1" dirty="0" smtClean="0">
                <a:solidFill>
                  <a:srgbClr val="FFFF00"/>
                </a:solidFill>
                <a:latin typeface="Simplified Arabic" pitchFamily="18" charset="-78"/>
                <a:cs typeface="Simplified Arabic" pitchFamily="18" charset="-78"/>
              </a:rPr>
              <a:t>Chapitre IX: </a:t>
            </a:r>
            <a:r>
              <a:rPr lang="fr-FR" sz="2500" b="1" dirty="0" smtClean="0">
                <a:latin typeface="Simplified Arabic" pitchFamily="18" charset="-78"/>
                <a:cs typeface="Simplified Arabic" pitchFamily="18" charset="-78"/>
              </a:rPr>
              <a:t>L’analyse et l’évaluation d’efficacité de TBP.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linds(horizontal)">
                                      <p:cBhvr>
                                        <p:cTn id="41" dur="10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blinds(horizontal)">
                                      <p:cBhvr>
                                        <p:cTn id="46" dur="1000"/>
                                        <p:tgtEl>
                                          <p:spTgt spid="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blinds(horizontal)">
                                      <p:cBhvr>
                                        <p:cTn id="51"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0" y="2214554"/>
            <a:ext cx="9144000" cy="2071702"/>
          </a:xfrm>
        </p:spPr>
        <p:txBody>
          <a:bodyPr>
            <a:normAutofit fontScale="90000"/>
          </a:bodyPr>
          <a:lstStyle/>
          <a:p>
            <a:pPr rtl="1"/>
            <a:r>
              <a:rPr lang="ar-DZ" sz="4900" b="1" dirty="0" smtClean="0">
                <a:solidFill>
                  <a:srgbClr val="FFFF00"/>
                </a:solidFill>
                <a:latin typeface="Simplified Arabic" pitchFamily="18" charset="-78"/>
                <a:cs typeface="Simplified Arabic" pitchFamily="18" charset="-78"/>
              </a:rPr>
              <a:t>الفصل </a:t>
            </a:r>
            <a:r>
              <a:rPr lang="ar-DZ" sz="4900" b="1" dirty="0" smtClean="0">
                <a:solidFill>
                  <a:srgbClr val="FFFF00"/>
                </a:solidFill>
                <a:latin typeface="Simplified Arabic" pitchFamily="18" charset="-78"/>
                <a:cs typeface="Simplified Arabic" pitchFamily="18" charset="-78"/>
              </a:rPr>
              <a:t>الرابع</a:t>
            </a:r>
            <a:r>
              <a:rPr lang="ar-DZ" b="1" dirty="0" smtClean="0">
                <a:solidFill>
                  <a:srgbClr val="FFFF00"/>
                </a:solidFill>
                <a:latin typeface="Simplified Arabic" pitchFamily="18" charset="-78"/>
                <a:cs typeface="Simplified Arabic" pitchFamily="18" charset="-78"/>
              </a:rPr>
              <a:t/>
            </a:r>
            <a:br>
              <a:rPr lang="ar-DZ" b="1" dirty="0" smtClean="0">
                <a:solidFill>
                  <a:srgbClr val="FFFF00"/>
                </a:solidFill>
                <a:latin typeface="Simplified Arabic" pitchFamily="18" charset="-78"/>
                <a:cs typeface="Simplified Arabic" pitchFamily="18" charset="-78"/>
              </a:rPr>
            </a:br>
            <a:r>
              <a:rPr lang="ar-DZ" b="1" dirty="0" smtClean="0">
                <a:latin typeface="Simplified Arabic" pitchFamily="18" charset="-78"/>
                <a:cs typeface="Simplified Arabic" pitchFamily="18" charset="-78"/>
              </a:rPr>
              <a:t>تصميم وتحليل مؤشرات </a:t>
            </a:r>
            <a:r>
              <a:rPr lang="ar-DZ" b="1" dirty="0" smtClean="0">
                <a:latin typeface="Simplified Arabic" pitchFamily="18" charset="-78"/>
                <a:cs typeface="Simplified Arabic" pitchFamily="18" charset="-78"/>
              </a:rPr>
              <a:t>بعد الزبائن</a:t>
            </a:r>
            <a:r>
              <a:rPr lang="ar-DZ" b="1" dirty="0" smtClean="0">
                <a:latin typeface="Simplified Arabic" pitchFamily="18" charset="-78"/>
                <a:cs typeface="Simplified Arabic" pitchFamily="18" charset="-78"/>
              </a:rPr>
              <a:t/>
            </a:r>
            <a:br>
              <a:rPr lang="ar-DZ" b="1" dirty="0" smtClean="0">
                <a:latin typeface="Simplified Arabic" pitchFamily="18" charset="-78"/>
                <a:cs typeface="Simplified Arabic" pitchFamily="18" charset="-78"/>
              </a:rPr>
            </a:br>
            <a:r>
              <a:rPr lang="ar-DZ" b="1" dirty="0" smtClean="0">
                <a:latin typeface="Simplified Arabic" pitchFamily="18" charset="-78"/>
                <a:cs typeface="Simplified Arabic" pitchFamily="18" charset="-78"/>
              </a:rPr>
              <a:t>للوحة القيادة </a:t>
            </a:r>
            <a:r>
              <a:rPr lang="ar-DZ" b="1" dirty="0" err="1" smtClean="0">
                <a:latin typeface="Simplified Arabic" pitchFamily="18" charset="-78"/>
                <a:cs typeface="Simplified Arabic" pitchFamily="18" charset="-78"/>
              </a:rPr>
              <a:t>الاستشرافية</a:t>
            </a:r>
            <a:endParaRPr lang="fr-FR" b="1" dirty="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أهمية </a:t>
            </a:r>
            <a:r>
              <a:rPr lang="ar-DZ" sz="4800" b="1" u="sng" dirty="0" smtClean="0">
                <a:solidFill>
                  <a:srgbClr val="FFFF00"/>
                </a:solidFill>
                <a:latin typeface="Simplified Arabic" pitchFamily="18" charset="-78"/>
                <a:cs typeface="Simplified Arabic" pitchFamily="18" charset="-78"/>
              </a:rPr>
              <a:t>بعد الزبائن</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buNone/>
            </a:pPr>
            <a:r>
              <a:rPr lang="ar-DZ" sz="2800" b="1" dirty="0" smtClean="0">
                <a:latin typeface="Simplified Arabic" pitchFamily="18" charset="-78"/>
                <a:cs typeface="Simplified Arabic" pitchFamily="18" charset="-78"/>
              </a:rPr>
              <a:t>يعتبر الزبون </a:t>
            </a:r>
            <a:r>
              <a:rPr lang="ar-DZ" sz="2800" b="1" dirty="0" smtClean="0">
                <a:latin typeface="Simplified Arabic" pitchFamily="18" charset="-78"/>
                <a:cs typeface="Simplified Arabic" pitchFamily="18" charset="-78"/>
              </a:rPr>
              <a:t>طرف فاعل هام لا يمكن لأي مؤسسة أن تغفل عن إرضائه وتحقيق مصالحه، لذا فإنه من الضروري تبني مؤشرات تعكس مدى رضاه ودرجة ولائه للمؤسسة ومختلف منتجاتها أو خدماتها</a:t>
            </a:r>
            <a:r>
              <a:rPr lang="ar-DZ" sz="2800" b="1" dirty="0" smtClean="0">
                <a:latin typeface="Simplified Arabic" pitchFamily="18" charset="-78"/>
                <a:cs typeface="Simplified Arabic" pitchFamily="18" charset="-78"/>
              </a:rPr>
              <a:t>.</a:t>
            </a:r>
            <a:endParaRPr lang="ar-DZ" sz="2800" b="1" dirty="0" smtClean="0">
              <a:latin typeface="Simplified Arabic" pitchFamily="18" charset="-78"/>
              <a:cs typeface="Simplified Arabic" pitchFamily="18" charset="-78"/>
            </a:endParaRPr>
          </a:p>
          <a:p>
            <a:pPr algn="just" rtl="1">
              <a:buNone/>
            </a:pPr>
            <a:r>
              <a:rPr lang="ar-DZ" sz="2800" b="1" dirty="0" smtClean="0">
                <a:latin typeface="Simplified Arabic" pitchFamily="18" charset="-78"/>
                <a:cs typeface="Simplified Arabic" pitchFamily="18" charset="-78"/>
              </a:rPr>
              <a:t>وبالتالي </a:t>
            </a:r>
            <a:r>
              <a:rPr lang="ar-DZ" sz="2800" b="1" dirty="0" smtClean="0">
                <a:latin typeface="Simplified Arabic" pitchFamily="18" charset="-78"/>
                <a:cs typeface="Simplified Arabic" pitchFamily="18" charset="-78"/>
              </a:rPr>
              <a:t>فإن بعد الزبائن لا يقل أهمية عن البعد المالي، حيث أن بين البعدين علاقة تكاملية قوية، لأن إرضاء الزبائن وتحقيق تطلعاتهم وكسب ولائهم ينعكس مباشرة على تحسين الأداء المالي للمؤسسة من تعظيم لأرباحها، ورفع </a:t>
            </a:r>
            <a:r>
              <a:rPr lang="ar-DZ" sz="2800" b="1" dirty="0" err="1" smtClean="0">
                <a:latin typeface="Simplified Arabic" pitchFamily="18" charset="-78"/>
                <a:cs typeface="Simplified Arabic" pitchFamily="18" charset="-78"/>
              </a:rPr>
              <a:t>لمردوديتها</a:t>
            </a:r>
            <a:r>
              <a:rPr lang="ar-DZ" sz="2800" b="1" dirty="0" smtClean="0">
                <a:latin typeface="Simplified Arabic" pitchFamily="18" charset="-78"/>
                <a:cs typeface="Simplified Arabic" pitchFamily="18" charset="-78"/>
              </a:rPr>
              <a:t> الاقتصادية، المالية، وبصفة خاصة التجارية.</a:t>
            </a:r>
          </a:p>
          <a:p>
            <a:pPr algn="just" rtl="1">
              <a:buNone/>
            </a:pPr>
            <a:r>
              <a:rPr lang="ar-DZ" sz="2800" b="1" dirty="0" smtClean="0">
                <a:latin typeface="Simplified Arabic" pitchFamily="18" charset="-78"/>
                <a:cs typeface="Simplified Arabic" pitchFamily="18" charset="-78"/>
              </a:rPr>
              <a:t>كما أن </a:t>
            </a:r>
            <a:r>
              <a:rPr lang="ar-DZ" sz="2800" b="1" dirty="0" smtClean="0">
                <a:latin typeface="Simplified Arabic" pitchFamily="18" charset="-78"/>
                <a:cs typeface="Simplified Arabic" pitchFamily="18" charset="-78"/>
              </a:rPr>
              <a:t>هذا البعد يعتمد على الكثير من المؤشرات والمقاييس المالية، نظرا أنه بعد تسويقي تجاري يعكس مدى تمكن المؤسسة من رفع حصتها السوقية، وتحقيق معدل عال لنمو رقم أعمالها، وتحسين مركزها التنافسي.</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أهمية </a:t>
            </a:r>
            <a:r>
              <a:rPr lang="ar-DZ" sz="4800" b="1" u="sng" dirty="0" smtClean="0">
                <a:solidFill>
                  <a:srgbClr val="FFFF00"/>
                </a:solidFill>
                <a:latin typeface="Simplified Arabic" pitchFamily="18" charset="-78"/>
                <a:cs typeface="Simplified Arabic" pitchFamily="18" charset="-78"/>
              </a:rPr>
              <a:t>بعد الزبائن</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buNone/>
            </a:pPr>
            <a:r>
              <a:rPr lang="ar-DZ" sz="2800" b="1" dirty="0" smtClean="0">
                <a:latin typeface="Simplified Arabic" pitchFamily="18" charset="-78"/>
                <a:cs typeface="Simplified Arabic" pitchFamily="18" charset="-78"/>
              </a:rPr>
              <a:t>وما يزيد من أهمية هذا البعد أنه يعكس للمؤسسة مدى ربحية </a:t>
            </a:r>
            <a:r>
              <a:rPr lang="ar-DZ" sz="2800" b="1" dirty="0" err="1" smtClean="0">
                <a:latin typeface="Simplified Arabic" pitchFamily="18" charset="-78"/>
                <a:cs typeface="Simplified Arabic" pitchFamily="18" charset="-78"/>
              </a:rPr>
              <a:t>ومردودية</a:t>
            </a:r>
            <a:r>
              <a:rPr lang="ar-DZ" sz="2800" b="1" dirty="0" smtClean="0">
                <a:latin typeface="Simplified Arabic" pitchFamily="18" charset="-78"/>
                <a:cs typeface="Simplified Arabic" pitchFamily="18" charset="-78"/>
              </a:rPr>
              <a:t> زبائنها بمختلف شرائحهم وفئاتهم، وهو ما يمكنها من بناء إستراتيجية تسويقية فعالة ترتكز على خلق القيمة للزبون، وتوطيد علاقته بالمؤسسة بشكل يسمح من تعظيم مصالح الطرفين.</a:t>
            </a:r>
          </a:p>
          <a:p>
            <a:pPr algn="just" rtl="1">
              <a:buNone/>
            </a:pPr>
            <a:r>
              <a:rPr lang="ar-DZ" sz="2800" b="1" dirty="0" smtClean="0">
                <a:latin typeface="Simplified Arabic" pitchFamily="18" charset="-78"/>
                <a:cs typeface="Simplified Arabic" pitchFamily="18" charset="-78"/>
              </a:rPr>
              <a:t>كما أن هذا البعد يسمح للمؤسسة من تحليل مستوى ربحية والعوائد المتأتية من جميع فئات وشرائح زبائنها، ويتيح لها </a:t>
            </a:r>
            <a:r>
              <a:rPr lang="ar-DZ" sz="2800" b="1" dirty="0" smtClean="0">
                <a:latin typeface="Simplified Arabic" pitchFamily="18" charset="-78"/>
                <a:cs typeface="Simplified Arabic" pitchFamily="18" charset="-78"/>
              </a:rPr>
              <a:t>العمل على كسب ثقة الزبائن وجعل غير المربحين منهم أكثر ربحية </a:t>
            </a:r>
            <a:r>
              <a:rPr lang="ar-DZ" sz="2800" b="1" dirty="0" err="1" smtClean="0">
                <a:latin typeface="Simplified Arabic" pitchFamily="18" charset="-78"/>
                <a:cs typeface="Simplified Arabic" pitchFamily="18" charset="-78"/>
              </a:rPr>
              <a:t>ومردودية</a:t>
            </a:r>
            <a:r>
              <a:rPr lang="ar-DZ" sz="2800" b="1" dirty="0" smtClean="0">
                <a:latin typeface="Simplified Arabic" pitchFamily="18" charset="-78"/>
                <a:cs typeface="Simplified Arabic" pitchFamily="18" charset="-78"/>
              </a:rPr>
              <a:t>، كما أنه يعكس مدى ربحية كل فئة من فئات الزبائن مقارنة بحجم المبيعات الخاصة </a:t>
            </a:r>
            <a:r>
              <a:rPr lang="ar-DZ" sz="2800" b="1" dirty="0" err="1" smtClean="0">
                <a:latin typeface="Simplified Arabic" pitchFamily="18" charset="-78"/>
                <a:cs typeface="Simplified Arabic" pitchFamily="18" charset="-78"/>
              </a:rPr>
              <a:t>بها</a:t>
            </a:r>
            <a:r>
              <a:rPr lang="ar-DZ" sz="2800" b="1" dirty="0" smtClean="0">
                <a:latin typeface="Simplified Arabic" pitchFamily="18" charset="-78"/>
                <a:cs typeface="Simplified Arabic" pitchFamily="18" charset="-78"/>
              </a:rPr>
              <a:t>، وهو ما يعطي للمؤسسة صورة واضحة عن فعالية سياساتها التسويقية والتجارية، ويمكنها من تحسينها وتفعيلها بشكل مستمر.</a:t>
            </a:r>
            <a:endParaRPr lang="ar-DZ" sz="28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ثانيا: مؤشرات </a:t>
            </a:r>
            <a:r>
              <a:rPr lang="ar-DZ" sz="4800" b="1" u="sng" dirty="0" smtClean="0">
                <a:solidFill>
                  <a:srgbClr val="FFFF00"/>
                </a:solidFill>
                <a:latin typeface="Simplified Arabic" pitchFamily="18" charset="-78"/>
                <a:cs typeface="Simplified Arabic" pitchFamily="18" charset="-78"/>
              </a:rPr>
              <a:t>بعد الزبائن</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b="1" dirty="0" smtClean="0">
              <a:latin typeface="Simplified Arabic" pitchFamily="18" charset="-78"/>
              <a:cs typeface="Simplified Arabic" pitchFamily="18" charset="-78"/>
            </a:endParaRPr>
          </a:p>
          <a:p>
            <a:pPr algn="just" rtl="1">
              <a:buNone/>
            </a:pPr>
            <a:r>
              <a:rPr lang="ar-DZ" b="1" dirty="0" smtClean="0">
                <a:latin typeface="Simplified Arabic" pitchFamily="18" charset="-78"/>
                <a:cs typeface="Simplified Arabic" pitchFamily="18" charset="-78"/>
              </a:rPr>
              <a:t>تهدف مختلف المؤسسات </a:t>
            </a:r>
            <a:r>
              <a:rPr lang="ar-DZ" b="1" dirty="0" smtClean="0">
                <a:latin typeface="Simplified Arabic" pitchFamily="18" charset="-78"/>
                <a:cs typeface="Simplified Arabic" pitchFamily="18" charset="-78"/>
              </a:rPr>
              <a:t>إلى تحقیق </a:t>
            </a:r>
            <a:r>
              <a:rPr lang="ar-DZ" b="1" dirty="0" smtClean="0">
                <a:latin typeface="Simplified Arabic" pitchFamily="18" charset="-78"/>
                <a:cs typeface="Simplified Arabic" pitchFamily="18" charset="-78"/>
              </a:rPr>
              <a:t>مستوى </a:t>
            </a:r>
            <a:r>
              <a:rPr lang="ar-DZ" b="1" dirty="0" smtClean="0">
                <a:latin typeface="Simplified Arabic" pitchFamily="18" charset="-78"/>
                <a:cs typeface="Simplified Arabic" pitchFamily="18" charset="-78"/>
              </a:rPr>
              <a:t>عال من رضا </a:t>
            </a:r>
            <a:r>
              <a:rPr lang="ar-DZ" b="1" dirty="0" smtClean="0">
                <a:latin typeface="Simplified Arabic" pitchFamily="18" charset="-78"/>
                <a:cs typeface="Simplified Arabic" pitchFamily="18" charset="-78"/>
              </a:rPr>
              <a:t>زبائنها نظرا </a:t>
            </a:r>
            <a:r>
              <a:rPr lang="ar-DZ" b="1" dirty="0" smtClean="0">
                <a:latin typeface="Simplified Arabic" pitchFamily="18" charset="-78"/>
                <a:cs typeface="Simplified Arabic" pitchFamily="18" charset="-78"/>
              </a:rPr>
              <a:t>لانعكاسه المباشر على تحقیق </a:t>
            </a:r>
            <a:r>
              <a:rPr lang="ar-DZ" b="1" dirty="0" smtClean="0">
                <a:latin typeface="Simplified Arabic" pitchFamily="18" charset="-78"/>
                <a:cs typeface="Simplified Arabic" pitchFamily="18" charset="-78"/>
              </a:rPr>
              <a:t>أهدافها الإستراتیجیة</a:t>
            </a:r>
            <a:r>
              <a:rPr lang="ar-DZ" b="1" dirty="0" smtClean="0">
                <a:latin typeface="Simplified Arabic" pitchFamily="18" charset="-78"/>
                <a:cs typeface="Simplified Arabic" pitchFamily="18" charset="-78"/>
              </a:rPr>
              <a:t>، وعلى </a:t>
            </a:r>
            <a:r>
              <a:rPr lang="ar-DZ" b="1" dirty="0" smtClean="0">
                <a:latin typeface="Simplified Arabic" pitchFamily="18" charset="-78"/>
                <a:cs typeface="Simplified Arabic" pitchFamily="18" charset="-78"/>
              </a:rPr>
              <a:t>رأسها </a:t>
            </a:r>
            <a:r>
              <a:rPr lang="ar-DZ" b="1" dirty="0" smtClean="0">
                <a:latin typeface="Simplified Arabic" pitchFamily="18" charset="-78"/>
                <a:cs typeface="Simplified Arabic" pitchFamily="18" charset="-78"/>
              </a:rPr>
              <a:t>توسیع </a:t>
            </a:r>
            <a:r>
              <a:rPr lang="ar-DZ" b="1" dirty="0" smtClean="0">
                <a:latin typeface="Simplified Arabic" pitchFamily="18" charset="-78"/>
                <a:cs typeface="Simplified Arabic" pitchFamily="18" charset="-78"/>
              </a:rPr>
              <a:t>حصتها </a:t>
            </a:r>
            <a:r>
              <a:rPr lang="ar-DZ" b="1" dirty="0" smtClean="0">
                <a:latin typeface="Simplified Arabic" pitchFamily="18" charset="-78"/>
                <a:cs typeface="Simplified Arabic" pitchFamily="18" charset="-78"/>
              </a:rPr>
              <a:t>السوقیة والهیمنة على </a:t>
            </a:r>
            <a:r>
              <a:rPr lang="ar-DZ" b="1" dirty="0" smtClean="0">
                <a:latin typeface="Simplified Arabic" pitchFamily="18" charset="-78"/>
                <a:cs typeface="Simplified Arabic" pitchFamily="18" charset="-78"/>
              </a:rPr>
              <a:t>الأسواق التي تنشط </a:t>
            </a:r>
            <a:r>
              <a:rPr lang="ar-DZ" b="1" dirty="0" err="1" smtClean="0">
                <a:latin typeface="Simplified Arabic" pitchFamily="18" charset="-78"/>
                <a:cs typeface="Simplified Arabic" pitchFamily="18" charset="-78"/>
              </a:rPr>
              <a:t>بها</a:t>
            </a:r>
            <a:r>
              <a:rPr lang="ar-DZ" b="1" dirty="0" smtClean="0">
                <a:latin typeface="Simplified Arabic" pitchFamily="18" charset="-78"/>
                <a:cs typeface="Simplified Arabic" pitchFamily="18" charset="-78"/>
              </a:rPr>
              <a:t>، </a:t>
            </a:r>
            <a:r>
              <a:rPr lang="ar-DZ" b="1" dirty="0" smtClean="0">
                <a:latin typeface="Simplified Arabic" pitchFamily="18" charset="-78"/>
                <a:cs typeface="Simplified Arabic" pitchFamily="18" charset="-78"/>
              </a:rPr>
              <a:t>إضافة إلى </a:t>
            </a:r>
            <a:r>
              <a:rPr lang="ar-DZ" b="1" dirty="0" smtClean="0">
                <a:latin typeface="Simplified Arabic" pitchFamily="18" charset="-78"/>
                <a:cs typeface="Simplified Arabic" pitchFamily="18" charset="-78"/>
              </a:rPr>
              <a:t>عملها على اكتساب </a:t>
            </a:r>
            <a:r>
              <a:rPr lang="ar-DZ" b="1" dirty="0" smtClean="0">
                <a:latin typeface="Simplified Arabic" pitchFamily="18" charset="-78"/>
                <a:cs typeface="Simplified Arabic" pitchFamily="18" charset="-78"/>
              </a:rPr>
              <a:t>میزة تنافسیة مصدرها رضا الزبائن، كما أن نتائج </a:t>
            </a:r>
            <a:r>
              <a:rPr lang="ar-DZ" b="1" dirty="0" smtClean="0">
                <a:latin typeface="Simplified Arabic" pitchFamily="18" charset="-78"/>
                <a:cs typeface="Simplified Arabic" pitchFamily="18" charset="-78"/>
              </a:rPr>
              <a:t>بعد الزبائن لها </a:t>
            </a:r>
            <a:r>
              <a:rPr lang="ar-DZ" b="1" dirty="0" smtClean="0">
                <a:latin typeface="Simplified Arabic" pitchFamily="18" charset="-78"/>
                <a:cs typeface="Simplified Arabic" pitchFamily="18" charset="-78"/>
              </a:rPr>
              <a:t>تأثیر هام على البعد </a:t>
            </a:r>
            <a:r>
              <a:rPr lang="ar-DZ" b="1" dirty="0" smtClean="0">
                <a:latin typeface="Simplified Arabic" pitchFamily="18" charset="-78"/>
                <a:cs typeface="Simplified Arabic" pitchFamily="18" charset="-78"/>
              </a:rPr>
              <a:t>المالي، حیث </a:t>
            </a:r>
            <a:r>
              <a:rPr lang="ar-DZ" b="1" dirty="0" smtClean="0">
                <a:latin typeface="Simplified Arabic" pitchFamily="18" charset="-78"/>
                <a:cs typeface="Simplified Arabic" pitchFamily="18" charset="-78"/>
              </a:rPr>
              <a:t>أن تحسین </a:t>
            </a:r>
            <a:r>
              <a:rPr lang="ar-DZ" b="1" dirty="0" smtClean="0">
                <a:latin typeface="Simplified Arabic" pitchFamily="18" charset="-78"/>
                <a:cs typeface="Simplified Arabic" pitchFamily="18" charset="-78"/>
              </a:rPr>
              <a:t>مؤشرات </a:t>
            </a:r>
            <a:r>
              <a:rPr lang="ar-DZ" b="1" dirty="0" smtClean="0">
                <a:latin typeface="Simplified Arabic" pitchFamily="18" charset="-78"/>
                <a:cs typeface="Simplified Arabic" pitchFamily="18" charset="-78"/>
              </a:rPr>
              <a:t>هذا </a:t>
            </a:r>
            <a:r>
              <a:rPr lang="ar-DZ" b="1" dirty="0" smtClean="0">
                <a:latin typeface="Simplified Arabic" pitchFamily="18" charset="-78"/>
                <a:cs typeface="Simplified Arabic" pitchFamily="18" charset="-78"/>
              </a:rPr>
              <a:t>البعد </a:t>
            </a:r>
            <a:r>
              <a:rPr lang="ar-DZ" b="1" dirty="0" smtClean="0">
                <a:latin typeface="Simplified Arabic" pitchFamily="18" charset="-78"/>
                <a:cs typeface="Simplified Arabic" pitchFamily="18" charset="-78"/>
              </a:rPr>
              <a:t>تنعكس إیجابا على تطویر الأداء المالي </a:t>
            </a:r>
            <a:r>
              <a:rPr lang="ar-DZ" b="1" dirty="0" smtClean="0">
                <a:latin typeface="Simplified Arabic" pitchFamily="18" charset="-78"/>
                <a:cs typeface="Simplified Arabic" pitchFamily="18" charset="-78"/>
              </a:rPr>
              <a:t>للمؤسسة </a:t>
            </a:r>
            <a:r>
              <a:rPr lang="ar-DZ" b="1" dirty="0" smtClean="0">
                <a:latin typeface="Simplified Arabic" pitchFamily="18" charset="-78"/>
                <a:cs typeface="Simplified Arabic" pitchFamily="18" charset="-78"/>
              </a:rPr>
              <a:t>وتعظیم </a:t>
            </a:r>
            <a:r>
              <a:rPr lang="ar-DZ" b="1" dirty="0" smtClean="0">
                <a:latin typeface="Simplified Arabic" pitchFamily="18" charset="-78"/>
                <a:cs typeface="Simplified Arabic" pitchFamily="18" charset="-78"/>
              </a:rPr>
              <a:t>أرباحها والرفع </a:t>
            </a:r>
            <a:r>
              <a:rPr lang="ar-DZ" b="1" dirty="0" smtClean="0">
                <a:latin typeface="Simplified Arabic" pitchFamily="18" charset="-78"/>
                <a:cs typeface="Simplified Arabic" pitchFamily="18" charset="-78"/>
              </a:rPr>
              <a:t>من </a:t>
            </a:r>
            <a:r>
              <a:rPr lang="ar-DZ" b="1" dirty="0" err="1" smtClean="0">
                <a:latin typeface="Simplified Arabic" pitchFamily="18" charset="-78"/>
                <a:cs typeface="Simplified Arabic" pitchFamily="18" charset="-78"/>
              </a:rPr>
              <a:t>مردودیتها</a:t>
            </a:r>
            <a:r>
              <a:rPr lang="ar-DZ" b="1" dirty="0" smtClean="0">
                <a:latin typeface="Simplified Arabic" pitchFamily="18" charset="-78"/>
                <a:cs typeface="Simplified Arabic" pitchFamily="18" charset="-78"/>
              </a:rPr>
              <a:t>، </a:t>
            </a:r>
            <a:r>
              <a:rPr lang="ar-DZ" b="1" dirty="0" smtClean="0">
                <a:latin typeface="Simplified Arabic" pitchFamily="18" charset="-78"/>
                <a:cs typeface="Simplified Arabic" pitchFamily="18" charset="-78"/>
              </a:rPr>
              <a:t>وهو ما </a:t>
            </a:r>
            <a:r>
              <a:rPr lang="ar-DZ" b="1" dirty="0" smtClean="0">
                <a:latin typeface="Simplified Arabic" pitchFamily="18" charset="-78"/>
                <a:cs typeface="Simplified Arabic" pitchFamily="18" charset="-78"/>
              </a:rPr>
              <a:t>یجعلها تبحث </a:t>
            </a:r>
            <a:r>
              <a:rPr lang="ar-DZ" b="1" dirty="0" smtClean="0">
                <a:latin typeface="Simplified Arabic" pitchFamily="18" charset="-78"/>
                <a:cs typeface="Simplified Arabic" pitchFamily="18" charset="-78"/>
              </a:rPr>
              <a:t>دوما عن تصمیم وتحدید مقاییس ملائمة تعكس مدى </a:t>
            </a:r>
            <a:r>
              <a:rPr lang="ar-DZ" b="1" dirty="0" smtClean="0">
                <a:latin typeface="Simplified Arabic" pitchFamily="18" charset="-78"/>
                <a:cs typeface="Simplified Arabic" pitchFamily="18" charset="-78"/>
              </a:rPr>
              <a:t>تطور أدائها </a:t>
            </a:r>
            <a:r>
              <a:rPr lang="ar-DZ" b="1" dirty="0" smtClean="0">
                <a:latin typeface="Simplified Arabic" pitchFamily="18" charset="-78"/>
                <a:cs typeface="Simplified Arabic" pitchFamily="18" charset="-78"/>
              </a:rPr>
              <a:t>التسویقي ومستوى فعالیته في تحقیق رضا </a:t>
            </a:r>
            <a:r>
              <a:rPr lang="ar-DZ" b="1" dirty="0" smtClean="0">
                <a:latin typeface="Simplified Arabic" pitchFamily="18" charset="-78"/>
                <a:cs typeface="Simplified Arabic" pitchFamily="18" charset="-78"/>
              </a:rPr>
              <a:t>زبائنها.</a:t>
            </a: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ثانيا: مؤشرات </a:t>
            </a:r>
            <a:r>
              <a:rPr lang="ar-DZ" sz="4800" b="1" u="sng" dirty="0" smtClean="0">
                <a:solidFill>
                  <a:srgbClr val="FFFF00"/>
                </a:solidFill>
                <a:latin typeface="Simplified Arabic" pitchFamily="18" charset="-78"/>
                <a:cs typeface="Simplified Arabic" pitchFamily="18" charset="-78"/>
              </a:rPr>
              <a:t>بعد الزبائن</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r>
              <a:rPr lang="ar-DZ" sz="3600" b="1" dirty="0" smtClean="0">
                <a:solidFill>
                  <a:srgbClr val="FFFF00"/>
                </a:solidFill>
                <a:latin typeface="Simplified Arabic" pitchFamily="18" charset="-78"/>
                <a:cs typeface="Simplified Arabic" pitchFamily="18" charset="-78"/>
              </a:rPr>
              <a:t>مؤشرات </a:t>
            </a:r>
            <a:r>
              <a:rPr lang="ar-DZ" sz="3600" b="1" dirty="0" err="1" smtClean="0">
                <a:solidFill>
                  <a:srgbClr val="FFFF00"/>
                </a:solidFill>
                <a:latin typeface="Simplified Arabic" pitchFamily="18" charset="-78"/>
                <a:cs typeface="Simplified Arabic" pitchFamily="18" charset="-78"/>
              </a:rPr>
              <a:t>المردودية</a:t>
            </a:r>
            <a:r>
              <a:rPr lang="ar-DZ" sz="3600" b="1" dirty="0" smtClean="0">
                <a:solidFill>
                  <a:srgbClr val="FFFF00"/>
                </a:solidFill>
                <a:latin typeface="Simplified Arabic" pitchFamily="18" charset="-78"/>
                <a:cs typeface="Simplified Arabic" pitchFamily="18" charset="-78"/>
              </a:rPr>
              <a:t> والنمو والحصة السوقية</a:t>
            </a:r>
          </a:p>
          <a:p>
            <a:pPr algn="just" rtl="1">
              <a:buFontTx/>
              <a:buChar char="-"/>
            </a:pPr>
            <a:r>
              <a:rPr lang="ar-DZ" dirty="0" err="1" smtClean="0">
                <a:solidFill>
                  <a:srgbClr val="FFC000"/>
                </a:solidFill>
                <a:latin typeface="Simplified Arabic" pitchFamily="18" charset="-78"/>
                <a:cs typeface="Simplified Arabic" pitchFamily="18" charset="-78"/>
              </a:rPr>
              <a:t>المردودية</a:t>
            </a:r>
            <a:r>
              <a:rPr lang="ar-DZ" dirty="0" smtClean="0">
                <a:solidFill>
                  <a:srgbClr val="FFC000"/>
                </a:solidFill>
                <a:latin typeface="Simplified Arabic" pitchFamily="18" charset="-78"/>
                <a:cs typeface="Simplified Arabic" pitchFamily="18" charset="-78"/>
              </a:rPr>
              <a:t> </a:t>
            </a:r>
            <a:r>
              <a:rPr lang="ar-DZ" dirty="0" smtClean="0">
                <a:solidFill>
                  <a:srgbClr val="FFC000"/>
                </a:solidFill>
                <a:latin typeface="Simplified Arabic" pitchFamily="18" charset="-78"/>
                <a:cs typeface="Simplified Arabic" pitchFamily="18" charset="-78"/>
              </a:rPr>
              <a:t>التجارية= النتيجة الصافية/ رقم الأعمال. </a:t>
            </a:r>
            <a:r>
              <a:rPr lang="ar-DZ" dirty="0" smtClean="0">
                <a:latin typeface="Simplified Arabic" pitchFamily="18" charset="-78"/>
                <a:cs typeface="Simplified Arabic" pitchFamily="18" charset="-78"/>
              </a:rPr>
              <a:t>وهي تدل على مدى مساهمة رقم الأعمال (المبيعات) في النتيجة الصافية للدورة، وتترادف مع </a:t>
            </a:r>
            <a:r>
              <a:rPr lang="ar-DZ" dirty="0" smtClean="0">
                <a:latin typeface="Simplified Arabic" pitchFamily="18" charset="-78"/>
                <a:cs typeface="Simplified Arabic" pitchFamily="18" charset="-78"/>
              </a:rPr>
              <a:t>مصطلح </a:t>
            </a:r>
            <a:r>
              <a:rPr lang="ar-DZ" dirty="0" smtClean="0">
                <a:latin typeface="Simplified Arabic" pitchFamily="18" charset="-78"/>
                <a:cs typeface="Simplified Arabic" pitchFamily="18" charset="-78"/>
              </a:rPr>
              <a:t>هامش </a:t>
            </a:r>
            <a:r>
              <a:rPr lang="ar-DZ" dirty="0" smtClean="0">
                <a:latin typeface="Simplified Arabic" pitchFamily="18" charset="-78"/>
                <a:cs typeface="Simplified Arabic" pitchFamily="18" charset="-78"/>
              </a:rPr>
              <a:t>الربح</a:t>
            </a:r>
            <a:r>
              <a:rPr lang="ar-DZ" dirty="0" smtClean="0">
                <a:latin typeface="Simplified Arabic" pitchFamily="18" charset="-78"/>
                <a:cs typeface="Simplified Arabic" pitchFamily="18" charset="-78"/>
              </a:rPr>
              <a:t>؛</a:t>
            </a:r>
            <a:endParaRPr lang="ar-DZ" dirty="0" smtClean="0">
              <a:latin typeface="Simplified Arabic" pitchFamily="18" charset="-78"/>
              <a:cs typeface="Simplified Arabic" pitchFamily="18" charset="-78"/>
            </a:endParaRPr>
          </a:p>
          <a:p>
            <a:pPr algn="just" rtl="1">
              <a:buFontTx/>
              <a:buChar char="-"/>
            </a:pPr>
            <a:r>
              <a:rPr lang="ar-DZ" dirty="0" smtClean="0">
                <a:solidFill>
                  <a:srgbClr val="FFC000"/>
                </a:solidFill>
                <a:latin typeface="Simplified Arabic" pitchFamily="18" charset="-78"/>
                <a:cs typeface="Simplified Arabic" pitchFamily="18" charset="-78"/>
              </a:rPr>
              <a:t>نمو رقم الأعمال = (رقم أعمال السنة الحالية – رقم أعمال السنة السابقة)/ رقم أعمال السنة السابقة؛</a:t>
            </a:r>
          </a:p>
          <a:p>
            <a:pPr algn="just" rtl="1">
              <a:buFontTx/>
              <a:buChar char="-"/>
            </a:pPr>
            <a:r>
              <a:rPr lang="ar-DZ" dirty="0" smtClean="0">
                <a:solidFill>
                  <a:srgbClr val="FFC000"/>
                </a:solidFill>
                <a:latin typeface="Simplified Arabic" pitchFamily="18" charset="-78"/>
                <a:cs typeface="Simplified Arabic" pitchFamily="18" charset="-78"/>
              </a:rPr>
              <a:t>نمو التكاليف التسويقية = (التكاليف التسويقية للسنة الحالية – التكاليف التسويقية للسنة السابقة)/ التكاليف التسويقية للسنة السابقة.</a:t>
            </a:r>
          </a:p>
          <a:p>
            <a:pPr algn="just" rtl="1">
              <a:buNone/>
            </a:pPr>
            <a:r>
              <a:rPr lang="ar-DZ" dirty="0" smtClean="0">
                <a:latin typeface="Simplified Arabic" pitchFamily="18" charset="-78"/>
                <a:cs typeface="Simplified Arabic" pitchFamily="18" charset="-78"/>
              </a:rPr>
              <a:t>حيث أن زيادة التكاليف التسويقية هي مؤشر جيد </a:t>
            </a:r>
            <a:r>
              <a:rPr lang="ar-DZ" dirty="0" smtClean="0">
                <a:solidFill>
                  <a:srgbClr val="FFC000"/>
                </a:solidFill>
                <a:latin typeface="Simplified Arabic" pitchFamily="18" charset="-78"/>
                <a:cs typeface="Simplified Arabic" pitchFamily="18" charset="-78"/>
              </a:rPr>
              <a:t>للاحتفاظ</a:t>
            </a:r>
            <a:r>
              <a:rPr lang="ar-DZ" dirty="0" smtClean="0">
                <a:latin typeface="Simplified Arabic" pitchFamily="18" charset="-78"/>
                <a:cs typeface="Simplified Arabic" pitchFamily="18" charset="-78"/>
              </a:rPr>
              <a:t> </a:t>
            </a:r>
            <a:r>
              <a:rPr lang="ar-DZ" dirty="0" smtClean="0">
                <a:solidFill>
                  <a:srgbClr val="FFC000"/>
                </a:solidFill>
                <a:latin typeface="Simplified Arabic" pitchFamily="18" charset="-78"/>
                <a:cs typeface="Simplified Arabic" pitchFamily="18" charset="-78"/>
              </a:rPr>
              <a:t>بالزبائن</a:t>
            </a:r>
            <a:r>
              <a:rPr lang="ar-DZ" dirty="0" smtClean="0">
                <a:latin typeface="Simplified Arabic" pitchFamily="18" charset="-78"/>
                <a:cs typeface="Simplified Arabic" pitchFamily="18" charset="-78"/>
              </a:rPr>
              <a:t>، تشير إلى حرص المؤسسة على الاحتفاظ بزبائنها؛</a:t>
            </a:r>
            <a:endParaRPr lang="fr-FR" dirty="0" smtClean="0">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2029</TotalTime>
  <Words>1463</Words>
  <Application>Microsoft Office PowerPoint</Application>
  <PresentationFormat>Affichage à l'écran (4:3)</PresentationFormat>
  <Paragraphs>112</Paragraphs>
  <Slides>16</Slides>
  <Notes>2</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1_Thème Office</vt:lpstr>
      <vt:lpstr> برنامج مقياس لوحة القيادة الاستشرافية  Balanced Scorecard (BSC) </vt:lpstr>
      <vt:lpstr>Programme de module  Tableau de Bord Prospectif (TBP)</vt:lpstr>
      <vt:lpstr>برنامج المقياس</vt:lpstr>
      <vt:lpstr>Programme de Module</vt:lpstr>
      <vt:lpstr>الفصل الرابع تصميم وتحليل مؤشرات بعد الزبائن للوحة القيادة الاستشرافية</vt:lpstr>
      <vt:lpstr>أولا: أهمية بعد الزبائن</vt:lpstr>
      <vt:lpstr>أولا: أهمية بعد الزبائن</vt:lpstr>
      <vt:lpstr>ثانيا: مؤشرات بعد الزبائن</vt:lpstr>
      <vt:lpstr>ثانيا: مؤشرات بعد الزبائن</vt:lpstr>
      <vt:lpstr>ثانيا: مؤشرات بعد الزبائن</vt:lpstr>
      <vt:lpstr>ثانيا: مؤشرات بعد الزبائن</vt:lpstr>
      <vt:lpstr>ثانيا: مؤشرات بعد الزبائن</vt:lpstr>
      <vt:lpstr>ثانيا: مؤشرات بعد الزبائن</vt:lpstr>
      <vt:lpstr>ثالثا: دراسة حالة</vt:lpstr>
      <vt:lpstr>أهم مراجع الفصل</vt:lpstr>
      <vt:lpstr>أهم مراجع الفصل</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تفعيل الإبداع التكنولوجي في المؤسسات العربية  وأثره على التنافسية الصناعية العربية -الجزائر نموذجا-</dc:title>
  <dc:creator>galaxy.net</dc:creator>
  <cp:lastModifiedBy>moh</cp:lastModifiedBy>
  <cp:revision>505</cp:revision>
  <dcterms:created xsi:type="dcterms:W3CDTF">2013-11-05T13:08:58Z</dcterms:created>
  <dcterms:modified xsi:type="dcterms:W3CDTF">2016-04-24T13:56:29Z</dcterms:modified>
</cp:coreProperties>
</file>