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5"/>
  </p:notesMasterIdLst>
  <p:sldIdLst>
    <p:sldId id="256" r:id="rId2"/>
    <p:sldId id="258" r:id="rId3"/>
    <p:sldId id="257" r:id="rId4"/>
    <p:sldId id="259" r:id="rId5"/>
    <p:sldId id="260" r:id="rId6"/>
    <p:sldId id="279" r:id="rId7"/>
    <p:sldId id="305" r:id="rId8"/>
    <p:sldId id="306" r:id="rId9"/>
    <p:sldId id="307" r:id="rId10"/>
    <p:sldId id="308" r:id="rId11"/>
    <p:sldId id="309" r:id="rId12"/>
    <p:sldId id="281" r:id="rId13"/>
    <p:sldId id="28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24"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FA306-FD74-4EED-A0B1-23CAAFA79F18}" type="datetimeFigureOut">
              <a:rPr lang="fr-FR" smtClean="0"/>
              <a:pPr/>
              <a:t>22/10/2017</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17D87-7442-43CB-9416-947DAFC35095}"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717D87-7442-43CB-9416-947DAFC35095}"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717D87-7442-43CB-9416-947DAFC35095}"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22/10/2017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2A3F3-411E-47A9-91E4-EDC27A9E48F9}" type="datetimeFigureOut">
              <a:rPr lang="fr-FR" smtClean="0"/>
              <a:pPr/>
              <a:t>22/10/2017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170F5-5306-4272-9E73-884391C79E44}"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0"/>
            <a:ext cx="7929618" cy="1754326"/>
          </a:xfrm>
          <a:prstGeom prst="rect">
            <a:avLst/>
          </a:prstGeom>
          <a:noFill/>
          <a:ln w="0">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rtl="1"/>
            <a:r>
              <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جامعة </a:t>
            </a:r>
            <a:r>
              <a:rPr lang="ar-DZ" sz="36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بومرداس</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rtl="1"/>
            <a:r>
              <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كلية العلوم الاقتصادية، التجارية وعلوم التسيير</a:t>
            </a:r>
          </a:p>
          <a:p>
            <a:pPr algn="ctr" rtl="1"/>
            <a:r>
              <a:rPr lang="ar-DZ"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قسم علوم التسيير </a:t>
            </a:r>
            <a:r>
              <a:rPr lang="ar-DZ" sz="3600"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ماستر</a:t>
            </a:r>
            <a:r>
              <a:rPr lang="ar-DZ"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 02 إدارة الأعمال</a:t>
            </a:r>
            <a:endParaRPr lang="fr-FR"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
        <p:nvSpPr>
          <p:cNvPr id="4" name="AutoShape 9"/>
          <p:cNvSpPr>
            <a:spLocks noGrp="1" noChangeArrowheads="1"/>
          </p:cNvSpPr>
          <p:nvPr>
            <p:ph type="ctrTitle"/>
          </p:nvPr>
        </p:nvSpPr>
        <p:spPr bwMode="auto">
          <a:xfrm>
            <a:off x="500034" y="1785926"/>
            <a:ext cx="8001056" cy="1928826"/>
          </a:xfrm>
          <a:prstGeom prst="roundRect">
            <a:avLst>
              <a:gd name="adj" fmla="val 27056"/>
            </a:avLst>
          </a:prstGeom>
          <a:solidFill>
            <a:schemeClr val="bg2">
              <a:lumMod val="75000"/>
            </a:schemeClr>
          </a:solidFill>
          <a:ln>
            <a:solidFill>
              <a:schemeClr val="tx1"/>
            </a:solidFill>
            <a:headEnd/>
            <a:tailEn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rtl="1"/>
            <a:r>
              <a:rPr lang="ar-DZ" sz="4000" b="1" dirty="0" smtClean="0"/>
              <a:t>برنامج مقياس تطبيقات الإعلام الآلي</a:t>
            </a:r>
            <a:br>
              <a:rPr lang="ar-DZ" sz="4000" b="1" dirty="0" smtClean="0"/>
            </a:br>
            <a:r>
              <a:rPr lang="ar-DZ" sz="4000" b="1" dirty="0" smtClean="0"/>
              <a:t>في التسيير</a:t>
            </a:r>
            <a:endParaRPr lang="fr-FR" sz="4000" dirty="0"/>
          </a:p>
        </p:txBody>
      </p:sp>
      <p:sp>
        <p:nvSpPr>
          <p:cNvPr id="3" name="Sous-titre 2"/>
          <p:cNvSpPr>
            <a:spLocks noGrp="1"/>
          </p:cNvSpPr>
          <p:nvPr>
            <p:ph type="subTitle" idx="1"/>
          </p:nvPr>
        </p:nvSpPr>
        <p:spPr>
          <a:xfrm rot="10800000" flipV="1">
            <a:off x="428596" y="4643446"/>
            <a:ext cx="8143932" cy="2000264"/>
          </a:xfrm>
          <a:solidFill>
            <a:schemeClr val="bg2">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ar-DZ" dirty="0" smtClean="0">
                <a:ln>
                  <a:solidFill>
                    <a:schemeClr val="tx1"/>
                  </a:solidFill>
                </a:ln>
                <a:solidFill>
                  <a:schemeClr val="tx1"/>
                </a:solidFill>
                <a:latin typeface="Simplified Arabic" pitchFamily="18" charset="-78"/>
                <a:cs typeface="Simplified Arabic" pitchFamily="18" charset="-78"/>
              </a:rPr>
              <a:t>إعداد</a:t>
            </a:r>
          </a:p>
          <a:p>
            <a:pPr rtl="1"/>
            <a:r>
              <a:rPr lang="ar-DZ" b="1" dirty="0" smtClean="0">
                <a:ln>
                  <a:solidFill>
                    <a:schemeClr val="tx1"/>
                  </a:solidFill>
                </a:ln>
                <a:solidFill>
                  <a:schemeClr val="tx1"/>
                </a:solidFill>
                <a:latin typeface="Simplified Arabic" pitchFamily="18" charset="-78"/>
                <a:cs typeface="Simplified Arabic" pitchFamily="18" charset="-78"/>
              </a:rPr>
              <a:t>د. عرقوب وعلي</a:t>
            </a:r>
          </a:p>
          <a:p>
            <a:pPr rtl="1"/>
            <a:r>
              <a:rPr lang="ar-DZ" sz="2600" b="1" dirty="0" smtClean="0">
                <a:ln>
                  <a:solidFill>
                    <a:schemeClr val="tx1"/>
                  </a:solidFill>
                </a:ln>
                <a:solidFill>
                  <a:schemeClr val="tx1"/>
                </a:solidFill>
                <a:latin typeface="Simplified Arabic" pitchFamily="18" charset="-78"/>
                <a:cs typeface="Simplified Arabic" pitchFamily="18" charset="-78"/>
              </a:rPr>
              <a:t>جامعة أمحمد </a:t>
            </a:r>
            <a:r>
              <a:rPr lang="ar-DZ" sz="2600" b="1" dirty="0" err="1" smtClean="0">
                <a:ln>
                  <a:solidFill>
                    <a:schemeClr val="tx1"/>
                  </a:solidFill>
                </a:ln>
                <a:solidFill>
                  <a:schemeClr val="tx1"/>
                </a:solidFill>
                <a:latin typeface="Simplified Arabic" pitchFamily="18" charset="-78"/>
                <a:cs typeface="Simplified Arabic" pitchFamily="18" charset="-78"/>
              </a:rPr>
              <a:t>بوقرة</a:t>
            </a:r>
            <a:r>
              <a:rPr lang="ar-DZ" sz="2600" b="1" dirty="0" smtClean="0">
                <a:ln>
                  <a:solidFill>
                    <a:schemeClr val="tx1"/>
                  </a:solidFill>
                </a:ln>
                <a:solidFill>
                  <a:schemeClr val="tx1"/>
                </a:solidFill>
                <a:latin typeface="Simplified Arabic" pitchFamily="18" charset="-78"/>
                <a:cs typeface="Simplified Arabic" pitchFamily="18" charset="-78"/>
              </a:rPr>
              <a:t> </a:t>
            </a:r>
            <a:r>
              <a:rPr lang="ar-DZ" sz="2600" b="1" dirty="0" err="1" smtClean="0">
                <a:ln>
                  <a:solidFill>
                    <a:schemeClr val="tx1"/>
                  </a:solidFill>
                </a:ln>
                <a:solidFill>
                  <a:schemeClr val="tx1"/>
                </a:solidFill>
                <a:latin typeface="Simplified Arabic" pitchFamily="18" charset="-78"/>
                <a:cs typeface="Simplified Arabic" pitchFamily="18" charset="-78"/>
              </a:rPr>
              <a:t>بومرداس</a:t>
            </a:r>
            <a:r>
              <a:rPr lang="ar-DZ" sz="2600" b="1" dirty="0" smtClean="0">
                <a:ln>
                  <a:solidFill>
                    <a:schemeClr val="tx1"/>
                  </a:solidFill>
                </a:ln>
                <a:solidFill>
                  <a:schemeClr val="tx1"/>
                </a:solidFill>
                <a:latin typeface="Simplified Arabic" pitchFamily="18" charset="-78"/>
                <a:cs typeface="Simplified Arabic" pitchFamily="18" charset="-78"/>
              </a:rPr>
              <a:t>/ </a:t>
            </a:r>
            <a:r>
              <a:rPr lang="ar-DZ" sz="2600" b="1" dirty="0" err="1" smtClean="0">
                <a:ln>
                  <a:solidFill>
                    <a:schemeClr val="tx1"/>
                  </a:solidFill>
                </a:ln>
                <a:solidFill>
                  <a:schemeClr val="tx1"/>
                </a:solidFill>
                <a:latin typeface="Simplified Arabic" pitchFamily="18" charset="-78"/>
                <a:cs typeface="Simplified Arabic" pitchFamily="18" charset="-78"/>
              </a:rPr>
              <a:t>ك</a:t>
            </a:r>
            <a:r>
              <a:rPr lang="ar-DZ" sz="2600" b="1" dirty="0" smtClean="0">
                <a:ln>
                  <a:solidFill>
                    <a:schemeClr val="tx1"/>
                  </a:solidFill>
                </a:ln>
                <a:solidFill>
                  <a:schemeClr val="tx1"/>
                </a:solidFill>
                <a:latin typeface="Simplified Arabic" pitchFamily="18" charset="-78"/>
                <a:cs typeface="Simplified Arabic" pitchFamily="18" charset="-78"/>
              </a:rPr>
              <a:t> ع </a:t>
            </a:r>
            <a:r>
              <a:rPr lang="ar-DZ" sz="2600" b="1" dirty="0" err="1" smtClean="0">
                <a:ln>
                  <a:solidFill>
                    <a:schemeClr val="tx1"/>
                  </a:solidFill>
                </a:ln>
                <a:solidFill>
                  <a:schemeClr val="tx1"/>
                </a:solidFill>
                <a:latin typeface="Simplified Arabic" pitchFamily="18" charset="-78"/>
                <a:cs typeface="Simplified Arabic" pitchFamily="18" charset="-78"/>
              </a:rPr>
              <a:t>ا</a:t>
            </a:r>
            <a:r>
              <a:rPr lang="ar-DZ" sz="2600" b="1" dirty="0" smtClean="0">
                <a:ln>
                  <a:solidFill>
                    <a:schemeClr val="tx1"/>
                  </a:solidFill>
                </a:ln>
                <a:solidFill>
                  <a:schemeClr val="tx1"/>
                </a:solidFill>
                <a:latin typeface="Simplified Arabic" pitchFamily="18" charset="-78"/>
                <a:cs typeface="Simplified Arabic" pitchFamily="18" charset="-78"/>
              </a:rPr>
              <a:t> ت </a:t>
            </a:r>
            <a:r>
              <a:rPr lang="ar-DZ" sz="2600" b="1" dirty="0" err="1" smtClean="0">
                <a:ln>
                  <a:solidFill>
                    <a:schemeClr val="tx1"/>
                  </a:solidFill>
                </a:ln>
                <a:solidFill>
                  <a:schemeClr val="tx1"/>
                </a:solidFill>
                <a:latin typeface="Simplified Arabic" pitchFamily="18" charset="-78"/>
                <a:cs typeface="Simplified Arabic" pitchFamily="18" charset="-78"/>
              </a:rPr>
              <a:t>ت</a:t>
            </a:r>
            <a:endParaRPr lang="ar-DZ" sz="2600"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fontScale="90000"/>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4000" b="1" u="sng" dirty="0" smtClean="0">
                <a:solidFill>
                  <a:srgbClr val="FFC000"/>
                </a:solidFill>
                <a:latin typeface="Simplified Arabic" pitchFamily="18" charset="-78"/>
                <a:cs typeface="Simplified Arabic" pitchFamily="18" charset="-78"/>
              </a:rPr>
              <a:t>البرمجة الخطية </a:t>
            </a:r>
            <a:r>
              <a:rPr lang="fr-FR" sz="4000" b="1" u="sng" dirty="0" smtClean="0">
                <a:solidFill>
                  <a:srgbClr val="FFC000"/>
                </a:solidFill>
                <a:latin typeface="Simplified Arabic" pitchFamily="18" charset="-78"/>
                <a:cs typeface="Simplified Arabic" pitchFamily="18" charset="-78"/>
              </a:rPr>
              <a:t>(Programmation Linéaire)</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dirty="0" smtClean="0">
                <a:latin typeface="Simplified Arabic" pitchFamily="18" charset="-78"/>
                <a:cs typeface="Simplified Arabic" pitchFamily="18" charset="-78"/>
              </a:rPr>
              <a:t>يسعى متخذ القرار بالاعتماد على البرمجة الخطية إلى الوصول إلى الحل الأمثل أو </a:t>
            </a:r>
            <a:r>
              <a:rPr lang="ar-DZ" sz="3600" dirty="0" err="1" smtClean="0">
                <a:latin typeface="Simplified Arabic" pitchFamily="18" charset="-78"/>
                <a:cs typeface="Simplified Arabic" pitchFamily="18" charset="-78"/>
              </a:rPr>
              <a:t>الأمثلية</a:t>
            </a:r>
            <a:r>
              <a:rPr lang="ar-DZ" sz="3600" dirty="0" smtClean="0">
                <a:latin typeface="Simplified Arabic" pitchFamily="18" charset="-78"/>
                <a:cs typeface="Simplified Arabic" pitchFamily="18" charset="-78"/>
              </a:rPr>
              <a:t> </a:t>
            </a:r>
            <a:r>
              <a:rPr lang="fr-FR" sz="3600" dirty="0" smtClean="0">
                <a:latin typeface="Simplified Arabic" pitchFamily="18" charset="-78"/>
                <a:cs typeface="Simplified Arabic" pitchFamily="18" charset="-78"/>
              </a:rPr>
              <a:t>(Optimum/ Optimalité)</a:t>
            </a:r>
            <a:r>
              <a:rPr lang="ar-DZ" sz="3600" dirty="0" smtClean="0">
                <a:latin typeface="Simplified Arabic" pitchFamily="18" charset="-78"/>
                <a:cs typeface="Simplified Arabic" pitchFamily="18" charset="-78"/>
              </a:rPr>
              <a:t/>
            </a:r>
            <a:br>
              <a:rPr lang="ar-DZ" sz="3600" dirty="0" smtClean="0">
                <a:latin typeface="Simplified Arabic" pitchFamily="18" charset="-78"/>
                <a:cs typeface="Simplified Arabic" pitchFamily="18" charset="-78"/>
              </a:rPr>
            </a:br>
            <a:r>
              <a:rPr lang="ar-DZ" sz="3600" dirty="0" smtClean="0">
                <a:latin typeface="Simplified Arabic" pitchFamily="18" charset="-78"/>
                <a:cs typeface="Simplified Arabic" pitchFamily="18" charset="-78"/>
              </a:rPr>
              <a:t>والذي يمكن أن يكون تعظيم الأرباح أو المنفعة </a:t>
            </a:r>
            <a:r>
              <a:rPr lang="en-US" sz="3600" dirty="0" smtClean="0">
                <a:latin typeface="Simplified Arabic" pitchFamily="18" charset="-78"/>
                <a:cs typeface="Simplified Arabic" pitchFamily="18" charset="-78"/>
              </a:rPr>
              <a:t> </a:t>
            </a:r>
            <a:r>
              <a:rPr lang="fr-FR" sz="3600" dirty="0" smtClean="0">
                <a:latin typeface="Simplified Arabic" pitchFamily="18" charset="-78"/>
                <a:cs typeface="Simplified Arabic" pitchFamily="18" charset="-78"/>
              </a:rPr>
              <a:t>(Maximisation)</a:t>
            </a:r>
            <a:r>
              <a:rPr lang="ar-DZ" sz="3600" dirty="0" smtClean="0">
                <a:latin typeface="Simplified Arabic" pitchFamily="18" charset="-78"/>
                <a:cs typeface="Simplified Arabic" pitchFamily="18" charset="-78"/>
              </a:rPr>
              <a:t> أو </a:t>
            </a:r>
            <a:r>
              <a:rPr lang="ar-DZ" sz="3600" dirty="0" err="1" smtClean="0">
                <a:latin typeface="Simplified Arabic" pitchFamily="18" charset="-78"/>
                <a:cs typeface="Simplified Arabic" pitchFamily="18" charset="-78"/>
              </a:rPr>
              <a:t>تدنية</a:t>
            </a:r>
            <a:r>
              <a:rPr lang="ar-DZ" sz="3600" dirty="0" smtClean="0">
                <a:latin typeface="Simplified Arabic" pitchFamily="18" charset="-78"/>
                <a:cs typeface="Simplified Arabic" pitchFamily="18" charset="-78"/>
              </a:rPr>
              <a:t> التكاليف أو الوقت أو الجهد </a:t>
            </a:r>
            <a:r>
              <a:rPr lang="fr-FR" sz="3600" dirty="0" smtClean="0">
                <a:latin typeface="Simplified Arabic" pitchFamily="18" charset="-78"/>
                <a:cs typeface="Simplified Arabic" pitchFamily="18" charset="-78"/>
              </a:rPr>
              <a:t>(Minimisation)</a:t>
            </a:r>
            <a:r>
              <a:rPr lang="ar-DZ" sz="3600" dirty="0" smtClean="0">
                <a:latin typeface="Simplified Arabic" pitchFamily="18" charset="-78"/>
                <a:cs typeface="Simplified Arabic" pitchFamily="18" charset="-78"/>
              </a:rPr>
              <a:t>، وفي بعض الأحيان لابد أن تكون الحلول بالقيم الطبيعية الصحيحة أي بدون فواصل تبعا للمنطق الاقتصادي أو المنطق المحاسبي كالوحدات المنتجة أو المباعة مثلا، وفي هذه الحالة نسمي الطريقة المتبعة بالبرمجة الخطية للأعداد الصحيحة </a:t>
            </a:r>
            <a:r>
              <a:rPr lang="fr-FR" sz="3600" dirty="0" smtClean="0">
                <a:latin typeface="Simplified Arabic" pitchFamily="18" charset="-78"/>
                <a:cs typeface="Simplified Arabic" pitchFamily="18" charset="-78"/>
              </a:rPr>
              <a:t>(Nombres Entiers)</a:t>
            </a:r>
            <a:r>
              <a:rPr lang="ar-DZ" sz="3600" dirty="0" smtClean="0">
                <a:latin typeface="Simplified Arabic" pitchFamily="18" charset="-78"/>
                <a:cs typeface="Simplified Arabic" pitchFamily="18" charset="-78"/>
              </a:rPr>
              <a:t> وهي شائعة في إدارة الإنتاج والتسويق.</a:t>
            </a:r>
            <a:br>
              <a:rPr lang="ar-DZ" sz="3600" dirty="0" smtClean="0">
                <a:latin typeface="Simplified Arabic" pitchFamily="18" charset="-78"/>
                <a:cs typeface="Simplified Arabic" pitchFamily="18" charset="-78"/>
              </a:rPr>
            </a:br>
            <a:r>
              <a:rPr lang="ar-DZ" sz="3600" dirty="0" smtClean="0">
                <a:latin typeface="Simplified Arabic" pitchFamily="18" charset="-78"/>
                <a:cs typeface="Simplified Arabic" pitchFamily="18" charset="-78"/>
              </a:rPr>
              <a:t>وأشكال القيود يمكن أن تكون معادلة أي بالمساواة (=) أو </a:t>
            </a:r>
            <a:r>
              <a:rPr lang="ar-DZ" sz="3600" dirty="0" err="1" smtClean="0">
                <a:latin typeface="Simplified Arabic" pitchFamily="18" charset="-78"/>
                <a:cs typeface="Simplified Arabic" pitchFamily="18" charset="-78"/>
              </a:rPr>
              <a:t>متراجحة</a:t>
            </a:r>
            <a:r>
              <a:rPr lang="ar-DZ" sz="3600" dirty="0" smtClean="0">
                <a:latin typeface="Simplified Arabic" pitchFamily="18" charset="-78"/>
                <a:cs typeface="Simplified Arabic" pitchFamily="18" charset="-78"/>
              </a:rPr>
              <a:t> من الشكل </a:t>
            </a:r>
            <a:r>
              <a:rPr lang="fr-FR" sz="3600" dirty="0" smtClean="0">
                <a:latin typeface="Simplified Arabic" pitchFamily="18" charset="-78"/>
                <a:cs typeface="Simplified Arabic" pitchFamily="18" charset="-78"/>
              </a:rPr>
              <a:t>(≤)</a:t>
            </a:r>
            <a:r>
              <a:rPr lang="ar-DZ" sz="3600" dirty="0" smtClean="0">
                <a:latin typeface="Simplified Arabic" pitchFamily="18" charset="-78"/>
                <a:cs typeface="Simplified Arabic" pitchFamily="18" charset="-78"/>
              </a:rPr>
              <a:t> خاصة في حالة التعظيم أو من الشكل (≤) في حالة </a:t>
            </a:r>
            <a:r>
              <a:rPr lang="ar-DZ" sz="3600" dirty="0" err="1" smtClean="0">
                <a:latin typeface="Simplified Arabic" pitchFamily="18" charset="-78"/>
                <a:cs typeface="Simplified Arabic" pitchFamily="18" charset="-78"/>
              </a:rPr>
              <a:t>التدنية</a:t>
            </a:r>
            <a:r>
              <a:rPr lang="ar-DZ" sz="3600" dirty="0" smtClean="0">
                <a:latin typeface="Simplified Arabic" pitchFamily="18" charset="-78"/>
                <a:cs typeface="Simplified Arabic" pitchFamily="18" charset="-78"/>
              </a:rPr>
              <a:t>.</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4000" b="1" u="sng" dirty="0" smtClean="0">
                <a:solidFill>
                  <a:srgbClr val="FFC000"/>
                </a:solidFill>
                <a:latin typeface="Simplified Arabic" pitchFamily="18" charset="-78"/>
                <a:cs typeface="Simplified Arabic" pitchFamily="18" charset="-78"/>
              </a:rPr>
              <a:t>البرمجة الخطية </a:t>
            </a:r>
            <a:r>
              <a:rPr lang="fr-FR" sz="4000" b="1" u="sng" dirty="0" smtClean="0">
                <a:solidFill>
                  <a:srgbClr val="FFC000"/>
                </a:solidFill>
                <a:latin typeface="Simplified Arabic" pitchFamily="18" charset="-78"/>
                <a:cs typeface="Simplified Arabic" pitchFamily="18" charset="-78"/>
              </a:rPr>
              <a:t>(Programmation Linéaire)</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800" dirty="0" smtClean="0">
                <a:latin typeface="Simplified Arabic" pitchFamily="18" charset="-78"/>
                <a:cs typeface="Simplified Arabic" pitchFamily="18" charset="-78"/>
              </a:rPr>
              <a:t>توجد العديد من البرمجيات المستخدمة في التسيير في </a:t>
            </a:r>
            <a:r>
              <a:rPr lang="ar-DZ" sz="3800" dirty="0" err="1" smtClean="0">
                <a:latin typeface="Simplified Arabic" pitchFamily="18" charset="-78"/>
                <a:cs typeface="Simplified Arabic" pitchFamily="18" charset="-78"/>
              </a:rPr>
              <a:t>النمذجة</a:t>
            </a:r>
            <a:r>
              <a:rPr lang="ar-DZ" sz="3800" dirty="0" smtClean="0">
                <a:latin typeface="Simplified Arabic" pitchFamily="18" charset="-78"/>
                <a:cs typeface="Simplified Arabic" pitchFamily="18" charset="-78"/>
              </a:rPr>
              <a:t> الرياضية وبصفة خاصة البرمجة الخطية، من أهمها برامج  </a:t>
            </a:r>
            <a:r>
              <a:rPr lang="fr-FR" sz="3800" dirty="0" err="1" smtClean="0">
                <a:latin typeface="Simplified Arabic" pitchFamily="18" charset="-78"/>
                <a:cs typeface="Simplified Arabic" pitchFamily="18" charset="-78"/>
              </a:rPr>
              <a:t>Lindo</a:t>
            </a:r>
            <a:r>
              <a:rPr lang="fr-FR" sz="3800" dirty="0" smtClean="0">
                <a:latin typeface="Simplified Arabic" pitchFamily="18" charset="-78"/>
                <a:cs typeface="Simplified Arabic" pitchFamily="18" charset="-78"/>
              </a:rPr>
              <a:t>, </a:t>
            </a:r>
            <a:r>
              <a:rPr lang="fr-FR" sz="3800" dirty="0" err="1" smtClean="0">
                <a:latin typeface="Simplified Arabic" pitchFamily="18" charset="-78"/>
                <a:cs typeface="Simplified Arabic" pitchFamily="18" charset="-78"/>
              </a:rPr>
              <a:t>Lingo</a:t>
            </a:r>
            <a:r>
              <a:rPr lang="fr-FR" sz="3800" dirty="0" smtClean="0">
                <a:latin typeface="Simplified Arabic" pitchFamily="18" charset="-78"/>
                <a:cs typeface="Simplified Arabic" pitchFamily="18" charset="-78"/>
              </a:rPr>
              <a:t>, </a:t>
            </a:r>
            <a:r>
              <a:rPr lang="fr-FR" sz="3800" dirty="0" err="1" smtClean="0">
                <a:latin typeface="Simplified Arabic" pitchFamily="18" charset="-78"/>
                <a:cs typeface="Simplified Arabic" pitchFamily="18" charset="-78"/>
              </a:rPr>
              <a:t>WinQSB</a:t>
            </a:r>
            <a:r>
              <a:rPr lang="fr-FR" sz="3800" dirty="0" smtClean="0">
                <a:latin typeface="Simplified Arabic" pitchFamily="18" charset="-78"/>
                <a:cs typeface="Simplified Arabic" pitchFamily="18" charset="-78"/>
              </a:rPr>
              <a:t> </a:t>
            </a:r>
            <a:r>
              <a:rPr lang="ar-DZ" sz="3800" dirty="0" smtClean="0">
                <a:latin typeface="Simplified Arabic" pitchFamily="18" charset="-78"/>
                <a:cs typeface="Simplified Arabic" pitchFamily="18" charset="-78"/>
              </a:rPr>
              <a:t> إضافة إلى برنامج </a:t>
            </a:r>
            <a:r>
              <a:rPr lang="fr-FR" sz="3800" dirty="0" smtClean="0">
                <a:latin typeface="Simplified Arabic" pitchFamily="18" charset="-78"/>
                <a:cs typeface="Simplified Arabic" pitchFamily="18" charset="-78"/>
              </a:rPr>
              <a:t>Excel</a:t>
            </a:r>
            <a:r>
              <a:rPr lang="ar-DZ" sz="3800" dirty="0" smtClean="0">
                <a:latin typeface="Simplified Arabic" pitchFamily="18" charset="-78"/>
                <a:cs typeface="Simplified Arabic" pitchFamily="18" charset="-78"/>
              </a:rPr>
              <a:t> الذي يتيح البرمجة الخطية للبحث عن الحل الأمثل للمشكلة والمساعدة في اتخاذ القرار المناسب.</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البرمجة الخطية في 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8001024" y="0"/>
            <a:ext cx="1142976" cy="1609725"/>
          </a:xfrm>
        </p:spPr>
      </p:pic>
      <p:sp>
        <p:nvSpPr>
          <p:cNvPr id="8" name="Espace réservé du contenu 7"/>
          <p:cNvSpPr>
            <a:spLocks noGrp="1"/>
          </p:cNvSpPr>
          <p:nvPr>
            <p:ph sz="quarter" idx="4"/>
          </p:nvPr>
        </p:nvSpPr>
        <p:spPr>
          <a:xfrm>
            <a:off x="0" y="571480"/>
            <a:ext cx="9144000" cy="6286520"/>
          </a:xfrm>
        </p:spPr>
        <p:txBody>
          <a:bodyPr>
            <a:normAutofit/>
          </a:bodyPr>
          <a:lstStyle/>
          <a:p>
            <a:pPr algn="r"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r>
              <a:rPr lang="ar-DZ" sz="3600" dirty="0" smtClean="0">
                <a:latin typeface="Simplified Arabic" pitchFamily="18" charset="-78"/>
                <a:cs typeface="Simplified Arabic" pitchFamily="18" charset="-78"/>
              </a:rPr>
              <a:t>يقوم برنامج إكسل عملية البرمجة الخطية في حالة تفعيل المرفق الخاص </a:t>
            </a:r>
            <a:r>
              <a:rPr lang="ar-DZ" sz="3600" dirty="0" err="1" smtClean="0">
                <a:latin typeface="Simplified Arabic" pitchFamily="18" charset="-78"/>
                <a:cs typeface="Simplified Arabic" pitchFamily="18" charset="-78"/>
              </a:rPr>
              <a:t>بها</a:t>
            </a:r>
            <a:r>
              <a:rPr lang="ar-DZ" sz="3600" dirty="0" smtClean="0">
                <a:latin typeface="Simplified Arabic" pitchFamily="18" charset="-78"/>
                <a:cs typeface="Simplified Arabic" pitchFamily="18" charset="-78"/>
              </a:rPr>
              <a:t> والذي يطلق عليه تسمية </a:t>
            </a:r>
            <a:r>
              <a:rPr lang="fr-FR" sz="3600" dirty="0" smtClean="0">
                <a:latin typeface="Simplified Arabic" pitchFamily="18" charset="-78"/>
                <a:cs typeface="Simplified Arabic" pitchFamily="18" charset="-78"/>
              </a:rPr>
              <a:t>(Solveur)</a:t>
            </a:r>
            <a:r>
              <a:rPr lang="ar-DZ" sz="3600" dirty="0" smtClean="0">
                <a:latin typeface="Simplified Arabic" pitchFamily="18" charset="-78"/>
                <a:cs typeface="Simplified Arabic" pitchFamily="18" charset="-78"/>
              </a:rPr>
              <a:t> وهذا </a:t>
            </a:r>
            <a:r>
              <a:rPr lang="ar-DZ" sz="3600" dirty="0" err="1" smtClean="0">
                <a:latin typeface="Simplified Arabic" pitchFamily="18" charset="-78"/>
                <a:cs typeface="Simplified Arabic" pitchFamily="18" charset="-78"/>
              </a:rPr>
              <a:t>باتباع</a:t>
            </a:r>
            <a:r>
              <a:rPr lang="ar-DZ" sz="3600" dirty="0" smtClean="0">
                <a:latin typeface="Simplified Arabic" pitchFamily="18" charset="-78"/>
                <a:cs typeface="Simplified Arabic" pitchFamily="18" charset="-78"/>
              </a:rPr>
              <a:t> الخطوات التالية في إكسل 2010:</a:t>
            </a:r>
          </a:p>
          <a:p>
            <a:pPr algn="just">
              <a:buNone/>
            </a:pPr>
            <a:r>
              <a:rPr lang="ar-DZ" sz="3600" dirty="0" smtClean="0">
                <a:latin typeface="Simplified Arabic" pitchFamily="18" charset="-78"/>
                <a:cs typeface="Simplified Arabic" pitchFamily="18" charset="-78"/>
              </a:rPr>
              <a:t> </a:t>
            </a:r>
            <a:r>
              <a:rPr lang="fr-FR" sz="3600" b="1" dirty="0" smtClean="0">
                <a:solidFill>
                  <a:srgbClr val="FFC000"/>
                </a:solidFill>
                <a:latin typeface="Simplified Arabic" pitchFamily="18" charset="-78"/>
                <a:cs typeface="Simplified Arabic" pitchFamily="18" charset="-78"/>
              </a:rPr>
              <a:t>Fichier – Options – Compléments – Atteindre – Coucher les Compléments – Données (On vérifié l’existence de complément Solveur) </a:t>
            </a:r>
            <a:r>
              <a:rPr lang="fr-FR" sz="3600" b="1" dirty="0" smtClean="0">
                <a:latin typeface="Simplified Arabic" pitchFamily="18" charset="-78"/>
                <a:cs typeface="Simplified Arabic" pitchFamily="18" charset="-78"/>
              </a:rPr>
              <a:t> </a:t>
            </a:r>
            <a:endParaRPr lang="ar-DZ" sz="3600" b="1" dirty="0" smtClean="0">
              <a:latin typeface="Simplified Arabic" pitchFamily="18" charset="-78"/>
              <a:cs typeface="Simplified Arabic" pitchFamily="18" charset="-78"/>
            </a:endParaRPr>
          </a:p>
          <a:p>
            <a:pPr algn="just">
              <a:buNone/>
            </a:pPr>
            <a:endParaRPr lang="ar-DZ" sz="3600" dirty="0" smtClean="0">
              <a:latin typeface="Simplified Arabic" pitchFamily="18" charset="-78"/>
              <a:cs typeface="Simplified Arabic" pitchFamily="18" charset="-78"/>
            </a:endParaRPr>
          </a:p>
          <a:p>
            <a:pPr algn="just" rtl="1">
              <a:buNone/>
            </a:pPr>
            <a:endParaRPr lang="fr-FR" sz="36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51202" name="Picture 2"/>
          <p:cNvPicPr>
            <a:picLocks noChangeAspect="1" noChangeArrowheads="1"/>
          </p:cNvPicPr>
          <p:nvPr/>
        </p:nvPicPr>
        <p:blipFill>
          <a:blip r:embed="rId2"/>
          <a:srcRect/>
          <a:stretch>
            <a:fillRect/>
          </a:stretch>
        </p:blipFill>
        <p:spPr bwMode="auto">
          <a:xfrm>
            <a:off x="214282" y="0"/>
            <a:ext cx="8715436"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البرمجة الخطية في 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8001024" y="0"/>
            <a:ext cx="1142976" cy="1609725"/>
          </a:xfrm>
        </p:spPr>
      </p:pic>
      <p:sp>
        <p:nvSpPr>
          <p:cNvPr id="8" name="Espace réservé du contenu 7"/>
          <p:cNvSpPr>
            <a:spLocks noGrp="1"/>
          </p:cNvSpPr>
          <p:nvPr>
            <p:ph sz="quarter" idx="4"/>
          </p:nvPr>
        </p:nvSpPr>
        <p:spPr>
          <a:xfrm>
            <a:off x="0" y="571480"/>
            <a:ext cx="9144000" cy="6286520"/>
          </a:xfrm>
        </p:spPr>
        <p:txBody>
          <a:bodyPr>
            <a:normAutofit fontScale="92500" lnSpcReduction="20000"/>
          </a:bodyPr>
          <a:lstStyle/>
          <a:p>
            <a:pPr algn="r"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r>
              <a:rPr lang="ar-DZ" sz="3600" dirty="0" smtClean="0">
                <a:latin typeface="Simplified Arabic" pitchFamily="18" charset="-78"/>
                <a:cs typeface="Simplified Arabic" pitchFamily="18" charset="-78"/>
              </a:rPr>
              <a:t>قبل الشروع في استعمال مكمل </a:t>
            </a:r>
            <a:r>
              <a:rPr lang="fr-FR" sz="3600" dirty="0" smtClean="0">
                <a:latin typeface="Simplified Arabic" pitchFamily="18" charset="-78"/>
                <a:cs typeface="Simplified Arabic" pitchFamily="18" charset="-78"/>
              </a:rPr>
              <a:t>Solveur</a:t>
            </a:r>
            <a:r>
              <a:rPr lang="ar-DZ" sz="3600" dirty="0" smtClean="0">
                <a:latin typeface="Simplified Arabic" pitchFamily="18" charset="-78"/>
                <a:cs typeface="Simplified Arabic" pitchFamily="18" charset="-78"/>
              </a:rPr>
              <a:t> يجب أولا تحديد دالة الهدف </a:t>
            </a:r>
            <a:r>
              <a:rPr lang="fr-FR" sz="3600" dirty="0" smtClean="0">
                <a:latin typeface="Simplified Arabic" pitchFamily="18" charset="-78"/>
                <a:cs typeface="Simplified Arabic" pitchFamily="18" charset="-78"/>
              </a:rPr>
              <a:t>Z</a:t>
            </a:r>
            <a:r>
              <a:rPr lang="ar-DZ" sz="3600" dirty="0" smtClean="0">
                <a:latin typeface="Simplified Arabic" pitchFamily="18" charset="-78"/>
                <a:cs typeface="Simplified Arabic" pitchFamily="18" charset="-78"/>
              </a:rPr>
              <a:t> في العمود الأول مع قيمها والقيود </a:t>
            </a:r>
            <a:r>
              <a:rPr lang="fr-FR" sz="3600" dirty="0" smtClean="0">
                <a:latin typeface="Simplified Arabic" pitchFamily="18" charset="-78"/>
                <a:cs typeface="Simplified Arabic" pitchFamily="18" charset="-78"/>
              </a:rPr>
              <a:t>C</a:t>
            </a:r>
            <a:r>
              <a:rPr lang="ar-DZ" sz="3600" dirty="0" smtClean="0">
                <a:latin typeface="Simplified Arabic" pitchFamily="18" charset="-78"/>
                <a:cs typeface="Simplified Arabic" pitchFamily="18" charset="-78"/>
              </a:rPr>
              <a:t> كل قيد في عمود مع قيمه، وبعدها عمود المتغيرات </a:t>
            </a:r>
            <a:r>
              <a:rPr lang="fr-FR" sz="3600" dirty="0" smtClean="0">
                <a:latin typeface="Simplified Arabic" pitchFamily="18" charset="-78"/>
                <a:cs typeface="Simplified Arabic" pitchFamily="18" charset="-78"/>
              </a:rPr>
              <a:t>X</a:t>
            </a:r>
            <a:r>
              <a:rPr lang="ar-DZ" sz="3600" dirty="0" smtClean="0">
                <a:latin typeface="Simplified Arabic" pitchFamily="18" charset="-78"/>
                <a:cs typeface="Simplified Arabic" pitchFamily="18" charset="-78"/>
              </a:rPr>
              <a:t> التي نبحث عن قيمها لإيجاد الحل الأمثل للمشكلة، في الخانة أسفل قيم دالة الهدف </a:t>
            </a:r>
            <a:r>
              <a:rPr lang="fr-FR" sz="3600" dirty="0" smtClean="0">
                <a:latin typeface="Simplified Arabic" pitchFamily="18" charset="-78"/>
                <a:cs typeface="Simplified Arabic" pitchFamily="18" charset="-78"/>
              </a:rPr>
              <a:t>Z</a:t>
            </a:r>
            <a:r>
              <a:rPr lang="ar-DZ" sz="3600" dirty="0" smtClean="0">
                <a:latin typeface="Simplified Arabic" pitchFamily="18" charset="-78"/>
                <a:cs typeface="Simplified Arabic" pitchFamily="18" charset="-78"/>
              </a:rPr>
              <a:t> نحدد القيمة المثلى المبحوث عنها للدالة باستخدام الدالة الرياضية في إكسل </a:t>
            </a:r>
            <a:r>
              <a:rPr lang="fr-FR" sz="3600" dirty="0" smtClean="0">
                <a:latin typeface="Simplified Arabic" pitchFamily="18" charset="-78"/>
                <a:cs typeface="Simplified Arabic" pitchFamily="18" charset="-78"/>
              </a:rPr>
              <a:t>SOMMEPROD</a:t>
            </a:r>
            <a:r>
              <a:rPr lang="ar-DZ" sz="3600" dirty="0" smtClean="0">
                <a:latin typeface="Simplified Arabic" pitchFamily="18" charset="-78"/>
                <a:cs typeface="Simplified Arabic" pitchFamily="18" charset="-78"/>
              </a:rPr>
              <a:t> بين قيم دالة الهدف والمتغيرات وتعطينا 0 في بادئ الأمر لأن قيم </a:t>
            </a:r>
            <a:r>
              <a:rPr lang="fr-FR" sz="3600" dirty="0" smtClean="0">
                <a:latin typeface="Simplified Arabic" pitchFamily="18" charset="-78"/>
                <a:cs typeface="Simplified Arabic" pitchFamily="18" charset="-78"/>
              </a:rPr>
              <a:t>X </a:t>
            </a:r>
            <a:r>
              <a:rPr lang="ar-DZ" sz="3600" dirty="0" smtClean="0">
                <a:latin typeface="Simplified Arabic" pitchFamily="18" charset="-78"/>
                <a:cs typeface="Simplified Arabic" pitchFamily="18" charset="-78"/>
              </a:rPr>
              <a:t> معدومة، وبنفس الخطوة لكل قيد مع المتغيرات وتعطي 0 في بادئ الأمر أيضا، وتحت هذه القيم الصفرية في البداية للقيود نكتب قيم القيود التي لا يمكن تجاوزها، والمثال التالي يبين كيفية تحضير البرنامج الخطي قبل حله (التطبيق 2 في السلسلة كمثال): </a:t>
            </a:r>
          </a:p>
          <a:p>
            <a:pPr algn="just">
              <a:buNone/>
            </a:pPr>
            <a:endParaRPr lang="ar-DZ" sz="3600" dirty="0" smtClean="0">
              <a:latin typeface="Simplified Arabic" pitchFamily="18" charset="-78"/>
              <a:cs typeface="Simplified Arabic" pitchFamily="18" charset="-78"/>
            </a:endParaRPr>
          </a:p>
          <a:p>
            <a:pPr algn="just" rtl="1">
              <a:buNone/>
            </a:pPr>
            <a:endParaRPr lang="fr-FR" sz="36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2050" name="Picture 2"/>
          <p:cNvPicPr>
            <a:picLocks noChangeAspect="1" noChangeArrowheads="1"/>
          </p:cNvPicPr>
          <p:nvPr/>
        </p:nvPicPr>
        <p:blipFill>
          <a:blip r:embed="rId2"/>
          <a:srcRect/>
          <a:stretch>
            <a:fillRect/>
          </a:stretch>
        </p:blipFill>
        <p:spPr bwMode="auto">
          <a:xfrm>
            <a:off x="0" y="0"/>
            <a:ext cx="10072726"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307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409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512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0"/>
            <a:ext cx="7929618" cy="2308324"/>
          </a:xfrm>
          <a:prstGeom prst="rect">
            <a:avLst/>
          </a:prstGeom>
          <a:noFill/>
          <a:ln w="0">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rtl="1"/>
            <a:r>
              <a:rPr lang="fr-FR"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Université de </a:t>
            </a:r>
            <a:r>
              <a:rPr lang="fr-FR" sz="36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Boumerdes</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rtl="1"/>
            <a:r>
              <a:rPr lang="fr-FR"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FSEGC</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a:r>
              <a:rPr lang="fr-FR"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Département SG Master II Management</a:t>
            </a:r>
            <a:endParaRPr lang="fr-FR"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
        <p:nvSpPr>
          <p:cNvPr id="4" name="AutoShape 9"/>
          <p:cNvSpPr>
            <a:spLocks noGrp="1" noChangeArrowheads="1"/>
          </p:cNvSpPr>
          <p:nvPr>
            <p:ph type="ctrTitle"/>
          </p:nvPr>
        </p:nvSpPr>
        <p:spPr bwMode="auto">
          <a:xfrm>
            <a:off x="500034" y="2500306"/>
            <a:ext cx="8001056" cy="1928826"/>
          </a:xfrm>
          <a:prstGeom prst="roundRect">
            <a:avLst>
              <a:gd name="adj" fmla="val 27056"/>
            </a:avLst>
          </a:prstGeom>
          <a:solidFill>
            <a:schemeClr val="bg2">
              <a:lumMod val="75000"/>
            </a:schemeClr>
          </a:solidFill>
          <a:ln>
            <a:solidFill>
              <a:schemeClr val="tx1"/>
            </a:solidFill>
            <a:headEnd/>
            <a:tailEn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r>
              <a:rPr lang="fr-FR" sz="4000" b="1" dirty="0" smtClean="0"/>
              <a:t>Programme de module Applications</a:t>
            </a:r>
            <a:br>
              <a:rPr lang="fr-FR" sz="4000" b="1" dirty="0" smtClean="0"/>
            </a:br>
            <a:r>
              <a:rPr lang="fr-FR" sz="4000" b="1" dirty="0" smtClean="0"/>
              <a:t>d’Informatique à la Gestion</a:t>
            </a:r>
            <a:endParaRPr lang="fr-FR" sz="4000" dirty="0"/>
          </a:p>
        </p:txBody>
      </p:sp>
      <p:sp>
        <p:nvSpPr>
          <p:cNvPr id="3" name="Sous-titre 2"/>
          <p:cNvSpPr>
            <a:spLocks noGrp="1"/>
          </p:cNvSpPr>
          <p:nvPr>
            <p:ph type="subTitle" idx="1"/>
          </p:nvPr>
        </p:nvSpPr>
        <p:spPr>
          <a:xfrm rot="10800000" flipV="1">
            <a:off x="428596" y="4643446"/>
            <a:ext cx="8143932" cy="2000264"/>
          </a:xfrm>
          <a:solidFill>
            <a:schemeClr val="bg2">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fr-FR" dirty="0" smtClean="0">
                <a:ln>
                  <a:solidFill>
                    <a:schemeClr val="tx1"/>
                  </a:solidFill>
                </a:ln>
                <a:solidFill>
                  <a:schemeClr val="tx1"/>
                </a:solidFill>
                <a:latin typeface="Simplified Arabic" pitchFamily="18" charset="-78"/>
                <a:cs typeface="Simplified Arabic" pitchFamily="18" charset="-78"/>
              </a:rPr>
              <a:t>Réalisé par</a:t>
            </a:r>
            <a:endParaRPr lang="ar-DZ" dirty="0" smtClean="0">
              <a:ln>
                <a:solidFill>
                  <a:schemeClr val="tx1"/>
                </a:solidFill>
              </a:ln>
              <a:solidFill>
                <a:schemeClr val="tx1"/>
              </a:solidFill>
              <a:latin typeface="Simplified Arabic" pitchFamily="18" charset="-78"/>
              <a:cs typeface="Simplified Arabic" pitchFamily="18" charset="-78"/>
            </a:endParaRPr>
          </a:p>
          <a:p>
            <a:pPr rtl="1"/>
            <a:r>
              <a:rPr lang="fr-FR" b="1" dirty="0" smtClean="0">
                <a:ln>
                  <a:solidFill>
                    <a:schemeClr val="tx1"/>
                  </a:solidFill>
                </a:ln>
                <a:solidFill>
                  <a:schemeClr val="tx1"/>
                </a:solidFill>
                <a:latin typeface="Simplified Arabic" pitchFamily="18" charset="-78"/>
                <a:cs typeface="Simplified Arabic" pitchFamily="18" charset="-78"/>
              </a:rPr>
              <a:t>Dr. ARKOUB </a:t>
            </a:r>
            <a:r>
              <a:rPr lang="fr-FR" b="1" dirty="0" err="1" smtClean="0">
                <a:ln>
                  <a:solidFill>
                    <a:schemeClr val="tx1"/>
                  </a:solidFill>
                </a:ln>
                <a:solidFill>
                  <a:schemeClr val="tx1"/>
                </a:solidFill>
                <a:latin typeface="Simplified Arabic" pitchFamily="18" charset="-78"/>
                <a:cs typeface="Simplified Arabic" pitchFamily="18" charset="-78"/>
              </a:rPr>
              <a:t>Ouali</a:t>
            </a:r>
            <a:endParaRPr lang="ar-DZ" b="1" dirty="0" smtClean="0">
              <a:ln>
                <a:solidFill>
                  <a:schemeClr val="tx1"/>
                </a:solidFill>
              </a:ln>
              <a:solidFill>
                <a:schemeClr val="tx1"/>
              </a:solidFill>
              <a:latin typeface="Simplified Arabic" pitchFamily="18" charset="-78"/>
              <a:cs typeface="Simplified Arabic" pitchFamily="18" charset="-78"/>
            </a:endParaRPr>
          </a:p>
          <a:p>
            <a:pPr rtl="1"/>
            <a:r>
              <a:rPr lang="fr-FR" sz="2600" b="1" dirty="0" smtClean="0">
                <a:ln>
                  <a:solidFill>
                    <a:schemeClr val="tx1"/>
                  </a:solidFill>
                </a:ln>
                <a:solidFill>
                  <a:schemeClr val="tx1"/>
                </a:solidFill>
                <a:latin typeface="Simplified Arabic" pitchFamily="18" charset="-78"/>
                <a:cs typeface="Simplified Arabic" pitchFamily="18" charset="-78"/>
              </a:rPr>
              <a:t>UMBB/ FSEGC</a:t>
            </a:r>
            <a:endParaRPr lang="ar-DZ" sz="2600"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717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819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921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024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126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229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331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433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536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638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500042"/>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برنامج المقياس</a:t>
            </a:r>
            <a:endParaRPr lang="fr-FR" sz="4800" b="1" u="sng" dirty="0">
              <a:solidFill>
                <a:srgbClr val="FFFF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0" y="285728"/>
            <a:ext cx="9144000" cy="6572272"/>
          </a:xfrm>
        </p:spPr>
        <p:txBody>
          <a:bodyPr>
            <a:noAutofit/>
          </a:bodyPr>
          <a:lstStyle/>
          <a:p>
            <a:pPr algn="just" rtl="1">
              <a:buNone/>
            </a:pPr>
            <a:r>
              <a:rPr lang="ar-DZ" sz="3100" b="1" dirty="0" smtClean="0">
                <a:solidFill>
                  <a:srgbClr val="FFC000"/>
                </a:solidFill>
                <a:latin typeface="Simplified Arabic" pitchFamily="18" charset="-78"/>
                <a:cs typeface="Simplified Arabic" pitchFamily="18" charset="-78"/>
              </a:rPr>
              <a:t>الفصل الأول: </a:t>
            </a:r>
            <a:r>
              <a:rPr lang="ar-DZ" sz="3100" b="1" dirty="0" smtClean="0">
                <a:latin typeface="Simplified Arabic" pitchFamily="18" charset="-78"/>
                <a:cs typeface="Simplified Arabic" pitchFamily="18" charset="-78"/>
              </a:rPr>
              <a:t>البرمجيات الرياضية والإحصائية في علوم التسيير</a:t>
            </a:r>
            <a:endParaRPr lang="fr-FR" sz="3100" b="1" dirty="0" smtClean="0">
              <a:latin typeface="Simplified Arabic" pitchFamily="18" charset="-78"/>
              <a:cs typeface="Simplified Arabic" pitchFamily="18" charset="-78"/>
            </a:endParaRPr>
          </a:p>
          <a:p>
            <a:pPr algn="just" rtl="1">
              <a:buNone/>
            </a:pPr>
            <a:r>
              <a:rPr lang="ar-DZ" sz="3100" b="1" dirty="0" smtClean="0">
                <a:solidFill>
                  <a:srgbClr val="FFC000"/>
                </a:solidFill>
                <a:latin typeface="Simplified Arabic" pitchFamily="18" charset="-78"/>
                <a:cs typeface="Simplified Arabic" pitchFamily="18" charset="-78"/>
              </a:rPr>
              <a:t>الفصل الثاني: </a:t>
            </a:r>
            <a:r>
              <a:rPr lang="ar-DZ" sz="3100" b="1" dirty="0" err="1" smtClean="0">
                <a:latin typeface="Simplified Arabic" pitchFamily="18" charset="-78"/>
                <a:cs typeface="Simplified Arabic" pitchFamily="18" charset="-78"/>
              </a:rPr>
              <a:t>النمذجة</a:t>
            </a:r>
            <a:r>
              <a:rPr lang="ar-DZ" sz="3100" b="1" dirty="0" smtClean="0">
                <a:latin typeface="Simplified Arabic" pitchFamily="18" charset="-78"/>
                <a:cs typeface="Simplified Arabic" pitchFamily="18" charset="-78"/>
              </a:rPr>
              <a:t> الرياضية باستخدام </a:t>
            </a:r>
            <a:r>
              <a:rPr lang="fr-FR" sz="3100" b="1" dirty="0" smtClean="0">
                <a:latin typeface="Simplified Arabic" pitchFamily="18" charset="-78"/>
                <a:cs typeface="Simplified Arabic" pitchFamily="18" charset="-78"/>
              </a:rPr>
              <a:t>Excel</a:t>
            </a:r>
          </a:p>
          <a:p>
            <a:pPr algn="just" rtl="1">
              <a:buNone/>
            </a:pPr>
            <a:r>
              <a:rPr lang="ar-DZ" sz="3100" b="1" dirty="0" smtClean="0">
                <a:solidFill>
                  <a:srgbClr val="FFC000"/>
                </a:solidFill>
                <a:latin typeface="Simplified Arabic" pitchFamily="18" charset="-78"/>
                <a:cs typeface="Simplified Arabic" pitchFamily="18" charset="-78"/>
              </a:rPr>
              <a:t>الفصل الثالث: </a:t>
            </a:r>
            <a:r>
              <a:rPr lang="ar-DZ" sz="3100" b="1" dirty="0" smtClean="0">
                <a:latin typeface="Simplified Arabic" pitchFamily="18" charset="-78"/>
                <a:cs typeface="Simplified Arabic" pitchFamily="18" charset="-78"/>
              </a:rPr>
              <a:t>الإحصاء الوصفي 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الرابع: </a:t>
            </a:r>
            <a:r>
              <a:rPr lang="ar-DZ" sz="3100" b="1" dirty="0" smtClean="0">
                <a:latin typeface="Simplified Arabic" pitchFamily="18" charset="-78"/>
                <a:cs typeface="Simplified Arabic" pitchFamily="18" charset="-78"/>
              </a:rPr>
              <a:t>الارتباط والنماذج الانحدارية 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الخامس: </a:t>
            </a:r>
            <a:r>
              <a:rPr lang="ar-DZ" sz="3100" b="1" dirty="0" smtClean="0">
                <a:latin typeface="Simplified Arabic" pitchFamily="18" charset="-78"/>
                <a:cs typeface="Simplified Arabic" pitchFamily="18" charset="-78"/>
              </a:rPr>
              <a:t>تحليل بيانات الاستبيان: الاختبارات القبلية باستخدام البرمجيات الإحصائية</a:t>
            </a:r>
            <a:endParaRPr lang="fr-FR" sz="3100" b="1" dirty="0" smtClean="0">
              <a:latin typeface="Simplified Arabic" pitchFamily="18" charset="-78"/>
              <a:cs typeface="Simplified Arabic" pitchFamily="18" charset="-78"/>
            </a:endParaRPr>
          </a:p>
          <a:p>
            <a:pPr algn="just" rtl="1">
              <a:buNone/>
            </a:pPr>
            <a:r>
              <a:rPr lang="ar-DZ" sz="3100" b="1" dirty="0" smtClean="0">
                <a:solidFill>
                  <a:srgbClr val="FFC000"/>
                </a:solidFill>
                <a:latin typeface="Simplified Arabic" pitchFamily="18" charset="-78"/>
                <a:cs typeface="Simplified Arabic" pitchFamily="18" charset="-78"/>
              </a:rPr>
              <a:t>الفصل السادس: </a:t>
            </a:r>
            <a:r>
              <a:rPr lang="ar-DZ" sz="3100" b="1" dirty="0" smtClean="0">
                <a:latin typeface="Simplified Arabic" pitchFamily="18" charset="-78"/>
                <a:cs typeface="Simplified Arabic" pitchFamily="18" charset="-78"/>
              </a:rPr>
              <a:t>تحليل بيانات الاستبيان: الاختبارات </a:t>
            </a:r>
            <a:r>
              <a:rPr lang="ar-DZ" sz="3100" b="1" dirty="0" err="1" smtClean="0">
                <a:latin typeface="Simplified Arabic" pitchFamily="18" charset="-78"/>
                <a:cs typeface="Simplified Arabic" pitchFamily="18" charset="-78"/>
              </a:rPr>
              <a:t>المعلمية</a:t>
            </a:r>
            <a:r>
              <a:rPr lang="ar-DZ" sz="3100" b="1" dirty="0" smtClean="0">
                <a:latin typeface="Simplified Arabic" pitchFamily="18" charset="-78"/>
                <a:cs typeface="Simplified Arabic" pitchFamily="18" charset="-78"/>
              </a:rPr>
              <a:t> </a:t>
            </a:r>
          </a:p>
          <a:p>
            <a:pPr algn="just" rtl="1">
              <a:buNone/>
            </a:pPr>
            <a:r>
              <a:rPr lang="ar-DZ" sz="3100" b="1" dirty="0" smtClean="0">
                <a:latin typeface="Simplified Arabic" pitchFamily="18" charset="-78"/>
                <a:cs typeface="Simplified Arabic" pitchFamily="18" charset="-78"/>
              </a:rPr>
              <a:t>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السابع: </a:t>
            </a:r>
            <a:r>
              <a:rPr lang="ar-DZ" sz="3100" b="1" dirty="0" smtClean="0">
                <a:latin typeface="Simplified Arabic" pitchFamily="18" charset="-78"/>
                <a:cs typeface="Simplified Arabic" pitchFamily="18" charset="-78"/>
              </a:rPr>
              <a:t>تحليل بيانات الاستبيان: الاختبارات غير </a:t>
            </a:r>
            <a:r>
              <a:rPr lang="ar-DZ" sz="3100" b="1" dirty="0" err="1" smtClean="0">
                <a:latin typeface="Simplified Arabic" pitchFamily="18" charset="-78"/>
                <a:cs typeface="Simplified Arabic" pitchFamily="18" charset="-78"/>
              </a:rPr>
              <a:t>المعلمية</a:t>
            </a:r>
            <a:r>
              <a:rPr lang="ar-DZ" sz="3100" b="1" dirty="0" smtClean="0">
                <a:latin typeface="Simplified Arabic" pitchFamily="18" charset="-78"/>
                <a:cs typeface="Simplified Arabic" pitchFamily="18" charset="-78"/>
              </a:rPr>
              <a:t> </a:t>
            </a:r>
          </a:p>
          <a:p>
            <a:pPr algn="just" rtl="1">
              <a:buNone/>
            </a:pPr>
            <a:r>
              <a:rPr lang="ar-DZ" sz="3100" b="1" dirty="0" smtClean="0">
                <a:latin typeface="Simplified Arabic" pitchFamily="18" charset="-78"/>
                <a:cs typeface="Simplified Arabic" pitchFamily="18" charset="-78"/>
              </a:rPr>
              <a:t>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الثامن: </a:t>
            </a:r>
            <a:r>
              <a:rPr lang="ar-DZ" sz="3100" b="1" dirty="0" smtClean="0">
                <a:latin typeface="Simplified Arabic" pitchFamily="18" charset="-78"/>
                <a:cs typeface="Simplified Arabic" pitchFamily="18" charset="-78"/>
              </a:rPr>
              <a:t>تحليل بيانات الاستبيان: اختبار الفرضيات</a:t>
            </a:r>
          </a:p>
          <a:p>
            <a:pPr algn="just" rtl="1">
              <a:buNone/>
            </a:pPr>
            <a:endParaRPr lang="fr-FR"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linds(horizontal)">
                                      <p:cBhvr>
                                        <p:cTn id="51" dur="1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blinds(horizontal)">
                                      <p:cBhvr>
                                        <p:cTn id="5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7410" name="Picture 2"/>
          <p:cNvPicPr>
            <a:picLocks noChangeAspect="1" noChangeArrowheads="1"/>
          </p:cNvPicPr>
          <p:nvPr/>
        </p:nvPicPr>
        <p:blipFill>
          <a:blip r:embed="rId2"/>
          <a:srcRect/>
          <a:stretch>
            <a:fillRect/>
          </a:stretch>
        </p:blipFill>
        <p:spPr bwMode="auto">
          <a:xfrm>
            <a:off x="0" y="0"/>
            <a:ext cx="13011150"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843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البرمجة الخطية في 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8001024" y="0"/>
            <a:ext cx="1142976" cy="1609725"/>
          </a:xfrm>
        </p:spPr>
      </p:pic>
      <p:sp>
        <p:nvSpPr>
          <p:cNvPr id="8" name="Espace réservé du contenu 7"/>
          <p:cNvSpPr>
            <a:spLocks noGrp="1"/>
          </p:cNvSpPr>
          <p:nvPr>
            <p:ph sz="quarter" idx="4"/>
          </p:nvPr>
        </p:nvSpPr>
        <p:spPr>
          <a:xfrm>
            <a:off x="0" y="571480"/>
            <a:ext cx="9144000" cy="6286520"/>
          </a:xfrm>
        </p:spPr>
        <p:txBody>
          <a:bodyPr>
            <a:normAutofit fontScale="92500" lnSpcReduction="10000"/>
          </a:bodyPr>
          <a:lstStyle/>
          <a:p>
            <a:pPr algn="r"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r>
              <a:rPr lang="ar-DZ" sz="3600" dirty="0" smtClean="0">
                <a:latin typeface="Simplified Arabic" pitchFamily="18" charset="-78"/>
                <a:cs typeface="Simplified Arabic" pitchFamily="18" charset="-78"/>
              </a:rPr>
              <a:t>بإتباع الخطوات السابقة نجد الحل الأمثل مع 3 تقارير أخرى تقرير الحلول أي الأجوبة </a:t>
            </a:r>
            <a:r>
              <a:rPr lang="fr-FR" sz="3600" dirty="0" smtClean="0">
                <a:latin typeface="Simplified Arabic" pitchFamily="18" charset="-78"/>
                <a:cs typeface="Simplified Arabic" pitchFamily="18" charset="-78"/>
              </a:rPr>
              <a:t>(Rapport de réponses)</a:t>
            </a:r>
            <a:r>
              <a:rPr lang="ar-DZ" sz="3600" dirty="0" smtClean="0">
                <a:latin typeface="Simplified Arabic" pitchFamily="18" charset="-78"/>
                <a:cs typeface="Simplified Arabic" pitchFamily="18" charset="-78"/>
              </a:rPr>
              <a:t> تقرير تحليل الحساسية </a:t>
            </a:r>
            <a:r>
              <a:rPr lang="fr-FR" sz="3600" dirty="0" smtClean="0">
                <a:latin typeface="Simplified Arabic" pitchFamily="18" charset="-78"/>
                <a:cs typeface="Simplified Arabic" pitchFamily="18" charset="-78"/>
              </a:rPr>
              <a:t>(Sensibilité)</a:t>
            </a:r>
            <a:r>
              <a:rPr lang="ar-DZ" sz="3600" dirty="0" smtClean="0">
                <a:latin typeface="Simplified Arabic" pitchFamily="18" charset="-78"/>
                <a:cs typeface="Simplified Arabic" pitchFamily="18" charset="-78"/>
              </a:rPr>
              <a:t> لمجالات تغير الحلول، وتقرير حدود المتغيرات والقيود </a:t>
            </a:r>
            <a:r>
              <a:rPr lang="fr-FR" sz="3600" dirty="0" smtClean="0">
                <a:latin typeface="Simplified Arabic" pitchFamily="18" charset="-78"/>
                <a:cs typeface="Simplified Arabic" pitchFamily="18" charset="-78"/>
              </a:rPr>
              <a:t>(Les Limites)</a:t>
            </a:r>
            <a:r>
              <a:rPr lang="ar-DZ" sz="3600" dirty="0" smtClean="0">
                <a:latin typeface="Simplified Arabic" pitchFamily="18" charset="-78"/>
                <a:cs typeface="Simplified Arabic" pitchFamily="18" charset="-78"/>
              </a:rPr>
              <a:t>، والملاحظ أن الحل هنا في التطبيق 2 أن عدد القمصان الواجب إنتاجها من النوعين هي 19,2 قميص من النوع الأول وعدم إنتاج النوع الثاني، وبما أننا هنا نتكلم عن عدد وحدات إنتاجية فلابد من استعمال المنطق الاقتصادي حيث أن عدد الوحدات المنتجة من النوع الأول لابد أن يكون عددا صحيحا وبما أن 19,2 محصور بين 19 و20 فما هو الحل الصحيح الأمثل باستخدام </a:t>
            </a:r>
            <a:r>
              <a:rPr lang="fr-FR" sz="3600" smtClean="0">
                <a:latin typeface="Simplified Arabic" pitchFamily="18" charset="-78"/>
                <a:cs typeface="Simplified Arabic" pitchFamily="18" charset="-78"/>
              </a:rPr>
              <a:t>Excel</a:t>
            </a:r>
            <a:r>
              <a:rPr lang="ar-DZ" sz="3600" smtClean="0">
                <a:latin typeface="Simplified Arabic" pitchFamily="18" charset="-78"/>
                <a:cs typeface="Simplified Arabic" pitchFamily="18" charset="-78"/>
              </a:rPr>
              <a:t>.</a:t>
            </a:r>
            <a:endParaRPr lang="ar-DZ" sz="3600" dirty="0" smtClean="0">
              <a:latin typeface="Simplified Arabic" pitchFamily="18" charset="-78"/>
              <a:cs typeface="Simplified Arabic" pitchFamily="18" charset="-78"/>
            </a:endParaRPr>
          </a:p>
          <a:p>
            <a:pPr algn="just">
              <a:buNone/>
            </a:pPr>
            <a:endParaRPr lang="ar-DZ" sz="3600" dirty="0" smtClean="0">
              <a:latin typeface="Simplified Arabic" pitchFamily="18" charset="-78"/>
              <a:cs typeface="Simplified Arabic" pitchFamily="18" charset="-78"/>
            </a:endParaRPr>
          </a:p>
          <a:p>
            <a:pPr algn="just" rtl="1">
              <a:buNone/>
            </a:pPr>
            <a:endParaRPr lang="fr-FR" sz="36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البرمجة الخطية في 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8001024" y="0"/>
            <a:ext cx="1142976" cy="1609725"/>
          </a:xfrm>
        </p:spPr>
      </p:pic>
      <p:sp>
        <p:nvSpPr>
          <p:cNvPr id="8" name="Espace réservé du contenu 7"/>
          <p:cNvSpPr>
            <a:spLocks noGrp="1"/>
          </p:cNvSpPr>
          <p:nvPr>
            <p:ph sz="quarter" idx="4"/>
          </p:nvPr>
        </p:nvSpPr>
        <p:spPr>
          <a:xfrm>
            <a:off x="0" y="571480"/>
            <a:ext cx="9144000" cy="6286520"/>
          </a:xfrm>
        </p:spPr>
        <p:txBody>
          <a:bodyPr>
            <a:normAutofit/>
          </a:bodyPr>
          <a:lstStyle/>
          <a:p>
            <a:pPr algn="r"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r>
              <a:rPr lang="ar-DZ" sz="3600" dirty="0" smtClean="0">
                <a:latin typeface="Simplified Arabic" pitchFamily="18" charset="-78"/>
                <a:cs typeface="Simplified Arabic" pitchFamily="18" charset="-78"/>
              </a:rPr>
              <a:t>نتبع الخطوات نفسها تماما مع إضافة قيدين جديدين للمتغيرين أن يكونا عددين صحيحين </a:t>
            </a:r>
            <a:r>
              <a:rPr lang="fr-FR" sz="3600" dirty="0" smtClean="0">
                <a:latin typeface="Simplified Arabic" pitchFamily="18" charset="-78"/>
                <a:cs typeface="Simplified Arabic" pitchFamily="18" charset="-78"/>
              </a:rPr>
              <a:t>Entiers</a:t>
            </a:r>
            <a:r>
              <a:rPr lang="ar-DZ" sz="3600" dirty="0" smtClean="0">
                <a:latin typeface="Simplified Arabic" pitchFamily="18" charset="-78"/>
                <a:cs typeface="Simplified Arabic" pitchFamily="18" charset="-78"/>
              </a:rPr>
              <a:t> كالآتي:</a:t>
            </a:r>
          </a:p>
          <a:p>
            <a:pPr algn="just">
              <a:buNone/>
            </a:pPr>
            <a:endParaRPr lang="ar-DZ" sz="3600" dirty="0" smtClean="0">
              <a:latin typeface="Simplified Arabic" pitchFamily="18" charset="-78"/>
              <a:cs typeface="Simplified Arabic" pitchFamily="18" charset="-78"/>
            </a:endParaRPr>
          </a:p>
          <a:p>
            <a:pPr algn="just" rtl="1">
              <a:buNone/>
            </a:pPr>
            <a:endParaRPr lang="fr-FR" sz="36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102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205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307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409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512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500042"/>
          </a:xfrm>
        </p:spPr>
        <p:txBody>
          <a:bodyPr>
            <a:normAutofit fontScale="90000"/>
          </a:bodyPr>
          <a:lstStyle/>
          <a:p>
            <a:r>
              <a:rPr lang="fr-FR" sz="4800" b="1" u="sng" dirty="0" smtClean="0">
                <a:solidFill>
                  <a:srgbClr val="FFFF00"/>
                </a:solidFill>
                <a:latin typeface="Simplified Arabic" pitchFamily="18" charset="-78"/>
                <a:cs typeface="Simplified Arabic" pitchFamily="18" charset="-78"/>
              </a:rPr>
              <a:t>Programme de Module</a:t>
            </a:r>
            <a:endParaRPr lang="fr-FR" sz="4800" b="1" u="sng" dirty="0">
              <a:solidFill>
                <a:srgbClr val="FFFF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0" y="285728"/>
            <a:ext cx="9144000" cy="6572272"/>
          </a:xfrm>
        </p:spPr>
        <p:txBody>
          <a:bodyPr>
            <a:noAutofit/>
          </a:bodyPr>
          <a:lstStyle/>
          <a:p>
            <a:pPr algn="just">
              <a:buNone/>
            </a:pPr>
            <a:r>
              <a:rPr lang="fr-FR" sz="2800" b="1" dirty="0" smtClean="0">
                <a:solidFill>
                  <a:srgbClr val="FFC000"/>
                </a:solidFill>
                <a:latin typeface="Times New Roman" pitchFamily="18" charset="0"/>
                <a:cs typeface="Times New Roman" pitchFamily="18" charset="0"/>
              </a:rPr>
              <a:t>Chapitre I:</a:t>
            </a:r>
            <a:r>
              <a:rPr lang="fr-FR" sz="2800" b="1" dirty="0" smtClean="0">
                <a:latin typeface="Times New Roman" pitchFamily="18" charset="0"/>
                <a:cs typeface="Times New Roman" pitchFamily="18" charset="0"/>
              </a:rPr>
              <a:t> Logiciels Statistiques appliqués à la Gestion.</a:t>
            </a:r>
          </a:p>
          <a:p>
            <a:pPr algn="just">
              <a:buNone/>
            </a:pPr>
            <a:r>
              <a:rPr lang="fr-FR" sz="2800" b="1" dirty="0" smtClean="0">
                <a:solidFill>
                  <a:srgbClr val="FFC000"/>
                </a:solidFill>
                <a:latin typeface="Times New Roman" pitchFamily="18" charset="0"/>
                <a:cs typeface="Times New Roman" pitchFamily="18" charset="0"/>
              </a:rPr>
              <a:t>Chapitre II: </a:t>
            </a:r>
            <a:r>
              <a:rPr lang="fr-FR" sz="2800" b="1" dirty="0" smtClean="0">
                <a:latin typeface="Times New Roman" pitchFamily="18" charset="0"/>
                <a:cs typeface="Times New Roman" pitchFamily="18" charset="0"/>
              </a:rPr>
              <a:t>Modélisation Mathématique sous Excel.</a:t>
            </a:r>
          </a:p>
          <a:p>
            <a:pPr algn="just">
              <a:buNone/>
            </a:pPr>
            <a:r>
              <a:rPr lang="fr-FR" sz="2800" b="1" dirty="0" smtClean="0">
                <a:solidFill>
                  <a:srgbClr val="FFC000"/>
                </a:solidFill>
                <a:latin typeface="Times New Roman" pitchFamily="18" charset="0"/>
                <a:cs typeface="Times New Roman" pitchFamily="18" charset="0"/>
              </a:rPr>
              <a:t>Chapitre III: </a:t>
            </a:r>
            <a:r>
              <a:rPr lang="fr-FR" sz="2800" b="1" dirty="0" smtClean="0">
                <a:latin typeface="Times New Roman" pitchFamily="18" charset="0"/>
                <a:cs typeface="Times New Roman" pitchFamily="18" charset="0"/>
              </a:rPr>
              <a:t>Statistique Descriptive Sous Logiciels Statistiques.</a:t>
            </a:r>
          </a:p>
          <a:p>
            <a:pPr algn="just">
              <a:buNone/>
            </a:pPr>
            <a:r>
              <a:rPr lang="fr-FR" sz="2800" b="1" dirty="0" smtClean="0">
                <a:solidFill>
                  <a:srgbClr val="FFC000"/>
                </a:solidFill>
                <a:latin typeface="Times New Roman" pitchFamily="18" charset="0"/>
                <a:cs typeface="Times New Roman" pitchFamily="18" charset="0"/>
              </a:rPr>
              <a:t>Chapitre IV: </a:t>
            </a:r>
            <a:r>
              <a:rPr lang="fr-FR" sz="2800" b="1" dirty="0" smtClean="0">
                <a:latin typeface="Times New Roman" pitchFamily="18" charset="0"/>
                <a:cs typeface="Times New Roman" pitchFamily="18" charset="0"/>
              </a:rPr>
              <a:t>Corrélation et Modèles de Régression sous LS.</a:t>
            </a:r>
          </a:p>
          <a:p>
            <a:pPr algn="just">
              <a:buNone/>
            </a:pPr>
            <a:r>
              <a:rPr lang="fr-FR" sz="2800" b="1" dirty="0" smtClean="0">
                <a:solidFill>
                  <a:srgbClr val="FFC000"/>
                </a:solidFill>
                <a:latin typeface="Times New Roman" pitchFamily="18" charset="0"/>
                <a:cs typeface="Times New Roman" pitchFamily="18" charset="0"/>
              </a:rPr>
              <a:t>Chapitre V:</a:t>
            </a:r>
            <a:r>
              <a:rPr lang="fr-FR" sz="2800" b="1" dirty="0" smtClean="0">
                <a:latin typeface="Times New Roman" pitchFamily="18" charset="0"/>
                <a:cs typeface="Times New Roman" pitchFamily="18" charset="0"/>
              </a:rPr>
              <a:t> Analyses De Données de Questionnaires: Pré-tests sous LS.</a:t>
            </a:r>
          </a:p>
          <a:p>
            <a:pPr algn="just">
              <a:buNone/>
            </a:pPr>
            <a:r>
              <a:rPr lang="fr-FR" sz="2800" b="1" dirty="0" smtClean="0">
                <a:solidFill>
                  <a:srgbClr val="FFC000"/>
                </a:solidFill>
                <a:latin typeface="Times New Roman" pitchFamily="18" charset="0"/>
                <a:cs typeface="Times New Roman" pitchFamily="18" charset="0"/>
              </a:rPr>
              <a:t>Chapitre VI: </a:t>
            </a:r>
            <a:r>
              <a:rPr lang="fr-FR" sz="2800" b="1" dirty="0" smtClean="0">
                <a:latin typeface="Times New Roman" pitchFamily="18" charset="0"/>
                <a:cs typeface="Times New Roman" pitchFamily="18" charset="0"/>
              </a:rPr>
              <a:t>Analyses De Données de Questionnaires: Tests Paramétriques sous LS.</a:t>
            </a:r>
          </a:p>
          <a:p>
            <a:pPr algn="just">
              <a:buNone/>
            </a:pPr>
            <a:r>
              <a:rPr lang="fr-FR" sz="2800" b="1" dirty="0" smtClean="0">
                <a:solidFill>
                  <a:srgbClr val="FFC000"/>
                </a:solidFill>
                <a:latin typeface="Times New Roman" pitchFamily="18" charset="0"/>
                <a:cs typeface="Times New Roman" pitchFamily="18" charset="0"/>
              </a:rPr>
              <a:t>Chapitre VII: </a:t>
            </a:r>
            <a:r>
              <a:rPr lang="fr-FR" sz="2800" b="1" dirty="0" smtClean="0">
                <a:latin typeface="Times New Roman" pitchFamily="18" charset="0"/>
                <a:cs typeface="Times New Roman" pitchFamily="18" charset="0"/>
              </a:rPr>
              <a:t>Analyses De Données de Questionnaires: Tests Non Paramétriques sous LS.</a:t>
            </a:r>
          </a:p>
          <a:p>
            <a:pPr algn="just">
              <a:buNone/>
            </a:pPr>
            <a:r>
              <a:rPr lang="fr-FR" sz="2800" b="1" dirty="0" smtClean="0">
                <a:solidFill>
                  <a:srgbClr val="FFC000"/>
                </a:solidFill>
                <a:latin typeface="Times New Roman" pitchFamily="18" charset="0"/>
                <a:cs typeface="Times New Roman" pitchFamily="18" charset="0"/>
              </a:rPr>
              <a:t>Chapitre VIII: </a:t>
            </a:r>
            <a:r>
              <a:rPr lang="fr-FR" sz="2800" b="1" dirty="0" smtClean="0">
                <a:latin typeface="Times New Roman" pitchFamily="18" charset="0"/>
                <a:cs typeface="Times New Roman" pitchFamily="18" charset="0"/>
              </a:rPr>
              <a:t>Analyses De Données de Questionnaires: Test des Hypothèses.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717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819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921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البرمجة الخطية في 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8001024" y="0"/>
            <a:ext cx="1142976" cy="1609725"/>
          </a:xfrm>
        </p:spPr>
      </p:pic>
      <p:sp>
        <p:nvSpPr>
          <p:cNvPr id="8" name="Espace réservé du contenu 7"/>
          <p:cNvSpPr>
            <a:spLocks noGrp="1"/>
          </p:cNvSpPr>
          <p:nvPr>
            <p:ph sz="quarter" idx="4"/>
          </p:nvPr>
        </p:nvSpPr>
        <p:spPr>
          <a:xfrm>
            <a:off x="0" y="571480"/>
            <a:ext cx="9144000" cy="6286520"/>
          </a:xfrm>
        </p:spPr>
        <p:txBody>
          <a:bodyPr>
            <a:normAutofit/>
          </a:bodyPr>
          <a:lstStyle/>
          <a:p>
            <a:pPr algn="r"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r>
              <a:rPr lang="ar-DZ" sz="3600" dirty="0" smtClean="0">
                <a:latin typeface="Simplified Arabic" pitchFamily="18" charset="-78"/>
                <a:cs typeface="Simplified Arabic" pitchFamily="18" charset="-78"/>
              </a:rPr>
              <a:t>بعد مجموعة من الحلول المرحلية (السيناريوهات) نصل للحل الأمثل النهائي الصحيح والذي هو إنتاج 19 قميص يوميا من النوع الأول وعدم إنتاج أي قميص من النوع الثاني، وهو ما يدل على فعالية إكسل في البرمجة الخطية </a:t>
            </a:r>
            <a:r>
              <a:rPr lang="ar-DZ" sz="3600" smtClean="0">
                <a:latin typeface="Simplified Arabic" pitchFamily="18" charset="-78"/>
                <a:cs typeface="Simplified Arabic" pitchFamily="18" charset="-78"/>
              </a:rPr>
              <a:t>للأعداد الصحيحة أيضا.</a:t>
            </a:r>
            <a:endParaRPr lang="ar-DZ" sz="3600" dirty="0" smtClean="0">
              <a:latin typeface="Simplified Arabic" pitchFamily="18" charset="-78"/>
              <a:cs typeface="Simplified Arabic" pitchFamily="18" charset="-78"/>
            </a:endParaRPr>
          </a:p>
          <a:p>
            <a:pPr algn="just">
              <a:buNone/>
            </a:pPr>
            <a:endParaRPr lang="ar-DZ" sz="3600" dirty="0" smtClean="0">
              <a:latin typeface="Simplified Arabic" pitchFamily="18" charset="-78"/>
              <a:cs typeface="Simplified Arabic" pitchFamily="18" charset="-78"/>
            </a:endParaRPr>
          </a:p>
          <a:p>
            <a:pPr algn="just" rtl="1">
              <a:buNone/>
            </a:pPr>
            <a:endParaRPr lang="fr-FR" sz="36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500042"/>
            <a:ext cx="8286808" cy="5715040"/>
          </a:xfrm>
        </p:spPr>
        <p:txBody>
          <a:bodyPr>
            <a:normAutofit fontScale="90000"/>
          </a:bodyPr>
          <a:lstStyle/>
          <a:p>
            <a:pPr rtl="1"/>
            <a:r>
              <a:rPr lang="ar-DZ" sz="6000" b="1" u="sng" smtClean="0">
                <a:solidFill>
                  <a:srgbClr val="FFFF00"/>
                </a:solidFill>
                <a:latin typeface="Simplified Arabic" pitchFamily="18" charset="-78"/>
                <a:cs typeface="Simplified Arabic" pitchFamily="18" charset="-78"/>
              </a:rPr>
              <a:t>الفصل </a:t>
            </a:r>
            <a:r>
              <a:rPr lang="ar-DZ" sz="6000" b="1" u="sng" smtClean="0">
                <a:solidFill>
                  <a:srgbClr val="FFFF00"/>
                </a:solidFill>
                <a:latin typeface="Simplified Arabic" pitchFamily="18" charset="-78"/>
                <a:cs typeface="Simplified Arabic" pitchFamily="18" charset="-78"/>
              </a:rPr>
              <a:t>الثاني</a:t>
            </a:r>
            <a:r>
              <a:rPr lang="ar-DZ" sz="6000" b="1" u="sng" dirty="0" smtClean="0">
                <a:solidFill>
                  <a:srgbClr val="FFFF00"/>
                </a:solidFill>
                <a:latin typeface="Simplified Arabic" pitchFamily="18" charset="-78"/>
                <a:cs typeface="Simplified Arabic" pitchFamily="18" charset="-78"/>
              </a:rPr>
              <a:t/>
            </a:r>
            <a:br>
              <a:rPr lang="ar-DZ" sz="6000" b="1" u="sng" dirty="0" smtClean="0">
                <a:solidFill>
                  <a:srgbClr val="FFFF00"/>
                </a:solidFill>
                <a:latin typeface="Simplified Arabic" pitchFamily="18" charset="-78"/>
                <a:cs typeface="Simplified Arabic" pitchFamily="18" charset="-78"/>
              </a:rPr>
            </a:br>
            <a:r>
              <a:rPr lang="ar-DZ" sz="6000" b="1" u="sng" dirty="0" err="1" smtClean="0">
                <a:latin typeface="Simplified Arabic" pitchFamily="18" charset="-78"/>
                <a:cs typeface="Simplified Arabic" pitchFamily="18" charset="-78"/>
              </a:rPr>
              <a:t>النمذجة</a:t>
            </a:r>
            <a:r>
              <a:rPr lang="ar-DZ" sz="6000" b="1" u="sng" dirty="0" smtClean="0">
                <a:latin typeface="Simplified Arabic" pitchFamily="18" charset="-78"/>
                <a:cs typeface="Simplified Arabic" pitchFamily="18" charset="-78"/>
              </a:rPr>
              <a:t> الرياضية باستخدام </a:t>
            </a:r>
            <a:r>
              <a:rPr lang="fr-FR" sz="6000" b="1" u="sng" dirty="0" smtClean="0">
                <a:latin typeface="Simplified Arabic" pitchFamily="18" charset="-78"/>
                <a:cs typeface="Simplified Arabic" pitchFamily="18" charset="-78"/>
              </a:rPr>
              <a:t>Excel</a:t>
            </a:r>
            <a:r>
              <a:rPr lang="fr-FR" sz="6000" b="1" u="sng" dirty="0" smtClean="0">
                <a:solidFill>
                  <a:srgbClr val="FFFF00"/>
                </a:solidFill>
                <a:latin typeface="Simplified Arabic" pitchFamily="18" charset="-78"/>
                <a:cs typeface="Simplified Arabic" pitchFamily="18" charset="-78"/>
              </a:rPr>
              <a:t/>
            </a:r>
            <a:br>
              <a:rPr lang="fr-FR" sz="6000" b="1" u="sng" dirty="0" smtClean="0">
                <a:solidFill>
                  <a:srgbClr val="FFFF00"/>
                </a:solidFill>
                <a:latin typeface="Simplified Arabic" pitchFamily="18" charset="-78"/>
                <a:cs typeface="Simplified Arabic" pitchFamily="18" charset="-78"/>
              </a:rPr>
            </a:br>
            <a:r>
              <a:rPr lang="fr-FR" sz="6000" b="1" u="sng" dirty="0" smtClean="0">
                <a:solidFill>
                  <a:srgbClr val="FFFF00"/>
                </a:solidFill>
                <a:latin typeface="Simplified Arabic" pitchFamily="18" charset="-78"/>
                <a:cs typeface="Simplified Arabic" pitchFamily="18" charset="-78"/>
              </a:rPr>
              <a:t>CHAPITRE I</a:t>
            </a:r>
            <a:br>
              <a:rPr lang="fr-FR" sz="6000" b="1" u="sng" dirty="0" smtClean="0">
                <a:solidFill>
                  <a:srgbClr val="FFFF00"/>
                </a:solidFill>
                <a:latin typeface="Simplified Arabic" pitchFamily="18" charset="-78"/>
                <a:cs typeface="Simplified Arabic" pitchFamily="18" charset="-78"/>
              </a:rPr>
            </a:br>
            <a:r>
              <a:rPr lang="fr-FR" sz="6000" b="1" u="sng" dirty="0" smtClean="0">
                <a:latin typeface="Simplified Arabic" pitchFamily="18" charset="-78"/>
                <a:cs typeface="Simplified Arabic" pitchFamily="18" charset="-78"/>
              </a:rPr>
              <a:t>Modélisation Mathématique sous Excel</a:t>
            </a:r>
            <a:endParaRPr lang="fr-FR" sz="6000" b="1" u="sng" dirty="0">
              <a:solidFill>
                <a:srgbClr val="FFFF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fontScale="90000"/>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4000" b="1" u="sng" dirty="0" smtClean="0">
                <a:solidFill>
                  <a:srgbClr val="FFC000"/>
                </a:solidFill>
                <a:latin typeface="Simplified Arabic" pitchFamily="18" charset="-78"/>
                <a:cs typeface="Simplified Arabic" pitchFamily="18" charset="-78"/>
              </a:rPr>
              <a:t>أهمية </a:t>
            </a:r>
            <a:r>
              <a:rPr lang="ar-DZ" sz="4000" b="1" u="sng" dirty="0" err="1" smtClean="0">
                <a:solidFill>
                  <a:srgbClr val="FFC000"/>
                </a:solidFill>
                <a:latin typeface="Simplified Arabic" pitchFamily="18" charset="-78"/>
                <a:cs typeface="Simplified Arabic" pitchFamily="18" charset="-78"/>
              </a:rPr>
              <a:t>النمذجة</a:t>
            </a:r>
            <a:r>
              <a:rPr lang="ar-DZ" sz="4000" b="1" u="sng" dirty="0" smtClean="0">
                <a:solidFill>
                  <a:srgbClr val="FFC000"/>
                </a:solidFill>
                <a:latin typeface="Simplified Arabic" pitchFamily="18" charset="-78"/>
                <a:cs typeface="Simplified Arabic" pitchFamily="18" charset="-78"/>
              </a:rPr>
              <a:t> الرياضية في التسيير</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يعتبر علم بحوث العمليات من العلوم التطبيقية التقنية التي انتشرت انتشارا واسعا خاصة بعد الحرب العالمية الثانية وبصفة خاصة في علوم التسيير, حيث يصنف هذا العلم كأداة هامة مساعدة في </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اتخاذ القرارات </a:t>
            </a:r>
            <a:r>
              <a:rPr lang="en-US" sz="3600" b="1" dirty="0" smtClean="0">
                <a:latin typeface="Simplified Arabic" pitchFamily="18" charset="-78"/>
                <a:cs typeface="Simplified Arabic" pitchFamily="18" charset="-78"/>
              </a:rPr>
              <a:t> </a:t>
            </a:r>
            <a:r>
              <a:rPr lang="fr-FR" sz="3600" b="1" dirty="0" smtClean="0">
                <a:latin typeface="Simplified Arabic" pitchFamily="18" charset="-78"/>
                <a:cs typeface="Simplified Arabic" pitchFamily="18" charset="-78"/>
              </a:rPr>
              <a:t>(La prise de décision) </a:t>
            </a:r>
            <a:r>
              <a:rPr lang="ar-DZ" sz="3600" b="1" dirty="0" smtClean="0">
                <a:latin typeface="Simplified Arabic" pitchFamily="18" charset="-78"/>
                <a:cs typeface="Simplified Arabic" pitchFamily="18" charset="-78"/>
              </a:rPr>
              <a:t>بأسلوب أكثر دقة وبعيدا عن العشوائية الناتجة عن تطبيق أساليب التسيير الاعتباطي, ويكتسب هذا العلم أهميته في أنه يعنى </a:t>
            </a:r>
            <a:r>
              <a:rPr lang="ar-DZ" sz="3600" b="1" dirty="0" err="1" smtClean="0">
                <a:latin typeface="Simplified Arabic" pitchFamily="18" charset="-78"/>
                <a:cs typeface="Simplified Arabic" pitchFamily="18" charset="-78"/>
              </a:rPr>
              <a:t>بالنمذجة</a:t>
            </a:r>
            <a:r>
              <a:rPr lang="ar-DZ" sz="3600" b="1" dirty="0" smtClean="0">
                <a:latin typeface="Simplified Arabic" pitchFamily="18" charset="-78"/>
                <a:cs typeface="Simplified Arabic" pitchFamily="18" charset="-78"/>
              </a:rPr>
              <a:t> الرياضية لمختلف المشاكل التي تصادف المسيرين في المؤسسة ولهذا يطلق عليه أيضا تسمية رياضيات المؤسسة.</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وتتركز تقنيات </a:t>
            </a:r>
            <a:r>
              <a:rPr lang="ar-DZ" sz="3600" b="1" dirty="0" err="1" smtClean="0">
                <a:latin typeface="Simplified Arabic" pitchFamily="18" charset="-78"/>
                <a:cs typeface="Simplified Arabic" pitchFamily="18" charset="-78"/>
              </a:rPr>
              <a:t>النمذجة</a:t>
            </a:r>
            <a:r>
              <a:rPr lang="ar-DZ" sz="3600" b="1" dirty="0" smtClean="0">
                <a:latin typeface="Simplified Arabic" pitchFamily="18" charset="-78"/>
                <a:cs typeface="Simplified Arabic" pitchFamily="18" charset="-78"/>
              </a:rPr>
              <a:t> الرياضية على تحديد المعلومات المناسبة لاختيار البديل الأمثل لحل المشاكل التي يمكن أن يواجهها متخذو وصناع القرار في المؤسسات.</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fontScale="90000"/>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4000" b="1" u="sng" dirty="0" smtClean="0">
                <a:solidFill>
                  <a:srgbClr val="FFC000"/>
                </a:solidFill>
                <a:latin typeface="Simplified Arabic" pitchFamily="18" charset="-78"/>
                <a:cs typeface="Simplified Arabic" pitchFamily="18" charset="-78"/>
              </a:rPr>
              <a:t>أهمية </a:t>
            </a:r>
            <a:r>
              <a:rPr lang="ar-DZ" sz="4000" b="1" u="sng" dirty="0" err="1" smtClean="0">
                <a:solidFill>
                  <a:srgbClr val="FFC000"/>
                </a:solidFill>
                <a:latin typeface="Simplified Arabic" pitchFamily="18" charset="-78"/>
                <a:cs typeface="Simplified Arabic" pitchFamily="18" charset="-78"/>
              </a:rPr>
              <a:t>النمذجة</a:t>
            </a:r>
            <a:r>
              <a:rPr lang="ar-DZ" sz="4000" b="1" u="sng" dirty="0" smtClean="0">
                <a:solidFill>
                  <a:srgbClr val="FFC000"/>
                </a:solidFill>
                <a:latin typeface="Simplified Arabic" pitchFamily="18" charset="-78"/>
                <a:cs typeface="Simplified Arabic" pitchFamily="18" charset="-78"/>
              </a:rPr>
              <a:t> الرياضية في التسيير</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err="1" smtClean="0">
                <a:latin typeface="Simplified Arabic" pitchFamily="18" charset="-78"/>
                <a:cs typeface="Simplified Arabic" pitchFamily="18" charset="-78"/>
              </a:rPr>
              <a:t>النمذجة</a:t>
            </a:r>
            <a:r>
              <a:rPr lang="ar-DZ" sz="3600" b="1" dirty="0" smtClean="0">
                <a:latin typeface="Simplified Arabic" pitchFamily="18" charset="-78"/>
                <a:cs typeface="Simplified Arabic" pitchFamily="18" charset="-78"/>
              </a:rPr>
              <a:t> الرياضية (بحوث العمليات) </a:t>
            </a:r>
            <a:r>
              <a:rPr lang="fr-FR" sz="3600" b="1" dirty="0" smtClean="0">
                <a:latin typeface="Simplified Arabic" pitchFamily="18" charset="-78"/>
                <a:cs typeface="Simplified Arabic" pitchFamily="18" charset="-78"/>
              </a:rPr>
              <a:t>(Recherche Opérationnelle)</a:t>
            </a:r>
            <a:r>
              <a:rPr lang="ar-DZ" sz="3600" b="1" dirty="0" smtClean="0">
                <a:latin typeface="Simplified Arabic" pitchFamily="18" charset="-78"/>
                <a:cs typeface="Simplified Arabic" pitchFamily="18" charset="-78"/>
              </a:rPr>
              <a:t> هي فرع من فروع الرياضيات التطبيقية </a:t>
            </a:r>
            <a:r>
              <a:rPr lang="fr-FR" sz="3600" b="1" dirty="0" smtClean="0">
                <a:latin typeface="Simplified Arabic" pitchFamily="18" charset="-78"/>
                <a:cs typeface="Simplified Arabic" pitchFamily="18" charset="-78"/>
              </a:rPr>
              <a:t>(Mathématique Appliquée)</a:t>
            </a:r>
            <a:r>
              <a:rPr lang="ar-DZ" sz="3600" b="1" dirty="0" smtClean="0">
                <a:latin typeface="Simplified Arabic" pitchFamily="18" charset="-78"/>
                <a:cs typeface="Simplified Arabic" pitchFamily="18" charset="-78"/>
              </a:rPr>
              <a:t> تركز على تحسين طرائق وعمليات من شأنها حل المشاكل واتخاذ القرارات السليمة، وهي تطبق بصفة أساسية في علوم التسيير والتسويق والعلوم الاقتصادية والهندسة والعلوم العسكرية، وهي تدمج بين التقنيات الرياضية والإحصائية الاحتمالية في معالجة المشاكل، ولهذا العلم علاقة وثيقة بإدارة الأعمال والهندسة الصناعية وإدارة الإنتاج والعمليات وإدارة النقل (المواصلات)، وتعتمد على تقنيات تهدف بصفة أساسية في تعظيم أرباح المؤسسات </a:t>
            </a:r>
            <a:r>
              <a:rPr lang="ar-DZ" sz="3600" b="1" dirty="0" err="1" smtClean="0">
                <a:latin typeface="Simplified Arabic" pitchFamily="18" charset="-78"/>
                <a:cs typeface="Simplified Arabic" pitchFamily="18" charset="-78"/>
              </a:rPr>
              <a:t>وتدنئة</a:t>
            </a:r>
            <a:r>
              <a:rPr lang="ar-DZ" sz="3600" b="1" dirty="0" smtClean="0">
                <a:latin typeface="Simplified Arabic" pitchFamily="18" charset="-78"/>
                <a:cs typeface="Simplified Arabic" pitchFamily="18" charset="-78"/>
              </a:rPr>
              <a:t> تكاليفها. </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fontScale="90000"/>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4000" b="1" u="sng" dirty="0" smtClean="0">
                <a:solidFill>
                  <a:srgbClr val="FFC000"/>
                </a:solidFill>
                <a:latin typeface="Simplified Arabic" pitchFamily="18" charset="-78"/>
                <a:cs typeface="Simplified Arabic" pitchFamily="18" charset="-78"/>
              </a:rPr>
              <a:t>أهمية </a:t>
            </a:r>
            <a:r>
              <a:rPr lang="ar-DZ" sz="4000" b="1" u="sng" dirty="0" err="1" smtClean="0">
                <a:solidFill>
                  <a:srgbClr val="FFC000"/>
                </a:solidFill>
                <a:latin typeface="Simplified Arabic" pitchFamily="18" charset="-78"/>
                <a:cs typeface="Simplified Arabic" pitchFamily="18" charset="-78"/>
              </a:rPr>
              <a:t>النمذجة</a:t>
            </a:r>
            <a:r>
              <a:rPr lang="ar-DZ" sz="4000" b="1" u="sng" dirty="0" smtClean="0">
                <a:solidFill>
                  <a:srgbClr val="FFC000"/>
                </a:solidFill>
                <a:latin typeface="Simplified Arabic" pitchFamily="18" charset="-78"/>
                <a:cs typeface="Simplified Arabic" pitchFamily="18" charset="-78"/>
              </a:rPr>
              <a:t> الرياضية في التسيير</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ومن أهم تقنيات </a:t>
            </a:r>
            <a:r>
              <a:rPr lang="ar-DZ" sz="3600" b="1" dirty="0" err="1" smtClean="0">
                <a:latin typeface="Simplified Arabic" pitchFamily="18" charset="-78"/>
                <a:cs typeface="Simplified Arabic" pitchFamily="18" charset="-78"/>
              </a:rPr>
              <a:t>النمذجة</a:t>
            </a:r>
            <a:r>
              <a:rPr lang="ar-DZ" sz="3600" b="1" dirty="0" smtClean="0">
                <a:latin typeface="Simplified Arabic" pitchFamily="18" charset="-78"/>
                <a:cs typeface="Simplified Arabic" pitchFamily="18" charset="-78"/>
              </a:rPr>
              <a:t> الرياضية في علوم التسيير ما يلي:</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البرمجة الخطية (البحث عن </a:t>
            </a:r>
            <a:r>
              <a:rPr lang="ar-DZ" sz="3600" b="1" dirty="0" err="1" smtClean="0">
                <a:latin typeface="Simplified Arabic" pitchFamily="18" charset="-78"/>
                <a:cs typeface="Simplified Arabic" pitchFamily="18" charset="-78"/>
              </a:rPr>
              <a:t>الأمثلية</a:t>
            </a:r>
            <a:r>
              <a:rPr lang="ar-DZ" sz="3600" b="1" dirty="0" smtClean="0">
                <a:latin typeface="Simplified Arabic" pitchFamily="18" charset="-78"/>
                <a:cs typeface="Simplified Arabic" pitchFamily="18" charset="-78"/>
              </a:rPr>
              <a:t> أي تعظيم الربح/ </a:t>
            </a:r>
            <a:r>
              <a:rPr lang="ar-DZ" sz="3600" b="1" dirty="0" err="1" smtClean="0">
                <a:latin typeface="Simplified Arabic" pitchFamily="18" charset="-78"/>
                <a:cs typeface="Simplified Arabic" pitchFamily="18" charset="-78"/>
              </a:rPr>
              <a:t>تدنئة</a:t>
            </a:r>
            <a:r>
              <a:rPr lang="ar-DZ" sz="3600" b="1" dirty="0" smtClean="0">
                <a:latin typeface="Simplified Arabic" pitchFamily="18" charset="-78"/>
                <a:cs typeface="Simplified Arabic" pitchFamily="18" charset="-78"/>
              </a:rPr>
              <a:t> التكاليف)؛</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مشكل النقل؛</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التحليل الشبكي، المسار الحرج، </a:t>
            </a:r>
            <a:r>
              <a:rPr lang="ar-DZ" sz="3600" b="1" dirty="0" err="1" smtClean="0">
                <a:latin typeface="Simplified Arabic" pitchFamily="18" charset="-78"/>
                <a:cs typeface="Simplified Arabic" pitchFamily="18" charset="-78"/>
              </a:rPr>
              <a:t>بيرت</a:t>
            </a:r>
            <a:r>
              <a:rPr lang="ar-DZ" sz="3600" b="1" dirty="0" smtClean="0">
                <a:latin typeface="Simplified Arabic" pitchFamily="18" charset="-78"/>
                <a:cs typeface="Simplified Arabic" pitchFamily="18" charset="-78"/>
              </a:rPr>
              <a:t>؛</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صفوف الانتظار؛</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شجرة القرارات؛</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المحاكاة؛</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سلاسل </a:t>
            </a:r>
            <a:r>
              <a:rPr lang="ar-DZ" sz="3600" b="1" dirty="0" err="1" smtClean="0">
                <a:latin typeface="Simplified Arabic" pitchFamily="18" charset="-78"/>
                <a:cs typeface="Simplified Arabic" pitchFamily="18" charset="-78"/>
              </a:rPr>
              <a:t>ماركوف</a:t>
            </a:r>
            <a:r>
              <a:rPr lang="ar-DZ" sz="3600" b="1" dirty="0" smtClean="0">
                <a:latin typeface="Simplified Arabic" pitchFamily="18" charset="-78"/>
                <a:cs typeface="Simplified Arabic" pitchFamily="18" charset="-78"/>
              </a:rPr>
              <a:t>؛</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تسيير المخزون؛</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تحليل نقطة التعادل؛</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التدفق؛</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الأساليب الرياضية الجبرية (المصفوفات).</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fontScale="90000"/>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4000" b="1" u="sng" dirty="0" smtClean="0">
                <a:solidFill>
                  <a:srgbClr val="FFC000"/>
                </a:solidFill>
                <a:latin typeface="Simplified Arabic" pitchFamily="18" charset="-78"/>
                <a:cs typeface="Simplified Arabic" pitchFamily="18" charset="-78"/>
              </a:rPr>
              <a:t>البرمجة الخطية </a:t>
            </a:r>
            <a:r>
              <a:rPr lang="fr-FR" sz="4000" b="1" u="sng" dirty="0" smtClean="0">
                <a:solidFill>
                  <a:srgbClr val="FFC000"/>
                </a:solidFill>
                <a:latin typeface="Simplified Arabic" pitchFamily="18" charset="-78"/>
                <a:cs typeface="Simplified Arabic" pitchFamily="18" charset="-78"/>
              </a:rPr>
              <a:t>(Programmation Linéaire)</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800" dirty="0" smtClean="0">
                <a:latin typeface="Simplified Arabic" pitchFamily="18" charset="-78"/>
                <a:cs typeface="Simplified Arabic" pitchFamily="18" charset="-78"/>
              </a:rPr>
              <a:t> تصنف البرمجة الخطية  كإحدى أهم الأساليب الرياضية المستخدمة في ترشيد الموارد المتوفرة في عملية اتخاذ القرارات, وتبحث البرمجة الخطية في توزيع الموارد المحددة بين الاستخدامات البديلة ضمن إطار القيود والمحددات المفروضة لتحقيق الأهداف المسطرة أو المخطط لها من تعظيم الأرباح أو </a:t>
            </a:r>
            <a:r>
              <a:rPr lang="ar-DZ" sz="3800" dirty="0" err="1" smtClean="0">
                <a:latin typeface="Simplified Arabic" pitchFamily="18" charset="-78"/>
                <a:cs typeface="Simplified Arabic" pitchFamily="18" charset="-78"/>
              </a:rPr>
              <a:t>تدنية</a:t>
            </a:r>
            <a:r>
              <a:rPr lang="ar-DZ" sz="3800" dirty="0" smtClean="0">
                <a:latin typeface="Simplified Arabic" pitchFamily="18" charset="-78"/>
                <a:cs typeface="Simplified Arabic" pitchFamily="18" charset="-78"/>
              </a:rPr>
              <a:t> التكاليف.</a:t>
            </a:r>
            <a:br>
              <a:rPr lang="ar-DZ" sz="3800" dirty="0" smtClean="0">
                <a:latin typeface="Simplified Arabic" pitchFamily="18" charset="-78"/>
                <a:cs typeface="Simplified Arabic" pitchFamily="18" charset="-78"/>
              </a:rPr>
            </a:br>
            <a:r>
              <a:rPr lang="ar-DZ" sz="3800" dirty="0" smtClean="0">
                <a:latin typeface="Simplified Arabic" pitchFamily="18" charset="-78"/>
                <a:cs typeface="Simplified Arabic" pitchFamily="18" charset="-78"/>
              </a:rPr>
              <a:t>وتشمل البرمجة الخطية معادلات رياضية خطية من الدرجة الأولى أي أنها معادلات خط مستقيم، تستخدم لحل نموذج رياضي</a:t>
            </a:r>
            <a:br>
              <a:rPr lang="ar-DZ" sz="3800" dirty="0" smtClean="0">
                <a:latin typeface="Simplified Arabic" pitchFamily="18" charset="-78"/>
                <a:cs typeface="Simplified Arabic" pitchFamily="18" charset="-78"/>
              </a:rPr>
            </a:br>
            <a:r>
              <a:rPr lang="ar-DZ" sz="3800" dirty="0" smtClean="0">
                <a:latin typeface="Simplified Arabic" pitchFamily="18" charset="-78"/>
                <a:cs typeface="Simplified Arabic" pitchFamily="18" charset="-78"/>
              </a:rPr>
              <a:t>محددة دالة الهدف </a:t>
            </a:r>
            <a:r>
              <a:rPr lang="fr-FR" sz="3800" dirty="0" smtClean="0">
                <a:latin typeface="Simplified Arabic" pitchFamily="18" charset="-78"/>
                <a:cs typeface="Simplified Arabic" pitchFamily="18" charset="-78"/>
              </a:rPr>
              <a:t>(Fonction d’Objectif)</a:t>
            </a:r>
            <a:r>
              <a:rPr lang="ar-DZ" sz="3800" dirty="0" smtClean="0">
                <a:latin typeface="Simplified Arabic" pitchFamily="18" charset="-78"/>
                <a:cs typeface="Simplified Arabic" pitchFamily="18" charset="-78"/>
              </a:rPr>
              <a:t> بمتغيرات أساسية، بقيود ومحددات معينة </a:t>
            </a:r>
            <a:r>
              <a:rPr lang="fr-FR" sz="3800" dirty="0" smtClean="0">
                <a:latin typeface="Simplified Arabic" pitchFamily="18" charset="-78"/>
                <a:cs typeface="Simplified Arabic" pitchFamily="18" charset="-78"/>
              </a:rPr>
              <a:t>(Contraintes)</a:t>
            </a:r>
            <a:r>
              <a:rPr lang="ar-DZ" sz="3800" dirty="0" smtClean="0">
                <a:latin typeface="Simplified Arabic" pitchFamily="18" charset="-78"/>
                <a:cs typeface="Simplified Arabic" pitchFamily="18" charset="-78"/>
              </a:rPr>
              <a:t>، وبشرط عدم سلبية المتغيرات </a:t>
            </a:r>
            <a:r>
              <a:rPr lang="fr-FR" sz="3800" dirty="0" smtClean="0">
                <a:latin typeface="Simplified Arabic" pitchFamily="18" charset="-78"/>
                <a:cs typeface="Simplified Arabic" pitchFamily="18" charset="-78"/>
              </a:rPr>
              <a:t>(Non Négativité)</a:t>
            </a:r>
            <a:r>
              <a:rPr lang="ar-DZ" sz="3800" dirty="0" smtClean="0">
                <a:latin typeface="Simplified Arabic" pitchFamily="18" charset="-78"/>
                <a:cs typeface="Simplified Arabic" pitchFamily="18" charset="-78"/>
              </a:rPr>
              <a:t>. </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598</Words>
  <Application>Microsoft Office PowerPoint</Application>
  <PresentationFormat>Affichage à l'écran (4:3)</PresentationFormat>
  <Paragraphs>64</Paragraphs>
  <Slides>43</Slides>
  <Notes>2</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1_Thème Office</vt:lpstr>
      <vt:lpstr>برنامج مقياس تطبيقات الإعلام الآلي في التسيير</vt:lpstr>
      <vt:lpstr>Programme de module Applications d’Informatique à la Gestion</vt:lpstr>
      <vt:lpstr>برنامج المقياس</vt:lpstr>
      <vt:lpstr>Programme de Module</vt:lpstr>
      <vt:lpstr>الفصل الثاني النمذجة الرياضية باستخدام Excel CHAPITRE I Modélisation Mathématique sous Excel</vt:lpstr>
      <vt:lpstr>  أهمية النمذجة الرياضية في التسيير  يعتبر علم بحوث العمليات من العلوم التطبيقية التقنية التي انتشرت انتشارا واسعا خاصة بعد الحرب العالمية الثانية وبصفة خاصة في علوم التسيير, حيث يصنف هذا العلم كأداة هامة مساعدة في   اتخاذ القرارات  (La prise de décision) بأسلوب أكثر دقة وبعيدا عن العشوائية الناتجة عن تطبيق أساليب التسيير الاعتباطي, ويكتسب هذا العلم أهميته في أنه يعنى بالنمذجة الرياضية لمختلف المشاكل التي تصادف المسيرين في المؤسسة ولهذا يطلق عليه أيضا تسمية رياضيات المؤسسة. وتتركز تقنيات النمذجة الرياضية على تحديد المعلومات المناسبة لاختيار البديل الأمثل لحل المشاكل التي يمكن أن يواجهها متخذو وصناع القرار في المؤسسات. </vt:lpstr>
      <vt:lpstr>  أهمية النمذجة الرياضية في التسيير  النمذجة الرياضية (بحوث العمليات) (Recherche Opérationnelle) هي فرع من فروع الرياضيات التطبيقية (Mathématique Appliquée) تركز على تحسين طرائق وعمليات من شأنها حل المشاكل واتخاذ القرارات السليمة، وهي تطبق بصفة أساسية في علوم التسيير والتسويق والعلوم الاقتصادية والهندسة والعلوم العسكرية، وهي تدمج بين التقنيات الرياضية والإحصائية الاحتمالية في معالجة المشاكل، ولهذا العلم علاقة وثيقة بإدارة الأعمال والهندسة الصناعية وإدارة الإنتاج والعمليات وإدارة النقل (المواصلات)، وتعتمد على تقنيات تهدف بصفة أساسية في تعظيم أرباح المؤسسات وتدنئة تكاليفها.  </vt:lpstr>
      <vt:lpstr>  أهمية النمذجة الرياضية في التسيير ومن أهم تقنيات النمذجة الرياضية في علوم التسيير ما يلي: - البرمجة الخطية (البحث عن الأمثلية أي تعظيم الربح/ تدنئة التكاليف)؛ - مشكل النقل؛ - التحليل الشبكي، المسار الحرج، بيرت؛ - صفوف الانتظار؛ - شجرة القرارات؛ - المحاكاة؛ - سلاسل ماركوف؛ - تسيير المخزون؛ - تحليل نقطة التعادل؛ - التدفق؛ - الأساليب الرياضية الجبرية (المصفوفات). </vt:lpstr>
      <vt:lpstr>  البرمجة الخطية (Programmation Linéaire)   تصنف البرمجة الخطية  كإحدى أهم الأساليب الرياضية المستخدمة في ترشيد الموارد المتوفرة في عملية اتخاذ القرارات, وتبحث البرمجة الخطية في توزيع الموارد المحددة بين الاستخدامات البديلة ضمن إطار القيود والمحددات المفروضة لتحقيق الأهداف المسطرة أو المخطط لها من تعظيم الأرباح أو تدنية التكاليف. وتشمل البرمجة الخطية معادلات رياضية خطية من الدرجة الأولى أي أنها معادلات خط مستقيم، تستخدم لحل نموذج رياضي محددة دالة الهدف (Fonction d’Objectif) بمتغيرات أساسية، بقيود ومحددات معينة (Contraintes)، وبشرط عدم سلبية المتغيرات (Non Négativité).  </vt:lpstr>
      <vt:lpstr>   البرمجة الخطية (Programmation Linéaire) يسعى متخذ القرار بالاعتماد على البرمجة الخطية إلى الوصول إلى الحل الأمثل أو الأمثلية (Optimum/ Optimalité) والذي يمكن أن يكون تعظيم الأرباح أو المنفعة  (Maximisation) أو تدنية التكاليف أو الوقت أو الجهد (Minimisation)، وفي بعض الأحيان لابد أن تكون الحلول بالقيم الطبيعية الصحيحة أي بدون فواصل تبعا للمنطق الاقتصادي أو المنطق المحاسبي كالوحدات المنتجة أو المباعة مثلا، وفي هذه الحالة نسمي الطريقة المتبعة بالبرمجة الخطية للأعداد الصحيحة (Nombres Entiers) وهي شائعة في إدارة الإنتاج والتسويق. وأشكال القيود يمكن أن تكون معادلة أي بالمساواة (=) أو متراجحة من الشكل (≤) خاصة في حالة التعظيم أو من الشكل (≤) في حالة التدنية. </vt:lpstr>
      <vt:lpstr>  البرمجة الخطية (Programmation Linéaire)  توجد العديد من البرمجيات المستخدمة في التسيير في النمذجة الرياضية وبصفة خاصة البرمجة الخطية، من أهمها برامج  Lindo, Lingo, WinQSB  إضافة إلى برنامج Excel الذي يتيح البرمجة الخطية للبحث عن الحل الأمثل للمشكلة والمساعدة في اتخاذ القرار المناسب. </vt:lpstr>
      <vt:lpstr> Excel البرمجة الخطية في برنامج</vt:lpstr>
      <vt:lpstr>Diapositive 13</vt:lpstr>
      <vt:lpstr> Excel البرمجة الخطية في برنامج</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 Excel البرمجة الخطية في برنامج</vt:lpstr>
      <vt:lpstr> Excel البرمجة الخطية في برنامج</vt:lpstr>
      <vt:lpstr>Diapositive 34</vt:lpstr>
      <vt:lpstr>Diapositive 35</vt:lpstr>
      <vt:lpstr>Diapositive 36</vt:lpstr>
      <vt:lpstr>Diapositive 37</vt:lpstr>
      <vt:lpstr>Diapositive 38</vt:lpstr>
      <vt:lpstr>Diapositive 39</vt:lpstr>
      <vt:lpstr>Diapositive 40</vt:lpstr>
      <vt:lpstr>Diapositive 41</vt:lpstr>
      <vt:lpstr>Diapositive 42</vt:lpstr>
      <vt:lpstr> Excel البرمجة الخطية في برنامج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تفعيل الإبداع التكنولوجي في المؤسسات العربية  وأثره على التنافسية الصناعية العربية -الجزائر نموذجا-</dc:title>
  <dc:creator>galaxy.net</dc:creator>
  <cp:lastModifiedBy>moh</cp:lastModifiedBy>
  <cp:revision>348</cp:revision>
  <dcterms:created xsi:type="dcterms:W3CDTF">2013-11-05T13:08:58Z</dcterms:created>
  <dcterms:modified xsi:type="dcterms:W3CDTF">2017-10-22T17:14:58Z</dcterms:modified>
</cp:coreProperties>
</file>