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888" r:id="rId2"/>
  </p:sldMasterIdLst>
  <p:notesMasterIdLst>
    <p:notesMasterId r:id="rId141"/>
  </p:notesMasterIdLst>
  <p:sldIdLst>
    <p:sldId id="256" r:id="rId3"/>
    <p:sldId id="258" r:id="rId4"/>
    <p:sldId id="257" r:id="rId5"/>
    <p:sldId id="259" r:id="rId6"/>
    <p:sldId id="260" r:id="rId7"/>
    <p:sldId id="305"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6" r:id="rId36"/>
    <p:sldId id="335" r:id="rId37"/>
    <p:sldId id="337"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8" r:id="rId57"/>
    <p:sldId id="356" r:id="rId58"/>
    <p:sldId id="357" r:id="rId59"/>
    <p:sldId id="359" r:id="rId60"/>
    <p:sldId id="360" r:id="rId61"/>
    <p:sldId id="361" r:id="rId62"/>
    <p:sldId id="362" r:id="rId63"/>
    <p:sldId id="363" r:id="rId64"/>
    <p:sldId id="364" r:id="rId65"/>
    <p:sldId id="365" r:id="rId66"/>
    <p:sldId id="380"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3" r:id="rId134"/>
    <p:sldId id="434" r:id="rId135"/>
    <p:sldId id="435" r:id="rId136"/>
    <p:sldId id="436" r:id="rId137"/>
    <p:sldId id="437" r:id="rId138"/>
    <p:sldId id="438" r:id="rId139"/>
    <p:sldId id="439" r:id="rId1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41" autoAdjust="0"/>
    <p:restoredTop sz="94624" autoAdjust="0"/>
  </p:normalViewPr>
  <p:slideViewPr>
    <p:cSldViewPr>
      <p:cViewPr varScale="1">
        <p:scale>
          <a:sx n="69" d="100"/>
          <a:sy n="69" d="100"/>
        </p:scale>
        <p:origin x="-1422" y="-102"/>
      </p:cViewPr>
      <p:guideLst>
        <p:guide orient="horz" pos="2160"/>
        <p:guide pos="288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66" d="100"/>
        <a:sy n="66" d="100"/>
      </p:scale>
      <p:origin x="0" y="1338"/>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diagrams/_rels/data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77906-44B3-4893-B937-53C1C967B846}" type="doc">
      <dgm:prSet loTypeId="urn:microsoft.com/office/officeart/2005/8/layout/hierarchy3" loCatId="hierarchy" qsTypeId="urn:microsoft.com/office/officeart/2005/8/quickstyle/3d7" qsCatId="3D" csTypeId="urn:microsoft.com/office/officeart/2005/8/colors/colorful2" csCatId="colorful" phldr="1"/>
      <dgm:spPr/>
      <dgm:t>
        <a:bodyPr/>
        <a:lstStyle/>
        <a:p>
          <a:endParaRPr lang="fr-FR"/>
        </a:p>
      </dgm:t>
    </dgm:pt>
    <dgm:pt modelId="{33882629-35C2-401E-AD5D-0C285A48F2B2}">
      <dgm:prSet phldrT="[Texte]"/>
      <dgm:spPr/>
      <dgm:t>
        <a:bodyPr/>
        <a:lstStyle/>
        <a:p>
          <a:pPr rtl="1"/>
          <a:r>
            <a:rPr lang="ar-SA" b="1" dirty="0" smtClean="0"/>
            <a:t>طرق جمع البيانات</a:t>
          </a:r>
          <a:endParaRPr lang="fr-FR" dirty="0"/>
        </a:p>
      </dgm:t>
    </dgm:pt>
    <dgm:pt modelId="{886E6344-DD6D-4D9D-AE6B-A36A6FC4FB81}" type="parTrans" cxnId="{FDE0CA52-D61B-42C3-9587-2298983E7FEE}">
      <dgm:prSet/>
      <dgm:spPr/>
      <dgm:t>
        <a:bodyPr/>
        <a:lstStyle/>
        <a:p>
          <a:endParaRPr lang="fr-FR"/>
        </a:p>
      </dgm:t>
    </dgm:pt>
    <dgm:pt modelId="{11B72616-9259-4B9B-A522-2CFF3459CE26}" type="sibTrans" cxnId="{FDE0CA52-D61B-42C3-9587-2298983E7FEE}">
      <dgm:prSet/>
      <dgm:spPr/>
      <dgm:t>
        <a:bodyPr/>
        <a:lstStyle/>
        <a:p>
          <a:endParaRPr lang="fr-FR"/>
        </a:p>
      </dgm:t>
    </dgm:pt>
    <dgm:pt modelId="{BB33D300-236C-4888-8164-5738BB25C9A4}">
      <dgm:prSet phldrT="[Texte]" custT="1"/>
      <dgm:spPr>
        <a:blipFill rotWithShape="0">
          <a:blip xmlns:r="http://schemas.openxmlformats.org/officeDocument/2006/relationships" r:embed="rId1"/>
          <a:stretch>
            <a:fillRect/>
          </a:stretch>
        </a:blipFill>
      </dgm:spPr>
      <dgm:t>
        <a:bodyPr/>
        <a:lstStyle/>
        <a:p>
          <a:pPr algn="just" rtl="1">
            <a:lnSpc>
              <a:spcPct val="100000"/>
            </a:lnSpc>
            <a:spcAft>
              <a:spcPts val="0"/>
            </a:spcAft>
          </a:pPr>
          <a:r>
            <a:rPr lang="ar-SA" sz="2400" b="1" dirty="0" smtClean="0"/>
            <a:t>طريقة الملاحظة: أي </a:t>
          </a:r>
          <a:r>
            <a:rPr lang="ar-SA" sz="2400" dirty="0" smtClean="0"/>
            <a:t>المشاهدة العينية بتسجيل البيانات منها.</a:t>
          </a:r>
          <a:endParaRPr lang="fr-FR" sz="2400" dirty="0"/>
        </a:p>
      </dgm:t>
    </dgm:pt>
    <dgm:pt modelId="{8467C925-FC13-4038-B8D6-1148884E02F2}" type="parTrans" cxnId="{6BC65E46-826F-4289-B6FE-6EEEEDC82BC0}">
      <dgm:prSet/>
      <dgm:spPr/>
      <dgm:t>
        <a:bodyPr/>
        <a:lstStyle/>
        <a:p>
          <a:endParaRPr lang="fr-FR"/>
        </a:p>
      </dgm:t>
    </dgm:pt>
    <dgm:pt modelId="{46736381-D199-47C9-BFE4-0E166B8BBD6D}" type="sibTrans" cxnId="{6BC65E46-826F-4289-B6FE-6EEEEDC82BC0}">
      <dgm:prSet/>
      <dgm:spPr/>
      <dgm:t>
        <a:bodyPr/>
        <a:lstStyle/>
        <a:p>
          <a:endParaRPr lang="fr-FR"/>
        </a:p>
      </dgm:t>
    </dgm:pt>
    <dgm:pt modelId="{AF1E3DE9-923C-4330-99BF-EF35F4E8240E}">
      <dgm:prSet phldrT="[Texte]" custT="1"/>
      <dgm:spPr>
        <a:blipFill rotWithShape="0">
          <a:blip xmlns:r="http://schemas.openxmlformats.org/officeDocument/2006/relationships" r:embed="rId2"/>
          <a:stretch>
            <a:fillRect/>
          </a:stretch>
        </a:blipFill>
      </dgm:spPr>
      <dgm:t>
        <a:bodyPr/>
        <a:lstStyle/>
        <a:p>
          <a:pPr algn="just" rtl="1">
            <a:lnSpc>
              <a:spcPct val="100000"/>
            </a:lnSpc>
            <a:spcAft>
              <a:spcPts val="0"/>
            </a:spcAft>
          </a:pPr>
          <a:r>
            <a:rPr lang="ar-SA" sz="2400" b="1" dirty="0" smtClean="0"/>
            <a:t>طريقة </a:t>
          </a:r>
          <a:r>
            <a:rPr lang="ar-SA" sz="2400" b="1" dirty="0" err="1" smtClean="0"/>
            <a:t>الإستبيان</a:t>
          </a:r>
          <a:r>
            <a:rPr lang="ar-SA" sz="2400" b="1" dirty="0" smtClean="0"/>
            <a:t>:</a:t>
          </a:r>
          <a:r>
            <a:rPr lang="ar-SA" sz="2400" dirty="0" smtClean="0"/>
            <a:t> بطرح أسئلة يتم الإجابة عليها من طرف المبحوثين على أن تكون تلك الأسئلة تتناول موضوع معين محدد مسبقا وبدقة من طرف الباحث</a:t>
          </a:r>
          <a:r>
            <a:rPr lang="ar-SA" sz="2000" dirty="0" smtClean="0"/>
            <a:t>.</a:t>
          </a:r>
          <a:endParaRPr lang="fr-FR" sz="2000" dirty="0"/>
        </a:p>
      </dgm:t>
    </dgm:pt>
    <dgm:pt modelId="{96B35DB3-45E2-4D81-B52A-9C6EBA751797}" type="parTrans" cxnId="{0E5E909C-5F05-4900-B83C-CC0C9E820598}">
      <dgm:prSet/>
      <dgm:spPr/>
      <dgm:t>
        <a:bodyPr/>
        <a:lstStyle/>
        <a:p>
          <a:endParaRPr lang="fr-FR"/>
        </a:p>
      </dgm:t>
    </dgm:pt>
    <dgm:pt modelId="{9D9F559D-89C8-4720-94C5-ADD81CDB6E12}" type="sibTrans" cxnId="{0E5E909C-5F05-4900-B83C-CC0C9E820598}">
      <dgm:prSet/>
      <dgm:spPr/>
      <dgm:t>
        <a:bodyPr/>
        <a:lstStyle/>
        <a:p>
          <a:endParaRPr lang="fr-FR"/>
        </a:p>
      </dgm:t>
    </dgm:pt>
    <dgm:pt modelId="{C08262D6-1BD0-4AEC-9874-0E9C6A5D57C7}">
      <dgm:prSet phldrT="[Texte]" custT="1"/>
      <dgm:spPr>
        <a:blipFill rotWithShape="0">
          <a:blip xmlns:r="http://schemas.openxmlformats.org/officeDocument/2006/relationships" r:embed="rId1"/>
          <a:stretch>
            <a:fillRect/>
          </a:stretch>
        </a:blipFill>
      </dgm:spPr>
      <dgm:t>
        <a:bodyPr/>
        <a:lstStyle/>
        <a:p>
          <a:pPr algn="just" rtl="1"/>
          <a:r>
            <a:rPr lang="ar-SA" sz="2400" b="1" dirty="0" smtClean="0"/>
            <a:t>البريد الإلكتروني أو نشر المطلوب عبر شبكة الإنترنت:</a:t>
          </a:r>
          <a:r>
            <a:rPr lang="ar-SA" sz="2400" dirty="0" smtClean="0"/>
            <a:t> ويكون في مختلف المواقع المعروفة سواء شبكات التواصل الاجتماعي أو موقع الكتروني خاص، إذ يطلب الإجابة عليه من قبل عينة من المجتمع أو الفئة المستهدفة لموضوع البحث</a:t>
          </a:r>
          <a:endParaRPr lang="fr-FR" sz="2400" dirty="0"/>
        </a:p>
      </dgm:t>
    </dgm:pt>
    <dgm:pt modelId="{FFB7C9A3-AD42-4709-99B9-1BB08B66F277}" type="parTrans" cxnId="{D76D11A0-508A-45FF-8A9C-323B47681D3B}">
      <dgm:prSet/>
      <dgm:spPr/>
      <dgm:t>
        <a:bodyPr/>
        <a:lstStyle/>
        <a:p>
          <a:endParaRPr lang="fr-FR"/>
        </a:p>
      </dgm:t>
    </dgm:pt>
    <dgm:pt modelId="{9AC88B1C-BF52-4E92-8402-393115A40A54}" type="sibTrans" cxnId="{D76D11A0-508A-45FF-8A9C-323B47681D3B}">
      <dgm:prSet/>
      <dgm:spPr/>
      <dgm:t>
        <a:bodyPr/>
        <a:lstStyle/>
        <a:p>
          <a:endParaRPr lang="fr-FR"/>
        </a:p>
      </dgm:t>
    </dgm:pt>
    <dgm:pt modelId="{31850F13-BB92-48AA-9A8F-72E0AC3F4079}">
      <dgm:prSet phldrT="[Texte]" custT="1"/>
      <dgm:spPr>
        <a:blipFill rotWithShape="0">
          <a:blip xmlns:r="http://schemas.openxmlformats.org/officeDocument/2006/relationships" r:embed="rId1"/>
          <a:stretch>
            <a:fillRect/>
          </a:stretch>
        </a:blipFill>
      </dgm:spPr>
      <dgm:t>
        <a:bodyPr/>
        <a:lstStyle/>
        <a:p>
          <a:pPr algn="just" rtl="1">
            <a:lnSpc>
              <a:spcPct val="100000"/>
            </a:lnSpc>
            <a:spcAft>
              <a:spcPts val="0"/>
            </a:spcAft>
          </a:pPr>
          <a:r>
            <a:rPr lang="ar-SA" sz="2400" b="1" dirty="0" smtClean="0"/>
            <a:t>طريقة اللقاء المباشر</a:t>
          </a:r>
          <a:r>
            <a:rPr lang="ar-DZ" sz="2400" b="1" dirty="0" smtClean="0"/>
            <a:t> </a:t>
          </a:r>
          <a:r>
            <a:rPr lang="ar-SA" sz="2400" dirty="0" smtClean="0"/>
            <a:t> بين الباحث مع المبحوثين شخصياً للحصول على البيانات المطلوبة مع ضرورة شرح المطلوب للمبحوث للحصول على أفضل الإجابات وتكون عادة في المقابلات</a:t>
          </a:r>
          <a:r>
            <a:rPr lang="en-US" sz="2400" dirty="0" smtClean="0"/>
            <a:t>.</a:t>
          </a:r>
          <a:endParaRPr lang="fr-FR" dirty="0"/>
        </a:p>
      </dgm:t>
    </dgm:pt>
    <dgm:pt modelId="{AEC6CDCA-3386-424C-9001-A2ABB8E8C039}" type="parTrans" cxnId="{AA0D8C1A-E789-4203-B18D-832714C195A9}">
      <dgm:prSet/>
      <dgm:spPr/>
      <dgm:t>
        <a:bodyPr/>
        <a:lstStyle/>
        <a:p>
          <a:endParaRPr lang="fr-FR"/>
        </a:p>
      </dgm:t>
    </dgm:pt>
    <dgm:pt modelId="{39301FC9-E80A-4139-8D93-72347622179A}" type="sibTrans" cxnId="{AA0D8C1A-E789-4203-B18D-832714C195A9}">
      <dgm:prSet/>
      <dgm:spPr/>
      <dgm:t>
        <a:bodyPr/>
        <a:lstStyle/>
        <a:p>
          <a:endParaRPr lang="fr-FR"/>
        </a:p>
      </dgm:t>
    </dgm:pt>
    <dgm:pt modelId="{C6A8E6FA-F069-49A6-83DF-79A7DF488594}">
      <dgm:prSet phldrT="[Texte]" custT="1"/>
      <dgm:spPr>
        <a:blipFill rotWithShape="0">
          <a:blip xmlns:r="http://schemas.openxmlformats.org/officeDocument/2006/relationships" r:embed="rId2"/>
          <a:stretch>
            <a:fillRect/>
          </a:stretch>
        </a:blipFill>
      </dgm:spPr>
      <dgm:t>
        <a:bodyPr/>
        <a:lstStyle/>
        <a:p>
          <a:pPr algn="just" rtl="1"/>
          <a:r>
            <a:rPr lang="ar-SA" sz="2400" b="1" dirty="0" smtClean="0"/>
            <a:t>طريقة الهاتف:</a:t>
          </a:r>
          <a:r>
            <a:rPr lang="ar-SA" sz="2400" dirty="0" smtClean="0"/>
            <a:t> حال توفر الهاتف عند الفئة المستهدفة</a:t>
          </a:r>
          <a:endParaRPr lang="fr-FR" sz="2400" dirty="0"/>
        </a:p>
      </dgm:t>
    </dgm:pt>
    <dgm:pt modelId="{6F9C7766-A539-48E3-A417-70987DCAF699}" type="parTrans" cxnId="{ACDE695A-D658-4CC3-84F9-267354C645F1}">
      <dgm:prSet/>
      <dgm:spPr/>
      <dgm:t>
        <a:bodyPr/>
        <a:lstStyle/>
        <a:p>
          <a:endParaRPr lang="fr-FR"/>
        </a:p>
      </dgm:t>
    </dgm:pt>
    <dgm:pt modelId="{56B97052-83EF-40ED-A6CC-BE0DA026E20B}" type="sibTrans" cxnId="{ACDE695A-D658-4CC3-84F9-267354C645F1}">
      <dgm:prSet/>
      <dgm:spPr/>
      <dgm:t>
        <a:bodyPr/>
        <a:lstStyle/>
        <a:p>
          <a:endParaRPr lang="fr-FR"/>
        </a:p>
      </dgm:t>
    </dgm:pt>
    <dgm:pt modelId="{AF0BE37E-BC1C-46AA-8FC1-F8765B6B2D17}" type="pres">
      <dgm:prSet presAssocID="{A1277906-44B3-4893-B937-53C1C967B846}" presName="diagram" presStyleCnt="0">
        <dgm:presLayoutVars>
          <dgm:chPref val="1"/>
          <dgm:dir val="rev"/>
          <dgm:animOne val="branch"/>
          <dgm:animLvl val="lvl"/>
          <dgm:resizeHandles/>
        </dgm:presLayoutVars>
      </dgm:prSet>
      <dgm:spPr/>
      <dgm:t>
        <a:bodyPr/>
        <a:lstStyle/>
        <a:p>
          <a:endParaRPr lang="fr-FR"/>
        </a:p>
      </dgm:t>
    </dgm:pt>
    <dgm:pt modelId="{943E628E-73A8-4059-881E-888A34F7883C}" type="pres">
      <dgm:prSet presAssocID="{33882629-35C2-401E-AD5D-0C285A48F2B2}" presName="root" presStyleCnt="0"/>
      <dgm:spPr/>
    </dgm:pt>
    <dgm:pt modelId="{07A7307E-B594-4A4B-982E-0D379B726089}" type="pres">
      <dgm:prSet presAssocID="{33882629-35C2-401E-AD5D-0C285A48F2B2}" presName="rootComposite" presStyleCnt="0"/>
      <dgm:spPr/>
    </dgm:pt>
    <dgm:pt modelId="{3B437540-461F-4615-B48C-391A53358561}" type="pres">
      <dgm:prSet presAssocID="{33882629-35C2-401E-AD5D-0C285A48F2B2}" presName="rootText" presStyleLbl="node1" presStyleIdx="0" presStyleCnt="1" custScaleX="190563" custScaleY="58817"/>
      <dgm:spPr/>
      <dgm:t>
        <a:bodyPr/>
        <a:lstStyle/>
        <a:p>
          <a:endParaRPr lang="fr-FR"/>
        </a:p>
      </dgm:t>
    </dgm:pt>
    <dgm:pt modelId="{50033750-3B64-49CE-8DF9-F8FEDCB34B07}" type="pres">
      <dgm:prSet presAssocID="{33882629-35C2-401E-AD5D-0C285A48F2B2}" presName="rootConnector" presStyleLbl="node1" presStyleIdx="0" presStyleCnt="1"/>
      <dgm:spPr/>
      <dgm:t>
        <a:bodyPr/>
        <a:lstStyle/>
        <a:p>
          <a:endParaRPr lang="fr-FR"/>
        </a:p>
      </dgm:t>
    </dgm:pt>
    <dgm:pt modelId="{363DD95C-DB14-4B3C-AF30-15A816777184}" type="pres">
      <dgm:prSet presAssocID="{33882629-35C2-401E-AD5D-0C285A48F2B2}" presName="childShape" presStyleCnt="0"/>
      <dgm:spPr/>
    </dgm:pt>
    <dgm:pt modelId="{BC666AD8-5182-41AA-AD61-FA67DA9A3670}" type="pres">
      <dgm:prSet presAssocID="{8467C925-FC13-4038-B8D6-1148884E02F2}" presName="Name13" presStyleLbl="parChTrans1D2" presStyleIdx="0" presStyleCnt="5"/>
      <dgm:spPr/>
      <dgm:t>
        <a:bodyPr/>
        <a:lstStyle/>
        <a:p>
          <a:endParaRPr lang="fr-FR"/>
        </a:p>
      </dgm:t>
    </dgm:pt>
    <dgm:pt modelId="{99B353D4-152E-43C5-9E7B-3D871D8C4CE1}" type="pres">
      <dgm:prSet presAssocID="{BB33D300-236C-4888-8164-5738BB25C9A4}" presName="childText" presStyleLbl="bgAcc1" presStyleIdx="0" presStyleCnt="5" custScaleX="549972" custScaleY="69819" custLinFactNeighborX="8249" custLinFactNeighborY="1269">
        <dgm:presLayoutVars>
          <dgm:bulletEnabled val="1"/>
        </dgm:presLayoutVars>
      </dgm:prSet>
      <dgm:spPr/>
      <dgm:t>
        <a:bodyPr/>
        <a:lstStyle/>
        <a:p>
          <a:endParaRPr lang="fr-FR"/>
        </a:p>
      </dgm:t>
    </dgm:pt>
    <dgm:pt modelId="{E32481BB-181C-4F14-AA91-B5BAC9D275C9}" type="pres">
      <dgm:prSet presAssocID="{96B35DB3-45E2-4D81-B52A-9C6EBA751797}" presName="Name13" presStyleLbl="parChTrans1D2" presStyleIdx="1" presStyleCnt="5"/>
      <dgm:spPr/>
      <dgm:t>
        <a:bodyPr/>
        <a:lstStyle/>
        <a:p>
          <a:endParaRPr lang="fr-FR"/>
        </a:p>
      </dgm:t>
    </dgm:pt>
    <dgm:pt modelId="{845A2815-30BF-4830-9716-8DB9358F7324}" type="pres">
      <dgm:prSet presAssocID="{AF1E3DE9-923C-4330-99BF-EF35F4E8240E}" presName="childText" presStyleLbl="bgAcc1" presStyleIdx="1" presStyleCnt="5" custScaleX="551469" custScaleY="103905" custLinFactNeighborX="8249" custLinFactNeighborY="-232">
        <dgm:presLayoutVars>
          <dgm:bulletEnabled val="1"/>
        </dgm:presLayoutVars>
      </dgm:prSet>
      <dgm:spPr/>
      <dgm:t>
        <a:bodyPr/>
        <a:lstStyle/>
        <a:p>
          <a:endParaRPr lang="fr-FR"/>
        </a:p>
      </dgm:t>
    </dgm:pt>
    <dgm:pt modelId="{66C05363-FBFA-40ED-AD6E-655C6B377640}" type="pres">
      <dgm:prSet presAssocID="{AEC6CDCA-3386-424C-9001-A2ABB8E8C039}" presName="Name13" presStyleLbl="parChTrans1D2" presStyleIdx="2" presStyleCnt="5"/>
      <dgm:spPr/>
      <dgm:t>
        <a:bodyPr/>
        <a:lstStyle/>
        <a:p>
          <a:endParaRPr lang="fr-FR"/>
        </a:p>
      </dgm:t>
    </dgm:pt>
    <dgm:pt modelId="{F0FB957A-1A4E-4C2B-A5B7-241EA91C642C}" type="pres">
      <dgm:prSet presAssocID="{31850F13-BB92-48AA-9A8F-72E0AC3F4079}" presName="childText" presStyleLbl="bgAcc1" presStyleIdx="2" presStyleCnt="5" custScaleX="551554" custScaleY="139600" custLinFactNeighborX="8249" custLinFactNeighborY="-4713">
        <dgm:presLayoutVars>
          <dgm:bulletEnabled val="1"/>
        </dgm:presLayoutVars>
      </dgm:prSet>
      <dgm:spPr/>
      <dgm:t>
        <a:bodyPr/>
        <a:lstStyle/>
        <a:p>
          <a:endParaRPr lang="fr-FR"/>
        </a:p>
      </dgm:t>
    </dgm:pt>
    <dgm:pt modelId="{966785DA-92FC-4FA3-B0C6-1A48B016A0BC}" type="pres">
      <dgm:prSet presAssocID="{6F9C7766-A539-48E3-A417-70987DCAF699}" presName="Name13" presStyleLbl="parChTrans1D2" presStyleIdx="3" presStyleCnt="5"/>
      <dgm:spPr/>
      <dgm:t>
        <a:bodyPr/>
        <a:lstStyle/>
        <a:p>
          <a:endParaRPr lang="fr-FR"/>
        </a:p>
      </dgm:t>
    </dgm:pt>
    <dgm:pt modelId="{79AC3F74-556A-42D4-AA95-E052F9EB06E1}" type="pres">
      <dgm:prSet presAssocID="{C6A8E6FA-F069-49A6-83DF-79A7DF488594}" presName="childText" presStyleLbl="bgAcc1" presStyleIdx="3" presStyleCnt="5" custScaleX="552093" custScaleY="68343" custLinFactNeighborX="8249" custLinFactNeighborY="-13784">
        <dgm:presLayoutVars>
          <dgm:bulletEnabled val="1"/>
        </dgm:presLayoutVars>
      </dgm:prSet>
      <dgm:spPr/>
      <dgm:t>
        <a:bodyPr/>
        <a:lstStyle/>
        <a:p>
          <a:endParaRPr lang="fr-FR"/>
        </a:p>
      </dgm:t>
    </dgm:pt>
    <dgm:pt modelId="{437C908F-82FE-4612-B045-9FC4A58B9515}" type="pres">
      <dgm:prSet presAssocID="{FFB7C9A3-AD42-4709-99B9-1BB08B66F277}" presName="Name13" presStyleLbl="parChTrans1D2" presStyleIdx="4" presStyleCnt="5"/>
      <dgm:spPr/>
      <dgm:t>
        <a:bodyPr/>
        <a:lstStyle/>
        <a:p>
          <a:endParaRPr lang="fr-FR"/>
        </a:p>
      </dgm:t>
    </dgm:pt>
    <dgm:pt modelId="{6AC8DD0B-2475-4470-841C-532DA9D2BD78}" type="pres">
      <dgm:prSet presAssocID="{C08262D6-1BD0-4AEC-9874-0E9C6A5D57C7}" presName="childText" presStyleLbl="bgAcc1" presStyleIdx="4" presStyleCnt="5" custScaleX="555036" custScaleY="180148" custLinFactNeighborX="4860" custLinFactNeighborY="-21585">
        <dgm:presLayoutVars>
          <dgm:bulletEnabled val="1"/>
        </dgm:presLayoutVars>
      </dgm:prSet>
      <dgm:spPr/>
      <dgm:t>
        <a:bodyPr/>
        <a:lstStyle/>
        <a:p>
          <a:endParaRPr lang="fr-FR"/>
        </a:p>
      </dgm:t>
    </dgm:pt>
  </dgm:ptLst>
  <dgm:cxnLst>
    <dgm:cxn modelId="{5E446360-B17C-4001-8BA6-339437AD0808}" type="presOf" srcId="{A1277906-44B3-4893-B937-53C1C967B846}" destId="{AF0BE37E-BC1C-46AA-8FC1-F8765B6B2D17}" srcOrd="0" destOrd="0" presId="urn:microsoft.com/office/officeart/2005/8/layout/hierarchy3"/>
    <dgm:cxn modelId="{75BB5EDC-008D-42BA-80AA-3380110520BB}" type="presOf" srcId="{AEC6CDCA-3386-424C-9001-A2ABB8E8C039}" destId="{66C05363-FBFA-40ED-AD6E-655C6B377640}" srcOrd="0" destOrd="0" presId="urn:microsoft.com/office/officeart/2005/8/layout/hierarchy3"/>
    <dgm:cxn modelId="{65455785-989F-40D9-BEF1-7DAF4F602D2C}" type="presOf" srcId="{C08262D6-1BD0-4AEC-9874-0E9C6A5D57C7}" destId="{6AC8DD0B-2475-4470-841C-532DA9D2BD78}" srcOrd="0" destOrd="0" presId="urn:microsoft.com/office/officeart/2005/8/layout/hierarchy3"/>
    <dgm:cxn modelId="{719C8C66-340D-4C47-B1BD-62008D908A4B}" type="presOf" srcId="{BB33D300-236C-4888-8164-5738BB25C9A4}" destId="{99B353D4-152E-43C5-9E7B-3D871D8C4CE1}" srcOrd="0" destOrd="0" presId="urn:microsoft.com/office/officeart/2005/8/layout/hierarchy3"/>
    <dgm:cxn modelId="{8D3D1C95-C304-4237-A634-33C7BB9A152A}" type="presOf" srcId="{31850F13-BB92-48AA-9A8F-72E0AC3F4079}" destId="{F0FB957A-1A4E-4C2B-A5B7-241EA91C642C}" srcOrd="0" destOrd="0" presId="urn:microsoft.com/office/officeart/2005/8/layout/hierarchy3"/>
    <dgm:cxn modelId="{6BC65E46-826F-4289-B6FE-6EEEEDC82BC0}" srcId="{33882629-35C2-401E-AD5D-0C285A48F2B2}" destId="{BB33D300-236C-4888-8164-5738BB25C9A4}" srcOrd="0" destOrd="0" parTransId="{8467C925-FC13-4038-B8D6-1148884E02F2}" sibTransId="{46736381-D199-47C9-BFE4-0E166B8BBD6D}"/>
    <dgm:cxn modelId="{FDE0CA52-D61B-42C3-9587-2298983E7FEE}" srcId="{A1277906-44B3-4893-B937-53C1C967B846}" destId="{33882629-35C2-401E-AD5D-0C285A48F2B2}" srcOrd="0" destOrd="0" parTransId="{886E6344-DD6D-4D9D-AE6B-A36A6FC4FB81}" sibTransId="{11B72616-9259-4B9B-A522-2CFF3459CE26}"/>
    <dgm:cxn modelId="{2D2C563E-D524-4A69-8431-5E6063B47B28}" type="presOf" srcId="{8467C925-FC13-4038-B8D6-1148884E02F2}" destId="{BC666AD8-5182-41AA-AD61-FA67DA9A3670}" srcOrd="0" destOrd="0" presId="urn:microsoft.com/office/officeart/2005/8/layout/hierarchy3"/>
    <dgm:cxn modelId="{ACDE695A-D658-4CC3-84F9-267354C645F1}" srcId="{33882629-35C2-401E-AD5D-0C285A48F2B2}" destId="{C6A8E6FA-F069-49A6-83DF-79A7DF488594}" srcOrd="3" destOrd="0" parTransId="{6F9C7766-A539-48E3-A417-70987DCAF699}" sibTransId="{56B97052-83EF-40ED-A6CC-BE0DA026E20B}"/>
    <dgm:cxn modelId="{DC8E83B0-DDC6-4072-85C4-B8EC1F17979C}" type="presOf" srcId="{FFB7C9A3-AD42-4709-99B9-1BB08B66F277}" destId="{437C908F-82FE-4612-B045-9FC4A58B9515}" srcOrd="0" destOrd="0" presId="urn:microsoft.com/office/officeart/2005/8/layout/hierarchy3"/>
    <dgm:cxn modelId="{75BCA6A3-4428-471B-9803-FD7ACD0CC59F}" type="presOf" srcId="{33882629-35C2-401E-AD5D-0C285A48F2B2}" destId="{3B437540-461F-4615-B48C-391A53358561}" srcOrd="0" destOrd="0" presId="urn:microsoft.com/office/officeart/2005/8/layout/hierarchy3"/>
    <dgm:cxn modelId="{0E5E909C-5F05-4900-B83C-CC0C9E820598}" srcId="{33882629-35C2-401E-AD5D-0C285A48F2B2}" destId="{AF1E3DE9-923C-4330-99BF-EF35F4E8240E}" srcOrd="1" destOrd="0" parTransId="{96B35DB3-45E2-4D81-B52A-9C6EBA751797}" sibTransId="{9D9F559D-89C8-4720-94C5-ADD81CDB6E12}"/>
    <dgm:cxn modelId="{AA0A94F0-464A-4342-AD68-AD0D35A5E75C}" type="presOf" srcId="{6F9C7766-A539-48E3-A417-70987DCAF699}" destId="{966785DA-92FC-4FA3-B0C6-1A48B016A0BC}" srcOrd="0" destOrd="0" presId="urn:microsoft.com/office/officeart/2005/8/layout/hierarchy3"/>
    <dgm:cxn modelId="{6AD1502C-1D70-4F33-9C25-498FB64971AC}" type="presOf" srcId="{C6A8E6FA-F069-49A6-83DF-79A7DF488594}" destId="{79AC3F74-556A-42D4-AA95-E052F9EB06E1}" srcOrd="0" destOrd="0" presId="urn:microsoft.com/office/officeart/2005/8/layout/hierarchy3"/>
    <dgm:cxn modelId="{D76D11A0-508A-45FF-8A9C-323B47681D3B}" srcId="{33882629-35C2-401E-AD5D-0C285A48F2B2}" destId="{C08262D6-1BD0-4AEC-9874-0E9C6A5D57C7}" srcOrd="4" destOrd="0" parTransId="{FFB7C9A3-AD42-4709-99B9-1BB08B66F277}" sibTransId="{9AC88B1C-BF52-4E92-8402-393115A40A54}"/>
    <dgm:cxn modelId="{AA0D8C1A-E789-4203-B18D-832714C195A9}" srcId="{33882629-35C2-401E-AD5D-0C285A48F2B2}" destId="{31850F13-BB92-48AA-9A8F-72E0AC3F4079}" srcOrd="2" destOrd="0" parTransId="{AEC6CDCA-3386-424C-9001-A2ABB8E8C039}" sibTransId="{39301FC9-E80A-4139-8D93-72347622179A}"/>
    <dgm:cxn modelId="{D3576D99-5CE4-41B3-BC61-47C4610AFFCD}" type="presOf" srcId="{96B35DB3-45E2-4D81-B52A-9C6EBA751797}" destId="{E32481BB-181C-4F14-AA91-B5BAC9D275C9}" srcOrd="0" destOrd="0" presId="urn:microsoft.com/office/officeart/2005/8/layout/hierarchy3"/>
    <dgm:cxn modelId="{9D115512-720E-4B10-AA90-CC29FE77C390}" type="presOf" srcId="{AF1E3DE9-923C-4330-99BF-EF35F4E8240E}" destId="{845A2815-30BF-4830-9716-8DB9358F7324}" srcOrd="0" destOrd="0" presId="urn:microsoft.com/office/officeart/2005/8/layout/hierarchy3"/>
    <dgm:cxn modelId="{FE9B1CA1-0723-45C3-9A03-9A7CFC87A4F3}" type="presOf" srcId="{33882629-35C2-401E-AD5D-0C285A48F2B2}" destId="{50033750-3B64-49CE-8DF9-F8FEDCB34B07}" srcOrd="1" destOrd="0" presId="urn:microsoft.com/office/officeart/2005/8/layout/hierarchy3"/>
    <dgm:cxn modelId="{1B751573-8177-40F9-9599-8B5EEABAC352}" type="presParOf" srcId="{AF0BE37E-BC1C-46AA-8FC1-F8765B6B2D17}" destId="{943E628E-73A8-4059-881E-888A34F7883C}" srcOrd="0" destOrd="0" presId="urn:microsoft.com/office/officeart/2005/8/layout/hierarchy3"/>
    <dgm:cxn modelId="{8A578DC2-3A1B-4CE2-A1D3-F00BF2F89E39}" type="presParOf" srcId="{943E628E-73A8-4059-881E-888A34F7883C}" destId="{07A7307E-B594-4A4B-982E-0D379B726089}" srcOrd="0" destOrd="0" presId="urn:microsoft.com/office/officeart/2005/8/layout/hierarchy3"/>
    <dgm:cxn modelId="{27CC0D51-8236-4F11-B7CE-589AF6CA38A8}" type="presParOf" srcId="{07A7307E-B594-4A4B-982E-0D379B726089}" destId="{3B437540-461F-4615-B48C-391A53358561}" srcOrd="0" destOrd="0" presId="urn:microsoft.com/office/officeart/2005/8/layout/hierarchy3"/>
    <dgm:cxn modelId="{C378D3F1-1D3B-4205-B884-9B3F6601E0CF}" type="presParOf" srcId="{07A7307E-B594-4A4B-982E-0D379B726089}" destId="{50033750-3B64-49CE-8DF9-F8FEDCB34B07}" srcOrd="1" destOrd="0" presId="urn:microsoft.com/office/officeart/2005/8/layout/hierarchy3"/>
    <dgm:cxn modelId="{298378C8-667C-46AC-A5F3-FB94DC7CA035}" type="presParOf" srcId="{943E628E-73A8-4059-881E-888A34F7883C}" destId="{363DD95C-DB14-4B3C-AF30-15A816777184}" srcOrd="1" destOrd="0" presId="urn:microsoft.com/office/officeart/2005/8/layout/hierarchy3"/>
    <dgm:cxn modelId="{99DE08E4-C76C-414D-AB2E-978B2EB1E1FE}" type="presParOf" srcId="{363DD95C-DB14-4B3C-AF30-15A816777184}" destId="{BC666AD8-5182-41AA-AD61-FA67DA9A3670}" srcOrd="0" destOrd="0" presId="urn:microsoft.com/office/officeart/2005/8/layout/hierarchy3"/>
    <dgm:cxn modelId="{A3F92B3D-A5A4-46F2-8F20-2429C5A580DD}" type="presParOf" srcId="{363DD95C-DB14-4B3C-AF30-15A816777184}" destId="{99B353D4-152E-43C5-9E7B-3D871D8C4CE1}" srcOrd="1" destOrd="0" presId="urn:microsoft.com/office/officeart/2005/8/layout/hierarchy3"/>
    <dgm:cxn modelId="{C2B8511A-4BD9-47F9-A6F9-62993F9EEE04}" type="presParOf" srcId="{363DD95C-DB14-4B3C-AF30-15A816777184}" destId="{E32481BB-181C-4F14-AA91-B5BAC9D275C9}" srcOrd="2" destOrd="0" presId="urn:microsoft.com/office/officeart/2005/8/layout/hierarchy3"/>
    <dgm:cxn modelId="{1BDBB4DD-8ADC-41E1-8134-A74185412871}" type="presParOf" srcId="{363DD95C-DB14-4B3C-AF30-15A816777184}" destId="{845A2815-30BF-4830-9716-8DB9358F7324}" srcOrd="3" destOrd="0" presId="urn:microsoft.com/office/officeart/2005/8/layout/hierarchy3"/>
    <dgm:cxn modelId="{488E78C7-7458-48E1-B63A-43DC009DA533}" type="presParOf" srcId="{363DD95C-DB14-4B3C-AF30-15A816777184}" destId="{66C05363-FBFA-40ED-AD6E-655C6B377640}" srcOrd="4" destOrd="0" presId="urn:microsoft.com/office/officeart/2005/8/layout/hierarchy3"/>
    <dgm:cxn modelId="{21B734A1-91A9-4483-AAB0-052FBF96CCE0}" type="presParOf" srcId="{363DD95C-DB14-4B3C-AF30-15A816777184}" destId="{F0FB957A-1A4E-4C2B-A5B7-241EA91C642C}" srcOrd="5" destOrd="0" presId="urn:microsoft.com/office/officeart/2005/8/layout/hierarchy3"/>
    <dgm:cxn modelId="{4BC4DCB2-BA11-4B5A-B2E3-B1EBAEBA2CEA}" type="presParOf" srcId="{363DD95C-DB14-4B3C-AF30-15A816777184}" destId="{966785DA-92FC-4FA3-B0C6-1A48B016A0BC}" srcOrd="6" destOrd="0" presId="urn:microsoft.com/office/officeart/2005/8/layout/hierarchy3"/>
    <dgm:cxn modelId="{3DDF7C0A-B766-4583-A680-CEFAD8F56BBB}" type="presParOf" srcId="{363DD95C-DB14-4B3C-AF30-15A816777184}" destId="{79AC3F74-556A-42D4-AA95-E052F9EB06E1}" srcOrd="7" destOrd="0" presId="urn:microsoft.com/office/officeart/2005/8/layout/hierarchy3"/>
    <dgm:cxn modelId="{7C1D5A53-2DF1-4A10-91CF-C660F39E9271}" type="presParOf" srcId="{363DD95C-DB14-4B3C-AF30-15A816777184}" destId="{437C908F-82FE-4612-B045-9FC4A58B9515}" srcOrd="8" destOrd="0" presId="urn:microsoft.com/office/officeart/2005/8/layout/hierarchy3"/>
    <dgm:cxn modelId="{DD877608-C8FA-4D69-89ED-C892A959A680}" type="presParOf" srcId="{363DD95C-DB14-4B3C-AF30-15A816777184}" destId="{6AC8DD0B-2475-4470-841C-532DA9D2BD78}" srcOrd="9" destOrd="0" presId="urn:microsoft.com/office/officeart/2005/8/layout/hierarchy3"/>
  </dgm:cxnLst>
  <dgm:bg>
    <a:blipFill dpi="0" rotWithShape="1">
      <a:blip xmlns:r="http://schemas.openxmlformats.org/officeDocument/2006/relationships" r:embed="rId3"/>
      <a:srcRect/>
      <a:stretch>
        <a:fillRect/>
      </a:stretch>
    </a:blipFill>
  </dgm:bg>
  <dgm:whole/>
</dgm:dataModel>
</file>

<file path=ppt/diagrams/data2.xml><?xml version="1.0" encoding="utf-8"?>
<dgm:dataModel xmlns:dgm="http://schemas.openxmlformats.org/drawingml/2006/diagram" xmlns:a="http://schemas.openxmlformats.org/drawingml/2006/main">
  <dgm:ptLst>
    <dgm:pt modelId="{9CD3FAE2-931E-4C6D-BD43-118C9FCE9E07}" type="doc">
      <dgm:prSet loTypeId="urn:microsoft.com/office/officeart/2005/8/layout/vList3#5" loCatId="list" qsTypeId="urn:microsoft.com/office/officeart/2005/8/quickstyle/3d2" qsCatId="3D" csTypeId="urn:microsoft.com/office/officeart/2005/8/colors/colorful2" csCatId="colorful" phldr="1"/>
      <dgm:spPr/>
      <dgm:t>
        <a:bodyPr/>
        <a:lstStyle/>
        <a:p>
          <a:endParaRPr lang="fr-FR"/>
        </a:p>
      </dgm:t>
    </dgm:pt>
    <dgm:pt modelId="{FA37015E-3F13-4C06-BD41-8DD39FBC093E}">
      <dgm:prSet phldrT="[Texte]" custT="1"/>
      <dgm:spPr/>
      <dgm:t>
        <a:bodyPr/>
        <a:lstStyle/>
        <a:p>
          <a:pPr rtl="1"/>
          <a:r>
            <a:rPr lang="ar-SA" sz="1800" b="1" dirty="0" smtClean="0">
              <a:latin typeface="Simplified Arabic" pitchFamily="18" charset="-78"/>
              <a:cs typeface="Times New Roman" pitchFamily="18" charset="0"/>
            </a:rPr>
            <a:t>أسئلة "نعم" أو "لا"</a:t>
          </a:r>
          <a:r>
            <a:rPr lang="en-US" sz="1800" b="1" dirty="0" smtClean="0">
              <a:latin typeface="Simplified Arabic" pitchFamily="18" charset="-78"/>
              <a:cs typeface="Times New Roman" pitchFamily="18" charset="0"/>
            </a:rPr>
            <a:t> :</a:t>
          </a:r>
          <a:r>
            <a:rPr lang="ar-SA" sz="1800" b="1" dirty="0" smtClean="0">
              <a:latin typeface="Simplified Arabic" pitchFamily="18" charset="-78"/>
              <a:cs typeface="Times New Roman" pitchFamily="18" charset="0"/>
            </a:rPr>
            <a:t>والتي قد ترافق أحيانا خيار:" ربما" أو خيار "لا أعرف"</a:t>
          </a:r>
          <a:endParaRPr lang="fr-FR" sz="1800" b="1" dirty="0"/>
        </a:p>
      </dgm:t>
    </dgm:pt>
    <dgm:pt modelId="{4A5BC3CC-98F6-4A48-BC93-00BC053C9A76}" type="parTrans" cxnId="{DA07B244-B0A3-440A-9F4A-1B642A7CD534}">
      <dgm:prSet/>
      <dgm:spPr/>
      <dgm:t>
        <a:bodyPr/>
        <a:lstStyle/>
        <a:p>
          <a:endParaRPr lang="fr-FR"/>
        </a:p>
      </dgm:t>
    </dgm:pt>
    <dgm:pt modelId="{0E2BA470-F924-4F0E-963D-121AF99AB671}" type="sibTrans" cxnId="{DA07B244-B0A3-440A-9F4A-1B642A7CD534}">
      <dgm:prSet/>
      <dgm:spPr/>
      <dgm:t>
        <a:bodyPr/>
        <a:lstStyle/>
        <a:p>
          <a:endParaRPr lang="fr-FR"/>
        </a:p>
      </dgm:t>
    </dgm:pt>
    <dgm:pt modelId="{84EB02A7-2C7A-4467-BB4B-79B43BA0C1BE}">
      <dgm:prSet phldrT="[Texte]" custT="1"/>
      <dgm:spPr/>
      <dgm:t>
        <a:bodyPr/>
        <a:lstStyle/>
        <a:p>
          <a:pPr rtl="1"/>
          <a:r>
            <a:rPr lang="ar-SA" sz="2000" b="1" dirty="0" smtClean="0">
              <a:latin typeface="Simplified Arabic" pitchFamily="18" charset="-78"/>
              <a:cs typeface="Times New Roman" pitchFamily="18" charset="0"/>
            </a:rPr>
            <a:t>الأسئلة الاختياري</a:t>
          </a:r>
          <a:r>
            <a:rPr lang="ar-DZ" sz="2000" b="1" dirty="0" smtClean="0">
              <a:latin typeface="Simplified Arabic" pitchFamily="18" charset="-78"/>
              <a:cs typeface="Times New Roman" pitchFamily="18" charset="0"/>
            </a:rPr>
            <a:t>ة </a:t>
          </a:r>
          <a:r>
            <a:rPr lang="en-US" sz="2000" b="1" dirty="0" smtClean="0">
              <a:latin typeface="Simplified Arabic" pitchFamily="18" charset="-78"/>
              <a:cs typeface="Times New Roman" pitchFamily="18" charset="0"/>
            </a:rPr>
            <a:t>:</a:t>
          </a:r>
          <a:r>
            <a:rPr lang="ar-DZ" sz="2000" b="1" dirty="0" smtClean="0">
              <a:latin typeface="Simplified Arabic" pitchFamily="18" charset="-78"/>
              <a:cs typeface="Times New Roman" pitchFamily="18" charset="0"/>
            </a:rPr>
            <a:t> </a:t>
          </a:r>
          <a:r>
            <a:rPr lang="ar-SA" sz="2000" b="1" dirty="0" smtClean="0">
              <a:latin typeface="Simplified Arabic" pitchFamily="18" charset="-78"/>
              <a:cs typeface="Times New Roman" pitchFamily="18" charset="0"/>
            </a:rPr>
            <a:t>والتي تتضمن إما اختيار جواب واحد أو عدة أجوبة ممكنة</a:t>
          </a:r>
          <a:r>
            <a:rPr lang="en-US" sz="2000" b="1" dirty="0" smtClean="0">
              <a:latin typeface="Simplified Arabic" pitchFamily="18" charset="-78"/>
              <a:cs typeface="Times New Roman" pitchFamily="18" charset="0"/>
            </a:rPr>
            <a:t> </a:t>
          </a:r>
          <a:endParaRPr lang="fr-FR" sz="2000" b="1" dirty="0"/>
        </a:p>
      </dgm:t>
    </dgm:pt>
    <dgm:pt modelId="{E0414564-46E4-4182-9F6B-EB894D28F7B4}" type="parTrans" cxnId="{E0D08994-76E3-470C-895F-508247469ACF}">
      <dgm:prSet/>
      <dgm:spPr/>
      <dgm:t>
        <a:bodyPr/>
        <a:lstStyle/>
        <a:p>
          <a:endParaRPr lang="fr-FR"/>
        </a:p>
      </dgm:t>
    </dgm:pt>
    <dgm:pt modelId="{8D86CCE6-3951-4FF1-B965-29F1FA72E841}" type="sibTrans" cxnId="{E0D08994-76E3-470C-895F-508247469ACF}">
      <dgm:prSet/>
      <dgm:spPr/>
      <dgm:t>
        <a:bodyPr/>
        <a:lstStyle/>
        <a:p>
          <a:endParaRPr lang="fr-FR"/>
        </a:p>
      </dgm:t>
    </dgm:pt>
    <dgm:pt modelId="{AF9F5993-5D91-420E-A7E9-97518127281A}">
      <dgm:prSet phldrT="[Texte]" custT="1"/>
      <dgm:spPr/>
      <dgm:t>
        <a:bodyPr/>
        <a:lstStyle/>
        <a:p>
          <a:pPr rtl="1"/>
          <a:r>
            <a:rPr lang="ar-SA" sz="1800" b="1" dirty="0" smtClean="0">
              <a:latin typeface="Simplified Arabic" pitchFamily="18" charset="-78"/>
              <a:cs typeface="Times New Roman" pitchFamily="18" charset="0"/>
            </a:rPr>
            <a:t>الأسئلة التي تتطلب كتابة نص حر</a:t>
          </a:r>
          <a:endParaRPr lang="fr-FR" sz="1800" b="1" dirty="0"/>
        </a:p>
      </dgm:t>
    </dgm:pt>
    <dgm:pt modelId="{0B6B10E5-767B-4074-BE53-80A7CFFE8180}" type="parTrans" cxnId="{476DCB8C-F027-4F79-A13B-EC8ADD9C8DDA}">
      <dgm:prSet/>
      <dgm:spPr/>
      <dgm:t>
        <a:bodyPr/>
        <a:lstStyle/>
        <a:p>
          <a:endParaRPr lang="fr-FR"/>
        </a:p>
      </dgm:t>
    </dgm:pt>
    <dgm:pt modelId="{CBB2A0C2-520C-418E-95AA-5045E029386C}" type="sibTrans" cxnId="{476DCB8C-F027-4F79-A13B-EC8ADD9C8DDA}">
      <dgm:prSet/>
      <dgm:spPr/>
      <dgm:t>
        <a:bodyPr/>
        <a:lstStyle/>
        <a:p>
          <a:endParaRPr lang="fr-FR"/>
        </a:p>
      </dgm:t>
    </dgm:pt>
    <dgm:pt modelId="{21CB690F-8245-4A4C-B8F2-7716A4FE127A}">
      <dgm:prSet phldrT="[Texte]" custT="1"/>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ar-SA" sz="2000" b="1" dirty="0" smtClean="0">
              <a:latin typeface="Simplified Arabic" pitchFamily="18" charset="-78"/>
              <a:cs typeface="Times New Roman" pitchFamily="18" charset="0"/>
            </a:rPr>
            <a:t>الأسئلة </a:t>
          </a:r>
          <a:r>
            <a:rPr lang="ar-SA" sz="2000" b="1" dirty="0" err="1" smtClean="0">
              <a:latin typeface="Simplified Arabic" pitchFamily="18" charset="-78"/>
              <a:cs typeface="Times New Roman" pitchFamily="18" charset="0"/>
            </a:rPr>
            <a:t>التقييمية</a:t>
          </a:r>
          <a:r>
            <a:rPr lang="ar-SA" sz="2000" b="1" dirty="0" smtClean="0">
              <a:latin typeface="Simplified Arabic" pitchFamily="18" charset="-78"/>
              <a:cs typeface="Times New Roman" pitchFamily="18" charset="0"/>
            </a:rPr>
            <a:t> ذات المقاييس المختلفة</a:t>
          </a:r>
          <a:endParaRPr lang="fr-FR" sz="2000" b="1" dirty="0" smtClean="0"/>
        </a:p>
        <a:p>
          <a:pPr defTabSz="577850" rtl="1">
            <a:lnSpc>
              <a:spcPct val="90000"/>
            </a:lnSpc>
            <a:spcBef>
              <a:spcPct val="0"/>
            </a:spcBef>
            <a:spcAft>
              <a:spcPct val="35000"/>
            </a:spcAft>
          </a:pPr>
          <a:endParaRPr lang="fr-FR" sz="1100" dirty="0"/>
        </a:p>
      </dgm:t>
    </dgm:pt>
    <dgm:pt modelId="{3D93D56E-7FD5-47D2-8599-4BB4F8067B2F}" type="parTrans" cxnId="{2E555F35-EBE6-498D-ADB9-748688560D58}">
      <dgm:prSet/>
      <dgm:spPr/>
      <dgm:t>
        <a:bodyPr/>
        <a:lstStyle/>
        <a:p>
          <a:endParaRPr lang="fr-FR"/>
        </a:p>
      </dgm:t>
    </dgm:pt>
    <dgm:pt modelId="{771CF87F-3ABC-433F-899A-94363377D172}" type="sibTrans" cxnId="{2E555F35-EBE6-498D-ADB9-748688560D58}">
      <dgm:prSet/>
      <dgm:spPr/>
      <dgm:t>
        <a:bodyPr/>
        <a:lstStyle/>
        <a:p>
          <a:endParaRPr lang="fr-FR"/>
        </a:p>
      </dgm:t>
    </dgm:pt>
    <dgm:pt modelId="{660DFC07-A991-46CD-AA65-49DCD0C63968}">
      <dgm:prSet custT="1"/>
      <dgm:spPr/>
      <dgm:t>
        <a:bodyPr/>
        <a:lstStyle/>
        <a:p>
          <a:pPr rtl="1"/>
          <a:r>
            <a:rPr lang="ar-SA" sz="2000" b="1" dirty="0" smtClean="0">
              <a:latin typeface="Simplified Arabic" pitchFamily="18" charset="-78"/>
              <a:cs typeface="Calibri" pitchFamily="34" charset="0"/>
            </a:rPr>
            <a:t>الأسئلة المجمعة</a:t>
          </a:r>
          <a:endParaRPr lang="en-US" sz="2000" b="1" dirty="0" smtClean="0">
            <a:latin typeface="Simplified Arabic" pitchFamily="18" charset="-78"/>
            <a:cs typeface="Calibri" pitchFamily="34" charset="0"/>
          </a:endParaRPr>
        </a:p>
      </dgm:t>
    </dgm:pt>
    <dgm:pt modelId="{A929EA7C-6FF3-405B-B946-5F567E5D57C0}" type="parTrans" cxnId="{88D963CF-5A9F-47DC-8C17-631263968D55}">
      <dgm:prSet/>
      <dgm:spPr/>
      <dgm:t>
        <a:bodyPr/>
        <a:lstStyle/>
        <a:p>
          <a:endParaRPr lang="fr-FR"/>
        </a:p>
      </dgm:t>
    </dgm:pt>
    <dgm:pt modelId="{F43E8D5C-0F44-4BCF-9D41-CBCA966E6C7E}" type="sibTrans" cxnId="{88D963CF-5A9F-47DC-8C17-631263968D55}">
      <dgm:prSet/>
      <dgm:spPr/>
      <dgm:t>
        <a:bodyPr/>
        <a:lstStyle/>
        <a:p>
          <a:endParaRPr lang="fr-FR"/>
        </a:p>
      </dgm:t>
    </dgm:pt>
    <dgm:pt modelId="{CEEEB350-20B0-45D0-A908-0E7267747D3B}" type="pres">
      <dgm:prSet presAssocID="{9CD3FAE2-931E-4C6D-BD43-118C9FCE9E07}" presName="linearFlow" presStyleCnt="0">
        <dgm:presLayoutVars>
          <dgm:dir val="rev"/>
          <dgm:resizeHandles val="exact"/>
        </dgm:presLayoutVars>
      </dgm:prSet>
      <dgm:spPr/>
      <dgm:t>
        <a:bodyPr/>
        <a:lstStyle/>
        <a:p>
          <a:endParaRPr lang="fr-FR"/>
        </a:p>
      </dgm:t>
    </dgm:pt>
    <dgm:pt modelId="{B144D173-65F3-466B-B6F2-5341EA9821A4}" type="pres">
      <dgm:prSet presAssocID="{FA37015E-3F13-4C06-BD41-8DD39FBC093E}" presName="composite" presStyleCnt="0"/>
      <dgm:spPr/>
    </dgm:pt>
    <dgm:pt modelId="{AD7E6A00-0FCF-4A65-87F6-7F3593641BA3}" type="pres">
      <dgm:prSet presAssocID="{FA37015E-3F13-4C06-BD41-8DD39FBC093E}" presName="imgShp" presStyleLbl="fgImgPlace1" presStyleIdx="0" presStyleCnt="5" custLinFactNeighborX="66711" custLinFactNeighborY="-2997"/>
      <dgm:spPr>
        <a:blipFill rotWithShape="0">
          <a:blip xmlns:r="http://schemas.openxmlformats.org/officeDocument/2006/relationships" r:embed="rId1"/>
          <a:stretch>
            <a:fillRect/>
          </a:stretch>
        </a:blipFill>
      </dgm:spPr>
    </dgm:pt>
    <dgm:pt modelId="{292B639D-6786-46BB-9DF6-E8929952520E}" type="pres">
      <dgm:prSet presAssocID="{FA37015E-3F13-4C06-BD41-8DD39FBC093E}" presName="txShp" presStyleLbl="node1" presStyleIdx="0" presStyleCnt="5" custScaleX="115421" custScaleY="146075">
        <dgm:presLayoutVars>
          <dgm:bulletEnabled val="1"/>
        </dgm:presLayoutVars>
      </dgm:prSet>
      <dgm:spPr/>
      <dgm:t>
        <a:bodyPr/>
        <a:lstStyle/>
        <a:p>
          <a:endParaRPr lang="fr-FR"/>
        </a:p>
      </dgm:t>
    </dgm:pt>
    <dgm:pt modelId="{009E3C35-6FDC-4EE5-BB9E-7D16E651BC72}" type="pres">
      <dgm:prSet presAssocID="{0E2BA470-F924-4F0E-963D-121AF99AB671}" presName="spacing" presStyleCnt="0"/>
      <dgm:spPr/>
    </dgm:pt>
    <dgm:pt modelId="{75B65DE5-8CE8-4A59-B767-140D7DCFFB76}" type="pres">
      <dgm:prSet presAssocID="{84EB02A7-2C7A-4467-BB4B-79B43BA0C1BE}" presName="composite" presStyleCnt="0"/>
      <dgm:spPr/>
    </dgm:pt>
    <dgm:pt modelId="{8AC5E69E-5A7C-44FA-BD1E-231E87C9A3D7}" type="pres">
      <dgm:prSet presAssocID="{84EB02A7-2C7A-4467-BB4B-79B43BA0C1BE}" presName="imgShp" presStyleLbl="fgImgPlace1" presStyleIdx="1" presStyleCnt="5" custLinFactNeighborX="66711" custLinFactNeighborY="-15718"/>
      <dgm:spPr>
        <a:blipFill rotWithShape="0">
          <a:blip xmlns:r="http://schemas.openxmlformats.org/officeDocument/2006/relationships" r:embed="rId2"/>
          <a:stretch>
            <a:fillRect/>
          </a:stretch>
        </a:blipFill>
      </dgm:spPr>
    </dgm:pt>
    <dgm:pt modelId="{8D9B5C2E-D2AE-4EE0-81F6-9F85A1B2EC93}" type="pres">
      <dgm:prSet presAssocID="{84EB02A7-2C7A-4467-BB4B-79B43BA0C1BE}" presName="txShp" presStyleLbl="node1" presStyleIdx="1" presStyleCnt="5" custScaleX="114796" custScaleY="182506">
        <dgm:presLayoutVars>
          <dgm:bulletEnabled val="1"/>
        </dgm:presLayoutVars>
      </dgm:prSet>
      <dgm:spPr/>
      <dgm:t>
        <a:bodyPr/>
        <a:lstStyle/>
        <a:p>
          <a:endParaRPr lang="fr-FR"/>
        </a:p>
      </dgm:t>
    </dgm:pt>
    <dgm:pt modelId="{F65F852E-D189-4FAA-BA2B-D9A7B3723B37}" type="pres">
      <dgm:prSet presAssocID="{8D86CCE6-3951-4FF1-B965-29F1FA72E841}" presName="spacing" presStyleCnt="0"/>
      <dgm:spPr/>
    </dgm:pt>
    <dgm:pt modelId="{D261F77B-994F-4D06-826E-1894CE0BD2B5}" type="pres">
      <dgm:prSet presAssocID="{21CB690F-8245-4A4C-B8F2-7716A4FE127A}" presName="composite" presStyleCnt="0"/>
      <dgm:spPr/>
    </dgm:pt>
    <dgm:pt modelId="{5375A931-F37F-4B78-8275-6C46EF1F3F35}" type="pres">
      <dgm:prSet presAssocID="{21CB690F-8245-4A4C-B8F2-7716A4FE127A}" presName="imgShp" presStyleLbl="fgImgPlace1" presStyleIdx="2" presStyleCnt="5" custLinFactNeighborX="70180" custLinFactNeighborY="-14658"/>
      <dgm:spPr>
        <a:blipFill rotWithShape="0">
          <a:blip xmlns:r="http://schemas.openxmlformats.org/officeDocument/2006/relationships" r:embed="rId3"/>
          <a:stretch>
            <a:fillRect/>
          </a:stretch>
        </a:blipFill>
      </dgm:spPr>
    </dgm:pt>
    <dgm:pt modelId="{D121EFBF-C33A-4222-BEA6-27BE36035D49}" type="pres">
      <dgm:prSet presAssocID="{21CB690F-8245-4A4C-B8F2-7716A4FE127A}" presName="txShp" presStyleLbl="node1" presStyleIdx="2" presStyleCnt="5" custScaleX="115337" custScaleY="115338" custLinFactNeighborX="0" custLinFactNeighborY="-9194">
        <dgm:presLayoutVars>
          <dgm:bulletEnabled val="1"/>
        </dgm:presLayoutVars>
      </dgm:prSet>
      <dgm:spPr/>
      <dgm:t>
        <a:bodyPr/>
        <a:lstStyle/>
        <a:p>
          <a:endParaRPr lang="fr-FR"/>
        </a:p>
      </dgm:t>
    </dgm:pt>
    <dgm:pt modelId="{2BA60F8D-F55F-449B-9372-052DC3DFD2D6}" type="pres">
      <dgm:prSet presAssocID="{771CF87F-3ABC-433F-899A-94363377D172}" presName="spacing" presStyleCnt="0"/>
      <dgm:spPr/>
    </dgm:pt>
    <dgm:pt modelId="{1A58D3B1-A549-495D-B1FC-FE7D398CF59E}" type="pres">
      <dgm:prSet presAssocID="{660DFC07-A991-46CD-AA65-49DCD0C63968}" presName="composite" presStyleCnt="0"/>
      <dgm:spPr/>
    </dgm:pt>
    <dgm:pt modelId="{D61F35CB-DBCA-4D4F-8041-CB3C88F756FF}" type="pres">
      <dgm:prSet presAssocID="{660DFC07-A991-46CD-AA65-49DCD0C63968}" presName="imgShp" presStyleLbl="fgImgPlace1" presStyleIdx="3" presStyleCnt="5" custScaleX="108213" custLinFactNeighborX="70893" custLinFactNeighborY="2269"/>
      <dgm:spPr>
        <a:blipFill rotWithShape="0">
          <a:blip xmlns:r="http://schemas.openxmlformats.org/officeDocument/2006/relationships" r:embed="rId4"/>
          <a:stretch>
            <a:fillRect/>
          </a:stretch>
        </a:blipFill>
      </dgm:spPr>
    </dgm:pt>
    <dgm:pt modelId="{CA82B174-10E0-40AE-B88A-A2E82A1C1F57}" type="pres">
      <dgm:prSet presAssocID="{660DFC07-A991-46CD-AA65-49DCD0C63968}" presName="txShp" presStyleLbl="node1" presStyleIdx="3" presStyleCnt="5" custScaleX="115337">
        <dgm:presLayoutVars>
          <dgm:bulletEnabled val="1"/>
        </dgm:presLayoutVars>
      </dgm:prSet>
      <dgm:spPr/>
      <dgm:t>
        <a:bodyPr/>
        <a:lstStyle/>
        <a:p>
          <a:endParaRPr lang="fr-FR"/>
        </a:p>
      </dgm:t>
    </dgm:pt>
    <dgm:pt modelId="{C43E9C40-0785-4DAB-B184-F6AD3AE79DFC}" type="pres">
      <dgm:prSet presAssocID="{F43E8D5C-0F44-4BCF-9D41-CBCA966E6C7E}" presName="spacing" presStyleCnt="0"/>
      <dgm:spPr/>
    </dgm:pt>
    <dgm:pt modelId="{84AFC3FF-129B-4594-B501-740FBEAB3F0F}" type="pres">
      <dgm:prSet presAssocID="{AF9F5993-5D91-420E-A7E9-97518127281A}" presName="composite" presStyleCnt="0"/>
      <dgm:spPr/>
    </dgm:pt>
    <dgm:pt modelId="{3758E2FA-3614-4F5B-8537-CC117644902C}" type="pres">
      <dgm:prSet presAssocID="{AF9F5993-5D91-420E-A7E9-97518127281A}" presName="imgShp" presStyleLbl="fgImgPlace1" presStyleIdx="4" presStyleCnt="5" custLinFactNeighborX="66786" custLinFactNeighborY="-20396"/>
      <dgm:spPr>
        <a:blipFill rotWithShape="0">
          <a:blip xmlns:r="http://schemas.openxmlformats.org/officeDocument/2006/relationships" r:embed="rId5"/>
          <a:stretch>
            <a:fillRect/>
          </a:stretch>
        </a:blipFill>
      </dgm:spPr>
    </dgm:pt>
    <dgm:pt modelId="{37909429-CB1F-43A7-92F6-EEF8D63369A4}" type="pres">
      <dgm:prSet presAssocID="{AF9F5993-5D91-420E-A7E9-97518127281A}" presName="txShp" presStyleLbl="node1" presStyleIdx="4" presStyleCnt="5" custScaleX="112371" custLinFactNeighborX="-1483" custLinFactNeighborY="-20396">
        <dgm:presLayoutVars>
          <dgm:bulletEnabled val="1"/>
        </dgm:presLayoutVars>
      </dgm:prSet>
      <dgm:spPr/>
      <dgm:t>
        <a:bodyPr/>
        <a:lstStyle/>
        <a:p>
          <a:endParaRPr lang="fr-FR"/>
        </a:p>
      </dgm:t>
    </dgm:pt>
  </dgm:ptLst>
  <dgm:cxnLst>
    <dgm:cxn modelId="{DA07B244-B0A3-440A-9F4A-1B642A7CD534}" srcId="{9CD3FAE2-931E-4C6D-BD43-118C9FCE9E07}" destId="{FA37015E-3F13-4C06-BD41-8DD39FBC093E}" srcOrd="0" destOrd="0" parTransId="{4A5BC3CC-98F6-4A48-BC93-00BC053C9A76}" sibTransId="{0E2BA470-F924-4F0E-963D-121AF99AB671}"/>
    <dgm:cxn modelId="{9C69CFCB-9346-4FB0-B1FF-3224B3EEA1F1}" type="presOf" srcId="{AF9F5993-5D91-420E-A7E9-97518127281A}" destId="{37909429-CB1F-43A7-92F6-EEF8D63369A4}" srcOrd="0" destOrd="0" presId="urn:microsoft.com/office/officeart/2005/8/layout/vList3#5"/>
    <dgm:cxn modelId="{476DCB8C-F027-4F79-A13B-EC8ADD9C8DDA}" srcId="{9CD3FAE2-931E-4C6D-BD43-118C9FCE9E07}" destId="{AF9F5993-5D91-420E-A7E9-97518127281A}" srcOrd="4" destOrd="0" parTransId="{0B6B10E5-767B-4074-BE53-80A7CFFE8180}" sibTransId="{CBB2A0C2-520C-418E-95AA-5045E029386C}"/>
    <dgm:cxn modelId="{88D963CF-5A9F-47DC-8C17-631263968D55}" srcId="{9CD3FAE2-931E-4C6D-BD43-118C9FCE9E07}" destId="{660DFC07-A991-46CD-AA65-49DCD0C63968}" srcOrd="3" destOrd="0" parTransId="{A929EA7C-6FF3-405B-B946-5F567E5D57C0}" sibTransId="{F43E8D5C-0F44-4BCF-9D41-CBCA966E6C7E}"/>
    <dgm:cxn modelId="{3CA50CC6-1EA1-484A-A5C3-01FC205994C3}" type="presOf" srcId="{9CD3FAE2-931E-4C6D-BD43-118C9FCE9E07}" destId="{CEEEB350-20B0-45D0-A908-0E7267747D3B}" srcOrd="0" destOrd="0" presId="urn:microsoft.com/office/officeart/2005/8/layout/vList3#5"/>
    <dgm:cxn modelId="{788BA072-F05E-4F5F-903C-543B9C15D08C}" type="presOf" srcId="{21CB690F-8245-4A4C-B8F2-7716A4FE127A}" destId="{D121EFBF-C33A-4222-BEA6-27BE36035D49}" srcOrd="0" destOrd="0" presId="urn:microsoft.com/office/officeart/2005/8/layout/vList3#5"/>
    <dgm:cxn modelId="{8849EAE1-967B-4C5E-A051-891A5E504C64}" type="presOf" srcId="{FA37015E-3F13-4C06-BD41-8DD39FBC093E}" destId="{292B639D-6786-46BB-9DF6-E8929952520E}" srcOrd="0" destOrd="0" presId="urn:microsoft.com/office/officeart/2005/8/layout/vList3#5"/>
    <dgm:cxn modelId="{2E555F35-EBE6-498D-ADB9-748688560D58}" srcId="{9CD3FAE2-931E-4C6D-BD43-118C9FCE9E07}" destId="{21CB690F-8245-4A4C-B8F2-7716A4FE127A}" srcOrd="2" destOrd="0" parTransId="{3D93D56E-7FD5-47D2-8599-4BB4F8067B2F}" sibTransId="{771CF87F-3ABC-433F-899A-94363377D172}"/>
    <dgm:cxn modelId="{E0D08994-76E3-470C-895F-508247469ACF}" srcId="{9CD3FAE2-931E-4C6D-BD43-118C9FCE9E07}" destId="{84EB02A7-2C7A-4467-BB4B-79B43BA0C1BE}" srcOrd="1" destOrd="0" parTransId="{E0414564-46E4-4182-9F6B-EB894D28F7B4}" sibTransId="{8D86CCE6-3951-4FF1-B965-29F1FA72E841}"/>
    <dgm:cxn modelId="{6C6DAF08-5CB1-427D-A2BF-A07AAF4FEA73}" type="presOf" srcId="{660DFC07-A991-46CD-AA65-49DCD0C63968}" destId="{CA82B174-10E0-40AE-B88A-A2E82A1C1F57}" srcOrd="0" destOrd="0" presId="urn:microsoft.com/office/officeart/2005/8/layout/vList3#5"/>
    <dgm:cxn modelId="{C8B7F75E-F2A8-4DD4-8483-190757F09AF7}" type="presOf" srcId="{84EB02A7-2C7A-4467-BB4B-79B43BA0C1BE}" destId="{8D9B5C2E-D2AE-4EE0-81F6-9F85A1B2EC93}" srcOrd="0" destOrd="0" presId="urn:microsoft.com/office/officeart/2005/8/layout/vList3#5"/>
    <dgm:cxn modelId="{7B510ACA-9637-42F6-9104-5B65C178A476}" type="presParOf" srcId="{CEEEB350-20B0-45D0-A908-0E7267747D3B}" destId="{B144D173-65F3-466B-B6F2-5341EA9821A4}" srcOrd="0" destOrd="0" presId="urn:microsoft.com/office/officeart/2005/8/layout/vList3#5"/>
    <dgm:cxn modelId="{3C0430D0-6BFF-4296-8215-903D2A653CDA}" type="presParOf" srcId="{B144D173-65F3-466B-B6F2-5341EA9821A4}" destId="{AD7E6A00-0FCF-4A65-87F6-7F3593641BA3}" srcOrd="0" destOrd="0" presId="urn:microsoft.com/office/officeart/2005/8/layout/vList3#5"/>
    <dgm:cxn modelId="{6226268E-FC28-4CF8-99AA-A63584F48ED2}" type="presParOf" srcId="{B144D173-65F3-466B-B6F2-5341EA9821A4}" destId="{292B639D-6786-46BB-9DF6-E8929952520E}" srcOrd="1" destOrd="0" presId="urn:microsoft.com/office/officeart/2005/8/layout/vList3#5"/>
    <dgm:cxn modelId="{20F739F4-119F-47F1-B32F-45D1A766E8F3}" type="presParOf" srcId="{CEEEB350-20B0-45D0-A908-0E7267747D3B}" destId="{009E3C35-6FDC-4EE5-BB9E-7D16E651BC72}" srcOrd="1" destOrd="0" presId="urn:microsoft.com/office/officeart/2005/8/layout/vList3#5"/>
    <dgm:cxn modelId="{C740252D-FC6E-4C2B-80FB-AED62321B648}" type="presParOf" srcId="{CEEEB350-20B0-45D0-A908-0E7267747D3B}" destId="{75B65DE5-8CE8-4A59-B767-140D7DCFFB76}" srcOrd="2" destOrd="0" presId="urn:microsoft.com/office/officeart/2005/8/layout/vList3#5"/>
    <dgm:cxn modelId="{71898F4A-2C47-494C-8CA6-826AB5D4772F}" type="presParOf" srcId="{75B65DE5-8CE8-4A59-B767-140D7DCFFB76}" destId="{8AC5E69E-5A7C-44FA-BD1E-231E87C9A3D7}" srcOrd="0" destOrd="0" presId="urn:microsoft.com/office/officeart/2005/8/layout/vList3#5"/>
    <dgm:cxn modelId="{5893BA0B-BFE2-4621-B66C-0250AFCA8701}" type="presParOf" srcId="{75B65DE5-8CE8-4A59-B767-140D7DCFFB76}" destId="{8D9B5C2E-D2AE-4EE0-81F6-9F85A1B2EC93}" srcOrd="1" destOrd="0" presId="urn:microsoft.com/office/officeart/2005/8/layout/vList3#5"/>
    <dgm:cxn modelId="{E4A809B9-4FC5-427D-8DA2-60426D250009}" type="presParOf" srcId="{CEEEB350-20B0-45D0-A908-0E7267747D3B}" destId="{F65F852E-D189-4FAA-BA2B-D9A7B3723B37}" srcOrd="3" destOrd="0" presId="urn:microsoft.com/office/officeart/2005/8/layout/vList3#5"/>
    <dgm:cxn modelId="{A3EB4639-184A-4D6B-A9B8-53CCA4F275F8}" type="presParOf" srcId="{CEEEB350-20B0-45D0-A908-0E7267747D3B}" destId="{D261F77B-994F-4D06-826E-1894CE0BD2B5}" srcOrd="4" destOrd="0" presId="urn:microsoft.com/office/officeart/2005/8/layout/vList3#5"/>
    <dgm:cxn modelId="{121250D8-5B9F-4FFD-909D-414D53C08761}" type="presParOf" srcId="{D261F77B-994F-4D06-826E-1894CE0BD2B5}" destId="{5375A931-F37F-4B78-8275-6C46EF1F3F35}" srcOrd="0" destOrd="0" presId="urn:microsoft.com/office/officeart/2005/8/layout/vList3#5"/>
    <dgm:cxn modelId="{67E6D431-2A9D-4730-9EB1-4FBFC3787CFE}" type="presParOf" srcId="{D261F77B-994F-4D06-826E-1894CE0BD2B5}" destId="{D121EFBF-C33A-4222-BEA6-27BE36035D49}" srcOrd="1" destOrd="0" presId="urn:microsoft.com/office/officeart/2005/8/layout/vList3#5"/>
    <dgm:cxn modelId="{578A0C4A-D798-45C0-96FA-0D94584C30A9}" type="presParOf" srcId="{CEEEB350-20B0-45D0-A908-0E7267747D3B}" destId="{2BA60F8D-F55F-449B-9372-052DC3DFD2D6}" srcOrd="5" destOrd="0" presId="urn:microsoft.com/office/officeart/2005/8/layout/vList3#5"/>
    <dgm:cxn modelId="{95C5560A-FD42-4D8A-9181-40205FFFC2D6}" type="presParOf" srcId="{CEEEB350-20B0-45D0-A908-0E7267747D3B}" destId="{1A58D3B1-A549-495D-B1FC-FE7D398CF59E}" srcOrd="6" destOrd="0" presId="urn:microsoft.com/office/officeart/2005/8/layout/vList3#5"/>
    <dgm:cxn modelId="{79C96053-FFF0-4AC6-BF44-6E9B2A17FB05}" type="presParOf" srcId="{1A58D3B1-A549-495D-B1FC-FE7D398CF59E}" destId="{D61F35CB-DBCA-4D4F-8041-CB3C88F756FF}" srcOrd="0" destOrd="0" presId="urn:microsoft.com/office/officeart/2005/8/layout/vList3#5"/>
    <dgm:cxn modelId="{76178A9B-F21B-4697-9C75-A97DFBBCA0C2}" type="presParOf" srcId="{1A58D3B1-A549-495D-B1FC-FE7D398CF59E}" destId="{CA82B174-10E0-40AE-B88A-A2E82A1C1F57}" srcOrd="1" destOrd="0" presId="urn:microsoft.com/office/officeart/2005/8/layout/vList3#5"/>
    <dgm:cxn modelId="{190CEC7F-6CC6-4E42-AD3F-67C8784FBA36}" type="presParOf" srcId="{CEEEB350-20B0-45D0-A908-0E7267747D3B}" destId="{C43E9C40-0785-4DAB-B184-F6AD3AE79DFC}" srcOrd="7" destOrd="0" presId="urn:microsoft.com/office/officeart/2005/8/layout/vList3#5"/>
    <dgm:cxn modelId="{F4124930-98D5-433E-80D6-763807A3BF59}" type="presParOf" srcId="{CEEEB350-20B0-45D0-A908-0E7267747D3B}" destId="{84AFC3FF-129B-4594-B501-740FBEAB3F0F}" srcOrd="8" destOrd="0" presId="urn:microsoft.com/office/officeart/2005/8/layout/vList3#5"/>
    <dgm:cxn modelId="{BAD3448A-44F5-4388-9EAF-175BD35CF8DC}" type="presParOf" srcId="{84AFC3FF-129B-4594-B501-740FBEAB3F0F}" destId="{3758E2FA-3614-4F5B-8537-CC117644902C}" srcOrd="0" destOrd="0" presId="urn:microsoft.com/office/officeart/2005/8/layout/vList3#5"/>
    <dgm:cxn modelId="{A4314BB0-ECB8-4F28-A849-3554FFEC50DB}" type="presParOf" srcId="{84AFC3FF-129B-4594-B501-740FBEAB3F0F}" destId="{37909429-CB1F-43A7-92F6-EEF8D63369A4}" srcOrd="1" destOrd="0" presId="urn:microsoft.com/office/officeart/2005/8/layout/vList3#5"/>
  </dgm:cxnLst>
  <dgm:bg/>
  <dgm:whole/>
</dgm:dataModel>
</file>

<file path=ppt/diagrams/data3.xml><?xml version="1.0" encoding="utf-8"?>
<dgm:dataModel xmlns:dgm="http://schemas.openxmlformats.org/drawingml/2006/diagram" xmlns:a="http://schemas.openxmlformats.org/drawingml/2006/main">
  <dgm:ptLst>
    <dgm:pt modelId="{EC7672ED-690E-4CEF-B6DB-BF3E978EA1B2}"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fr-FR"/>
        </a:p>
      </dgm:t>
    </dgm:pt>
    <dgm:pt modelId="{9F60E932-5E7F-4F6A-9800-5AC820CFAC1B}">
      <dgm:prSet phldrT="[Texte]" custT="1"/>
      <dgm:spPr/>
      <dgm:t>
        <a:bodyPr/>
        <a:lstStyle/>
        <a:p>
          <a:r>
            <a:rPr lang="ar-DZ" sz="2800" b="1" dirty="0" smtClean="0"/>
            <a:t>الأسئلة</a:t>
          </a:r>
        </a:p>
        <a:p>
          <a:r>
            <a:rPr lang="ar-DZ" sz="2800" b="1" dirty="0" smtClean="0"/>
            <a:t>إما تكون</a:t>
          </a:r>
          <a:endParaRPr lang="fr-FR" sz="2800" b="1" dirty="0"/>
        </a:p>
      </dgm:t>
    </dgm:pt>
    <dgm:pt modelId="{A709BEFD-C9CA-4D5C-858A-8CABD5189DC2}" type="parTrans" cxnId="{58E71413-FA8F-4362-A61A-A4C423DE0E7D}">
      <dgm:prSet/>
      <dgm:spPr/>
      <dgm:t>
        <a:bodyPr/>
        <a:lstStyle/>
        <a:p>
          <a:endParaRPr lang="fr-FR"/>
        </a:p>
      </dgm:t>
    </dgm:pt>
    <dgm:pt modelId="{22BB027E-A877-44FD-B938-DE4A206E22BB}" type="sibTrans" cxnId="{58E71413-FA8F-4362-A61A-A4C423DE0E7D}">
      <dgm:prSet/>
      <dgm:spPr/>
      <dgm:t>
        <a:bodyPr/>
        <a:lstStyle/>
        <a:p>
          <a:endParaRPr lang="fr-FR"/>
        </a:p>
      </dgm:t>
    </dgm:pt>
    <dgm:pt modelId="{48759452-E2FB-4EB0-9C48-5C6A52B533A8}">
      <dgm:prSet phldrT="[Texte]" custT="1"/>
      <dgm:spPr/>
      <dgm:t>
        <a:bodyPr/>
        <a:lstStyle/>
        <a:p>
          <a:r>
            <a:rPr lang="ar-DZ" sz="2400" b="1" dirty="0" smtClean="0"/>
            <a:t>أسئلة مفتوحة</a:t>
          </a:r>
          <a:endParaRPr lang="fr-FR" sz="2400" b="1" dirty="0"/>
        </a:p>
      </dgm:t>
    </dgm:pt>
    <dgm:pt modelId="{577DAF3F-271F-4C8A-A3F7-D243D0674FB4}" type="parTrans" cxnId="{63118C70-7E3A-4DD2-A9C2-6F7AE61E8604}">
      <dgm:prSet/>
      <dgm:spPr/>
      <dgm:t>
        <a:bodyPr/>
        <a:lstStyle/>
        <a:p>
          <a:endParaRPr lang="fr-FR"/>
        </a:p>
      </dgm:t>
    </dgm:pt>
    <dgm:pt modelId="{A78660D9-1C58-4FC6-BB44-E65637256EF5}" type="sibTrans" cxnId="{63118C70-7E3A-4DD2-A9C2-6F7AE61E8604}">
      <dgm:prSet/>
      <dgm:spPr/>
      <dgm:t>
        <a:bodyPr/>
        <a:lstStyle/>
        <a:p>
          <a:endParaRPr lang="fr-FR"/>
        </a:p>
      </dgm:t>
    </dgm:pt>
    <dgm:pt modelId="{D493FB0D-74F6-4821-8830-2FF8F98A85DF}">
      <dgm:prSet phldrT="[Texte]" custT="1"/>
      <dgm:spPr/>
      <dgm:t>
        <a:bodyPr/>
        <a:lstStyle/>
        <a:p>
          <a:pPr algn="just" rtl="1"/>
          <a:r>
            <a:rPr lang="ar-DZ" sz="1800" b="1" dirty="0" smtClean="0">
              <a:latin typeface="Simplified Arabic" pitchFamily="18" charset="-78"/>
              <a:cs typeface="Times New Roman" pitchFamily="18" charset="0"/>
            </a:rPr>
            <a:t>   </a:t>
          </a:r>
          <a:r>
            <a:rPr lang="ar-SA" sz="1800" b="1" dirty="0" smtClean="0">
              <a:latin typeface="Simplified Arabic" pitchFamily="18" charset="-78"/>
              <a:cs typeface="Times New Roman" pitchFamily="18" charset="0"/>
            </a:rPr>
            <a:t>تتيح للباحثين الفرصة في الحصول على أجوبة غير متوقعة</a:t>
          </a:r>
          <a:r>
            <a:rPr lang="en-US" sz="1800" b="1" dirty="0" smtClean="0">
              <a:latin typeface="Simplified Arabic" pitchFamily="18" charset="-78"/>
              <a:cs typeface="Times New Roman" pitchFamily="18" charset="0"/>
            </a:rPr>
            <a:t>.</a:t>
          </a:r>
          <a:endParaRPr lang="fr-FR" sz="1800" b="1" dirty="0"/>
        </a:p>
      </dgm:t>
    </dgm:pt>
    <dgm:pt modelId="{E1E4E6A8-FF20-4C39-9B7A-DA1DEFE3398B}" type="parTrans" cxnId="{EEDF3878-B8AE-4075-8039-E7B2C2CC5B7A}">
      <dgm:prSet/>
      <dgm:spPr/>
      <dgm:t>
        <a:bodyPr/>
        <a:lstStyle/>
        <a:p>
          <a:endParaRPr lang="fr-FR"/>
        </a:p>
      </dgm:t>
    </dgm:pt>
    <dgm:pt modelId="{847668FB-D9B3-45BA-A7F8-30B83322055B}" type="sibTrans" cxnId="{EEDF3878-B8AE-4075-8039-E7B2C2CC5B7A}">
      <dgm:prSet/>
      <dgm:spPr/>
      <dgm:t>
        <a:bodyPr/>
        <a:lstStyle/>
        <a:p>
          <a:endParaRPr lang="fr-FR"/>
        </a:p>
      </dgm:t>
    </dgm:pt>
    <dgm:pt modelId="{78F61957-36D7-47B2-953B-8269F1D9965F}">
      <dgm:prSet phldrT="[Texte]" custT="1"/>
      <dgm:spPr/>
      <dgm:t>
        <a:bodyPr/>
        <a:lstStyle/>
        <a:p>
          <a:pPr algn="just" rtl="1"/>
          <a:r>
            <a:rPr lang="ar-DZ" sz="1800" b="1" dirty="0" smtClean="0">
              <a:latin typeface="Simplified Arabic" pitchFamily="18" charset="-78"/>
              <a:cs typeface="Times New Roman" pitchFamily="18" charset="0"/>
            </a:rPr>
            <a:t>   </a:t>
          </a:r>
          <a:r>
            <a:rPr lang="ar-SA" sz="1800" b="1" dirty="0" smtClean="0">
              <a:latin typeface="Simplified Arabic" pitchFamily="18" charset="-78"/>
              <a:cs typeface="Times New Roman" pitchFamily="18" charset="0"/>
            </a:rPr>
            <a:t>يشجع الأشخاص الذين سيجيبون على </a:t>
          </a:r>
          <a:r>
            <a:rPr lang="ar-SA" sz="1800" b="1" dirty="0" err="1" smtClean="0">
              <a:latin typeface="Simplified Arabic" pitchFamily="18" charset="-78"/>
              <a:cs typeface="Times New Roman" pitchFamily="18" charset="0"/>
            </a:rPr>
            <a:t>الإستبيان</a:t>
          </a:r>
          <a:r>
            <a:rPr lang="ar-SA" sz="1800" b="1" dirty="0" smtClean="0">
              <a:latin typeface="Simplified Arabic" pitchFamily="18" charset="-78"/>
              <a:cs typeface="Times New Roman" pitchFamily="18" charset="0"/>
            </a:rPr>
            <a:t> على إضافة آرائهم الخاصة، ومشاعرهم، ومواقفهم، حيث يمكن الباحث من استخدامها في جمع المعطيات النوعية</a:t>
          </a:r>
          <a:r>
            <a:rPr lang="en-US" sz="1800" b="1" dirty="0" smtClean="0">
              <a:latin typeface="Simplified Arabic" pitchFamily="18" charset="-78"/>
              <a:cs typeface="Times New Roman" pitchFamily="18" charset="0"/>
            </a:rPr>
            <a:t>.</a:t>
          </a:r>
          <a:endParaRPr lang="fr-FR" sz="1800" b="1" dirty="0"/>
        </a:p>
      </dgm:t>
    </dgm:pt>
    <dgm:pt modelId="{15B2C12C-271F-4F5A-8035-BC477E25847B}" type="parTrans" cxnId="{4415E457-AC0F-4078-A1D4-D1EB3FA1E040}">
      <dgm:prSet/>
      <dgm:spPr/>
      <dgm:t>
        <a:bodyPr/>
        <a:lstStyle/>
        <a:p>
          <a:endParaRPr lang="fr-FR"/>
        </a:p>
      </dgm:t>
    </dgm:pt>
    <dgm:pt modelId="{AD661CB1-AE2F-4552-A9D3-ABDEBCA7C387}" type="sibTrans" cxnId="{4415E457-AC0F-4078-A1D4-D1EB3FA1E040}">
      <dgm:prSet/>
      <dgm:spPr/>
      <dgm:t>
        <a:bodyPr/>
        <a:lstStyle/>
        <a:p>
          <a:endParaRPr lang="fr-FR"/>
        </a:p>
      </dgm:t>
    </dgm:pt>
    <dgm:pt modelId="{AE634ED4-C50D-4F61-8398-402E481D4733}">
      <dgm:prSet phldrT="[Texte]" custT="1"/>
      <dgm:spPr/>
      <dgm:t>
        <a:bodyPr/>
        <a:lstStyle/>
        <a:p>
          <a:pPr rtl="1"/>
          <a:r>
            <a:rPr lang="ar-DZ" sz="2400" b="1" dirty="0" smtClean="0">
              <a:latin typeface="Simplified Arabic" pitchFamily="18" charset="-78"/>
              <a:cs typeface="Calibri" pitchFamily="34" charset="0"/>
            </a:rPr>
            <a:t>أسئلة مغلقة</a:t>
          </a:r>
          <a:endParaRPr lang="fr-FR" sz="2400" b="1" dirty="0"/>
        </a:p>
      </dgm:t>
    </dgm:pt>
    <dgm:pt modelId="{D9ADA96A-D22D-4A7C-BD55-4273FA4CC1D6}" type="parTrans" cxnId="{3318780D-38D9-42E6-A7BF-827D9C5DE0D3}">
      <dgm:prSet/>
      <dgm:spPr/>
      <dgm:t>
        <a:bodyPr/>
        <a:lstStyle/>
        <a:p>
          <a:endParaRPr lang="fr-FR"/>
        </a:p>
      </dgm:t>
    </dgm:pt>
    <dgm:pt modelId="{8069436D-7A95-4B0E-9F0B-C6C470EEF8EA}" type="sibTrans" cxnId="{3318780D-38D9-42E6-A7BF-827D9C5DE0D3}">
      <dgm:prSet/>
      <dgm:spPr/>
      <dgm:t>
        <a:bodyPr/>
        <a:lstStyle/>
        <a:p>
          <a:endParaRPr lang="fr-FR"/>
        </a:p>
      </dgm:t>
    </dgm:pt>
    <dgm:pt modelId="{7582C841-F62E-4077-9859-68EBA70201E0}">
      <dgm:prSet phldrT="[Texte]" custT="1"/>
      <dgm:spPr/>
      <dgm:t>
        <a:bodyPr/>
        <a:lstStyle/>
        <a:p>
          <a:pPr algn="just" rtl="1"/>
          <a:r>
            <a:rPr lang="ar-DZ" sz="1800" b="1" dirty="0" smtClean="0">
              <a:latin typeface="Simplified Arabic" pitchFamily="18" charset="-78"/>
              <a:cs typeface="Calibri" pitchFamily="34" charset="0"/>
            </a:rPr>
            <a:t>   </a:t>
          </a:r>
          <a:r>
            <a:rPr lang="ar-SA" sz="1800" b="1" dirty="0" smtClean="0">
              <a:latin typeface="Simplified Arabic" pitchFamily="18" charset="-78"/>
              <a:cs typeface="Calibri" pitchFamily="34" charset="0"/>
            </a:rPr>
            <a:t>ينحصر جوابه ضمن مجال محدد من الإجابات المتوقعة، كأسئلة </a:t>
          </a:r>
          <a:r>
            <a:rPr lang="en-US" sz="1800" b="1" dirty="0" smtClean="0">
              <a:cs typeface="Calibri" pitchFamily="34" charset="0"/>
            </a:rPr>
            <a:t>”</a:t>
          </a:r>
          <a:r>
            <a:rPr lang="ar-SA" sz="1800" b="1" dirty="0" smtClean="0">
              <a:latin typeface="Simplified Arabic" pitchFamily="18" charset="-78"/>
              <a:cs typeface="Calibri" pitchFamily="34" charset="0"/>
            </a:rPr>
            <a:t>نعم</a:t>
          </a:r>
          <a:r>
            <a:rPr lang="en-US" sz="1800" b="1" dirty="0" smtClean="0">
              <a:cs typeface="Calibri" pitchFamily="34" charset="0"/>
            </a:rPr>
            <a:t>“</a:t>
          </a:r>
          <a:r>
            <a:rPr lang="en-US" sz="1800" b="1" dirty="0" smtClean="0">
              <a:latin typeface="Simplified Arabic" pitchFamily="18" charset="-78"/>
              <a:cs typeface="Calibri" pitchFamily="34" charset="0"/>
            </a:rPr>
            <a:t> </a:t>
          </a:r>
          <a:r>
            <a:rPr lang="ar-SA" sz="1800" b="1" dirty="0" smtClean="0">
              <a:latin typeface="Simplified Arabic" pitchFamily="18" charset="-78"/>
              <a:cs typeface="Calibri" pitchFamily="34" charset="0"/>
            </a:rPr>
            <a:t>أو</a:t>
          </a:r>
          <a:r>
            <a:rPr lang="en-US" sz="1800" b="1" dirty="0" smtClean="0">
              <a:latin typeface="Simplified Arabic" pitchFamily="18" charset="-78"/>
              <a:cs typeface="Calibri" pitchFamily="34" charset="0"/>
            </a:rPr>
            <a:t> </a:t>
          </a:r>
          <a:r>
            <a:rPr lang="en-US" sz="1800" b="1" dirty="0" smtClean="0">
              <a:cs typeface="Calibri" pitchFamily="34" charset="0"/>
            </a:rPr>
            <a:t>”</a:t>
          </a:r>
          <a:r>
            <a:rPr lang="ar-SA" sz="1800" b="1" dirty="0" smtClean="0">
              <a:latin typeface="Simplified Arabic" pitchFamily="18" charset="-78"/>
              <a:cs typeface="Calibri" pitchFamily="34" charset="0"/>
            </a:rPr>
            <a:t>لا</a:t>
          </a:r>
          <a:r>
            <a:rPr lang="en-US" sz="1800" b="1" dirty="0" smtClean="0">
              <a:cs typeface="Calibri" pitchFamily="34" charset="0"/>
            </a:rPr>
            <a:t>“</a:t>
          </a:r>
          <a:r>
            <a:rPr lang="ar-SA" sz="1800" b="1" dirty="0" smtClean="0">
              <a:latin typeface="Simplified Arabic" pitchFamily="18" charset="-78"/>
              <a:cs typeface="Calibri" pitchFamily="34" charset="0"/>
            </a:rPr>
            <a:t>، وأسئلة المعدل </a:t>
          </a:r>
          <a:r>
            <a:rPr lang="ar-SA" sz="1800" b="1" dirty="0" err="1" smtClean="0">
              <a:latin typeface="Simplified Arabic" pitchFamily="18" charset="-78"/>
              <a:cs typeface="Calibri" pitchFamily="34" charset="0"/>
            </a:rPr>
            <a:t>التقييمية</a:t>
          </a:r>
          <a:r>
            <a:rPr lang="en-US" sz="1800" b="1" dirty="0" smtClean="0">
              <a:latin typeface="Simplified Arabic" pitchFamily="18" charset="-78"/>
              <a:cs typeface="Calibri" pitchFamily="34" charset="0"/>
            </a:rPr>
            <a:t>.</a:t>
          </a:r>
          <a:endParaRPr lang="fr-FR" sz="1800" b="1" dirty="0"/>
        </a:p>
      </dgm:t>
    </dgm:pt>
    <dgm:pt modelId="{FC7B6FEA-7144-4495-8614-E97624CA7CA5}" type="parTrans" cxnId="{1ABA2542-A64A-4E99-AD88-4ED186C7ECF9}">
      <dgm:prSet/>
      <dgm:spPr/>
      <dgm:t>
        <a:bodyPr/>
        <a:lstStyle/>
        <a:p>
          <a:endParaRPr lang="fr-FR"/>
        </a:p>
      </dgm:t>
    </dgm:pt>
    <dgm:pt modelId="{76589D74-C772-4A28-B585-E4C3A849B5C9}" type="sibTrans" cxnId="{1ABA2542-A64A-4E99-AD88-4ED186C7ECF9}">
      <dgm:prSet/>
      <dgm:spPr/>
      <dgm:t>
        <a:bodyPr/>
        <a:lstStyle/>
        <a:p>
          <a:endParaRPr lang="fr-FR"/>
        </a:p>
      </dgm:t>
    </dgm:pt>
    <dgm:pt modelId="{8FD8A198-EF6D-4291-811F-DC46C28471A0}">
      <dgm:prSet phldrT="[Texte]" custT="1"/>
      <dgm:spPr/>
      <dgm:t>
        <a:bodyPr/>
        <a:lstStyle/>
        <a:p>
          <a:pPr algn="just" rtl="1"/>
          <a:r>
            <a:rPr lang="ar-DZ" sz="1800" b="1" dirty="0" smtClean="0">
              <a:latin typeface="Simplified Arabic" pitchFamily="18" charset="-78"/>
              <a:cs typeface="Times New Roman" pitchFamily="18" charset="0"/>
            </a:rPr>
            <a:t>   </a:t>
          </a:r>
          <a:r>
            <a:rPr lang="ar-SA" sz="1800" b="1" dirty="0" smtClean="0">
              <a:latin typeface="Simplified Arabic" pitchFamily="18" charset="-78"/>
              <a:cs typeface="Times New Roman" pitchFamily="18" charset="0"/>
            </a:rPr>
            <a:t>تصف بعمق أكبر وجهات النظر الحقيقية للأشخاص الذين يرغبون بإتاحة الفرصة لهم للإجابة على بعض الأسئلة بكلماتهم الخاصة</a:t>
          </a:r>
          <a:r>
            <a:rPr lang="en-US" sz="1800" b="1" dirty="0" smtClean="0">
              <a:latin typeface="Simplified Arabic" pitchFamily="18" charset="-78"/>
              <a:cs typeface="Times New Roman" pitchFamily="18" charset="0"/>
            </a:rPr>
            <a:t>.</a:t>
          </a:r>
          <a:endParaRPr lang="fr-FR" sz="1800" b="1" dirty="0"/>
        </a:p>
      </dgm:t>
    </dgm:pt>
    <dgm:pt modelId="{D3FF942F-F452-421D-8880-5849597C2BB6}" type="parTrans" cxnId="{3567B629-AF87-48DC-989D-279A6FEAF732}">
      <dgm:prSet/>
      <dgm:spPr/>
      <dgm:t>
        <a:bodyPr/>
        <a:lstStyle/>
        <a:p>
          <a:endParaRPr lang="fr-FR"/>
        </a:p>
      </dgm:t>
    </dgm:pt>
    <dgm:pt modelId="{244DB3C1-F65B-4BD3-97E0-F179EFCCD935}" type="sibTrans" cxnId="{3567B629-AF87-48DC-989D-279A6FEAF732}">
      <dgm:prSet/>
      <dgm:spPr/>
      <dgm:t>
        <a:bodyPr/>
        <a:lstStyle/>
        <a:p>
          <a:endParaRPr lang="fr-FR"/>
        </a:p>
      </dgm:t>
    </dgm:pt>
    <dgm:pt modelId="{F6C5638F-464F-45EB-82EE-87E05FBB3ABC}" type="pres">
      <dgm:prSet presAssocID="{EC7672ED-690E-4CEF-B6DB-BF3E978EA1B2}" presName="diagram" presStyleCnt="0">
        <dgm:presLayoutVars>
          <dgm:chPref val="1"/>
          <dgm:dir val="rev"/>
          <dgm:animOne val="branch"/>
          <dgm:animLvl val="lvl"/>
          <dgm:resizeHandles val="exact"/>
        </dgm:presLayoutVars>
      </dgm:prSet>
      <dgm:spPr/>
      <dgm:t>
        <a:bodyPr/>
        <a:lstStyle/>
        <a:p>
          <a:endParaRPr lang="fr-FR"/>
        </a:p>
      </dgm:t>
    </dgm:pt>
    <dgm:pt modelId="{AEB97929-438B-4B5C-BBE6-EE05807BBE2B}" type="pres">
      <dgm:prSet presAssocID="{9F60E932-5E7F-4F6A-9800-5AC820CFAC1B}" presName="root1" presStyleCnt="0"/>
      <dgm:spPr/>
    </dgm:pt>
    <dgm:pt modelId="{3C9B670A-3445-41E0-8C99-9D7BE7DF1866}" type="pres">
      <dgm:prSet presAssocID="{9F60E932-5E7F-4F6A-9800-5AC820CFAC1B}" presName="LevelOneTextNode" presStyleLbl="node0" presStyleIdx="0" presStyleCnt="1" custScaleY="144710">
        <dgm:presLayoutVars>
          <dgm:chPref val="3"/>
        </dgm:presLayoutVars>
      </dgm:prSet>
      <dgm:spPr/>
      <dgm:t>
        <a:bodyPr/>
        <a:lstStyle/>
        <a:p>
          <a:endParaRPr lang="fr-FR"/>
        </a:p>
      </dgm:t>
    </dgm:pt>
    <dgm:pt modelId="{3AAE43BD-CC8B-4692-BF5D-01840CA701FE}" type="pres">
      <dgm:prSet presAssocID="{9F60E932-5E7F-4F6A-9800-5AC820CFAC1B}" presName="level2hierChild" presStyleCnt="0"/>
      <dgm:spPr/>
    </dgm:pt>
    <dgm:pt modelId="{93054781-241F-4EBF-8191-5601EB8C4FD0}" type="pres">
      <dgm:prSet presAssocID="{577DAF3F-271F-4C8A-A3F7-D243D0674FB4}" presName="conn2-1" presStyleLbl="parChTrans1D2" presStyleIdx="0" presStyleCnt="2"/>
      <dgm:spPr/>
      <dgm:t>
        <a:bodyPr/>
        <a:lstStyle/>
        <a:p>
          <a:endParaRPr lang="fr-FR"/>
        </a:p>
      </dgm:t>
    </dgm:pt>
    <dgm:pt modelId="{BF7D2340-475A-4347-9ECC-0038DAE4805E}" type="pres">
      <dgm:prSet presAssocID="{577DAF3F-271F-4C8A-A3F7-D243D0674FB4}" presName="connTx" presStyleLbl="parChTrans1D2" presStyleIdx="0" presStyleCnt="2"/>
      <dgm:spPr/>
      <dgm:t>
        <a:bodyPr/>
        <a:lstStyle/>
        <a:p>
          <a:endParaRPr lang="fr-FR"/>
        </a:p>
      </dgm:t>
    </dgm:pt>
    <dgm:pt modelId="{E19E1CDF-4C2A-4F64-8B3C-3DDE13A7E300}" type="pres">
      <dgm:prSet presAssocID="{48759452-E2FB-4EB0-9C48-5C6A52B533A8}" presName="root2" presStyleCnt="0"/>
      <dgm:spPr/>
    </dgm:pt>
    <dgm:pt modelId="{ED1D7876-5547-433B-A39F-3EA3DCDAEF28}" type="pres">
      <dgm:prSet presAssocID="{48759452-E2FB-4EB0-9C48-5C6A52B533A8}" presName="LevelTwoTextNode" presStyleLbl="node2" presStyleIdx="0" presStyleCnt="2" custScaleX="77717" custScaleY="137892">
        <dgm:presLayoutVars>
          <dgm:chPref val="3"/>
        </dgm:presLayoutVars>
      </dgm:prSet>
      <dgm:spPr/>
      <dgm:t>
        <a:bodyPr/>
        <a:lstStyle/>
        <a:p>
          <a:endParaRPr lang="fr-FR"/>
        </a:p>
      </dgm:t>
    </dgm:pt>
    <dgm:pt modelId="{182A6778-83C6-46D5-98CB-51E742C61896}" type="pres">
      <dgm:prSet presAssocID="{48759452-E2FB-4EB0-9C48-5C6A52B533A8}" presName="level3hierChild" presStyleCnt="0"/>
      <dgm:spPr/>
    </dgm:pt>
    <dgm:pt modelId="{7CD6B817-2EC0-4464-8C6B-6854D50A2754}" type="pres">
      <dgm:prSet presAssocID="{E1E4E6A8-FF20-4C39-9B7A-DA1DEFE3398B}" presName="conn2-1" presStyleLbl="parChTrans1D3" presStyleIdx="0" presStyleCnt="4"/>
      <dgm:spPr/>
      <dgm:t>
        <a:bodyPr/>
        <a:lstStyle/>
        <a:p>
          <a:endParaRPr lang="fr-FR"/>
        </a:p>
      </dgm:t>
    </dgm:pt>
    <dgm:pt modelId="{C3BAD771-6619-4FEC-8139-51BCEEF1B9BD}" type="pres">
      <dgm:prSet presAssocID="{E1E4E6A8-FF20-4C39-9B7A-DA1DEFE3398B}" presName="connTx" presStyleLbl="parChTrans1D3" presStyleIdx="0" presStyleCnt="4"/>
      <dgm:spPr/>
      <dgm:t>
        <a:bodyPr/>
        <a:lstStyle/>
        <a:p>
          <a:endParaRPr lang="fr-FR"/>
        </a:p>
      </dgm:t>
    </dgm:pt>
    <dgm:pt modelId="{A272FE86-44B9-41D3-A219-1747708FC6C5}" type="pres">
      <dgm:prSet presAssocID="{D493FB0D-74F6-4821-8830-2FF8F98A85DF}" presName="root2" presStyleCnt="0"/>
      <dgm:spPr/>
    </dgm:pt>
    <dgm:pt modelId="{EA7CD320-BD8B-473D-86CB-165FC64DF177}" type="pres">
      <dgm:prSet presAssocID="{D493FB0D-74F6-4821-8830-2FF8F98A85DF}" presName="LevelTwoTextNode" presStyleLbl="node3" presStyleIdx="0" presStyleCnt="4" custScaleX="253918" custScaleY="125342">
        <dgm:presLayoutVars>
          <dgm:chPref val="3"/>
        </dgm:presLayoutVars>
      </dgm:prSet>
      <dgm:spPr/>
      <dgm:t>
        <a:bodyPr/>
        <a:lstStyle/>
        <a:p>
          <a:endParaRPr lang="fr-FR"/>
        </a:p>
      </dgm:t>
    </dgm:pt>
    <dgm:pt modelId="{2FA3965B-2371-48C9-B541-9A45F7F86605}" type="pres">
      <dgm:prSet presAssocID="{D493FB0D-74F6-4821-8830-2FF8F98A85DF}" presName="level3hierChild" presStyleCnt="0"/>
      <dgm:spPr/>
    </dgm:pt>
    <dgm:pt modelId="{95C24D9A-BCA9-4F3C-A0C4-F05491934A58}" type="pres">
      <dgm:prSet presAssocID="{D3FF942F-F452-421D-8880-5849597C2BB6}" presName="conn2-1" presStyleLbl="parChTrans1D3" presStyleIdx="1" presStyleCnt="4"/>
      <dgm:spPr/>
      <dgm:t>
        <a:bodyPr/>
        <a:lstStyle/>
        <a:p>
          <a:endParaRPr lang="fr-FR"/>
        </a:p>
      </dgm:t>
    </dgm:pt>
    <dgm:pt modelId="{5E240D3B-D15B-4D8F-B7C2-CBE0600AD4DD}" type="pres">
      <dgm:prSet presAssocID="{D3FF942F-F452-421D-8880-5849597C2BB6}" presName="connTx" presStyleLbl="parChTrans1D3" presStyleIdx="1" presStyleCnt="4"/>
      <dgm:spPr/>
      <dgm:t>
        <a:bodyPr/>
        <a:lstStyle/>
        <a:p>
          <a:endParaRPr lang="fr-FR"/>
        </a:p>
      </dgm:t>
    </dgm:pt>
    <dgm:pt modelId="{E898B46E-C112-4DDF-9BC9-FD9C8A75CC8A}" type="pres">
      <dgm:prSet presAssocID="{8FD8A198-EF6D-4291-811F-DC46C28471A0}" presName="root2" presStyleCnt="0"/>
      <dgm:spPr/>
    </dgm:pt>
    <dgm:pt modelId="{5AE734C1-39B1-4561-8F02-E70336424CC1}" type="pres">
      <dgm:prSet presAssocID="{8FD8A198-EF6D-4291-811F-DC46C28471A0}" presName="LevelTwoTextNode" presStyleLbl="node3" presStyleIdx="1" presStyleCnt="4" custScaleX="252809" custScaleY="128121">
        <dgm:presLayoutVars>
          <dgm:chPref val="3"/>
        </dgm:presLayoutVars>
      </dgm:prSet>
      <dgm:spPr/>
      <dgm:t>
        <a:bodyPr/>
        <a:lstStyle/>
        <a:p>
          <a:endParaRPr lang="fr-FR"/>
        </a:p>
      </dgm:t>
    </dgm:pt>
    <dgm:pt modelId="{2D4689A2-8590-4F74-BC2A-6737F09B91FB}" type="pres">
      <dgm:prSet presAssocID="{8FD8A198-EF6D-4291-811F-DC46C28471A0}" presName="level3hierChild" presStyleCnt="0"/>
      <dgm:spPr/>
    </dgm:pt>
    <dgm:pt modelId="{005AAAF2-4A22-4BDF-AD37-42EE42FC8898}" type="pres">
      <dgm:prSet presAssocID="{15B2C12C-271F-4F5A-8035-BC477E25847B}" presName="conn2-1" presStyleLbl="parChTrans1D3" presStyleIdx="2" presStyleCnt="4"/>
      <dgm:spPr/>
      <dgm:t>
        <a:bodyPr/>
        <a:lstStyle/>
        <a:p>
          <a:endParaRPr lang="fr-FR"/>
        </a:p>
      </dgm:t>
    </dgm:pt>
    <dgm:pt modelId="{58BE47EA-1706-4CA2-93B6-C89813F65A05}" type="pres">
      <dgm:prSet presAssocID="{15B2C12C-271F-4F5A-8035-BC477E25847B}" presName="connTx" presStyleLbl="parChTrans1D3" presStyleIdx="2" presStyleCnt="4"/>
      <dgm:spPr/>
      <dgm:t>
        <a:bodyPr/>
        <a:lstStyle/>
        <a:p>
          <a:endParaRPr lang="fr-FR"/>
        </a:p>
      </dgm:t>
    </dgm:pt>
    <dgm:pt modelId="{109023DB-71F0-4AD6-A4C7-5CD847AA0776}" type="pres">
      <dgm:prSet presAssocID="{78F61957-36D7-47B2-953B-8269F1D9965F}" presName="root2" presStyleCnt="0"/>
      <dgm:spPr/>
    </dgm:pt>
    <dgm:pt modelId="{41B1778A-B9A2-47D7-AED7-E8DDC64E679E}" type="pres">
      <dgm:prSet presAssocID="{78F61957-36D7-47B2-953B-8269F1D9965F}" presName="LevelTwoTextNode" presStyleLbl="node3" presStyleIdx="2" presStyleCnt="4" custScaleX="253609" custScaleY="148498">
        <dgm:presLayoutVars>
          <dgm:chPref val="3"/>
        </dgm:presLayoutVars>
      </dgm:prSet>
      <dgm:spPr/>
      <dgm:t>
        <a:bodyPr/>
        <a:lstStyle/>
        <a:p>
          <a:endParaRPr lang="fr-FR"/>
        </a:p>
      </dgm:t>
    </dgm:pt>
    <dgm:pt modelId="{30C79173-8879-45B1-AE2F-2218009955A8}" type="pres">
      <dgm:prSet presAssocID="{78F61957-36D7-47B2-953B-8269F1D9965F}" presName="level3hierChild" presStyleCnt="0"/>
      <dgm:spPr/>
    </dgm:pt>
    <dgm:pt modelId="{C19084E5-E9F5-4F8D-AA3D-3231106E8812}" type="pres">
      <dgm:prSet presAssocID="{D9ADA96A-D22D-4A7C-BD55-4273FA4CC1D6}" presName="conn2-1" presStyleLbl="parChTrans1D2" presStyleIdx="1" presStyleCnt="2"/>
      <dgm:spPr/>
      <dgm:t>
        <a:bodyPr/>
        <a:lstStyle/>
        <a:p>
          <a:endParaRPr lang="fr-FR"/>
        </a:p>
      </dgm:t>
    </dgm:pt>
    <dgm:pt modelId="{A454B5AC-861D-4D9D-B557-50D3ED08D98A}" type="pres">
      <dgm:prSet presAssocID="{D9ADA96A-D22D-4A7C-BD55-4273FA4CC1D6}" presName="connTx" presStyleLbl="parChTrans1D2" presStyleIdx="1" presStyleCnt="2"/>
      <dgm:spPr/>
      <dgm:t>
        <a:bodyPr/>
        <a:lstStyle/>
        <a:p>
          <a:endParaRPr lang="fr-FR"/>
        </a:p>
      </dgm:t>
    </dgm:pt>
    <dgm:pt modelId="{D44DE866-95E3-416B-925A-863FC7065543}" type="pres">
      <dgm:prSet presAssocID="{AE634ED4-C50D-4F61-8398-402E481D4733}" presName="root2" presStyleCnt="0"/>
      <dgm:spPr/>
    </dgm:pt>
    <dgm:pt modelId="{E5CFADE9-E40B-45EF-95DE-0E99010DD476}" type="pres">
      <dgm:prSet presAssocID="{AE634ED4-C50D-4F61-8398-402E481D4733}" presName="LevelTwoTextNode" presStyleLbl="node2" presStyleIdx="1" presStyleCnt="2" custScaleX="81701" custScaleY="143031">
        <dgm:presLayoutVars>
          <dgm:chPref val="3"/>
        </dgm:presLayoutVars>
      </dgm:prSet>
      <dgm:spPr/>
      <dgm:t>
        <a:bodyPr/>
        <a:lstStyle/>
        <a:p>
          <a:endParaRPr lang="fr-FR"/>
        </a:p>
      </dgm:t>
    </dgm:pt>
    <dgm:pt modelId="{B1C4EC5B-3B62-43DF-83D0-07891ADE438F}" type="pres">
      <dgm:prSet presAssocID="{AE634ED4-C50D-4F61-8398-402E481D4733}" presName="level3hierChild" presStyleCnt="0"/>
      <dgm:spPr/>
    </dgm:pt>
    <dgm:pt modelId="{5D9E0756-95AC-4A6B-AE99-581342D26BD5}" type="pres">
      <dgm:prSet presAssocID="{FC7B6FEA-7144-4495-8614-E97624CA7CA5}" presName="conn2-1" presStyleLbl="parChTrans1D3" presStyleIdx="3" presStyleCnt="4"/>
      <dgm:spPr/>
      <dgm:t>
        <a:bodyPr/>
        <a:lstStyle/>
        <a:p>
          <a:endParaRPr lang="fr-FR"/>
        </a:p>
      </dgm:t>
    </dgm:pt>
    <dgm:pt modelId="{2D9BEE06-81DE-4DB3-B610-45132BE4E376}" type="pres">
      <dgm:prSet presAssocID="{FC7B6FEA-7144-4495-8614-E97624CA7CA5}" presName="connTx" presStyleLbl="parChTrans1D3" presStyleIdx="3" presStyleCnt="4"/>
      <dgm:spPr/>
      <dgm:t>
        <a:bodyPr/>
        <a:lstStyle/>
        <a:p>
          <a:endParaRPr lang="fr-FR"/>
        </a:p>
      </dgm:t>
    </dgm:pt>
    <dgm:pt modelId="{AC5403DE-4C4D-4B6A-9162-E90C72FD9F59}" type="pres">
      <dgm:prSet presAssocID="{7582C841-F62E-4077-9859-68EBA70201E0}" presName="root2" presStyleCnt="0"/>
      <dgm:spPr/>
    </dgm:pt>
    <dgm:pt modelId="{6A565726-7F3F-4149-93EA-14260FED567E}" type="pres">
      <dgm:prSet presAssocID="{7582C841-F62E-4077-9859-68EBA70201E0}" presName="LevelTwoTextNode" presStyleLbl="node3" presStyleIdx="3" presStyleCnt="4" custScaleX="247290" custScaleY="159498">
        <dgm:presLayoutVars>
          <dgm:chPref val="3"/>
        </dgm:presLayoutVars>
      </dgm:prSet>
      <dgm:spPr/>
      <dgm:t>
        <a:bodyPr/>
        <a:lstStyle/>
        <a:p>
          <a:endParaRPr lang="fr-FR"/>
        </a:p>
      </dgm:t>
    </dgm:pt>
    <dgm:pt modelId="{3589A0ED-405E-4250-B238-ED26264B8CA5}" type="pres">
      <dgm:prSet presAssocID="{7582C841-F62E-4077-9859-68EBA70201E0}" presName="level3hierChild" presStyleCnt="0"/>
      <dgm:spPr/>
    </dgm:pt>
  </dgm:ptLst>
  <dgm:cxnLst>
    <dgm:cxn modelId="{8666FF1B-A5CD-4D15-943C-990F2C6EE503}" type="presOf" srcId="{AE634ED4-C50D-4F61-8398-402E481D4733}" destId="{E5CFADE9-E40B-45EF-95DE-0E99010DD476}" srcOrd="0" destOrd="0" presId="urn:microsoft.com/office/officeart/2005/8/layout/hierarchy2"/>
    <dgm:cxn modelId="{58E71413-FA8F-4362-A61A-A4C423DE0E7D}" srcId="{EC7672ED-690E-4CEF-B6DB-BF3E978EA1B2}" destId="{9F60E932-5E7F-4F6A-9800-5AC820CFAC1B}" srcOrd="0" destOrd="0" parTransId="{A709BEFD-C9CA-4D5C-858A-8CABD5189DC2}" sibTransId="{22BB027E-A877-44FD-B938-DE4A206E22BB}"/>
    <dgm:cxn modelId="{1ED763A5-E8E6-46FF-B412-7A92238D22D6}" type="presOf" srcId="{15B2C12C-271F-4F5A-8035-BC477E25847B}" destId="{58BE47EA-1706-4CA2-93B6-C89813F65A05}" srcOrd="1" destOrd="0" presId="urn:microsoft.com/office/officeart/2005/8/layout/hierarchy2"/>
    <dgm:cxn modelId="{1ABA2542-A64A-4E99-AD88-4ED186C7ECF9}" srcId="{AE634ED4-C50D-4F61-8398-402E481D4733}" destId="{7582C841-F62E-4077-9859-68EBA70201E0}" srcOrd="0" destOrd="0" parTransId="{FC7B6FEA-7144-4495-8614-E97624CA7CA5}" sibTransId="{76589D74-C772-4A28-B585-E4C3A849B5C9}"/>
    <dgm:cxn modelId="{629AA5A1-299F-4A8F-A732-5B31E54DFC04}" type="presOf" srcId="{7582C841-F62E-4077-9859-68EBA70201E0}" destId="{6A565726-7F3F-4149-93EA-14260FED567E}" srcOrd="0" destOrd="0" presId="urn:microsoft.com/office/officeart/2005/8/layout/hierarchy2"/>
    <dgm:cxn modelId="{1A1BD691-2620-4755-BE07-540B00DE1DFE}" type="presOf" srcId="{9F60E932-5E7F-4F6A-9800-5AC820CFAC1B}" destId="{3C9B670A-3445-41E0-8C99-9D7BE7DF1866}" srcOrd="0" destOrd="0" presId="urn:microsoft.com/office/officeart/2005/8/layout/hierarchy2"/>
    <dgm:cxn modelId="{D1B31DAE-42E0-49E0-BE4D-10D1798E3EA5}" type="presOf" srcId="{D9ADA96A-D22D-4A7C-BD55-4273FA4CC1D6}" destId="{C19084E5-E9F5-4F8D-AA3D-3231106E8812}" srcOrd="0" destOrd="0" presId="urn:microsoft.com/office/officeart/2005/8/layout/hierarchy2"/>
    <dgm:cxn modelId="{7E4E79E7-7456-4CDF-B657-C2929EA2BAD6}" type="presOf" srcId="{D3FF942F-F452-421D-8880-5849597C2BB6}" destId="{95C24D9A-BCA9-4F3C-A0C4-F05491934A58}" srcOrd="0" destOrd="0" presId="urn:microsoft.com/office/officeart/2005/8/layout/hierarchy2"/>
    <dgm:cxn modelId="{929FF616-898B-4844-B906-DA72C4B94906}" type="presOf" srcId="{EC7672ED-690E-4CEF-B6DB-BF3E978EA1B2}" destId="{F6C5638F-464F-45EB-82EE-87E05FBB3ABC}" srcOrd="0" destOrd="0" presId="urn:microsoft.com/office/officeart/2005/8/layout/hierarchy2"/>
    <dgm:cxn modelId="{2C220B9A-EB78-4FC9-ABEF-402576F7AC55}" type="presOf" srcId="{FC7B6FEA-7144-4495-8614-E97624CA7CA5}" destId="{2D9BEE06-81DE-4DB3-B610-45132BE4E376}" srcOrd="1" destOrd="0" presId="urn:microsoft.com/office/officeart/2005/8/layout/hierarchy2"/>
    <dgm:cxn modelId="{63118C70-7E3A-4DD2-A9C2-6F7AE61E8604}" srcId="{9F60E932-5E7F-4F6A-9800-5AC820CFAC1B}" destId="{48759452-E2FB-4EB0-9C48-5C6A52B533A8}" srcOrd="0" destOrd="0" parTransId="{577DAF3F-271F-4C8A-A3F7-D243D0674FB4}" sibTransId="{A78660D9-1C58-4FC6-BB44-E65637256EF5}"/>
    <dgm:cxn modelId="{C83A1B5C-7E10-4F8E-9863-AC4A85E26FFF}" type="presOf" srcId="{E1E4E6A8-FF20-4C39-9B7A-DA1DEFE3398B}" destId="{C3BAD771-6619-4FEC-8139-51BCEEF1B9BD}" srcOrd="1" destOrd="0" presId="urn:microsoft.com/office/officeart/2005/8/layout/hierarchy2"/>
    <dgm:cxn modelId="{C6C65910-A0F8-41FE-9904-3A18FCB6265B}" type="presOf" srcId="{E1E4E6A8-FF20-4C39-9B7A-DA1DEFE3398B}" destId="{7CD6B817-2EC0-4464-8C6B-6854D50A2754}" srcOrd="0" destOrd="0" presId="urn:microsoft.com/office/officeart/2005/8/layout/hierarchy2"/>
    <dgm:cxn modelId="{A2D59A83-CC07-49D9-A64D-37A8FE3761B4}" type="presOf" srcId="{577DAF3F-271F-4C8A-A3F7-D243D0674FB4}" destId="{BF7D2340-475A-4347-9ECC-0038DAE4805E}" srcOrd="1" destOrd="0" presId="urn:microsoft.com/office/officeart/2005/8/layout/hierarchy2"/>
    <dgm:cxn modelId="{4646214C-CE66-4022-BC46-54D0F7C4410C}" type="presOf" srcId="{FC7B6FEA-7144-4495-8614-E97624CA7CA5}" destId="{5D9E0756-95AC-4A6B-AE99-581342D26BD5}" srcOrd="0" destOrd="0" presId="urn:microsoft.com/office/officeart/2005/8/layout/hierarchy2"/>
    <dgm:cxn modelId="{2925CAEE-3E56-42EC-AF77-66A864E5FB1D}" type="presOf" srcId="{D493FB0D-74F6-4821-8830-2FF8F98A85DF}" destId="{EA7CD320-BD8B-473D-86CB-165FC64DF177}" srcOrd="0" destOrd="0" presId="urn:microsoft.com/office/officeart/2005/8/layout/hierarchy2"/>
    <dgm:cxn modelId="{571F3EBD-996F-463D-91B4-49D81EB2B565}" type="presOf" srcId="{D9ADA96A-D22D-4A7C-BD55-4273FA4CC1D6}" destId="{A454B5AC-861D-4D9D-B557-50D3ED08D98A}" srcOrd="1" destOrd="0" presId="urn:microsoft.com/office/officeart/2005/8/layout/hierarchy2"/>
    <dgm:cxn modelId="{3567B629-AF87-48DC-989D-279A6FEAF732}" srcId="{48759452-E2FB-4EB0-9C48-5C6A52B533A8}" destId="{8FD8A198-EF6D-4291-811F-DC46C28471A0}" srcOrd="1" destOrd="0" parTransId="{D3FF942F-F452-421D-8880-5849597C2BB6}" sibTransId="{244DB3C1-F65B-4BD3-97E0-F179EFCCD935}"/>
    <dgm:cxn modelId="{6E829F8C-0AA8-40B4-8D61-8E89A78FD3D6}" type="presOf" srcId="{78F61957-36D7-47B2-953B-8269F1D9965F}" destId="{41B1778A-B9A2-47D7-AED7-E8DDC64E679E}" srcOrd="0" destOrd="0" presId="urn:microsoft.com/office/officeart/2005/8/layout/hierarchy2"/>
    <dgm:cxn modelId="{872BDE80-1AC9-44DE-9CBF-7B9E0D299F45}" type="presOf" srcId="{48759452-E2FB-4EB0-9C48-5C6A52B533A8}" destId="{ED1D7876-5547-433B-A39F-3EA3DCDAEF28}" srcOrd="0" destOrd="0" presId="urn:microsoft.com/office/officeart/2005/8/layout/hierarchy2"/>
    <dgm:cxn modelId="{9C160D7D-49A8-487F-97A9-88FCC494F71C}" type="presOf" srcId="{577DAF3F-271F-4C8A-A3F7-D243D0674FB4}" destId="{93054781-241F-4EBF-8191-5601EB8C4FD0}" srcOrd="0" destOrd="0" presId="urn:microsoft.com/office/officeart/2005/8/layout/hierarchy2"/>
    <dgm:cxn modelId="{1F8CC285-3E60-4729-A4ED-3C7E5B6835DB}" type="presOf" srcId="{D3FF942F-F452-421D-8880-5849597C2BB6}" destId="{5E240D3B-D15B-4D8F-B7C2-CBE0600AD4DD}" srcOrd="1" destOrd="0" presId="urn:microsoft.com/office/officeart/2005/8/layout/hierarchy2"/>
    <dgm:cxn modelId="{3318780D-38D9-42E6-A7BF-827D9C5DE0D3}" srcId="{9F60E932-5E7F-4F6A-9800-5AC820CFAC1B}" destId="{AE634ED4-C50D-4F61-8398-402E481D4733}" srcOrd="1" destOrd="0" parTransId="{D9ADA96A-D22D-4A7C-BD55-4273FA4CC1D6}" sibTransId="{8069436D-7A95-4B0E-9F0B-C6C470EEF8EA}"/>
    <dgm:cxn modelId="{5443D422-BAB1-418F-BE49-F6F05EDFF556}" type="presOf" srcId="{15B2C12C-271F-4F5A-8035-BC477E25847B}" destId="{005AAAF2-4A22-4BDF-AD37-42EE42FC8898}" srcOrd="0" destOrd="0" presId="urn:microsoft.com/office/officeart/2005/8/layout/hierarchy2"/>
    <dgm:cxn modelId="{EEDF3878-B8AE-4075-8039-E7B2C2CC5B7A}" srcId="{48759452-E2FB-4EB0-9C48-5C6A52B533A8}" destId="{D493FB0D-74F6-4821-8830-2FF8F98A85DF}" srcOrd="0" destOrd="0" parTransId="{E1E4E6A8-FF20-4C39-9B7A-DA1DEFE3398B}" sibTransId="{847668FB-D9B3-45BA-A7F8-30B83322055B}"/>
    <dgm:cxn modelId="{4415E457-AC0F-4078-A1D4-D1EB3FA1E040}" srcId="{48759452-E2FB-4EB0-9C48-5C6A52B533A8}" destId="{78F61957-36D7-47B2-953B-8269F1D9965F}" srcOrd="2" destOrd="0" parTransId="{15B2C12C-271F-4F5A-8035-BC477E25847B}" sibTransId="{AD661CB1-AE2F-4552-A9D3-ABDEBCA7C387}"/>
    <dgm:cxn modelId="{9F550D2A-E040-4504-BD5C-D80DB7B01EC0}" type="presOf" srcId="{8FD8A198-EF6D-4291-811F-DC46C28471A0}" destId="{5AE734C1-39B1-4561-8F02-E70336424CC1}" srcOrd="0" destOrd="0" presId="urn:microsoft.com/office/officeart/2005/8/layout/hierarchy2"/>
    <dgm:cxn modelId="{8209AEBA-CCAE-4D92-B32A-440586EB9341}" type="presParOf" srcId="{F6C5638F-464F-45EB-82EE-87E05FBB3ABC}" destId="{AEB97929-438B-4B5C-BBE6-EE05807BBE2B}" srcOrd="0" destOrd="0" presId="urn:microsoft.com/office/officeart/2005/8/layout/hierarchy2"/>
    <dgm:cxn modelId="{5F0453FE-7016-4947-B452-A9F9EB8FB254}" type="presParOf" srcId="{AEB97929-438B-4B5C-BBE6-EE05807BBE2B}" destId="{3C9B670A-3445-41E0-8C99-9D7BE7DF1866}" srcOrd="0" destOrd="0" presId="urn:microsoft.com/office/officeart/2005/8/layout/hierarchy2"/>
    <dgm:cxn modelId="{F1D76F5A-2341-479E-811A-6F07CEF875FE}" type="presParOf" srcId="{AEB97929-438B-4B5C-BBE6-EE05807BBE2B}" destId="{3AAE43BD-CC8B-4692-BF5D-01840CA701FE}" srcOrd="1" destOrd="0" presId="urn:microsoft.com/office/officeart/2005/8/layout/hierarchy2"/>
    <dgm:cxn modelId="{79C80256-C12B-4A64-82FE-C9CF2F1BF5B6}" type="presParOf" srcId="{3AAE43BD-CC8B-4692-BF5D-01840CA701FE}" destId="{93054781-241F-4EBF-8191-5601EB8C4FD0}" srcOrd="0" destOrd="0" presId="urn:microsoft.com/office/officeart/2005/8/layout/hierarchy2"/>
    <dgm:cxn modelId="{FDF5AD07-C9C2-418C-9D37-29E9444CD7B7}" type="presParOf" srcId="{93054781-241F-4EBF-8191-5601EB8C4FD0}" destId="{BF7D2340-475A-4347-9ECC-0038DAE4805E}" srcOrd="0" destOrd="0" presId="urn:microsoft.com/office/officeart/2005/8/layout/hierarchy2"/>
    <dgm:cxn modelId="{910E2F6F-6914-4B4A-9AA1-2F8D0AA3DDC8}" type="presParOf" srcId="{3AAE43BD-CC8B-4692-BF5D-01840CA701FE}" destId="{E19E1CDF-4C2A-4F64-8B3C-3DDE13A7E300}" srcOrd="1" destOrd="0" presId="urn:microsoft.com/office/officeart/2005/8/layout/hierarchy2"/>
    <dgm:cxn modelId="{7B469E8F-C1A0-46CB-9906-411A299FFC1D}" type="presParOf" srcId="{E19E1CDF-4C2A-4F64-8B3C-3DDE13A7E300}" destId="{ED1D7876-5547-433B-A39F-3EA3DCDAEF28}" srcOrd="0" destOrd="0" presId="urn:microsoft.com/office/officeart/2005/8/layout/hierarchy2"/>
    <dgm:cxn modelId="{26037BCC-0909-44B0-B5A6-A4D2551F475D}" type="presParOf" srcId="{E19E1CDF-4C2A-4F64-8B3C-3DDE13A7E300}" destId="{182A6778-83C6-46D5-98CB-51E742C61896}" srcOrd="1" destOrd="0" presId="urn:microsoft.com/office/officeart/2005/8/layout/hierarchy2"/>
    <dgm:cxn modelId="{8E4C26F8-BD76-4714-884F-68283BF371DC}" type="presParOf" srcId="{182A6778-83C6-46D5-98CB-51E742C61896}" destId="{7CD6B817-2EC0-4464-8C6B-6854D50A2754}" srcOrd="0" destOrd="0" presId="urn:microsoft.com/office/officeart/2005/8/layout/hierarchy2"/>
    <dgm:cxn modelId="{DC286946-DFBA-4674-859F-2ED50E6D7C20}" type="presParOf" srcId="{7CD6B817-2EC0-4464-8C6B-6854D50A2754}" destId="{C3BAD771-6619-4FEC-8139-51BCEEF1B9BD}" srcOrd="0" destOrd="0" presId="urn:microsoft.com/office/officeart/2005/8/layout/hierarchy2"/>
    <dgm:cxn modelId="{5B0EA279-7577-4FDE-94C4-94C9246DB781}" type="presParOf" srcId="{182A6778-83C6-46D5-98CB-51E742C61896}" destId="{A272FE86-44B9-41D3-A219-1747708FC6C5}" srcOrd="1" destOrd="0" presId="urn:microsoft.com/office/officeart/2005/8/layout/hierarchy2"/>
    <dgm:cxn modelId="{3238AC38-F99C-4A36-A3BA-C5B0627F46D3}" type="presParOf" srcId="{A272FE86-44B9-41D3-A219-1747708FC6C5}" destId="{EA7CD320-BD8B-473D-86CB-165FC64DF177}" srcOrd="0" destOrd="0" presId="urn:microsoft.com/office/officeart/2005/8/layout/hierarchy2"/>
    <dgm:cxn modelId="{C3C71BE5-82F6-4227-A331-50D738DF4DFC}" type="presParOf" srcId="{A272FE86-44B9-41D3-A219-1747708FC6C5}" destId="{2FA3965B-2371-48C9-B541-9A45F7F86605}" srcOrd="1" destOrd="0" presId="urn:microsoft.com/office/officeart/2005/8/layout/hierarchy2"/>
    <dgm:cxn modelId="{2FE986BA-45C7-44E6-ACB0-13A05DC0C880}" type="presParOf" srcId="{182A6778-83C6-46D5-98CB-51E742C61896}" destId="{95C24D9A-BCA9-4F3C-A0C4-F05491934A58}" srcOrd="2" destOrd="0" presId="urn:microsoft.com/office/officeart/2005/8/layout/hierarchy2"/>
    <dgm:cxn modelId="{9FCC50D6-EA25-4162-8D24-83EF97FB7230}" type="presParOf" srcId="{95C24D9A-BCA9-4F3C-A0C4-F05491934A58}" destId="{5E240D3B-D15B-4D8F-B7C2-CBE0600AD4DD}" srcOrd="0" destOrd="0" presId="urn:microsoft.com/office/officeart/2005/8/layout/hierarchy2"/>
    <dgm:cxn modelId="{88C9689F-2BDE-4841-B181-A2B5BFB7D348}" type="presParOf" srcId="{182A6778-83C6-46D5-98CB-51E742C61896}" destId="{E898B46E-C112-4DDF-9BC9-FD9C8A75CC8A}" srcOrd="3" destOrd="0" presId="urn:microsoft.com/office/officeart/2005/8/layout/hierarchy2"/>
    <dgm:cxn modelId="{80F03E3D-DDE5-46E7-B5F9-EA1497F62EBE}" type="presParOf" srcId="{E898B46E-C112-4DDF-9BC9-FD9C8A75CC8A}" destId="{5AE734C1-39B1-4561-8F02-E70336424CC1}" srcOrd="0" destOrd="0" presId="urn:microsoft.com/office/officeart/2005/8/layout/hierarchy2"/>
    <dgm:cxn modelId="{DD7C8A07-9A03-4247-845E-07DDFFBED6C9}" type="presParOf" srcId="{E898B46E-C112-4DDF-9BC9-FD9C8A75CC8A}" destId="{2D4689A2-8590-4F74-BC2A-6737F09B91FB}" srcOrd="1" destOrd="0" presId="urn:microsoft.com/office/officeart/2005/8/layout/hierarchy2"/>
    <dgm:cxn modelId="{F9815027-4653-40A8-9F9C-0EE7DBFD630F}" type="presParOf" srcId="{182A6778-83C6-46D5-98CB-51E742C61896}" destId="{005AAAF2-4A22-4BDF-AD37-42EE42FC8898}" srcOrd="4" destOrd="0" presId="urn:microsoft.com/office/officeart/2005/8/layout/hierarchy2"/>
    <dgm:cxn modelId="{A8112C4C-FA7D-4EEA-94F0-9844EC12EA41}" type="presParOf" srcId="{005AAAF2-4A22-4BDF-AD37-42EE42FC8898}" destId="{58BE47EA-1706-4CA2-93B6-C89813F65A05}" srcOrd="0" destOrd="0" presId="urn:microsoft.com/office/officeart/2005/8/layout/hierarchy2"/>
    <dgm:cxn modelId="{1C04233C-8167-474B-A581-57D42552FD65}" type="presParOf" srcId="{182A6778-83C6-46D5-98CB-51E742C61896}" destId="{109023DB-71F0-4AD6-A4C7-5CD847AA0776}" srcOrd="5" destOrd="0" presId="urn:microsoft.com/office/officeart/2005/8/layout/hierarchy2"/>
    <dgm:cxn modelId="{9B2171C6-FAE6-46D9-8268-5CCF0BF7A642}" type="presParOf" srcId="{109023DB-71F0-4AD6-A4C7-5CD847AA0776}" destId="{41B1778A-B9A2-47D7-AED7-E8DDC64E679E}" srcOrd="0" destOrd="0" presId="urn:microsoft.com/office/officeart/2005/8/layout/hierarchy2"/>
    <dgm:cxn modelId="{E292F306-9512-44EB-BD8A-0E05F7AEA5D7}" type="presParOf" srcId="{109023DB-71F0-4AD6-A4C7-5CD847AA0776}" destId="{30C79173-8879-45B1-AE2F-2218009955A8}" srcOrd="1" destOrd="0" presId="urn:microsoft.com/office/officeart/2005/8/layout/hierarchy2"/>
    <dgm:cxn modelId="{F6A2107F-E9B9-445A-B2D4-D53C4D6988F6}" type="presParOf" srcId="{3AAE43BD-CC8B-4692-BF5D-01840CA701FE}" destId="{C19084E5-E9F5-4F8D-AA3D-3231106E8812}" srcOrd="2" destOrd="0" presId="urn:microsoft.com/office/officeart/2005/8/layout/hierarchy2"/>
    <dgm:cxn modelId="{215F9DF2-EF33-44EB-807C-C42406FDCCC7}" type="presParOf" srcId="{C19084E5-E9F5-4F8D-AA3D-3231106E8812}" destId="{A454B5AC-861D-4D9D-B557-50D3ED08D98A}" srcOrd="0" destOrd="0" presId="urn:microsoft.com/office/officeart/2005/8/layout/hierarchy2"/>
    <dgm:cxn modelId="{2C1EB86C-A127-4E4F-BFD2-7835C21FF7C0}" type="presParOf" srcId="{3AAE43BD-CC8B-4692-BF5D-01840CA701FE}" destId="{D44DE866-95E3-416B-925A-863FC7065543}" srcOrd="3" destOrd="0" presId="urn:microsoft.com/office/officeart/2005/8/layout/hierarchy2"/>
    <dgm:cxn modelId="{4105C3D2-3C6A-4BFE-A1CB-D62543F0CF67}" type="presParOf" srcId="{D44DE866-95E3-416B-925A-863FC7065543}" destId="{E5CFADE9-E40B-45EF-95DE-0E99010DD476}" srcOrd="0" destOrd="0" presId="urn:microsoft.com/office/officeart/2005/8/layout/hierarchy2"/>
    <dgm:cxn modelId="{13A2EA6B-0D70-4469-85D0-3B1B53080ABB}" type="presParOf" srcId="{D44DE866-95E3-416B-925A-863FC7065543}" destId="{B1C4EC5B-3B62-43DF-83D0-07891ADE438F}" srcOrd="1" destOrd="0" presId="urn:microsoft.com/office/officeart/2005/8/layout/hierarchy2"/>
    <dgm:cxn modelId="{13C88993-D367-4D2D-9120-8C4DF5B6B1CA}" type="presParOf" srcId="{B1C4EC5B-3B62-43DF-83D0-07891ADE438F}" destId="{5D9E0756-95AC-4A6B-AE99-581342D26BD5}" srcOrd="0" destOrd="0" presId="urn:microsoft.com/office/officeart/2005/8/layout/hierarchy2"/>
    <dgm:cxn modelId="{7385FE1F-9143-4238-885A-AAD48F89597D}" type="presParOf" srcId="{5D9E0756-95AC-4A6B-AE99-581342D26BD5}" destId="{2D9BEE06-81DE-4DB3-B610-45132BE4E376}" srcOrd="0" destOrd="0" presId="urn:microsoft.com/office/officeart/2005/8/layout/hierarchy2"/>
    <dgm:cxn modelId="{390A66E9-1CC2-45E8-A631-195A61B70577}" type="presParOf" srcId="{B1C4EC5B-3B62-43DF-83D0-07891ADE438F}" destId="{AC5403DE-4C4D-4B6A-9162-E90C72FD9F59}" srcOrd="1" destOrd="0" presId="urn:microsoft.com/office/officeart/2005/8/layout/hierarchy2"/>
    <dgm:cxn modelId="{4B094884-CD35-41DC-87D4-E9F8E0389489}" type="presParOf" srcId="{AC5403DE-4C4D-4B6A-9162-E90C72FD9F59}" destId="{6A565726-7F3F-4149-93EA-14260FED567E}" srcOrd="0" destOrd="0" presId="urn:microsoft.com/office/officeart/2005/8/layout/hierarchy2"/>
    <dgm:cxn modelId="{4750CC22-E6E5-423C-BC20-BFDB0E59751F}" type="presParOf" srcId="{AC5403DE-4C4D-4B6A-9162-E90C72FD9F59}" destId="{3589A0ED-405E-4250-B238-ED26264B8CA5}"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B4FB96E6-C640-4414-84D6-B6BAC5D32CED}"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fr-FR"/>
        </a:p>
      </dgm:t>
    </dgm:pt>
    <dgm:pt modelId="{55EB5F90-DEEB-4130-87B5-8EC159A7D4A1}">
      <dgm:prSet phldrT="[Texte]" custT="1"/>
      <dgm:spPr/>
      <dgm:t>
        <a:bodyPr/>
        <a:lstStyle/>
        <a:p>
          <a:pPr algn="ctr" rtl="1"/>
          <a:r>
            <a:rPr lang="ar-SA" sz="2800" b="1" dirty="0" smtClean="0">
              <a:latin typeface="Simplified Arabic" pitchFamily="18" charset="-78"/>
              <a:cs typeface="Calibri" pitchFamily="34" charset="0"/>
            </a:rPr>
            <a:t>أولاً</a:t>
          </a:r>
          <a:endParaRPr lang="ar-DZ" sz="2800" b="1" dirty="0" smtClean="0">
            <a:latin typeface="Simplified Arabic" pitchFamily="18" charset="-78"/>
            <a:cs typeface="Calibri" pitchFamily="34" charset="0"/>
          </a:endParaRPr>
        </a:p>
        <a:p>
          <a:pPr algn="ctr" rtl="1"/>
          <a:r>
            <a:rPr lang="ar-SA" sz="2800" dirty="0" smtClean="0">
              <a:latin typeface="Simplified Arabic" pitchFamily="18" charset="-78"/>
              <a:cs typeface="Calibri" pitchFamily="34" charset="0"/>
            </a:rPr>
            <a:t>تحديد محاور </a:t>
          </a:r>
          <a:r>
            <a:rPr lang="ar-SA" sz="2800" dirty="0" err="1" smtClean="0">
              <a:latin typeface="Simplified Arabic" pitchFamily="18" charset="-78"/>
              <a:cs typeface="Calibri" pitchFamily="34" charset="0"/>
            </a:rPr>
            <a:t>الإستبيان</a:t>
          </a:r>
          <a:r>
            <a:rPr lang="ar-SA" sz="2800" dirty="0" smtClean="0">
              <a:latin typeface="Simplified Arabic" pitchFamily="18" charset="-78"/>
              <a:cs typeface="Calibri" pitchFamily="34" charset="0"/>
            </a:rPr>
            <a:t> الرئيسية</a:t>
          </a:r>
          <a:endParaRPr lang="fr-FR" sz="2800" dirty="0"/>
        </a:p>
      </dgm:t>
    </dgm:pt>
    <dgm:pt modelId="{B6C06ADE-FFDF-48B5-96E1-D1C42148078B}" type="parTrans" cxnId="{3DEFB15D-0F70-4AC0-9F55-19F1991EB79A}">
      <dgm:prSet/>
      <dgm:spPr/>
      <dgm:t>
        <a:bodyPr/>
        <a:lstStyle/>
        <a:p>
          <a:endParaRPr lang="fr-FR"/>
        </a:p>
      </dgm:t>
    </dgm:pt>
    <dgm:pt modelId="{2E4513D5-BEF9-42DC-9229-6615FE7D5BB4}" type="sibTrans" cxnId="{3DEFB15D-0F70-4AC0-9F55-19F1991EB79A}">
      <dgm:prSet/>
      <dgm:spPr/>
      <dgm:t>
        <a:bodyPr/>
        <a:lstStyle/>
        <a:p>
          <a:endParaRPr lang="fr-FR"/>
        </a:p>
      </dgm:t>
    </dgm:pt>
    <dgm:pt modelId="{29C279D4-7630-4B02-9FD3-C5DDD50EAF89}">
      <dgm:prSet phldrT="[Texte]" custT="1"/>
      <dgm:spPr/>
      <dgm:t>
        <a:bodyPr/>
        <a:lstStyle/>
        <a:p>
          <a:pPr algn="ctr" rtl="1"/>
          <a:r>
            <a:rPr lang="ar-SA" sz="2800" b="1" i="0" dirty="0" smtClean="0">
              <a:latin typeface="Simplified Arabic" pitchFamily="18" charset="-78"/>
              <a:cs typeface="Calibri" pitchFamily="34" charset="0"/>
            </a:rPr>
            <a:t>ثانياُ</a:t>
          </a:r>
          <a:r>
            <a:rPr lang="en-US" sz="2800" b="1" i="0" dirty="0" smtClean="0">
              <a:latin typeface="Simplified Arabic" pitchFamily="18" charset="-78"/>
              <a:cs typeface="Calibri" pitchFamily="34" charset="0"/>
            </a:rPr>
            <a:t>:</a:t>
          </a:r>
          <a:r>
            <a:rPr lang="ar-SA" sz="2800" b="1" i="0" dirty="0" smtClean="0">
              <a:latin typeface="Simplified Arabic" pitchFamily="18" charset="-78"/>
              <a:cs typeface="Calibri" pitchFamily="34" charset="0"/>
            </a:rPr>
            <a:t> </a:t>
          </a:r>
          <a:endParaRPr lang="ar-DZ" sz="2800" b="1" i="0" dirty="0" smtClean="0">
            <a:latin typeface="Simplified Arabic" pitchFamily="18" charset="-78"/>
            <a:cs typeface="Calibri" pitchFamily="34" charset="0"/>
          </a:endParaRPr>
        </a:p>
        <a:p>
          <a:pPr algn="ctr" rtl="1"/>
          <a:r>
            <a:rPr lang="ar-SA" sz="2800" b="1" i="0" dirty="0" smtClean="0">
              <a:latin typeface="Simplified Arabic" pitchFamily="18" charset="-78"/>
              <a:cs typeface="Calibri" pitchFamily="34" charset="0"/>
            </a:rPr>
            <a:t>كتابة الأسئلة لكل محور من هذه المحاور في مجموعة منفصلة عن المحاور الأخرى</a:t>
          </a:r>
          <a:endParaRPr lang="fr-FR" sz="2800" b="1" i="0" dirty="0"/>
        </a:p>
      </dgm:t>
    </dgm:pt>
    <dgm:pt modelId="{6C47C314-8197-43FC-923B-208F8B975C00}" type="parTrans" cxnId="{1A1FD29F-49A7-4701-BEB0-16BE70E0CA43}">
      <dgm:prSet/>
      <dgm:spPr/>
      <dgm:t>
        <a:bodyPr/>
        <a:lstStyle/>
        <a:p>
          <a:endParaRPr lang="fr-FR"/>
        </a:p>
      </dgm:t>
    </dgm:pt>
    <dgm:pt modelId="{CA96FBE6-EF73-4284-8B50-ACE9456A9749}" type="sibTrans" cxnId="{1A1FD29F-49A7-4701-BEB0-16BE70E0CA43}">
      <dgm:prSet/>
      <dgm:spPr/>
      <dgm:t>
        <a:bodyPr/>
        <a:lstStyle/>
        <a:p>
          <a:endParaRPr lang="fr-FR"/>
        </a:p>
      </dgm:t>
    </dgm:pt>
    <dgm:pt modelId="{8904C320-A2C1-4780-9B52-12EBA5BA13FD}" type="pres">
      <dgm:prSet presAssocID="{B4FB96E6-C640-4414-84D6-B6BAC5D32CED}" presName="linear" presStyleCnt="0">
        <dgm:presLayoutVars>
          <dgm:dir val="rev"/>
          <dgm:animLvl val="lvl"/>
          <dgm:resizeHandles val="exact"/>
        </dgm:presLayoutVars>
      </dgm:prSet>
      <dgm:spPr/>
      <dgm:t>
        <a:bodyPr/>
        <a:lstStyle/>
        <a:p>
          <a:endParaRPr lang="fr-FR"/>
        </a:p>
      </dgm:t>
    </dgm:pt>
    <dgm:pt modelId="{49189443-0453-4759-AE72-9BD103620D7B}" type="pres">
      <dgm:prSet presAssocID="{55EB5F90-DEEB-4130-87B5-8EC159A7D4A1}" presName="parentLin" presStyleCnt="0"/>
      <dgm:spPr/>
    </dgm:pt>
    <dgm:pt modelId="{94192496-4E85-4AAE-8C22-8F58F9453600}" type="pres">
      <dgm:prSet presAssocID="{55EB5F90-DEEB-4130-87B5-8EC159A7D4A1}" presName="parentLeftMargin" presStyleLbl="node1" presStyleIdx="0" presStyleCnt="2"/>
      <dgm:spPr/>
      <dgm:t>
        <a:bodyPr/>
        <a:lstStyle/>
        <a:p>
          <a:endParaRPr lang="fr-FR"/>
        </a:p>
      </dgm:t>
    </dgm:pt>
    <dgm:pt modelId="{6EC0E117-AEA2-4728-9E21-A45CB82A2CBC}" type="pres">
      <dgm:prSet presAssocID="{55EB5F90-DEEB-4130-87B5-8EC159A7D4A1}" presName="parentText" presStyleLbl="node1" presStyleIdx="0" presStyleCnt="2" custScaleX="134617" custScaleY="162957" custLinFactNeighborX="42891" custLinFactNeighborY="-616">
        <dgm:presLayoutVars>
          <dgm:chMax val="0"/>
          <dgm:bulletEnabled val="1"/>
        </dgm:presLayoutVars>
      </dgm:prSet>
      <dgm:spPr/>
      <dgm:t>
        <a:bodyPr/>
        <a:lstStyle/>
        <a:p>
          <a:endParaRPr lang="fr-FR"/>
        </a:p>
      </dgm:t>
    </dgm:pt>
    <dgm:pt modelId="{75512267-D0AE-4E15-AC1D-981CBDA186C0}" type="pres">
      <dgm:prSet presAssocID="{55EB5F90-DEEB-4130-87B5-8EC159A7D4A1}" presName="negativeSpace" presStyleCnt="0"/>
      <dgm:spPr/>
    </dgm:pt>
    <dgm:pt modelId="{B54DB7C3-26CD-4E7F-9E31-EED487B7D432}" type="pres">
      <dgm:prSet presAssocID="{55EB5F90-DEEB-4130-87B5-8EC159A7D4A1}" presName="childText" presStyleLbl="conFgAcc1" presStyleIdx="0" presStyleCnt="2">
        <dgm:presLayoutVars>
          <dgm:bulletEnabled val="1"/>
        </dgm:presLayoutVars>
      </dgm:prSet>
      <dgm:spPr/>
    </dgm:pt>
    <dgm:pt modelId="{72B3503D-0C3E-47C5-A182-E601FA8BD2D7}" type="pres">
      <dgm:prSet presAssocID="{2E4513D5-BEF9-42DC-9229-6615FE7D5BB4}" presName="spaceBetweenRectangles" presStyleCnt="0"/>
      <dgm:spPr/>
    </dgm:pt>
    <dgm:pt modelId="{656BA91F-200A-4646-9CFA-5DB9CC48A6E4}" type="pres">
      <dgm:prSet presAssocID="{29C279D4-7630-4B02-9FD3-C5DDD50EAF89}" presName="parentLin" presStyleCnt="0"/>
      <dgm:spPr/>
    </dgm:pt>
    <dgm:pt modelId="{F837AA55-6F96-4B16-80F1-7BC5DA3345B3}" type="pres">
      <dgm:prSet presAssocID="{29C279D4-7630-4B02-9FD3-C5DDD50EAF89}" presName="parentLeftMargin" presStyleLbl="node1" presStyleIdx="0" presStyleCnt="2"/>
      <dgm:spPr/>
      <dgm:t>
        <a:bodyPr/>
        <a:lstStyle/>
        <a:p>
          <a:endParaRPr lang="fr-FR"/>
        </a:p>
      </dgm:t>
    </dgm:pt>
    <dgm:pt modelId="{9C51E009-9F03-4EE4-ACE7-AA6ABBAEAAAB}" type="pres">
      <dgm:prSet presAssocID="{29C279D4-7630-4B02-9FD3-C5DDD50EAF89}" presName="parentText" presStyleLbl="node1" presStyleIdx="1" presStyleCnt="2" custScaleX="138349" custScaleY="235288" custLinFactNeighborX="58429" custLinFactNeighborY="-2122">
        <dgm:presLayoutVars>
          <dgm:chMax val="0"/>
          <dgm:bulletEnabled val="1"/>
        </dgm:presLayoutVars>
      </dgm:prSet>
      <dgm:spPr/>
      <dgm:t>
        <a:bodyPr/>
        <a:lstStyle/>
        <a:p>
          <a:endParaRPr lang="fr-FR"/>
        </a:p>
      </dgm:t>
    </dgm:pt>
    <dgm:pt modelId="{ED3BB1C4-D7E5-4EB1-BBB8-56A244A37E2E}" type="pres">
      <dgm:prSet presAssocID="{29C279D4-7630-4B02-9FD3-C5DDD50EAF89}" presName="negativeSpace" presStyleCnt="0"/>
      <dgm:spPr/>
    </dgm:pt>
    <dgm:pt modelId="{61F19248-6755-4AD7-9199-3C4A679D06A5}" type="pres">
      <dgm:prSet presAssocID="{29C279D4-7630-4B02-9FD3-C5DDD50EAF89}" presName="childText" presStyleLbl="conFgAcc1" presStyleIdx="1" presStyleCnt="2">
        <dgm:presLayoutVars>
          <dgm:bulletEnabled val="1"/>
        </dgm:presLayoutVars>
      </dgm:prSet>
      <dgm:spPr/>
    </dgm:pt>
  </dgm:ptLst>
  <dgm:cxnLst>
    <dgm:cxn modelId="{26749C99-CD5B-434C-8358-13C1E580E264}" type="presOf" srcId="{55EB5F90-DEEB-4130-87B5-8EC159A7D4A1}" destId="{94192496-4E85-4AAE-8C22-8F58F9453600}" srcOrd="0" destOrd="0" presId="urn:microsoft.com/office/officeart/2005/8/layout/list1"/>
    <dgm:cxn modelId="{DBEFB94F-A3B9-4557-A309-3A555E628E09}" type="presOf" srcId="{B4FB96E6-C640-4414-84D6-B6BAC5D32CED}" destId="{8904C320-A2C1-4780-9B52-12EBA5BA13FD}" srcOrd="0" destOrd="0" presId="urn:microsoft.com/office/officeart/2005/8/layout/list1"/>
    <dgm:cxn modelId="{3DEFB15D-0F70-4AC0-9F55-19F1991EB79A}" srcId="{B4FB96E6-C640-4414-84D6-B6BAC5D32CED}" destId="{55EB5F90-DEEB-4130-87B5-8EC159A7D4A1}" srcOrd="0" destOrd="0" parTransId="{B6C06ADE-FFDF-48B5-96E1-D1C42148078B}" sibTransId="{2E4513D5-BEF9-42DC-9229-6615FE7D5BB4}"/>
    <dgm:cxn modelId="{CD40522E-3B46-4B05-9702-3ACFD1EBEA9B}" type="presOf" srcId="{55EB5F90-DEEB-4130-87B5-8EC159A7D4A1}" destId="{6EC0E117-AEA2-4728-9E21-A45CB82A2CBC}" srcOrd="1" destOrd="0" presId="urn:microsoft.com/office/officeart/2005/8/layout/list1"/>
    <dgm:cxn modelId="{EC55F33E-E952-4BAC-A176-3FEBE7EB9233}" type="presOf" srcId="{29C279D4-7630-4B02-9FD3-C5DDD50EAF89}" destId="{F837AA55-6F96-4B16-80F1-7BC5DA3345B3}" srcOrd="0" destOrd="0" presId="urn:microsoft.com/office/officeart/2005/8/layout/list1"/>
    <dgm:cxn modelId="{93C043C2-6FDF-4FC9-92E5-4296378A1E63}" type="presOf" srcId="{29C279D4-7630-4B02-9FD3-C5DDD50EAF89}" destId="{9C51E009-9F03-4EE4-ACE7-AA6ABBAEAAAB}" srcOrd="1" destOrd="0" presId="urn:microsoft.com/office/officeart/2005/8/layout/list1"/>
    <dgm:cxn modelId="{1A1FD29F-49A7-4701-BEB0-16BE70E0CA43}" srcId="{B4FB96E6-C640-4414-84D6-B6BAC5D32CED}" destId="{29C279D4-7630-4B02-9FD3-C5DDD50EAF89}" srcOrd="1" destOrd="0" parTransId="{6C47C314-8197-43FC-923B-208F8B975C00}" sibTransId="{CA96FBE6-EF73-4284-8B50-ACE9456A9749}"/>
    <dgm:cxn modelId="{311D877F-8EF2-41F3-AC37-6D99BD8E8B1C}" type="presParOf" srcId="{8904C320-A2C1-4780-9B52-12EBA5BA13FD}" destId="{49189443-0453-4759-AE72-9BD103620D7B}" srcOrd="0" destOrd="0" presId="urn:microsoft.com/office/officeart/2005/8/layout/list1"/>
    <dgm:cxn modelId="{532F30F8-C8C4-4C66-A637-50D9415F8C18}" type="presParOf" srcId="{49189443-0453-4759-AE72-9BD103620D7B}" destId="{94192496-4E85-4AAE-8C22-8F58F9453600}" srcOrd="0" destOrd="0" presId="urn:microsoft.com/office/officeart/2005/8/layout/list1"/>
    <dgm:cxn modelId="{20140350-6BB3-487E-8C48-6FDF14F8E682}" type="presParOf" srcId="{49189443-0453-4759-AE72-9BD103620D7B}" destId="{6EC0E117-AEA2-4728-9E21-A45CB82A2CBC}" srcOrd="1" destOrd="0" presId="urn:microsoft.com/office/officeart/2005/8/layout/list1"/>
    <dgm:cxn modelId="{21673190-A4D4-4EAA-BC12-0F3AC9CD0F17}" type="presParOf" srcId="{8904C320-A2C1-4780-9B52-12EBA5BA13FD}" destId="{75512267-D0AE-4E15-AC1D-981CBDA186C0}" srcOrd="1" destOrd="0" presId="urn:microsoft.com/office/officeart/2005/8/layout/list1"/>
    <dgm:cxn modelId="{EF417F80-3F95-4E3B-AE6E-855F0859264D}" type="presParOf" srcId="{8904C320-A2C1-4780-9B52-12EBA5BA13FD}" destId="{B54DB7C3-26CD-4E7F-9E31-EED487B7D432}" srcOrd="2" destOrd="0" presId="urn:microsoft.com/office/officeart/2005/8/layout/list1"/>
    <dgm:cxn modelId="{F3BC6A4E-EBF3-4D4B-A7FD-1A14A4E7EC76}" type="presParOf" srcId="{8904C320-A2C1-4780-9B52-12EBA5BA13FD}" destId="{72B3503D-0C3E-47C5-A182-E601FA8BD2D7}" srcOrd="3" destOrd="0" presId="urn:microsoft.com/office/officeart/2005/8/layout/list1"/>
    <dgm:cxn modelId="{97CA0B87-2DC8-4574-BAB0-8BEAFD1A5863}" type="presParOf" srcId="{8904C320-A2C1-4780-9B52-12EBA5BA13FD}" destId="{656BA91F-200A-4646-9CFA-5DB9CC48A6E4}" srcOrd="4" destOrd="0" presId="urn:microsoft.com/office/officeart/2005/8/layout/list1"/>
    <dgm:cxn modelId="{AB02CA16-6522-4EAD-A446-A4F1EBA4A7EE}" type="presParOf" srcId="{656BA91F-200A-4646-9CFA-5DB9CC48A6E4}" destId="{F837AA55-6F96-4B16-80F1-7BC5DA3345B3}" srcOrd="0" destOrd="0" presId="urn:microsoft.com/office/officeart/2005/8/layout/list1"/>
    <dgm:cxn modelId="{7E02D6C9-8D78-46A1-AFD3-AD377414D6FA}" type="presParOf" srcId="{656BA91F-200A-4646-9CFA-5DB9CC48A6E4}" destId="{9C51E009-9F03-4EE4-ACE7-AA6ABBAEAAAB}" srcOrd="1" destOrd="0" presId="urn:microsoft.com/office/officeart/2005/8/layout/list1"/>
    <dgm:cxn modelId="{152A872C-3E4D-4547-A770-04465B6AD203}" type="presParOf" srcId="{8904C320-A2C1-4780-9B52-12EBA5BA13FD}" destId="{ED3BB1C4-D7E5-4EB1-BBB8-56A244A37E2E}" srcOrd="5" destOrd="0" presId="urn:microsoft.com/office/officeart/2005/8/layout/list1"/>
    <dgm:cxn modelId="{4595E9FA-E3A6-4882-B30B-D5B9DE3C8857}" type="presParOf" srcId="{8904C320-A2C1-4780-9B52-12EBA5BA13FD}" destId="{61F19248-6755-4AD7-9199-3C4A679D06A5}" srcOrd="6" destOrd="0" presId="urn:microsoft.com/office/officeart/2005/8/layout/list1"/>
  </dgm:cxnLst>
  <dgm:bg/>
  <dgm:whole/>
</dgm:dataModel>
</file>

<file path=ppt/diagrams/data5.xml><?xml version="1.0" encoding="utf-8"?>
<dgm:dataModel xmlns:dgm="http://schemas.openxmlformats.org/drawingml/2006/diagram" xmlns:a="http://schemas.openxmlformats.org/drawingml/2006/main">
  <dgm:ptLst>
    <dgm:pt modelId="{15B360E7-A39A-4C7A-9450-3BA46E1D9B0F}" type="doc">
      <dgm:prSet loTypeId="urn:microsoft.com/office/officeart/2005/8/layout/hList9" loCatId="list" qsTypeId="urn:microsoft.com/office/officeart/2005/8/quickstyle/3d5" qsCatId="3D" csTypeId="urn:microsoft.com/office/officeart/2005/8/colors/colorful1#5" csCatId="colorful" phldr="1"/>
      <dgm:spPr/>
      <dgm:t>
        <a:bodyPr/>
        <a:lstStyle/>
        <a:p>
          <a:endParaRPr lang="fr-FR"/>
        </a:p>
      </dgm:t>
    </dgm:pt>
    <dgm:pt modelId="{145FF594-6CFD-48F1-93CC-4DD59AD582F1}">
      <dgm:prSet phldrT="[Texte]" custT="1"/>
      <dgm:spPr/>
      <dgm:t>
        <a:bodyPr/>
        <a:lstStyle/>
        <a:p>
          <a:pPr rtl="1"/>
          <a:r>
            <a:rPr lang="ar-SA" sz="3200" b="1" dirty="0" smtClean="0">
              <a:latin typeface="Simplified Arabic" pitchFamily="18" charset="-78"/>
              <a:cs typeface="Calibri" pitchFamily="34" charset="0"/>
            </a:rPr>
            <a:t>صدق </a:t>
          </a:r>
          <a:r>
            <a:rPr lang="ar-SA" sz="3200" b="1" dirty="0" err="1" smtClean="0">
              <a:latin typeface="Simplified Arabic" pitchFamily="18" charset="-78"/>
              <a:cs typeface="Calibri" pitchFamily="34" charset="0"/>
            </a:rPr>
            <a:t>الإستبيان</a:t>
          </a:r>
          <a:endParaRPr lang="fr-FR" sz="1400" dirty="0"/>
        </a:p>
      </dgm:t>
    </dgm:pt>
    <dgm:pt modelId="{204B5828-E132-4DF9-B628-A2708CE85E72}" type="parTrans" cxnId="{5588B22F-B7A9-4C9B-A4CD-5B7E099FBADE}">
      <dgm:prSet/>
      <dgm:spPr/>
      <dgm:t>
        <a:bodyPr/>
        <a:lstStyle/>
        <a:p>
          <a:endParaRPr lang="fr-FR"/>
        </a:p>
      </dgm:t>
    </dgm:pt>
    <dgm:pt modelId="{F27A8145-C591-4429-A64B-DA6C09069038}" type="sibTrans" cxnId="{5588B22F-B7A9-4C9B-A4CD-5B7E099FBADE}">
      <dgm:prSet/>
      <dgm:spPr/>
      <dgm:t>
        <a:bodyPr/>
        <a:lstStyle/>
        <a:p>
          <a:endParaRPr lang="fr-FR"/>
        </a:p>
      </dgm:t>
    </dgm:pt>
    <dgm:pt modelId="{38A7CCFB-EACE-4018-9F64-600C99AE17ED}">
      <dgm:prSet phldrT="[Texte]" custT="1"/>
      <dgm:spPr/>
      <dgm:t>
        <a:bodyPr/>
        <a:lstStyle/>
        <a:p>
          <a:pPr algn="just" rtl="1">
            <a:lnSpc>
              <a:spcPct val="100000"/>
            </a:lnSpc>
            <a:spcAft>
              <a:spcPts val="0"/>
            </a:spcAft>
          </a:pPr>
          <a:r>
            <a:rPr lang="ar-DZ" sz="1400" b="1" dirty="0" smtClean="0">
              <a:latin typeface="Simplified Arabic" pitchFamily="18" charset="-78"/>
              <a:cs typeface="Calibri" pitchFamily="34" charset="0"/>
            </a:rPr>
            <a:t>   </a:t>
          </a:r>
          <a:r>
            <a:rPr lang="ar-SA" sz="1400" b="1" dirty="0" smtClean="0">
              <a:latin typeface="Simplified Arabic" pitchFamily="18" charset="-78"/>
              <a:cs typeface="Calibri" pitchFamily="34" charset="0"/>
            </a:rPr>
            <a:t>ويقصد </a:t>
          </a:r>
          <a:r>
            <a:rPr lang="ar-SA" sz="1400" b="1" dirty="0" err="1" smtClean="0">
              <a:latin typeface="Simplified Arabic" pitchFamily="18" charset="-78"/>
              <a:cs typeface="Calibri" pitchFamily="34" charset="0"/>
            </a:rPr>
            <a:t>به</a:t>
          </a:r>
          <a:r>
            <a:rPr lang="ar-SA" sz="1400" b="1" dirty="0" smtClean="0">
              <a:latin typeface="Simplified Arabic" pitchFamily="18" charset="-78"/>
              <a:cs typeface="Calibri" pitchFamily="34" charset="0"/>
            </a:rPr>
            <a:t> إن </a:t>
          </a:r>
          <a:r>
            <a:rPr lang="ar-SA" sz="1400" b="1" dirty="0" err="1" smtClean="0">
              <a:latin typeface="Simplified Arabic" pitchFamily="18" charset="-78"/>
              <a:cs typeface="Calibri" pitchFamily="34" charset="0"/>
            </a:rPr>
            <a:t>الإستبيان</a:t>
          </a:r>
          <a:r>
            <a:rPr lang="ar-SA" sz="1400" b="1" dirty="0" smtClean="0">
              <a:latin typeface="Simplified Arabic" pitchFamily="18" charset="-78"/>
              <a:cs typeface="Calibri" pitchFamily="34" charset="0"/>
            </a:rPr>
            <a:t> يقيس ما وضع لقياسه، ولمعرفة ذلك يتم عرض </a:t>
          </a:r>
          <a:r>
            <a:rPr lang="ar-SA" sz="1400" b="1" dirty="0" err="1" smtClean="0">
              <a:latin typeface="Simplified Arabic" pitchFamily="18" charset="-78"/>
              <a:cs typeface="Calibri" pitchFamily="34" charset="0"/>
            </a:rPr>
            <a:t>الإستبيان</a:t>
          </a:r>
          <a:r>
            <a:rPr lang="ar-SA" sz="1400" b="1" dirty="0" smtClean="0">
              <a:latin typeface="Simplified Arabic" pitchFamily="18" charset="-78"/>
              <a:cs typeface="Calibri" pitchFamily="34" charset="0"/>
            </a:rPr>
            <a:t> على مجموعة من الخبراء المتمرسين في مناهج البحث وإعداد </a:t>
          </a:r>
          <a:r>
            <a:rPr lang="ar-SA" sz="1400" b="1" dirty="0" err="1" smtClean="0">
              <a:latin typeface="Simplified Arabic" pitchFamily="18" charset="-78"/>
              <a:cs typeface="Calibri" pitchFamily="34" charset="0"/>
            </a:rPr>
            <a:t>الإستبيانات</a:t>
          </a:r>
          <a:r>
            <a:rPr lang="ar-SA" sz="1400" b="1" dirty="0" smtClean="0">
              <a:latin typeface="Simplified Arabic" pitchFamily="18" charset="-78"/>
              <a:cs typeface="Calibri" pitchFamily="34" charset="0"/>
            </a:rPr>
            <a:t> وكذلك المتخصصون في موضوع البحث، وذلك لإقرار أو حذف أو تعديل أو إضافة فقرات </a:t>
          </a:r>
          <a:r>
            <a:rPr lang="ar-SA" sz="1400" b="1" dirty="0" err="1" smtClean="0">
              <a:latin typeface="Simplified Arabic" pitchFamily="18" charset="-78"/>
              <a:cs typeface="Calibri" pitchFamily="34" charset="0"/>
            </a:rPr>
            <a:t>للإستبيان</a:t>
          </a:r>
          <a:endParaRPr lang="fr-FR" sz="1400" b="1" dirty="0"/>
        </a:p>
      </dgm:t>
    </dgm:pt>
    <dgm:pt modelId="{6C34A2BC-A330-4C04-ACDA-79DE9EFCDD9E}" type="parTrans" cxnId="{4C2C1990-1A2E-4088-A9F0-B432F60E90D6}">
      <dgm:prSet/>
      <dgm:spPr/>
      <dgm:t>
        <a:bodyPr/>
        <a:lstStyle/>
        <a:p>
          <a:endParaRPr lang="fr-FR"/>
        </a:p>
      </dgm:t>
    </dgm:pt>
    <dgm:pt modelId="{ABF2A4CD-5519-4D46-88BE-E2390895DC73}" type="sibTrans" cxnId="{4C2C1990-1A2E-4088-A9F0-B432F60E90D6}">
      <dgm:prSet/>
      <dgm:spPr/>
      <dgm:t>
        <a:bodyPr/>
        <a:lstStyle/>
        <a:p>
          <a:endParaRPr lang="fr-FR"/>
        </a:p>
      </dgm:t>
    </dgm:pt>
    <dgm:pt modelId="{7C68AB25-541A-45CE-82A2-E1F1F5062B8B}">
      <dgm:prSet phldrT="[Texte]"/>
      <dgm:spPr/>
      <dgm:t>
        <a:bodyPr/>
        <a:lstStyle/>
        <a:p>
          <a:pPr algn="just" rtl="1">
            <a:lnSpc>
              <a:spcPct val="100000"/>
            </a:lnSpc>
            <a:spcAft>
              <a:spcPts val="0"/>
            </a:spcAft>
          </a:pPr>
          <a:r>
            <a:rPr lang="ar-SA" b="1" dirty="0" smtClean="0">
              <a:latin typeface="Simplified Arabic" pitchFamily="18" charset="-78"/>
              <a:cs typeface="Calibri" pitchFamily="34" charset="0"/>
            </a:rPr>
            <a:t>عينة استطلاعية من مجتمع البحث ومن خارج عينة البحث</a:t>
          </a:r>
          <a:r>
            <a:rPr lang="ar-SA" dirty="0" smtClean="0">
              <a:latin typeface="Simplified Arabic" pitchFamily="18" charset="-78"/>
              <a:cs typeface="Calibri" pitchFamily="34" charset="0"/>
            </a:rPr>
            <a:t>: وتكون متفقة في خواصها مع عينة البحث، وذلك لحساب معامل الثبات </a:t>
          </a:r>
          <a:r>
            <a:rPr lang="ar-SA" dirty="0" err="1" smtClean="0">
              <a:latin typeface="Simplified Arabic" pitchFamily="18" charset="-78"/>
              <a:cs typeface="Calibri" pitchFamily="34" charset="0"/>
            </a:rPr>
            <a:t>للإستبيان</a:t>
          </a:r>
          <a:r>
            <a:rPr lang="ar-SA" dirty="0" smtClean="0">
              <a:latin typeface="Simplified Arabic" pitchFamily="18" charset="-78"/>
              <a:cs typeface="Calibri" pitchFamily="34" charset="0"/>
            </a:rPr>
            <a:t>.</a:t>
          </a:r>
          <a:endParaRPr lang="fr-FR" dirty="0"/>
        </a:p>
      </dgm:t>
    </dgm:pt>
    <dgm:pt modelId="{539A5943-414F-40FF-B597-167D1E6E1635}" type="parTrans" cxnId="{B3A717AA-B109-4BCA-BEF2-9C7E3B30B343}">
      <dgm:prSet/>
      <dgm:spPr/>
      <dgm:t>
        <a:bodyPr/>
        <a:lstStyle/>
        <a:p>
          <a:endParaRPr lang="fr-FR"/>
        </a:p>
      </dgm:t>
    </dgm:pt>
    <dgm:pt modelId="{1640E447-4409-4DEB-8989-AFCC97DC7C64}" type="sibTrans" cxnId="{B3A717AA-B109-4BCA-BEF2-9C7E3B30B343}">
      <dgm:prSet/>
      <dgm:spPr/>
      <dgm:t>
        <a:bodyPr/>
        <a:lstStyle/>
        <a:p>
          <a:endParaRPr lang="fr-FR"/>
        </a:p>
      </dgm:t>
    </dgm:pt>
    <dgm:pt modelId="{C8467F24-0955-430B-B20F-5D29D4238DEF}">
      <dgm:prSet phldrT="[Texte]" custT="1"/>
      <dgm:spPr/>
      <dgm:t>
        <a:bodyPr/>
        <a:lstStyle/>
        <a:p>
          <a:pPr algn="just" rtl="1">
            <a:lnSpc>
              <a:spcPct val="100000"/>
            </a:lnSpc>
            <a:spcAft>
              <a:spcPts val="0"/>
            </a:spcAft>
          </a:pPr>
          <a:r>
            <a:rPr lang="ar-SA" sz="1200" b="1" dirty="0" smtClean="0">
              <a:latin typeface="Simplified Arabic" pitchFamily="18" charset="-78"/>
              <a:cs typeface="Calibri" pitchFamily="34" charset="0"/>
            </a:rPr>
            <a:t>كما أن تطبيق </a:t>
          </a:r>
          <a:r>
            <a:rPr lang="ar-SA" sz="1200" b="1" dirty="0" err="1" smtClean="0">
              <a:latin typeface="Simplified Arabic" pitchFamily="18" charset="-78"/>
              <a:cs typeface="Calibri" pitchFamily="34" charset="0"/>
            </a:rPr>
            <a:t>الإستبيان</a:t>
          </a:r>
          <a:r>
            <a:rPr lang="ar-SA" sz="1200" b="1" dirty="0" smtClean="0">
              <a:latin typeface="Simplified Arabic" pitchFamily="18" charset="-78"/>
              <a:cs typeface="Calibri" pitchFamily="34" charset="0"/>
            </a:rPr>
            <a:t> على العينة الاستطلاعية يفيد الباحث من عدة نواحي هي</a:t>
          </a:r>
          <a:r>
            <a:rPr lang="fr-FR" sz="1200" b="1" dirty="0" smtClean="0">
              <a:latin typeface="Simplified Arabic" pitchFamily="18" charset="-78"/>
              <a:cs typeface="Calibri" pitchFamily="34" charset="0"/>
            </a:rPr>
            <a:t>:</a:t>
          </a:r>
          <a:endParaRPr lang="en-US" sz="1200" b="1" dirty="0" smtClean="0"/>
        </a:p>
        <a:p>
          <a:pPr algn="just" rtl="1">
            <a:lnSpc>
              <a:spcPct val="100000"/>
            </a:lnSpc>
            <a:spcAft>
              <a:spcPts val="0"/>
            </a:spcAft>
          </a:pPr>
          <a:r>
            <a:rPr lang="ar-DZ" sz="1200" b="1" dirty="0" smtClean="0">
              <a:latin typeface="Simplified Arabic" pitchFamily="18" charset="-78"/>
              <a:cs typeface="Calibri" pitchFamily="34" charset="0"/>
            </a:rPr>
            <a:t>-</a:t>
          </a:r>
          <a:r>
            <a:rPr lang="ar-SA" sz="1200" b="1" dirty="0" smtClean="0">
              <a:latin typeface="Simplified Arabic" pitchFamily="18" charset="-78"/>
              <a:cs typeface="Calibri" pitchFamily="34" charset="0"/>
            </a:rPr>
            <a:t>تحديد درجة استجابة المبحوثين </a:t>
          </a:r>
          <a:r>
            <a:rPr lang="ar-SA" sz="1200" b="1" dirty="0" err="1" smtClean="0">
              <a:latin typeface="Simplified Arabic" pitchFamily="18" charset="-78"/>
              <a:cs typeface="Calibri" pitchFamily="34" charset="0"/>
            </a:rPr>
            <a:t>للإستبيان</a:t>
          </a:r>
          <a:r>
            <a:rPr lang="en-US" sz="1200" b="1" dirty="0" smtClean="0">
              <a:latin typeface="Simplified Arabic" pitchFamily="18" charset="-78"/>
              <a:cs typeface="Calibri" pitchFamily="34" charset="0"/>
            </a:rPr>
            <a:t>.</a:t>
          </a:r>
          <a:endParaRPr lang="en-US" sz="1200" b="1" dirty="0" smtClean="0"/>
        </a:p>
        <a:p>
          <a:pPr algn="just" rtl="1">
            <a:lnSpc>
              <a:spcPct val="100000"/>
            </a:lnSpc>
            <a:spcAft>
              <a:spcPts val="0"/>
            </a:spcAft>
          </a:pPr>
          <a:r>
            <a:rPr lang="ar-DZ" sz="1200" b="1" dirty="0" smtClean="0">
              <a:latin typeface="Simplified Arabic" pitchFamily="18" charset="-78"/>
              <a:cs typeface="Calibri" pitchFamily="34" charset="0"/>
            </a:rPr>
            <a:t>-</a:t>
          </a:r>
          <a:r>
            <a:rPr lang="ar-SA" sz="1200" b="1" dirty="0" smtClean="0">
              <a:latin typeface="Simplified Arabic" pitchFamily="18" charset="-78"/>
              <a:cs typeface="Calibri" pitchFamily="34" charset="0"/>
            </a:rPr>
            <a:t>تساعد على التعرف على الأسئلة الغامضة</a:t>
          </a:r>
          <a:r>
            <a:rPr lang="en-US" sz="1200" b="1" dirty="0" smtClean="0">
              <a:latin typeface="Simplified Arabic" pitchFamily="18" charset="-78"/>
              <a:cs typeface="Calibri" pitchFamily="34" charset="0"/>
            </a:rPr>
            <a:t>.</a:t>
          </a:r>
          <a:endParaRPr lang="en-US" sz="1200" b="1" dirty="0" smtClean="0"/>
        </a:p>
        <a:p>
          <a:pPr algn="just" rtl="1">
            <a:lnSpc>
              <a:spcPct val="100000"/>
            </a:lnSpc>
            <a:spcAft>
              <a:spcPts val="0"/>
            </a:spcAft>
          </a:pPr>
          <a:r>
            <a:rPr lang="ar-DZ" sz="1200" b="1" dirty="0" smtClean="0">
              <a:latin typeface="Simplified Arabic" pitchFamily="18" charset="-78"/>
              <a:cs typeface="Calibri" pitchFamily="34" charset="0"/>
            </a:rPr>
            <a:t>-</a:t>
          </a:r>
          <a:r>
            <a:rPr lang="ar-SA" sz="1200" b="1" dirty="0" smtClean="0">
              <a:latin typeface="Simplified Arabic" pitchFamily="18" charset="-78"/>
              <a:cs typeface="Calibri" pitchFamily="34" charset="0"/>
            </a:rPr>
            <a:t>تساعد في إتاحة الاختبار المبدئي للفرض</a:t>
          </a:r>
          <a:r>
            <a:rPr lang="en-US" sz="1200" b="1" dirty="0" smtClean="0">
              <a:latin typeface="Simplified Arabic" pitchFamily="18" charset="-78"/>
              <a:cs typeface="Calibri" pitchFamily="34" charset="0"/>
            </a:rPr>
            <a:t>.</a:t>
          </a:r>
          <a:endParaRPr lang="en-US" sz="1200" b="1" dirty="0" smtClean="0"/>
        </a:p>
        <a:p>
          <a:pPr algn="just" rtl="1">
            <a:lnSpc>
              <a:spcPct val="100000"/>
            </a:lnSpc>
            <a:spcAft>
              <a:spcPts val="0"/>
            </a:spcAft>
          </a:pPr>
          <a:r>
            <a:rPr lang="ar-DZ" sz="1200" b="1" dirty="0" smtClean="0">
              <a:latin typeface="Simplified Arabic" pitchFamily="18" charset="-78"/>
              <a:cs typeface="Calibri" pitchFamily="34" charset="0"/>
            </a:rPr>
            <a:t>-</a:t>
          </a:r>
          <a:r>
            <a:rPr lang="ar-SA" sz="1200" b="1" dirty="0" smtClean="0">
              <a:latin typeface="Simplified Arabic" pitchFamily="18" charset="-78"/>
              <a:cs typeface="Calibri" pitchFamily="34" charset="0"/>
            </a:rPr>
            <a:t>توضح بعض المشكلات المتعلقة بالتصميم والمنهجية</a:t>
          </a:r>
          <a:r>
            <a:rPr lang="en-US" sz="1200" b="1" dirty="0" smtClean="0">
              <a:latin typeface="Simplified Arabic" pitchFamily="18" charset="-78"/>
              <a:cs typeface="Calibri" pitchFamily="34" charset="0"/>
            </a:rPr>
            <a:t>.</a:t>
          </a:r>
          <a:endParaRPr lang="fr-FR" sz="1200" b="1" dirty="0"/>
        </a:p>
      </dgm:t>
    </dgm:pt>
    <dgm:pt modelId="{AB3261F2-E9D2-4ACB-8FCA-F465F5599767}" type="sibTrans" cxnId="{C3A0DCEE-9105-43EF-8486-B9BE8143ACF1}">
      <dgm:prSet/>
      <dgm:spPr/>
      <dgm:t>
        <a:bodyPr/>
        <a:lstStyle/>
        <a:p>
          <a:endParaRPr lang="fr-FR"/>
        </a:p>
      </dgm:t>
    </dgm:pt>
    <dgm:pt modelId="{707AE82C-17CE-4CC2-BA24-6992515FECA4}" type="parTrans" cxnId="{C3A0DCEE-9105-43EF-8486-B9BE8143ACF1}">
      <dgm:prSet/>
      <dgm:spPr/>
      <dgm:t>
        <a:bodyPr/>
        <a:lstStyle/>
        <a:p>
          <a:endParaRPr lang="fr-FR"/>
        </a:p>
      </dgm:t>
    </dgm:pt>
    <dgm:pt modelId="{413D471C-EFA7-4FC5-BF9C-48BCC8D8EAF8}">
      <dgm:prSet phldrT="[Texte]"/>
      <dgm:spPr/>
      <dgm:t>
        <a:bodyPr/>
        <a:lstStyle/>
        <a:p>
          <a:r>
            <a:rPr lang="ar-SA" b="1" dirty="0" smtClean="0">
              <a:latin typeface="Simplified Arabic" pitchFamily="18" charset="-78"/>
              <a:cs typeface="Calibri" pitchFamily="34" charset="0"/>
            </a:rPr>
            <a:t>تطبيق </a:t>
          </a:r>
          <a:r>
            <a:rPr lang="ar-SA" b="1" dirty="0" err="1" smtClean="0">
              <a:latin typeface="Simplified Arabic" pitchFamily="18" charset="-78"/>
              <a:cs typeface="Calibri" pitchFamily="34" charset="0"/>
            </a:rPr>
            <a:t>الإستبيان</a:t>
          </a:r>
          <a:r>
            <a:rPr lang="ar-SA" b="1" dirty="0" smtClean="0">
              <a:latin typeface="Simplified Arabic" pitchFamily="18" charset="-78"/>
              <a:cs typeface="Calibri" pitchFamily="34" charset="0"/>
            </a:rPr>
            <a:t> على </a:t>
          </a:r>
          <a:endParaRPr lang="fr-FR" dirty="0"/>
        </a:p>
      </dgm:t>
    </dgm:pt>
    <dgm:pt modelId="{8A2576E6-9549-464D-BC77-C9A1CAED4797}" type="sibTrans" cxnId="{67E313FD-E9B1-4AF4-9292-D06DA3AC791B}">
      <dgm:prSet/>
      <dgm:spPr/>
      <dgm:t>
        <a:bodyPr/>
        <a:lstStyle/>
        <a:p>
          <a:endParaRPr lang="fr-FR"/>
        </a:p>
      </dgm:t>
    </dgm:pt>
    <dgm:pt modelId="{73FDEDF9-E2CB-406E-8C59-E7519976F9A3}" type="parTrans" cxnId="{67E313FD-E9B1-4AF4-9292-D06DA3AC791B}">
      <dgm:prSet/>
      <dgm:spPr/>
      <dgm:t>
        <a:bodyPr/>
        <a:lstStyle/>
        <a:p>
          <a:endParaRPr lang="fr-FR"/>
        </a:p>
      </dgm:t>
    </dgm:pt>
    <dgm:pt modelId="{BF250DBA-8C48-4CDC-9291-846ADDDCB395}" type="pres">
      <dgm:prSet presAssocID="{15B360E7-A39A-4C7A-9450-3BA46E1D9B0F}" presName="list" presStyleCnt="0">
        <dgm:presLayoutVars>
          <dgm:dir val="rev"/>
          <dgm:animLvl val="lvl"/>
        </dgm:presLayoutVars>
      </dgm:prSet>
      <dgm:spPr/>
      <dgm:t>
        <a:bodyPr/>
        <a:lstStyle/>
        <a:p>
          <a:endParaRPr lang="fr-FR"/>
        </a:p>
      </dgm:t>
    </dgm:pt>
    <dgm:pt modelId="{2507A82D-0896-4F3F-A502-77ED5FFA4AD2}" type="pres">
      <dgm:prSet presAssocID="{145FF594-6CFD-48F1-93CC-4DD59AD582F1}" presName="posSpace" presStyleCnt="0"/>
      <dgm:spPr/>
    </dgm:pt>
    <dgm:pt modelId="{8F9FD267-89B5-47EA-8942-81BCCF02FA3C}" type="pres">
      <dgm:prSet presAssocID="{145FF594-6CFD-48F1-93CC-4DD59AD582F1}" presName="vertFlow" presStyleCnt="0"/>
      <dgm:spPr/>
    </dgm:pt>
    <dgm:pt modelId="{4A90F8C9-1367-4E63-853A-922B2639D90A}" type="pres">
      <dgm:prSet presAssocID="{145FF594-6CFD-48F1-93CC-4DD59AD582F1}" presName="topSpace" presStyleCnt="0"/>
      <dgm:spPr/>
    </dgm:pt>
    <dgm:pt modelId="{0A633F25-677F-4CC9-B589-AAFB2E29142A}" type="pres">
      <dgm:prSet presAssocID="{145FF594-6CFD-48F1-93CC-4DD59AD582F1}" presName="firstComp" presStyleCnt="0"/>
      <dgm:spPr/>
    </dgm:pt>
    <dgm:pt modelId="{814147FA-108E-48A5-BF9F-A20EA2E1CF50}" type="pres">
      <dgm:prSet presAssocID="{145FF594-6CFD-48F1-93CC-4DD59AD582F1}" presName="firstChild" presStyleLbl="bgAccFollowNode1" presStyleIdx="0" presStyleCnt="3" custLinFactNeighborX="-12918" custLinFactNeighborY="-1231"/>
      <dgm:spPr/>
      <dgm:t>
        <a:bodyPr/>
        <a:lstStyle/>
        <a:p>
          <a:endParaRPr lang="fr-FR"/>
        </a:p>
      </dgm:t>
    </dgm:pt>
    <dgm:pt modelId="{0843EE7A-1C0A-4371-B518-233CFFA2E568}" type="pres">
      <dgm:prSet presAssocID="{145FF594-6CFD-48F1-93CC-4DD59AD582F1}" presName="firstChildTx" presStyleLbl="bgAccFollowNode1" presStyleIdx="0" presStyleCnt="3">
        <dgm:presLayoutVars>
          <dgm:bulletEnabled val="1"/>
        </dgm:presLayoutVars>
      </dgm:prSet>
      <dgm:spPr/>
      <dgm:t>
        <a:bodyPr/>
        <a:lstStyle/>
        <a:p>
          <a:endParaRPr lang="fr-FR"/>
        </a:p>
      </dgm:t>
    </dgm:pt>
    <dgm:pt modelId="{BF8FB965-A39B-476A-BFA0-545309D456B2}" type="pres">
      <dgm:prSet presAssocID="{C8467F24-0955-430B-B20F-5D29D4238DEF}" presName="comp" presStyleCnt="0"/>
      <dgm:spPr/>
    </dgm:pt>
    <dgm:pt modelId="{74F631A8-B05E-4897-A85B-348DA501F54C}" type="pres">
      <dgm:prSet presAssocID="{C8467F24-0955-430B-B20F-5D29D4238DEF}" presName="child" presStyleLbl="bgAccFollowNode1" presStyleIdx="1" presStyleCnt="3" custLinFactNeighborX="-82790" custLinFactNeighborY="14884"/>
      <dgm:spPr/>
      <dgm:t>
        <a:bodyPr/>
        <a:lstStyle/>
        <a:p>
          <a:endParaRPr lang="fr-FR"/>
        </a:p>
      </dgm:t>
    </dgm:pt>
    <dgm:pt modelId="{2FDF8449-A734-481F-9AA0-49A9AE40EAB3}" type="pres">
      <dgm:prSet presAssocID="{C8467F24-0955-430B-B20F-5D29D4238DEF}" presName="childTx" presStyleLbl="bgAccFollowNode1" presStyleIdx="1" presStyleCnt="3">
        <dgm:presLayoutVars>
          <dgm:bulletEnabled val="1"/>
        </dgm:presLayoutVars>
      </dgm:prSet>
      <dgm:spPr/>
      <dgm:t>
        <a:bodyPr/>
        <a:lstStyle/>
        <a:p>
          <a:endParaRPr lang="fr-FR"/>
        </a:p>
      </dgm:t>
    </dgm:pt>
    <dgm:pt modelId="{C3AFF3FA-915A-4921-9AF4-112F0314F460}" type="pres">
      <dgm:prSet presAssocID="{145FF594-6CFD-48F1-93CC-4DD59AD582F1}" presName="negSpace" presStyleCnt="0"/>
      <dgm:spPr/>
    </dgm:pt>
    <dgm:pt modelId="{9C9A2C7E-0D4C-4DB0-9050-5C2EC11429D3}" type="pres">
      <dgm:prSet presAssocID="{145FF594-6CFD-48F1-93CC-4DD59AD582F1}" presName="circle" presStyleLbl="node1" presStyleIdx="0" presStyleCnt="2" custLinFactNeighborX="-9549" custLinFactNeighborY="16260"/>
      <dgm:spPr/>
      <dgm:t>
        <a:bodyPr/>
        <a:lstStyle/>
        <a:p>
          <a:endParaRPr lang="fr-FR"/>
        </a:p>
      </dgm:t>
    </dgm:pt>
    <dgm:pt modelId="{3A0C5414-5FCF-4ABE-8291-8AB5672FDAA2}" type="pres">
      <dgm:prSet presAssocID="{F27A8145-C591-4429-A64B-DA6C09069038}" presName="transSpace" presStyleCnt="0"/>
      <dgm:spPr/>
    </dgm:pt>
    <dgm:pt modelId="{E2F7A55C-E5B7-4083-9707-8C71F7B344C0}" type="pres">
      <dgm:prSet presAssocID="{413D471C-EFA7-4FC5-BF9C-48BCC8D8EAF8}" presName="posSpace" presStyleCnt="0"/>
      <dgm:spPr/>
    </dgm:pt>
    <dgm:pt modelId="{1D4374A0-4D4B-4603-93F6-03159DC5387C}" type="pres">
      <dgm:prSet presAssocID="{413D471C-EFA7-4FC5-BF9C-48BCC8D8EAF8}" presName="vertFlow" presStyleCnt="0"/>
      <dgm:spPr/>
    </dgm:pt>
    <dgm:pt modelId="{4F4224C2-BA0D-43AD-902E-E23178A96985}" type="pres">
      <dgm:prSet presAssocID="{413D471C-EFA7-4FC5-BF9C-48BCC8D8EAF8}" presName="topSpace" presStyleCnt="0"/>
      <dgm:spPr/>
    </dgm:pt>
    <dgm:pt modelId="{A8213BE7-D464-49BE-90F3-CFC037CF1C94}" type="pres">
      <dgm:prSet presAssocID="{413D471C-EFA7-4FC5-BF9C-48BCC8D8EAF8}" presName="firstComp" presStyleCnt="0"/>
      <dgm:spPr/>
    </dgm:pt>
    <dgm:pt modelId="{0E8457DE-8E2C-4770-A32C-A984E1CF3783}" type="pres">
      <dgm:prSet presAssocID="{413D471C-EFA7-4FC5-BF9C-48BCC8D8EAF8}" presName="firstChild" presStyleLbl="bgAccFollowNode1" presStyleIdx="2" presStyleCnt="3"/>
      <dgm:spPr/>
      <dgm:t>
        <a:bodyPr/>
        <a:lstStyle/>
        <a:p>
          <a:endParaRPr lang="fr-FR"/>
        </a:p>
      </dgm:t>
    </dgm:pt>
    <dgm:pt modelId="{C4B5C03B-F1A8-4863-A01F-26084686904C}" type="pres">
      <dgm:prSet presAssocID="{413D471C-EFA7-4FC5-BF9C-48BCC8D8EAF8}" presName="firstChildTx" presStyleLbl="bgAccFollowNode1" presStyleIdx="2" presStyleCnt="3">
        <dgm:presLayoutVars>
          <dgm:bulletEnabled val="1"/>
        </dgm:presLayoutVars>
      </dgm:prSet>
      <dgm:spPr/>
      <dgm:t>
        <a:bodyPr/>
        <a:lstStyle/>
        <a:p>
          <a:endParaRPr lang="fr-FR"/>
        </a:p>
      </dgm:t>
    </dgm:pt>
    <dgm:pt modelId="{B0A63793-7639-4D32-A2B9-097CCFA8A01E}" type="pres">
      <dgm:prSet presAssocID="{413D471C-EFA7-4FC5-BF9C-48BCC8D8EAF8}" presName="negSpace" presStyleCnt="0"/>
      <dgm:spPr/>
    </dgm:pt>
    <dgm:pt modelId="{91E900BA-B1F5-46A5-A502-CE1C561709B2}" type="pres">
      <dgm:prSet presAssocID="{413D471C-EFA7-4FC5-BF9C-48BCC8D8EAF8}" presName="circle" presStyleLbl="node1" presStyleIdx="1" presStyleCnt="2"/>
      <dgm:spPr/>
      <dgm:t>
        <a:bodyPr/>
        <a:lstStyle/>
        <a:p>
          <a:endParaRPr lang="fr-FR"/>
        </a:p>
      </dgm:t>
    </dgm:pt>
  </dgm:ptLst>
  <dgm:cxnLst>
    <dgm:cxn modelId="{8B75E424-5B88-4D42-A64A-7010EFCE2A40}" type="presOf" srcId="{413D471C-EFA7-4FC5-BF9C-48BCC8D8EAF8}" destId="{91E900BA-B1F5-46A5-A502-CE1C561709B2}" srcOrd="0" destOrd="0" presId="urn:microsoft.com/office/officeart/2005/8/layout/hList9"/>
    <dgm:cxn modelId="{C74F2572-E428-41CE-B372-7902D2CCCFDE}" type="presOf" srcId="{15B360E7-A39A-4C7A-9450-3BA46E1D9B0F}" destId="{BF250DBA-8C48-4CDC-9291-846ADDDCB395}" srcOrd="0" destOrd="0" presId="urn:microsoft.com/office/officeart/2005/8/layout/hList9"/>
    <dgm:cxn modelId="{98FFD861-5495-40A8-97EB-640761A00426}" type="presOf" srcId="{38A7CCFB-EACE-4018-9F64-600C99AE17ED}" destId="{814147FA-108E-48A5-BF9F-A20EA2E1CF50}" srcOrd="0" destOrd="0" presId="urn:microsoft.com/office/officeart/2005/8/layout/hList9"/>
    <dgm:cxn modelId="{B6B75E7D-6E10-425C-A6CC-2469C5ADCD16}" type="presOf" srcId="{C8467F24-0955-430B-B20F-5D29D4238DEF}" destId="{2FDF8449-A734-481F-9AA0-49A9AE40EAB3}" srcOrd="1" destOrd="0" presId="urn:microsoft.com/office/officeart/2005/8/layout/hList9"/>
    <dgm:cxn modelId="{EE8D0561-8B3B-403F-95CA-A69A7D316ACD}" type="presOf" srcId="{C8467F24-0955-430B-B20F-5D29D4238DEF}" destId="{74F631A8-B05E-4897-A85B-348DA501F54C}" srcOrd="0" destOrd="0" presId="urn:microsoft.com/office/officeart/2005/8/layout/hList9"/>
    <dgm:cxn modelId="{5588B22F-B7A9-4C9B-A4CD-5B7E099FBADE}" srcId="{15B360E7-A39A-4C7A-9450-3BA46E1D9B0F}" destId="{145FF594-6CFD-48F1-93CC-4DD59AD582F1}" srcOrd="0" destOrd="0" parTransId="{204B5828-E132-4DF9-B628-A2708CE85E72}" sibTransId="{F27A8145-C591-4429-A64B-DA6C09069038}"/>
    <dgm:cxn modelId="{B6B17E7A-4BA2-4D57-A0F9-54A0669850D8}" type="presOf" srcId="{145FF594-6CFD-48F1-93CC-4DD59AD582F1}" destId="{9C9A2C7E-0D4C-4DB0-9050-5C2EC11429D3}" srcOrd="0" destOrd="0" presId="urn:microsoft.com/office/officeart/2005/8/layout/hList9"/>
    <dgm:cxn modelId="{C0A1DE1D-2217-4B45-87AB-BF2D1E05F76E}" type="presOf" srcId="{7C68AB25-541A-45CE-82A2-E1F1F5062B8B}" destId="{0E8457DE-8E2C-4770-A32C-A984E1CF3783}" srcOrd="0" destOrd="0" presId="urn:microsoft.com/office/officeart/2005/8/layout/hList9"/>
    <dgm:cxn modelId="{688357AD-EA96-4769-BA1C-80731093DCCA}" type="presOf" srcId="{38A7CCFB-EACE-4018-9F64-600C99AE17ED}" destId="{0843EE7A-1C0A-4371-B518-233CFFA2E568}" srcOrd="1" destOrd="0" presId="urn:microsoft.com/office/officeart/2005/8/layout/hList9"/>
    <dgm:cxn modelId="{4C2C1990-1A2E-4088-A9F0-B432F60E90D6}" srcId="{145FF594-6CFD-48F1-93CC-4DD59AD582F1}" destId="{38A7CCFB-EACE-4018-9F64-600C99AE17ED}" srcOrd="0" destOrd="0" parTransId="{6C34A2BC-A330-4C04-ACDA-79DE9EFCDD9E}" sibTransId="{ABF2A4CD-5519-4D46-88BE-E2390895DC73}"/>
    <dgm:cxn modelId="{67E313FD-E9B1-4AF4-9292-D06DA3AC791B}" srcId="{15B360E7-A39A-4C7A-9450-3BA46E1D9B0F}" destId="{413D471C-EFA7-4FC5-BF9C-48BCC8D8EAF8}" srcOrd="1" destOrd="0" parTransId="{73FDEDF9-E2CB-406E-8C59-E7519976F9A3}" sibTransId="{8A2576E6-9549-464D-BC77-C9A1CAED4797}"/>
    <dgm:cxn modelId="{36D6F07F-4538-44AA-B7C7-7F1A099AD753}" type="presOf" srcId="{7C68AB25-541A-45CE-82A2-E1F1F5062B8B}" destId="{C4B5C03B-F1A8-4863-A01F-26084686904C}" srcOrd="1" destOrd="0" presId="urn:microsoft.com/office/officeart/2005/8/layout/hList9"/>
    <dgm:cxn modelId="{C3A0DCEE-9105-43EF-8486-B9BE8143ACF1}" srcId="{145FF594-6CFD-48F1-93CC-4DD59AD582F1}" destId="{C8467F24-0955-430B-B20F-5D29D4238DEF}" srcOrd="1" destOrd="0" parTransId="{707AE82C-17CE-4CC2-BA24-6992515FECA4}" sibTransId="{AB3261F2-E9D2-4ACB-8FCA-F465F5599767}"/>
    <dgm:cxn modelId="{B3A717AA-B109-4BCA-BEF2-9C7E3B30B343}" srcId="{413D471C-EFA7-4FC5-BF9C-48BCC8D8EAF8}" destId="{7C68AB25-541A-45CE-82A2-E1F1F5062B8B}" srcOrd="0" destOrd="0" parTransId="{539A5943-414F-40FF-B597-167D1E6E1635}" sibTransId="{1640E447-4409-4DEB-8989-AFCC97DC7C64}"/>
    <dgm:cxn modelId="{D2AA6E45-A507-406A-A013-3264A5E6264B}" type="presParOf" srcId="{BF250DBA-8C48-4CDC-9291-846ADDDCB395}" destId="{2507A82D-0896-4F3F-A502-77ED5FFA4AD2}" srcOrd="0" destOrd="0" presId="urn:microsoft.com/office/officeart/2005/8/layout/hList9"/>
    <dgm:cxn modelId="{01BFE426-4A6C-4A88-99F2-32584C0D6890}" type="presParOf" srcId="{BF250DBA-8C48-4CDC-9291-846ADDDCB395}" destId="{8F9FD267-89B5-47EA-8942-81BCCF02FA3C}" srcOrd="1" destOrd="0" presId="urn:microsoft.com/office/officeart/2005/8/layout/hList9"/>
    <dgm:cxn modelId="{3254BCD1-E6DC-4009-98EE-A4E4FDA90AB3}" type="presParOf" srcId="{8F9FD267-89B5-47EA-8942-81BCCF02FA3C}" destId="{4A90F8C9-1367-4E63-853A-922B2639D90A}" srcOrd="0" destOrd="0" presId="urn:microsoft.com/office/officeart/2005/8/layout/hList9"/>
    <dgm:cxn modelId="{5C89626C-D3D7-455D-8D92-1C33B7668921}" type="presParOf" srcId="{8F9FD267-89B5-47EA-8942-81BCCF02FA3C}" destId="{0A633F25-677F-4CC9-B589-AAFB2E29142A}" srcOrd="1" destOrd="0" presId="urn:microsoft.com/office/officeart/2005/8/layout/hList9"/>
    <dgm:cxn modelId="{2FCC7CB8-2A55-4922-8DBA-37F1BB8692CD}" type="presParOf" srcId="{0A633F25-677F-4CC9-B589-AAFB2E29142A}" destId="{814147FA-108E-48A5-BF9F-A20EA2E1CF50}" srcOrd="0" destOrd="0" presId="urn:microsoft.com/office/officeart/2005/8/layout/hList9"/>
    <dgm:cxn modelId="{7C5304F8-550D-4C1C-842B-1B3FC45071DE}" type="presParOf" srcId="{0A633F25-677F-4CC9-B589-AAFB2E29142A}" destId="{0843EE7A-1C0A-4371-B518-233CFFA2E568}" srcOrd="1" destOrd="0" presId="urn:microsoft.com/office/officeart/2005/8/layout/hList9"/>
    <dgm:cxn modelId="{0DBB606A-8AE1-4D68-8DFF-8D07EE226329}" type="presParOf" srcId="{8F9FD267-89B5-47EA-8942-81BCCF02FA3C}" destId="{BF8FB965-A39B-476A-BFA0-545309D456B2}" srcOrd="2" destOrd="0" presId="urn:microsoft.com/office/officeart/2005/8/layout/hList9"/>
    <dgm:cxn modelId="{AC062777-232A-43E5-9439-25FDF27816AF}" type="presParOf" srcId="{BF8FB965-A39B-476A-BFA0-545309D456B2}" destId="{74F631A8-B05E-4897-A85B-348DA501F54C}" srcOrd="0" destOrd="0" presId="urn:microsoft.com/office/officeart/2005/8/layout/hList9"/>
    <dgm:cxn modelId="{81F71A98-F2C0-48BA-8091-3AAB80BDC2B3}" type="presParOf" srcId="{BF8FB965-A39B-476A-BFA0-545309D456B2}" destId="{2FDF8449-A734-481F-9AA0-49A9AE40EAB3}" srcOrd="1" destOrd="0" presId="urn:microsoft.com/office/officeart/2005/8/layout/hList9"/>
    <dgm:cxn modelId="{5DA343DB-1A5A-431F-8370-2AC0CAC0C7CA}" type="presParOf" srcId="{BF250DBA-8C48-4CDC-9291-846ADDDCB395}" destId="{C3AFF3FA-915A-4921-9AF4-112F0314F460}" srcOrd="2" destOrd="0" presId="urn:microsoft.com/office/officeart/2005/8/layout/hList9"/>
    <dgm:cxn modelId="{78710897-3668-44BE-9505-B878B10447EF}" type="presParOf" srcId="{BF250DBA-8C48-4CDC-9291-846ADDDCB395}" destId="{9C9A2C7E-0D4C-4DB0-9050-5C2EC11429D3}" srcOrd="3" destOrd="0" presId="urn:microsoft.com/office/officeart/2005/8/layout/hList9"/>
    <dgm:cxn modelId="{69C14A57-3F56-4F67-B5C4-3B864F1D272D}" type="presParOf" srcId="{BF250DBA-8C48-4CDC-9291-846ADDDCB395}" destId="{3A0C5414-5FCF-4ABE-8291-8AB5672FDAA2}" srcOrd="4" destOrd="0" presId="urn:microsoft.com/office/officeart/2005/8/layout/hList9"/>
    <dgm:cxn modelId="{C921393A-D112-45EB-950D-F770E58EA42C}" type="presParOf" srcId="{BF250DBA-8C48-4CDC-9291-846ADDDCB395}" destId="{E2F7A55C-E5B7-4083-9707-8C71F7B344C0}" srcOrd="5" destOrd="0" presId="urn:microsoft.com/office/officeart/2005/8/layout/hList9"/>
    <dgm:cxn modelId="{4CB1DAD5-1AFE-401E-A0E4-08134F9F3753}" type="presParOf" srcId="{BF250DBA-8C48-4CDC-9291-846ADDDCB395}" destId="{1D4374A0-4D4B-4603-93F6-03159DC5387C}" srcOrd="6" destOrd="0" presId="urn:microsoft.com/office/officeart/2005/8/layout/hList9"/>
    <dgm:cxn modelId="{98BD318B-5F6A-4767-82FA-627A15FBC113}" type="presParOf" srcId="{1D4374A0-4D4B-4603-93F6-03159DC5387C}" destId="{4F4224C2-BA0D-43AD-902E-E23178A96985}" srcOrd="0" destOrd="0" presId="urn:microsoft.com/office/officeart/2005/8/layout/hList9"/>
    <dgm:cxn modelId="{1318CF4B-1DFC-468D-96C3-C320726ED052}" type="presParOf" srcId="{1D4374A0-4D4B-4603-93F6-03159DC5387C}" destId="{A8213BE7-D464-49BE-90F3-CFC037CF1C94}" srcOrd="1" destOrd="0" presId="urn:microsoft.com/office/officeart/2005/8/layout/hList9"/>
    <dgm:cxn modelId="{C388B925-41FA-44E9-BD96-0C1ECC357EBF}" type="presParOf" srcId="{A8213BE7-D464-49BE-90F3-CFC037CF1C94}" destId="{0E8457DE-8E2C-4770-A32C-A984E1CF3783}" srcOrd="0" destOrd="0" presId="urn:microsoft.com/office/officeart/2005/8/layout/hList9"/>
    <dgm:cxn modelId="{69563069-F129-4394-87C2-ED61D72071FE}" type="presParOf" srcId="{A8213BE7-D464-49BE-90F3-CFC037CF1C94}" destId="{C4B5C03B-F1A8-4863-A01F-26084686904C}" srcOrd="1" destOrd="0" presId="urn:microsoft.com/office/officeart/2005/8/layout/hList9"/>
    <dgm:cxn modelId="{2774DA97-C339-45C1-BBB6-CC00E848EC82}" type="presParOf" srcId="{BF250DBA-8C48-4CDC-9291-846ADDDCB395}" destId="{B0A63793-7639-4D32-A2B9-097CCFA8A01E}" srcOrd="7" destOrd="0" presId="urn:microsoft.com/office/officeart/2005/8/layout/hList9"/>
    <dgm:cxn modelId="{1ABCF242-7948-4195-A806-BC26C6A70125}" type="presParOf" srcId="{BF250DBA-8C48-4CDC-9291-846ADDDCB395}" destId="{91E900BA-B1F5-46A5-A502-CE1C561709B2}" srcOrd="8" destOrd="0" presId="urn:microsoft.com/office/officeart/2005/8/layout/hList9"/>
  </dgm:cxnLst>
  <dgm:bg/>
  <dgm:whole/>
</dgm:dataModel>
</file>

<file path=ppt/diagrams/data6.xml><?xml version="1.0" encoding="utf-8"?>
<dgm:dataModel xmlns:dgm="http://schemas.openxmlformats.org/drawingml/2006/diagram" xmlns:a="http://schemas.openxmlformats.org/drawingml/2006/main">
  <dgm:ptLst>
    <dgm:pt modelId="{EA16D04E-E147-4CDF-B76C-866023577360}" type="doc">
      <dgm:prSet loTypeId="urn:microsoft.com/office/officeart/2005/8/layout/lProcess1" loCatId="process" qsTypeId="urn:microsoft.com/office/officeart/2005/8/quickstyle/3d1" qsCatId="3D" csTypeId="urn:microsoft.com/office/officeart/2005/8/colors/colorful1#6" csCatId="colorful" phldr="1"/>
      <dgm:spPr/>
      <dgm:t>
        <a:bodyPr/>
        <a:lstStyle/>
        <a:p>
          <a:endParaRPr lang="fr-FR"/>
        </a:p>
      </dgm:t>
    </dgm:pt>
    <dgm:pt modelId="{D2A62B0C-3828-4517-A56F-DB4EAA14D6F9}">
      <dgm:prSet phldrT="[Texte]" custT="1"/>
      <dgm:spPr/>
      <dgm:t>
        <a:bodyPr/>
        <a:lstStyle/>
        <a:p>
          <a:pPr algn="ctr" rtl="1">
            <a:lnSpc>
              <a:spcPct val="100000"/>
            </a:lnSpc>
            <a:spcAft>
              <a:spcPts val="0"/>
            </a:spcAft>
          </a:pPr>
          <a:r>
            <a:rPr lang="ar-DZ" sz="2400" dirty="0" smtClean="0">
              <a:latin typeface="Simplified Arabic" pitchFamily="18" charset="-78"/>
              <a:cs typeface="Times New Roman" pitchFamily="18" charset="0"/>
            </a:rPr>
            <a:t>الأشخاص المبحوثين/المشاهدات- الذين يقومون بالإجابة عن أسئلة </a:t>
          </a:r>
          <a:r>
            <a:rPr lang="ar-DZ" sz="2400" dirty="0" err="1" smtClean="0">
              <a:latin typeface="Simplified Arabic" pitchFamily="18" charset="-78"/>
              <a:cs typeface="Times New Roman" pitchFamily="18" charset="0"/>
            </a:rPr>
            <a:t>الإستبيان</a:t>
          </a:r>
          <a:r>
            <a:rPr lang="ar-DZ" sz="2400" dirty="0" smtClean="0">
              <a:latin typeface="Simplified Arabic" pitchFamily="18" charset="-78"/>
              <a:cs typeface="Times New Roman" pitchFamily="18" charset="0"/>
            </a:rPr>
            <a:t> يطلق عليهم </a:t>
          </a:r>
          <a:r>
            <a:rPr lang="ar-DZ" sz="2400" b="1" dirty="0" err="1" smtClean="0">
              <a:latin typeface="Simplified Arabic" pitchFamily="18" charset="-78"/>
              <a:cs typeface="Times New Roman" pitchFamily="18" charset="0"/>
            </a:rPr>
            <a:t>إسم</a:t>
          </a:r>
          <a:r>
            <a:rPr lang="ar-DZ" sz="2400" b="1" dirty="0" smtClean="0">
              <a:latin typeface="Simplified Arabic" pitchFamily="18" charset="-78"/>
              <a:cs typeface="Times New Roman" pitchFamily="18" charset="0"/>
            </a:rPr>
            <a:t>: </a:t>
          </a:r>
          <a:endParaRPr lang="fr-FR" sz="2400" dirty="0"/>
        </a:p>
      </dgm:t>
    </dgm:pt>
    <dgm:pt modelId="{ACA1045F-9A7A-4033-9535-1AA1C0692BE3}" type="parTrans" cxnId="{6368E204-04AE-4AF8-A283-7C449D34BEC2}">
      <dgm:prSet/>
      <dgm:spPr/>
      <dgm:t>
        <a:bodyPr/>
        <a:lstStyle/>
        <a:p>
          <a:endParaRPr lang="fr-FR"/>
        </a:p>
      </dgm:t>
    </dgm:pt>
    <dgm:pt modelId="{F3886434-069B-41F5-ACA7-785DA56E9484}" type="sibTrans" cxnId="{6368E204-04AE-4AF8-A283-7C449D34BEC2}">
      <dgm:prSet/>
      <dgm:spPr/>
      <dgm:t>
        <a:bodyPr/>
        <a:lstStyle/>
        <a:p>
          <a:endParaRPr lang="fr-FR"/>
        </a:p>
      </dgm:t>
    </dgm:pt>
    <dgm:pt modelId="{8B5C3DA1-E3C8-497C-A917-CB8A0DB8CB25}">
      <dgm:prSet phldrT="[Texte]" custT="1"/>
      <dgm:spPr/>
      <dgm:t>
        <a:bodyPr/>
        <a:lstStyle/>
        <a:p>
          <a:pPr algn="ctr" rtl="1"/>
          <a:r>
            <a:rPr lang="ar-DZ" sz="2800" b="1" dirty="0" smtClean="0">
              <a:latin typeface="Simplified Arabic" pitchFamily="18" charset="-78"/>
              <a:cs typeface="Times New Roman" pitchFamily="18" charset="0"/>
            </a:rPr>
            <a:t>حالات -</a:t>
          </a:r>
          <a:r>
            <a:rPr lang="en-US" sz="2800" b="1" dirty="0" smtClean="0">
              <a:latin typeface="Simplified Arabic" pitchFamily="18" charset="-78"/>
              <a:cs typeface="Times New Roman" pitchFamily="18" charset="0"/>
            </a:rPr>
            <a:t>Cases</a:t>
          </a:r>
          <a:r>
            <a:rPr lang="ar-DZ" sz="2800" b="1" dirty="0" smtClean="0">
              <a:latin typeface="Simplified Arabic" pitchFamily="18" charset="-78"/>
              <a:cs typeface="Times New Roman" pitchFamily="18" charset="0"/>
            </a:rPr>
            <a:t>-</a:t>
          </a:r>
          <a:endParaRPr lang="fr-FR" sz="2800" dirty="0"/>
        </a:p>
      </dgm:t>
    </dgm:pt>
    <dgm:pt modelId="{16F56120-AE71-4495-846E-8E7E4B6081E1}" type="parTrans" cxnId="{6D0BB6A2-BC27-43D1-8E2F-27F4793A179C}">
      <dgm:prSet/>
      <dgm:spPr/>
      <dgm:t>
        <a:bodyPr/>
        <a:lstStyle/>
        <a:p>
          <a:endParaRPr lang="fr-FR"/>
        </a:p>
      </dgm:t>
    </dgm:pt>
    <dgm:pt modelId="{86CD2797-4C47-4674-8DF8-AD3072036BDE}" type="sibTrans" cxnId="{6D0BB6A2-BC27-43D1-8E2F-27F4793A179C}">
      <dgm:prSet/>
      <dgm:spPr/>
      <dgm:t>
        <a:bodyPr/>
        <a:lstStyle/>
        <a:p>
          <a:endParaRPr lang="fr-FR"/>
        </a:p>
      </dgm:t>
    </dgm:pt>
    <dgm:pt modelId="{2EACC3E6-1B54-459F-943F-BAA91540C7B2}">
      <dgm:prSet phldrT="[Texte]" custT="1"/>
      <dgm:spPr/>
      <dgm:t>
        <a:bodyPr/>
        <a:lstStyle/>
        <a:p>
          <a:pPr algn="ctr" rtl="1">
            <a:lnSpc>
              <a:spcPct val="100000"/>
            </a:lnSpc>
            <a:spcAft>
              <a:spcPts val="0"/>
            </a:spcAft>
          </a:pPr>
          <a:r>
            <a:rPr lang="ar-DZ" sz="2400" dirty="0" smtClean="0">
              <a:latin typeface="Simplified Arabic" pitchFamily="18" charset="-78"/>
              <a:cs typeface="Calibri" pitchFamily="34" charset="0"/>
            </a:rPr>
            <a:t>كل سؤال     </a:t>
          </a:r>
        </a:p>
        <a:p>
          <a:pPr algn="ctr" rtl="1">
            <a:lnSpc>
              <a:spcPct val="100000"/>
            </a:lnSpc>
            <a:spcAft>
              <a:spcPts val="0"/>
            </a:spcAft>
          </a:pPr>
          <a:r>
            <a:rPr lang="ar-DZ" sz="2400" dirty="0" smtClean="0">
              <a:latin typeface="Simplified Arabic" pitchFamily="18" charset="-78"/>
              <a:cs typeface="Calibri" pitchFamily="34" charset="0"/>
            </a:rPr>
            <a:t> –الفقرة- </a:t>
          </a:r>
        </a:p>
        <a:p>
          <a:pPr algn="ctr" rtl="1">
            <a:lnSpc>
              <a:spcPct val="100000"/>
            </a:lnSpc>
            <a:spcAft>
              <a:spcPts val="0"/>
            </a:spcAft>
          </a:pPr>
          <a:r>
            <a:rPr lang="ar-DZ" sz="2400" dirty="0" smtClean="0">
              <a:latin typeface="Simplified Arabic" pitchFamily="18" charset="-78"/>
              <a:cs typeface="Calibri" pitchFamily="34" charset="0"/>
            </a:rPr>
            <a:t>في </a:t>
          </a:r>
          <a:r>
            <a:rPr lang="ar-DZ" sz="2400" dirty="0" err="1" smtClean="0">
              <a:latin typeface="Simplified Arabic" pitchFamily="18" charset="-78"/>
              <a:cs typeface="Calibri" pitchFamily="34" charset="0"/>
            </a:rPr>
            <a:t>الإستبيان</a:t>
          </a:r>
          <a:r>
            <a:rPr lang="ar-DZ" sz="2400" dirty="0" smtClean="0">
              <a:latin typeface="Simplified Arabic" pitchFamily="18" charset="-78"/>
              <a:cs typeface="Calibri" pitchFamily="34" charset="0"/>
            </a:rPr>
            <a:t> هو عبارة عن: </a:t>
          </a:r>
          <a:endParaRPr lang="fr-FR" sz="2400" dirty="0"/>
        </a:p>
      </dgm:t>
    </dgm:pt>
    <dgm:pt modelId="{696A6FA2-A644-4F9A-A32C-B974E575EBDF}" type="parTrans" cxnId="{B948CCA2-F62B-4535-A8CA-53640B95FE3A}">
      <dgm:prSet/>
      <dgm:spPr/>
      <dgm:t>
        <a:bodyPr/>
        <a:lstStyle/>
        <a:p>
          <a:endParaRPr lang="fr-FR"/>
        </a:p>
      </dgm:t>
    </dgm:pt>
    <dgm:pt modelId="{DF07C3D4-91E5-4E1C-B255-033B4E17538C}" type="sibTrans" cxnId="{B948CCA2-F62B-4535-A8CA-53640B95FE3A}">
      <dgm:prSet/>
      <dgm:spPr/>
      <dgm:t>
        <a:bodyPr/>
        <a:lstStyle/>
        <a:p>
          <a:endParaRPr lang="fr-FR"/>
        </a:p>
      </dgm:t>
    </dgm:pt>
    <dgm:pt modelId="{E7EBD50C-0CEB-4347-8376-9B3D9B3A340D}">
      <dgm:prSet phldrT="[Texte]"/>
      <dgm:spPr/>
      <dgm:t>
        <a:bodyPr/>
        <a:lstStyle/>
        <a:p>
          <a:pPr algn="ctr" rtl="1"/>
          <a:r>
            <a:rPr lang="ar-DZ" dirty="0" smtClean="0">
              <a:latin typeface="Simplified Arabic" pitchFamily="18" charset="-78"/>
              <a:cs typeface="Calibri" pitchFamily="34" charset="0"/>
            </a:rPr>
            <a:t>متغير -</a:t>
          </a:r>
          <a:r>
            <a:rPr lang="fr-FR" dirty="0" smtClean="0">
              <a:latin typeface="Simplified Arabic" pitchFamily="18" charset="-78"/>
              <a:cs typeface="Calibri" pitchFamily="34" charset="0"/>
            </a:rPr>
            <a:t>Variables</a:t>
          </a:r>
          <a:r>
            <a:rPr lang="ar-DZ" dirty="0" smtClean="0">
              <a:latin typeface="Simplified Arabic" pitchFamily="18" charset="-78"/>
              <a:cs typeface="Calibri" pitchFamily="34" charset="0"/>
            </a:rPr>
            <a:t>-</a:t>
          </a:r>
          <a:endParaRPr lang="fr-FR" dirty="0"/>
        </a:p>
      </dgm:t>
    </dgm:pt>
    <dgm:pt modelId="{390A7261-74C8-45CB-8DA9-8C3BAE3D3FFB}" type="parTrans" cxnId="{B43B0994-B473-429F-81CC-6B76F5EADF96}">
      <dgm:prSet/>
      <dgm:spPr/>
      <dgm:t>
        <a:bodyPr/>
        <a:lstStyle/>
        <a:p>
          <a:endParaRPr lang="fr-FR"/>
        </a:p>
      </dgm:t>
    </dgm:pt>
    <dgm:pt modelId="{17878F78-3EBE-4C03-81ED-E696D1965816}" type="sibTrans" cxnId="{B43B0994-B473-429F-81CC-6B76F5EADF96}">
      <dgm:prSet/>
      <dgm:spPr/>
      <dgm:t>
        <a:bodyPr/>
        <a:lstStyle/>
        <a:p>
          <a:endParaRPr lang="fr-FR"/>
        </a:p>
      </dgm:t>
    </dgm:pt>
    <dgm:pt modelId="{FF60A8EA-BF2F-4DAE-846F-7B3E89FC3BA1}">
      <dgm:prSet phldrT="[Texte]" custT="1"/>
      <dgm:spPr/>
      <dgm:t>
        <a:bodyPr/>
        <a:lstStyle/>
        <a:p>
          <a:pPr algn="ctr" rtl="1">
            <a:lnSpc>
              <a:spcPct val="100000"/>
            </a:lnSpc>
            <a:spcAft>
              <a:spcPts val="0"/>
            </a:spcAft>
          </a:pPr>
          <a:r>
            <a:rPr lang="ar-DZ" sz="2800" dirty="0" smtClean="0">
              <a:latin typeface="Simplified Arabic" pitchFamily="18" charset="-78"/>
              <a:cs typeface="Calibri" pitchFamily="34" charset="0"/>
            </a:rPr>
            <a:t>إجابات الأشخاص عن الأسئلة -الفقرات- تسمى: </a:t>
          </a:r>
          <a:endParaRPr lang="fr-FR" sz="2800" dirty="0"/>
        </a:p>
      </dgm:t>
    </dgm:pt>
    <dgm:pt modelId="{4443EEEA-C795-47C2-B327-40AA99D5028A}" type="parTrans" cxnId="{E312DB90-E518-4AFC-BBE2-06DE5D0D1EE0}">
      <dgm:prSet/>
      <dgm:spPr/>
      <dgm:t>
        <a:bodyPr/>
        <a:lstStyle/>
        <a:p>
          <a:endParaRPr lang="fr-FR"/>
        </a:p>
      </dgm:t>
    </dgm:pt>
    <dgm:pt modelId="{FED76F93-DEC4-41CC-81B0-EC8CA6850A66}" type="sibTrans" cxnId="{E312DB90-E518-4AFC-BBE2-06DE5D0D1EE0}">
      <dgm:prSet/>
      <dgm:spPr/>
      <dgm:t>
        <a:bodyPr/>
        <a:lstStyle/>
        <a:p>
          <a:endParaRPr lang="fr-FR"/>
        </a:p>
      </dgm:t>
    </dgm:pt>
    <dgm:pt modelId="{B6F8AD60-87C5-44C7-9B0E-88DBAFCC200A}">
      <dgm:prSet phldrT="[Texte]"/>
      <dgm:spPr/>
      <dgm:t>
        <a:bodyPr/>
        <a:lstStyle/>
        <a:p>
          <a:pPr algn="ctr" rtl="1"/>
          <a:r>
            <a:rPr lang="ar-DZ" dirty="0" smtClean="0">
              <a:latin typeface="Simplified Arabic" pitchFamily="18" charset="-78"/>
              <a:cs typeface="Calibri" pitchFamily="34" charset="0"/>
            </a:rPr>
            <a:t>قيم المتغيرات</a:t>
          </a:r>
          <a:endParaRPr lang="fr-FR" dirty="0"/>
        </a:p>
      </dgm:t>
    </dgm:pt>
    <dgm:pt modelId="{ACE4E669-04FA-4B60-8475-4B536420809F}" type="parTrans" cxnId="{581975B1-186A-4266-82E6-C5A346BDC0F7}">
      <dgm:prSet/>
      <dgm:spPr/>
      <dgm:t>
        <a:bodyPr/>
        <a:lstStyle/>
        <a:p>
          <a:endParaRPr lang="fr-FR"/>
        </a:p>
      </dgm:t>
    </dgm:pt>
    <dgm:pt modelId="{CD4030E0-AE43-43F6-A645-2D22C4DE8A93}" type="sibTrans" cxnId="{581975B1-186A-4266-82E6-C5A346BDC0F7}">
      <dgm:prSet/>
      <dgm:spPr/>
      <dgm:t>
        <a:bodyPr/>
        <a:lstStyle/>
        <a:p>
          <a:endParaRPr lang="fr-FR"/>
        </a:p>
      </dgm:t>
    </dgm:pt>
    <dgm:pt modelId="{213208D1-64D8-4249-94FC-74B1F0365473}" type="pres">
      <dgm:prSet presAssocID="{EA16D04E-E147-4CDF-B76C-866023577360}" presName="Name0" presStyleCnt="0">
        <dgm:presLayoutVars>
          <dgm:dir/>
          <dgm:animLvl val="lvl"/>
          <dgm:resizeHandles val="exact"/>
        </dgm:presLayoutVars>
      </dgm:prSet>
      <dgm:spPr/>
      <dgm:t>
        <a:bodyPr/>
        <a:lstStyle/>
        <a:p>
          <a:endParaRPr lang="fr-FR"/>
        </a:p>
      </dgm:t>
    </dgm:pt>
    <dgm:pt modelId="{6E4D2ACC-ED06-4F3B-BE57-E7C273894C87}" type="pres">
      <dgm:prSet presAssocID="{D2A62B0C-3828-4517-A56F-DB4EAA14D6F9}" presName="vertFlow" presStyleCnt="0"/>
      <dgm:spPr/>
    </dgm:pt>
    <dgm:pt modelId="{2ABC2615-3973-44CF-8A4C-BC71A78C8A92}" type="pres">
      <dgm:prSet presAssocID="{D2A62B0C-3828-4517-A56F-DB4EAA14D6F9}" presName="header" presStyleLbl="node1" presStyleIdx="0" presStyleCnt="3" custScaleY="319505"/>
      <dgm:spPr/>
      <dgm:t>
        <a:bodyPr/>
        <a:lstStyle/>
        <a:p>
          <a:endParaRPr lang="fr-FR"/>
        </a:p>
      </dgm:t>
    </dgm:pt>
    <dgm:pt modelId="{65E58F92-6C0E-420B-A34D-7E24DCBC5B2B}" type="pres">
      <dgm:prSet presAssocID="{16F56120-AE71-4495-846E-8E7E4B6081E1}" presName="parTrans" presStyleLbl="sibTrans2D1" presStyleIdx="0" presStyleCnt="3"/>
      <dgm:spPr/>
      <dgm:t>
        <a:bodyPr/>
        <a:lstStyle/>
        <a:p>
          <a:endParaRPr lang="fr-FR"/>
        </a:p>
      </dgm:t>
    </dgm:pt>
    <dgm:pt modelId="{01D08116-66E9-4AC0-86EF-5B28D64F7FD3}" type="pres">
      <dgm:prSet presAssocID="{8B5C3DA1-E3C8-497C-A917-CB8A0DB8CB25}" presName="child" presStyleLbl="alignAccFollowNode1" presStyleIdx="0" presStyleCnt="3">
        <dgm:presLayoutVars>
          <dgm:chMax val="0"/>
          <dgm:bulletEnabled val="1"/>
        </dgm:presLayoutVars>
      </dgm:prSet>
      <dgm:spPr/>
      <dgm:t>
        <a:bodyPr/>
        <a:lstStyle/>
        <a:p>
          <a:endParaRPr lang="fr-FR"/>
        </a:p>
      </dgm:t>
    </dgm:pt>
    <dgm:pt modelId="{74A7FEB2-C5AE-4E82-BD45-90777108C5F8}" type="pres">
      <dgm:prSet presAssocID="{D2A62B0C-3828-4517-A56F-DB4EAA14D6F9}" presName="hSp" presStyleCnt="0"/>
      <dgm:spPr/>
    </dgm:pt>
    <dgm:pt modelId="{E22CD068-10C1-4F5E-98D0-462FF7ADF7D6}" type="pres">
      <dgm:prSet presAssocID="{2EACC3E6-1B54-459F-943F-BAA91540C7B2}" presName="vertFlow" presStyleCnt="0"/>
      <dgm:spPr/>
    </dgm:pt>
    <dgm:pt modelId="{FBBA082C-589B-4552-8131-3C80B1DFC6B2}" type="pres">
      <dgm:prSet presAssocID="{2EACC3E6-1B54-459F-943F-BAA91540C7B2}" presName="header" presStyleLbl="node1" presStyleIdx="1" presStyleCnt="3" custScaleY="231502"/>
      <dgm:spPr/>
      <dgm:t>
        <a:bodyPr/>
        <a:lstStyle/>
        <a:p>
          <a:endParaRPr lang="fr-FR"/>
        </a:p>
      </dgm:t>
    </dgm:pt>
    <dgm:pt modelId="{E689E347-4170-422F-BCF3-0EB54AE51F46}" type="pres">
      <dgm:prSet presAssocID="{390A7261-74C8-45CB-8DA9-8C3BAE3D3FFB}" presName="parTrans" presStyleLbl="sibTrans2D1" presStyleIdx="1" presStyleCnt="3"/>
      <dgm:spPr/>
      <dgm:t>
        <a:bodyPr/>
        <a:lstStyle/>
        <a:p>
          <a:endParaRPr lang="fr-FR"/>
        </a:p>
      </dgm:t>
    </dgm:pt>
    <dgm:pt modelId="{1536B65A-B853-4FB1-8412-F5E00B63D019}" type="pres">
      <dgm:prSet presAssocID="{E7EBD50C-0CEB-4347-8376-9B3D9B3A340D}" presName="child" presStyleLbl="alignAccFollowNode1" presStyleIdx="1" presStyleCnt="3">
        <dgm:presLayoutVars>
          <dgm:chMax val="0"/>
          <dgm:bulletEnabled val="1"/>
        </dgm:presLayoutVars>
      </dgm:prSet>
      <dgm:spPr/>
      <dgm:t>
        <a:bodyPr/>
        <a:lstStyle/>
        <a:p>
          <a:endParaRPr lang="fr-FR"/>
        </a:p>
      </dgm:t>
    </dgm:pt>
    <dgm:pt modelId="{BDC7E60C-9DF2-446C-B30E-44A8B2E8BFD2}" type="pres">
      <dgm:prSet presAssocID="{2EACC3E6-1B54-459F-943F-BAA91540C7B2}" presName="hSp" presStyleCnt="0"/>
      <dgm:spPr/>
    </dgm:pt>
    <dgm:pt modelId="{5A102E7F-E3F0-4A80-AFF5-9EF290501160}" type="pres">
      <dgm:prSet presAssocID="{FF60A8EA-BF2F-4DAE-846F-7B3E89FC3BA1}" presName="vertFlow" presStyleCnt="0"/>
      <dgm:spPr/>
    </dgm:pt>
    <dgm:pt modelId="{E3D9B14D-4D5A-4025-9185-3423C6462FF0}" type="pres">
      <dgm:prSet presAssocID="{FF60A8EA-BF2F-4DAE-846F-7B3E89FC3BA1}" presName="header" presStyleLbl="node1" presStyleIdx="2" presStyleCnt="3" custScaleY="217002"/>
      <dgm:spPr/>
      <dgm:t>
        <a:bodyPr/>
        <a:lstStyle/>
        <a:p>
          <a:endParaRPr lang="fr-FR"/>
        </a:p>
      </dgm:t>
    </dgm:pt>
    <dgm:pt modelId="{6FD076AD-1FD3-4238-A614-30524C8BC9A7}" type="pres">
      <dgm:prSet presAssocID="{ACE4E669-04FA-4B60-8475-4B536420809F}" presName="parTrans" presStyleLbl="sibTrans2D1" presStyleIdx="2" presStyleCnt="3"/>
      <dgm:spPr/>
      <dgm:t>
        <a:bodyPr/>
        <a:lstStyle/>
        <a:p>
          <a:endParaRPr lang="fr-FR"/>
        </a:p>
      </dgm:t>
    </dgm:pt>
    <dgm:pt modelId="{1FA25539-BA32-4A1D-8E3D-549F639E426A}" type="pres">
      <dgm:prSet presAssocID="{B6F8AD60-87C5-44C7-9B0E-88DBAFCC200A}" presName="child" presStyleLbl="alignAccFollowNode1" presStyleIdx="2" presStyleCnt="3">
        <dgm:presLayoutVars>
          <dgm:chMax val="0"/>
          <dgm:bulletEnabled val="1"/>
        </dgm:presLayoutVars>
      </dgm:prSet>
      <dgm:spPr/>
      <dgm:t>
        <a:bodyPr/>
        <a:lstStyle/>
        <a:p>
          <a:endParaRPr lang="fr-FR"/>
        </a:p>
      </dgm:t>
    </dgm:pt>
  </dgm:ptLst>
  <dgm:cxnLst>
    <dgm:cxn modelId="{AF1E2F80-7FD9-4A87-BA64-605BC0B6547E}" type="presOf" srcId="{16F56120-AE71-4495-846E-8E7E4B6081E1}" destId="{65E58F92-6C0E-420B-A34D-7E24DCBC5B2B}" srcOrd="0" destOrd="0" presId="urn:microsoft.com/office/officeart/2005/8/layout/lProcess1"/>
    <dgm:cxn modelId="{AA7442E9-5444-4E13-B790-8B493B56A356}" type="presOf" srcId="{B6F8AD60-87C5-44C7-9B0E-88DBAFCC200A}" destId="{1FA25539-BA32-4A1D-8E3D-549F639E426A}" srcOrd="0" destOrd="0" presId="urn:microsoft.com/office/officeart/2005/8/layout/lProcess1"/>
    <dgm:cxn modelId="{581975B1-186A-4266-82E6-C5A346BDC0F7}" srcId="{FF60A8EA-BF2F-4DAE-846F-7B3E89FC3BA1}" destId="{B6F8AD60-87C5-44C7-9B0E-88DBAFCC200A}" srcOrd="0" destOrd="0" parTransId="{ACE4E669-04FA-4B60-8475-4B536420809F}" sibTransId="{CD4030E0-AE43-43F6-A645-2D22C4DE8A93}"/>
    <dgm:cxn modelId="{904A6F3B-961B-4467-BDE9-63EF04D2575F}" type="presOf" srcId="{FF60A8EA-BF2F-4DAE-846F-7B3E89FC3BA1}" destId="{E3D9B14D-4D5A-4025-9185-3423C6462FF0}" srcOrd="0" destOrd="0" presId="urn:microsoft.com/office/officeart/2005/8/layout/lProcess1"/>
    <dgm:cxn modelId="{78656E5D-B650-4DC1-93DE-2848D01C799B}" type="presOf" srcId="{EA16D04E-E147-4CDF-B76C-866023577360}" destId="{213208D1-64D8-4249-94FC-74B1F0365473}" srcOrd="0" destOrd="0" presId="urn:microsoft.com/office/officeart/2005/8/layout/lProcess1"/>
    <dgm:cxn modelId="{68146DDB-FB2B-4DEF-A4B6-738DE39621D2}" type="presOf" srcId="{E7EBD50C-0CEB-4347-8376-9B3D9B3A340D}" destId="{1536B65A-B853-4FB1-8412-F5E00B63D019}" srcOrd="0" destOrd="0" presId="urn:microsoft.com/office/officeart/2005/8/layout/lProcess1"/>
    <dgm:cxn modelId="{E02362C0-77A1-4CBA-BFE0-B19CD2ADC6E6}" type="presOf" srcId="{D2A62B0C-3828-4517-A56F-DB4EAA14D6F9}" destId="{2ABC2615-3973-44CF-8A4C-BC71A78C8A92}" srcOrd="0" destOrd="0" presId="urn:microsoft.com/office/officeart/2005/8/layout/lProcess1"/>
    <dgm:cxn modelId="{E312DB90-E518-4AFC-BBE2-06DE5D0D1EE0}" srcId="{EA16D04E-E147-4CDF-B76C-866023577360}" destId="{FF60A8EA-BF2F-4DAE-846F-7B3E89FC3BA1}" srcOrd="2" destOrd="0" parTransId="{4443EEEA-C795-47C2-B327-40AA99D5028A}" sibTransId="{FED76F93-DEC4-41CC-81B0-EC8CA6850A66}"/>
    <dgm:cxn modelId="{B948CCA2-F62B-4535-A8CA-53640B95FE3A}" srcId="{EA16D04E-E147-4CDF-B76C-866023577360}" destId="{2EACC3E6-1B54-459F-943F-BAA91540C7B2}" srcOrd="1" destOrd="0" parTransId="{696A6FA2-A644-4F9A-A32C-B974E575EBDF}" sibTransId="{DF07C3D4-91E5-4E1C-B255-033B4E17538C}"/>
    <dgm:cxn modelId="{6368E204-04AE-4AF8-A283-7C449D34BEC2}" srcId="{EA16D04E-E147-4CDF-B76C-866023577360}" destId="{D2A62B0C-3828-4517-A56F-DB4EAA14D6F9}" srcOrd="0" destOrd="0" parTransId="{ACA1045F-9A7A-4033-9535-1AA1C0692BE3}" sibTransId="{F3886434-069B-41F5-ACA7-785DA56E9484}"/>
    <dgm:cxn modelId="{51E49AB0-DE6D-4782-963E-11FC1529A6FA}" type="presOf" srcId="{390A7261-74C8-45CB-8DA9-8C3BAE3D3FFB}" destId="{E689E347-4170-422F-BCF3-0EB54AE51F46}" srcOrd="0" destOrd="0" presId="urn:microsoft.com/office/officeart/2005/8/layout/lProcess1"/>
    <dgm:cxn modelId="{D7D6230A-3867-4771-8C97-17457E00602B}" type="presOf" srcId="{2EACC3E6-1B54-459F-943F-BAA91540C7B2}" destId="{FBBA082C-589B-4552-8131-3C80B1DFC6B2}" srcOrd="0" destOrd="0" presId="urn:microsoft.com/office/officeart/2005/8/layout/lProcess1"/>
    <dgm:cxn modelId="{6D0BB6A2-BC27-43D1-8E2F-27F4793A179C}" srcId="{D2A62B0C-3828-4517-A56F-DB4EAA14D6F9}" destId="{8B5C3DA1-E3C8-497C-A917-CB8A0DB8CB25}" srcOrd="0" destOrd="0" parTransId="{16F56120-AE71-4495-846E-8E7E4B6081E1}" sibTransId="{86CD2797-4C47-4674-8DF8-AD3072036BDE}"/>
    <dgm:cxn modelId="{E795A8AD-6C06-4BA6-AC4A-16BDF625E1D0}" type="presOf" srcId="{8B5C3DA1-E3C8-497C-A917-CB8A0DB8CB25}" destId="{01D08116-66E9-4AC0-86EF-5B28D64F7FD3}" srcOrd="0" destOrd="0" presId="urn:microsoft.com/office/officeart/2005/8/layout/lProcess1"/>
    <dgm:cxn modelId="{36CB44AA-EA7E-4228-B7B9-EF634F2EB38A}" type="presOf" srcId="{ACE4E669-04FA-4B60-8475-4B536420809F}" destId="{6FD076AD-1FD3-4238-A614-30524C8BC9A7}" srcOrd="0" destOrd="0" presId="urn:microsoft.com/office/officeart/2005/8/layout/lProcess1"/>
    <dgm:cxn modelId="{B43B0994-B473-429F-81CC-6B76F5EADF96}" srcId="{2EACC3E6-1B54-459F-943F-BAA91540C7B2}" destId="{E7EBD50C-0CEB-4347-8376-9B3D9B3A340D}" srcOrd="0" destOrd="0" parTransId="{390A7261-74C8-45CB-8DA9-8C3BAE3D3FFB}" sibTransId="{17878F78-3EBE-4C03-81ED-E696D1965816}"/>
    <dgm:cxn modelId="{C4A7EABF-EEE8-4F7F-B231-1F91BD86DC9F}" type="presParOf" srcId="{213208D1-64D8-4249-94FC-74B1F0365473}" destId="{6E4D2ACC-ED06-4F3B-BE57-E7C273894C87}" srcOrd="0" destOrd="0" presId="urn:microsoft.com/office/officeart/2005/8/layout/lProcess1"/>
    <dgm:cxn modelId="{768EA0CE-F9EE-4134-8BC0-1725CD95721F}" type="presParOf" srcId="{6E4D2ACC-ED06-4F3B-BE57-E7C273894C87}" destId="{2ABC2615-3973-44CF-8A4C-BC71A78C8A92}" srcOrd="0" destOrd="0" presId="urn:microsoft.com/office/officeart/2005/8/layout/lProcess1"/>
    <dgm:cxn modelId="{7BA858C3-C5C5-4E63-84B0-D2B80EC35F23}" type="presParOf" srcId="{6E4D2ACC-ED06-4F3B-BE57-E7C273894C87}" destId="{65E58F92-6C0E-420B-A34D-7E24DCBC5B2B}" srcOrd="1" destOrd="0" presId="urn:microsoft.com/office/officeart/2005/8/layout/lProcess1"/>
    <dgm:cxn modelId="{F76F4150-69B0-4001-B79D-B2FF2334D434}" type="presParOf" srcId="{6E4D2ACC-ED06-4F3B-BE57-E7C273894C87}" destId="{01D08116-66E9-4AC0-86EF-5B28D64F7FD3}" srcOrd="2" destOrd="0" presId="urn:microsoft.com/office/officeart/2005/8/layout/lProcess1"/>
    <dgm:cxn modelId="{43ECC173-4F8A-469B-BD96-C19B59529C8E}" type="presParOf" srcId="{213208D1-64D8-4249-94FC-74B1F0365473}" destId="{74A7FEB2-C5AE-4E82-BD45-90777108C5F8}" srcOrd="1" destOrd="0" presId="urn:microsoft.com/office/officeart/2005/8/layout/lProcess1"/>
    <dgm:cxn modelId="{BFDFE473-1434-4AAD-BE4F-5E79850872B9}" type="presParOf" srcId="{213208D1-64D8-4249-94FC-74B1F0365473}" destId="{E22CD068-10C1-4F5E-98D0-462FF7ADF7D6}" srcOrd="2" destOrd="0" presId="urn:microsoft.com/office/officeart/2005/8/layout/lProcess1"/>
    <dgm:cxn modelId="{A28887D5-ABA5-4FAA-8B8F-9BC53D4B5CD3}" type="presParOf" srcId="{E22CD068-10C1-4F5E-98D0-462FF7ADF7D6}" destId="{FBBA082C-589B-4552-8131-3C80B1DFC6B2}" srcOrd="0" destOrd="0" presId="urn:microsoft.com/office/officeart/2005/8/layout/lProcess1"/>
    <dgm:cxn modelId="{AE5DB2D4-A701-47C9-B59B-B84BD9BA1BA2}" type="presParOf" srcId="{E22CD068-10C1-4F5E-98D0-462FF7ADF7D6}" destId="{E689E347-4170-422F-BCF3-0EB54AE51F46}" srcOrd="1" destOrd="0" presId="urn:microsoft.com/office/officeart/2005/8/layout/lProcess1"/>
    <dgm:cxn modelId="{CA38EBE5-07B3-43F5-A2AE-CBDBCCBDF070}" type="presParOf" srcId="{E22CD068-10C1-4F5E-98D0-462FF7ADF7D6}" destId="{1536B65A-B853-4FB1-8412-F5E00B63D019}" srcOrd="2" destOrd="0" presId="urn:microsoft.com/office/officeart/2005/8/layout/lProcess1"/>
    <dgm:cxn modelId="{E772E390-16A4-4967-B0C9-1965B25FA01D}" type="presParOf" srcId="{213208D1-64D8-4249-94FC-74B1F0365473}" destId="{BDC7E60C-9DF2-446C-B30E-44A8B2E8BFD2}" srcOrd="3" destOrd="0" presId="urn:microsoft.com/office/officeart/2005/8/layout/lProcess1"/>
    <dgm:cxn modelId="{4E932050-AE71-40A3-AAAD-CE7F85141B12}" type="presParOf" srcId="{213208D1-64D8-4249-94FC-74B1F0365473}" destId="{5A102E7F-E3F0-4A80-AFF5-9EF290501160}" srcOrd="4" destOrd="0" presId="urn:microsoft.com/office/officeart/2005/8/layout/lProcess1"/>
    <dgm:cxn modelId="{824EB96D-2221-4110-AEE7-5815F373EEE6}" type="presParOf" srcId="{5A102E7F-E3F0-4A80-AFF5-9EF290501160}" destId="{E3D9B14D-4D5A-4025-9185-3423C6462FF0}" srcOrd="0" destOrd="0" presId="urn:microsoft.com/office/officeart/2005/8/layout/lProcess1"/>
    <dgm:cxn modelId="{5AF4C6F3-685F-4768-B73A-0C7F6C57D456}" type="presParOf" srcId="{5A102E7F-E3F0-4A80-AFF5-9EF290501160}" destId="{6FD076AD-1FD3-4238-A614-30524C8BC9A7}" srcOrd="1" destOrd="0" presId="urn:microsoft.com/office/officeart/2005/8/layout/lProcess1"/>
    <dgm:cxn modelId="{C0CAC557-6A5A-4A66-95BC-D59033E64227}" type="presParOf" srcId="{5A102E7F-E3F0-4A80-AFF5-9EF290501160}" destId="{1FA25539-BA32-4A1D-8E3D-549F639E426A}" srcOrd="2" destOrd="0" presId="urn:microsoft.com/office/officeart/2005/8/layout/lProcess1"/>
  </dgm:cxnLst>
  <dgm:bg/>
  <dgm:whole/>
</dgm:dataModel>
</file>

<file path=ppt/diagrams/data7.xml><?xml version="1.0" encoding="utf-8"?>
<dgm:dataModel xmlns:dgm="http://schemas.openxmlformats.org/drawingml/2006/diagram" xmlns:a="http://schemas.openxmlformats.org/drawingml/2006/main">
  <dgm:ptLst>
    <dgm:pt modelId="{8B34C9D0-D561-4334-BF95-7FC2B5EFC377}" type="doc">
      <dgm:prSet loTypeId="urn:microsoft.com/office/officeart/2005/8/layout/hierarchy1" loCatId="hierarchy" qsTypeId="urn:microsoft.com/office/officeart/2005/8/quickstyle/3d7" qsCatId="3D" csTypeId="urn:microsoft.com/office/officeart/2005/8/colors/colorful5" csCatId="colorful" phldr="1"/>
      <dgm:spPr/>
      <dgm:t>
        <a:bodyPr/>
        <a:lstStyle/>
        <a:p>
          <a:endParaRPr lang="fr-FR"/>
        </a:p>
      </dgm:t>
    </dgm:pt>
    <dgm:pt modelId="{3C5B86EB-BECA-4274-A7A3-637B9DA28DE9}">
      <dgm:prSet phldrT="[Texte]"/>
      <dgm:spPr/>
      <dgm:t>
        <a:bodyPr/>
        <a:lstStyle/>
        <a:p>
          <a:pPr rtl="1"/>
          <a:r>
            <a:rPr lang="ar-DZ" b="1" dirty="0" smtClean="0">
              <a:latin typeface="Simplified Arabic" pitchFamily="18" charset="-78"/>
              <a:cs typeface="Calibri" pitchFamily="34" charset="0"/>
            </a:rPr>
            <a:t>يمكن تقسيم البيانات إلى مجموعتين:</a:t>
          </a:r>
          <a:endParaRPr lang="fr-FR" dirty="0"/>
        </a:p>
      </dgm:t>
    </dgm:pt>
    <dgm:pt modelId="{627EA7E4-E4BB-4AC8-BEE1-C97A6705F1B5}" type="parTrans" cxnId="{162C7399-6546-41D9-888B-BFF177E1F9C8}">
      <dgm:prSet/>
      <dgm:spPr/>
      <dgm:t>
        <a:bodyPr/>
        <a:lstStyle/>
        <a:p>
          <a:endParaRPr lang="fr-FR"/>
        </a:p>
      </dgm:t>
    </dgm:pt>
    <dgm:pt modelId="{25BAAD7D-B22E-4FA4-946D-5257F82C6C1C}" type="sibTrans" cxnId="{162C7399-6546-41D9-888B-BFF177E1F9C8}">
      <dgm:prSet/>
      <dgm:spPr/>
      <dgm:t>
        <a:bodyPr/>
        <a:lstStyle/>
        <a:p>
          <a:endParaRPr lang="fr-FR"/>
        </a:p>
      </dgm:t>
    </dgm:pt>
    <dgm:pt modelId="{0918A810-1EDD-4925-9E49-E779DD45EF2B}">
      <dgm:prSet phldrT="[Texte]"/>
      <dgm:spPr/>
      <dgm:t>
        <a:bodyPr/>
        <a:lstStyle/>
        <a:p>
          <a:pPr rtl="1"/>
          <a:r>
            <a:rPr lang="ar-DZ" dirty="0" smtClean="0">
              <a:latin typeface="Simplified Arabic" pitchFamily="18" charset="-78"/>
              <a:cs typeface="Calibri" pitchFamily="34" charset="0"/>
            </a:rPr>
            <a:t>البيانات الكمية </a:t>
          </a:r>
          <a:r>
            <a:rPr lang="fr-FR" dirty="0" smtClean="0">
              <a:latin typeface="Simplified Arabic" pitchFamily="18" charset="-78"/>
              <a:cs typeface="Calibri" pitchFamily="34" charset="0"/>
            </a:rPr>
            <a:t>Quantitative Data</a:t>
          </a:r>
          <a:r>
            <a:rPr lang="ar-DZ" dirty="0" smtClean="0">
              <a:latin typeface="Simplified Arabic" pitchFamily="18" charset="-78"/>
              <a:cs typeface="Calibri" pitchFamily="34" charset="0"/>
            </a:rPr>
            <a:t>. </a:t>
          </a:r>
          <a:endParaRPr lang="fr-FR" dirty="0"/>
        </a:p>
      </dgm:t>
    </dgm:pt>
    <dgm:pt modelId="{F14BD970-6EA6-4A7D-8322-606D5F8C5DE0}" type="parTrans" cxnId="{1C3DDB3F-2DF8-421E-8CBE-CB0D2A908D52}">
      <dgm:prSet/>
      <dgm:spPr/>
      <dgm:t>
        <a:bodyPr/>
        <a:lstStyle/>
        <a:p>
          <a:endParaRPr lang="fr-FR"/>
        </a:p>
      </dgm:t>
    </dgm:pt>
    <dgm:pt modelId="{EE7006B3-9045-434E-8E1A-67DFCAA63055}" type="sibTrans" cxnId="{1C3DDB3F-2DF8-421E-8CBE-CB0D2A908D52}">
      <dgm:prSet/>
      <dgm:spPr/>
      <dgm:t>
        <a:bodyPr/>
        <a:lstStyle/>
        <a:p>
          <a:endParaRPr lang="fr-FR"/>
        </a:p>
      </dgm:t>
    </dgm:pt>
    <dgm:pt modelId="{6236D958-BC11-4B63-9997-06300B0A6ED6}">
      <dgm:prSet phldrT="[Texte]"/>
      <dgm:spPr/>
      <dgm:t>
        <a:bodyPr/>
        <a:lstStyle/>
        <a:p>
          <a:pPr rtl="1"/>
          <a:r>
            <a:rPr lang="ar-DZ" dirty="0" smtClean="0">
              <a:latin typeface="Simplified Arabic" pitchFamily="18" charset="-78"/>
              <a:cs typeface="Calibri" pitchFamily="34" charset="0"/>
            </a:rPr>
            <a:t>البيانات الوصفية </a:t>
          </a:r>
          <a:r>
            <a:rPr lang="fr-FR" dirty="0" smtClean="0">
              <a:latin typeface="Simplified Arabic" pitchFamily="18" charset="-78"/>
              <a:cs typeface="Calibri" pitchFamily="34" charset="0"/>
            </a:rPr>
            <a:t>Qualitative Data</a:t>
          </a:r>
          <a:r>
            <a:rPr lang="ar-DZ" dirty="0" smtClean="0">
              <a:latin typeface="Simplified Arabic" pitchFamily="18" charset="-78"/>
              <a:cs typeface="Calibri" pitchFamily="34" charset="0"/>
            </a:rPr>
            <a:t>،</a:t>
          </a:r>
          <a:endParaRPr lang="fr-FR" dirty="0"/>
        </a:p>
      </dgm:t>
    </dgm:pt>
    <dgm:pt modelId="{6BC92D62-11E0-48E4-883A-DD1E61B479F4}" type="sibTrans" cxnId="{852E100F-C419-4DCB-93C1-B754F9FFEFA7}">
      <dgm:prSet/>
      <dgm:spPr/>
      <dgm:t>
        <a:bodyPr/>
        <a:lstStyle/>
        <a:p>
          <a:endParaRPr lang="fr-FR"/>
        </a:p>
      </dgm:t>
    </dgm:pt>
    <dgm:pt modelId="{CA8EAE06-EE5D-412D-9B2F-F294C7BC3C5D}" type="parTrans" cxnId="{852E100F-C419-4DCB-93C1-B754F9FFEFA7}">
      <dgm:prSet/>
      <dgm:spPr/>
      <dgm:t>
        <a:bodyPr/>
        <a:lstStyle/>
        <a:p>
          <a:endParaRPr lang="fr-FR"/>
        </a:p>
      </dgm:t>
    </dgm:pt>
    <dgm:pt modelId="{4A89A0FA-4E24-4F7C-9620-F6AEA44A293E}" type="pres">
      <dgm:prSet presAssocID="{8B34C9D0-D561-4334-BF95-7FC2B5EFC377}" presName="hierChild1" presStyleCnt="0">
        <dgm:presLayoutVars>
          <dgm:chPref val="1"/>
          <dgm:dir/>
          <dgm:animOne val="branch"/>
          <dgm:animLvl val="lvl"/>
          <dgm:resizeHandles/>
        </dgm:presLayoutVars>
      </dgm:prSet>
      <dgm:spPr/>
      <dgm:t>
        <a:bodyPr/>
        <a:lstStyle/>
        <a:p>
          <a:endParaRPr lang="fr-FR"/>
        </a:p>
      </dgm:t>
    </dgm:pt>
    <dgm:pt modelId="{3806CAAF-ED84-461F-92CB-837C6FFF92F1}" type="pres">
      <dgm:prSet presAssocID="{3C5B86EB-BECA-4274-A7A3-637B9DA28DE9}" presName="hierRoot1" presStyleCnt="0"/>
      <dgm:spPr/>
    </dgm:pt>
    <dgm:pt modelId="{88F28E11-07A0-4A1F-9E71-31416B0660BF}" type="pres">
      <dgm:prSet presAssocID="{3C5B86EB-BECA-4274-A7A3-637B9DA28DE9}" presName="composite" presStyleCnt="0"/>
      <dgm:spPr/>
    </dgm:pt>
    <dgm:pt modelId="{6ED48D45-FB36-42C3-9F8B-666B03C9EAF6}" type="pres">
      <dgm:prSet presAssocID="{3C5B86EB-BECA-4274-A7A3-637B9DA28DE9}" presName="background" presStyleLbl="node0" presStyleIdx="0" presStyleCnt="1"/>
      <dgm:spPr/>
    </dgm:pt>
    <dgm:pt modelId="{C02F6A65-B891-4EF0-A379-29EFBB3AA7E8}" type="pres">
      <dgm:prSet presAssocID="{3C5B86EB-BECA-4274-A7A3-637B9DA28DE9}" presName="text" presStyleLbl="fgAcc0" presStyleIdx="0" presStyleCnt="1">
        <dgm:presLayoutVars>
          <dgm:chPref val="3"/>
        </dgm:presLayoutVars>
      </dgm:prSet>
      <dgm:spPr/>
      <dgm:t>
        <a:bodyPr/>
        <a:lstStyle/>
        <a:p>
          <a:endParaRPr lang="fr-FR"/>
        </a:p>
      </dgm:t>
    </dgm:pt>
    <dgm:pt modelId="{94534A23-2B47-4C97-816B-5B49A47C2146}" type="pres">
      <dgm:prSet presAssocID="{3C5B86EB-BECA-4274-A7A3-637B9DA28DE9}" presName="hierChild2" presStyleCnt="0"/>
      <dgm:spPr/>
    </dgm:pt>
    <dgm:pt modelId="{12F8E36B-8709-475F-9179-160724257EF1}" type="pres">
      <dgm:prSet presAssocID="{F14BD970-6EA6-4A7D-8322-606D5F8C5DE0}" presName="Name10" presStyleLbl="parChTrans1D2" presStyleIdx="0" presStyleCnt="2"/>
      <dgm:spPr/>
      <dgm:t>
        <a:bodyPr/>
        <a:lstStyle/>
        <a:p>
          <a:endParaRPr lang="fr-FR"/>
        </a:p>
      </dgm:t>
    </dgm:pt>
    <dgm:pt modelId="{3E28BBC6-C65B-4146-B06C-94404ABF182B}" type="pres">
      <dgm:prSet presAssocID="{0918A810-1EDD-4925-9E49-E779DD45EF2B}" presName="hierRoot2" presStyleCnt="0"/>
      <dgm:spPr/>
    </dgm:pt>
    <dgm:pt modelId="{74EE3644-F898-4116-8F2B-4FB744D2121F}" type="pres">
      <dgm:prSet presAssocID="{0918A810-1EDD-4925-9E49-E779DD45EF2B}" presName="composite2" presStyleCnt="0"/>
      <dgm:spPr/>
    </dgm:pt>
    <dgm:pt modelId="{61122E50-A1C1-4621-8CB4-8733E2192475}" type="pres">
      <dgm:prSet presAssocID="{0918A810-1EDD-4925-9E49-E779DD45EF2B}" presName="background2" presStyleLbl="node2" presStyleIdx="0" presStyleCnt="2"/>
      <dgm:spPr/>
    </dgm:pt>
    <dgm:pt modelId="{A0EBD349-9B19-4FAB-8E89-D8D9C17E0E22}" type="pres">
      <dgm:prSet presAssocID="{0918A810-1EDD-4925-9E49-E779DD45EF2B}" presName="text2" presStyleLbl="fgAcc2" presStyleIdx="0" presStyleCnt="2">
        <dgm:presLayoutVars>
          <dgm:chPref val="3"/>
        </dgm:presLayoutVars>
      </dgm:prSet>
      <dgm:spPr/>
      <dgm:t>
        <a:bodyPr/>
        <a:lstStyle/>
        <a:p>
          <a:endParaRPr lang="fr-FR"/>
        </a:p>
      </dgm:t>
    </dgm:pt>
    <dgm:pt modelId="{3283F643-6949-4C1E-A6E8-12952F2B062B}" type="pres">
      <dgm:prSet presAssocID="{0918A810-1EDD-4925-9E49-E779DD45EF2B}" presName="hierChild3" presStyleCnt="0"/>
      <dgm:spPr/>
    </dgm:pt>
    <dgm:pt modelId="{8C9D7C80-8980-4AD7-812F-85137E2AE5CC}" type="pres">
      <dgm:prSet presAssocID="{CA8EAE06-EE5D-412D-9B2F-F294C7BC3C5D}" presName="Name10" presStyleLbl="parChTrans1D2" presStyleIdx="1" presStyleCnt="2"/>
      <dgm:spPr/>
      <dgm:t>
        <a:bodyPr/>
        <a:lstStyle/>
        <a:p>
          <a:endParaRPr lang="fr-FR"/>
        </a:p>
      </dgm:t>
    </dgm:pt>
    <dgm:pt modelId="{D053D34C-EF7A-496C-85F9-D0D2C036E90E}" type="pres">
      <dgm:prSet presAssocID="{6236D958-BC11-4B63-9997-06300B0A6ED6}" presName="hierRoot2" presStyleCnt="0"/>
      <dgm:spPr/>
    </dgm:pt>
    <dgm:pt modelId="{A533901D-80D4-4DF6-90CA-B21894034AC4}" type="pres">
      <dgm:prSet presAssocID="{6236D958-BC11-4B63-9997-06300B0A6ED6}" presName="composite2" presStyleCnt="0"/>
      <dgm:spPr/>
    </dgm:pt>
    <dgm:pt modelId="{DC9F02BD-C25B-4C75-B089-F9CC4B1A3E31}" type="pres">
      <dgm:prSet presAssocID="{6236D958-BC11-4B63-9997-06300B0A6ED6}" presName="background2" presStyleLbl="node2" presStyleIdx="1" presStyleCnt="2"/>
      <dgm:spPr/>
    </dgm:pt>
    <dgm:pt modelId="{32046CCC-2C65-4056-BE5C-5116856AD4D9}" type="pres">
      <dgm:prSet presAssocID="{6236D958-BC11-4B63-9997-06300B0A6ED6}" presName="text2" presStyleLbl="fgAcc2" presStyleIdx="1" presStyleCnt="2">
        <dgm:presLayoutVars>
          <dgm:chPref val="3"/>
        </dgm:presLayoutVars>
      </dgm:prSet>
      <dgm:spPr/>
      <dgm:t>
        <a:bodyPr/>
        <a:lstStyle/>
        <a:p>
          <a:endParaRPr lang="fr-FR"/>
        </a:p>
      </dgm:t>
    </dgm:pt>
    <dgm:pt modelId="{8378911F-81B6-4142-8E6D-062FA9D3C20E}" type="pres">
      <dgm:prSet presAssocID="{6236D958-BC11-4B63-9997-06300B0A6ED6}" presName="hierChild3" presStyleCnt="0"/>
      <dgm:spPr/>
    </dgm:pt>
  </dgm:ptLst>
  <dgm:cxnLst>
    <dgm:cxn modelId="{F173EF82-6CAC-4003-841A-655B3326E081}" type="presOf" srcId="{F14BD970-6EA6-4A7D-8322-606D5F8C5DE0}" destId="{12F8E36B-8709-475F-9179-160724257EF1}" srcOrd="0" destOrd="0" presId="urn:microsoft.com/office/officeart/2005/8/layout/hierarchy1"/>
    <dgm:cxn modelId="{E3269704-5583-4635-B925-E4E3284F8470}" type="presOf" srcId="{3C5B86EB-BECA-4274-A7A3-637B9DA28DE9}" destId="{C02F6A65-B891-4EF0-A379-29EFBB3AA7E8}" srcOrd="0" destOrd="0" presId="urn:microsoft.com/office/officeart/2005/8/layout/hierarchy1"/>
    <dgm:cxn modelId="{DEB9D5DF-BCA7-429A-B990-6AE7E461ED25}" type="presOf" srcId="{0918A810-1EDD-4925-9E49-E779DD45EF2B}" destId="{A0EBD349-9B19-4FAB-8E89-D8D9C17E0E22}" srcOrd="0" destOrd="0" presId="urn:microsoft.com/office/officeart/2005/8/layout/hierarchy1"/>
    <dgm:cxn modelId="{852E100F-C419-4DCB-93C1-B754F9FFEFA7}" srcId="{3C5B86EB-BECA-4274-A7A3-637B9DA28DE9}" destId="{6236D958-BC11-4B63-9997-06300B0A6ED6}" srcOrd="1" destOrd="0" parTransId="{CA8EAE06-EE5D-412D-9B2F-F294C7BC3C5D}" sibTransId="{6BC92D62-11E0-48E4-883A-DD1E61B479F4}"/>
    <dgm:cxn modelId="{48EECC03-34E1-481A-8F10-491CECD0CCC8}" type="presOf" srcId="{6236D958-BC11-4B63-9997-06300B0A6ED6}" destId="{32046CCC-2C65-4056-BE5C-5116856AD4D9}" srcOrd="0" destOrd="0" presId="urn:microsoft.com/office/officeart/2005/8/layout/hierarchy1"/>
    <dgm:cxn modelId="{1C3DDB3F-2DF8-421E-8CBE-CB0D2A908D52}" srcId="{3C5B86EB-BECA-4274-A7A3-637B9DA28DE9}" destId="{0918A810-1EDD-4925-9E49-E779DD45EF2B}" srcOrd="0" destOrd="0" parTransId="{F14BD970-6EA6-4A7D-8322-606D5F8C5DE0}" sibTransId="{EE7006B3-9045-434E-8E1A-67DFCAA63055}"/>
    <dgm:cxn modelId="{162C7399-6546-41D9-888B-BFF177E1F9C8}" srcId="{8B34C9D0-D561-4334-BF95-7FC2B5EFC377}" destId="{3C5B86EB-BECA-4274-A7A3-637B9DA28DE9}" srcOrd="0" destOrd="0" parTransId="{627EA7E4-E4BB-4AC8-BEE1-C97A6705F1B5}" sibTransId="{25BAAD7D-B22E-4FA4-946D-5257F82C6C1C}"/>
    <dgm:cxn modelId="{BCB33550-6CBB-4651-8CF1-91B99BAE5D35}" type="presOf" srcId="{CA8EAE06-EE5D-412D-9B2F-F294C7BC3C5D}" destId="{8C9D7C80-8980-4AD7-812F-85137E2AE5CC}" srcOrd="0" destOrd="0" presId="urn:microsoft.com/office/officeart/2005/8/layout/hierarchy1"/>
    <dgm:cxn modelId="{A33D5ABE-2CC9-49DB-BE7C-1B66B1D4C193}" type="presOf" srcId="{8B34C9D0-D561-4334-BF95-7FC2B5EFC377}" destId="{4A89A0FA-4E24-4F7C-9620-F6AEA44A293E}" srcOrd="0" destOrd="0" presId="urn:microsoft.com/office/officeart/2005/8/layout/hierarchy1"/>
    <dgm:cxn modelId="{C5E1CB79-EC78-4AFE-9319-F9B72A79E7C5}" type="presParOf" srcId="{4A89A0FA-4E24-4F7C-9620-F6AEA44A293E}" destId="{3806CAAF-ED84-461F-92CB-837C6FFF92F1}" srcOrd="0" destOrd="0" presId="urn:microsoft.com/office/officeart/2005/8/layout/hierarchy1"/>
    <dgm:cxn modelId="{2F2BAADB-1E44-42E4-9FE3-11EC2A365D94}" type="presParOf" srcId="{3806CAAF-ED84-461F-92CB-837C6FFF92F1}" destId="{88F28E11-07A0-4A1F-9E71-31416B0660BF}" srcOrd="0" destOrd="0" presId="urn:microsoft.com/office/officeart/2005/8/layout/hierarchy1"/>
    <dgm:cxn modelId="{343F6E9A-67EB-4946-8F37-208F96905569}" type="presParOf" srcId="{88F28E11-07A0-4A1F-9E71-31416B0660BF}" destId="{6ED48D45-FB36-42C3-9F8B-666B03C9EAF6}" srcOrd="0" destOrd="0" presId="urn:microsoft.com/office/officeart/2005/8/layout/hierarchy1"/>
    <dgm:cxn modelId="{CF33B46A-AD78-44FA-BC84-19DACA53C125}" type="presParOf" srcId="{88F28E11-07A0-4A1F-9E71-31416B0660BF}" destId="{C02F6A65-B891-4EF0-A379-29EFBB3AA7E8}" srcOrd="1" destOrd="0" presId="urn:microsoft.com/office/officeart/2005/8/layout/hierarchy1"/>
    <dgm:cxn modelId="{40E05CB5-EFF4-4C90-B5F7-ED56BBB16035}" type="presParOf" srcId="{3806CAAF-ED84-461F-92CB-837C6FFF92F1}" destId="{94534A23-2B47-4C97-816B-5B49A47C2146}" srcOrd="1" destOrd="0" presId="urn:microsoft.com/office/officeart/2005/8/layout/hierarchy1"/>
    <dgm:cxn modelId="{C3DE44B8-EF28-4116-BF45-6954DC45F706}" type="presParOf" srcId="{94534A23-2B47-4C97-816B-5B49A47C2146}" destId="{12F8E36B-8709-475F-9179-160724257EF1}" srcOrd="0" destOrd="0" presId="urn:microsoft.com/office/officeart/2005/8/layout/hierarchy1"/>
    <dgm:cxn modelId="{F34B9DFE-3ACA-452A-9736-3AE3536DDB0A}" type="presParOf" srcId="{94534A23-2B47-4C97-816B-5B49A47C2146}" destId="{3E28BBC6-C65B-4146-B06C-94404ABF182B}" srcOrd="1" destOrd="0" presId="urn:microsoft.com/office/officeart/2005/8/layout/hierarchy1"/>
    <dgm:cxn modelId="{EFE3CDC9-0342-46B8-8263-1F899AC1B8AB}" type="presParOf" srcId="{3E28BBC6-C65B-4146-B06C-94404ABF182B}" destId="{74EE3644-F898-4116-8F2B-4FB744D2121F}" srcOrd="0" destOrd="0" presId="urn:microsoft.com/office/officeart/2005/8/layout/hierarchy1"/>
    <dgm:cxn modelId="{FC43CB3E-0AE4-4CF6-9BCE-42990AFBC720}" type="presParOf" srcId="{74EE3644-F898-4116-8F2B-4FB744D2121F}" destId="{61122E50-A1C1-4621-8CB4-8733E2192475}" srcOrd="0" destOrd="0" presId="urn:microsoft.com/office/officeart/2005/8/layout/hierarchy1"/>
    <dgm:cxn modelId="{B944F208-B058-4C9F-92AA-F47D43973311}" type="presParOf" srcId="{74EE3644-F898-4116-8F2B-4FB744D2121F}" destId="{A0EBD349-9B19-4FAB-8E89-D8D9C17E0E22}" srcOrd="1" destOrd="0" presId="urn:microsoft.com/office/officeart/2005/8/layout/hierarchy1"/>
    <dgm:cxn modelId="{0096F5BA-D3A2-4301-B37D-76E41E3A4B6C}" type="presParOf" srcId="{3E28BBC6-C65B-4146-B06C-94404ABF182B}" destId="{3283F643-6949-4C1E-A6E8-12952F2B062B}" srcOrd="1" destOrd="0" presId="urn:microsoft.com/office/officeart/2005/8/layout/hierarchy1"/>
    <dgm:cxn modelId="{72937D39-8B3A-472C-8C44-D7481C2CAD99}" type="presParOf" srcId="{94534A23-2B47-4C97-816B-5B49A47C2146}" destId="{8C9D7C80-8980-4AD7-812F-85137E2AE5CC}" srcOrd="2" destOrd="0" presId="urn:microsoft.com/office/officeart/2005/8/layout/hierarchy1"/>
    <dgm:cxn modelId="{FD90B797-B087-4B2F-B264-4D1C02B85C0C}" type="presParOf" srcId="{94534A23-2B47-4C97-816B-5B49A47C2146}" destId="{D053D34C-EF7A-496C-85F9-D0D2C036E90E}" srcOrd="3" destOrd="0" presId="urn:microsoft.com/office/officeart/2005/8/layout/hierarchy1"/>
    <dgm:cxn modelId="{DC1039FB-A662-4E17-85B3-2D4D7E3A9F55}" type="presParOf" srcId="{D053D34C-EF7A-496C-85F9-D0D2C036E90E}" destId="{A533901D-80D4-4DF6-90CA-B21894034AC4}" srcOrd="0" destOrd="0" presId="urn:microsoft.com/office/officeart/2005/8/layout/hierarchy1"/>
    <dgm:cxn modelId="{10E9C658-93BC-4725-B5F2-0F036F8A6171}" type="presParOf" srcId="{A533901D-80D4-4DF6-90CA-B21894034AC4}" destId="{DC9F02BD-C25B-4C75-B089-F9CC4B1A3E31}" srcOrd="0" destOrd="0" presId="urn:microsoft.com/office/officeart/2005/8/layout/hierarchy1"/>
    <dgm:cxn modelId="{5962959E-4410-4A41-B708-4692615DB068}" type="presParOf" srcId="{A533901D-80D4-4DF6-90CA-B21894034AC4}" destId="{32046CCC-2C65-4056-BE5C-5116856AD4D9}" srcOrd="1" destOrd="0" presId="urn:microsoft.com/office/officeart/2005/8/layout/hierarchy1"/>
    <dgm:cxn modelId="{FCAD9FA8-3DB4-455C-9AA7-4129D7307749}" type="presParOf" srcId="{D053D34C-EF7A-496C-85F9-D0D2C036E90E}" destId="{8378911F-81B6-4142-8E6D-062FA9D3C20E}" srcOrd="1" destOrd="0" presId="urn:microsoft.com/office/officeart/2005/8/layout/hierarchy1"/>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0FA306-FD74-4EED-A0B1-23CAAFA79F18}" type="datetimeFigureOut">
              <a:rPr lang="fr-FR" smtClean="0"/>
              <a:pPr/>
              <a:t>07/01/2018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17D87-7442-43CB-9416-947DAFC35095}"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a:lstStyle/>
          <a:p>
            <a:pPr eaLnBrk="1" hangingPunct="1">
              <a:spcBef>
                <a:spcPct val="0"/>
              </a:spcBef>
            </a:pPr>
            <a:endParaRPr lang="ar-D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Connecteur droit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Connecteur droit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Connecteur droit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Connecteur droit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5" name="Connecteur droit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Cliquez pour modifier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180A6E9F-3C54-49C1-93DB-41D96B0C9AAF}" type="datetimeFigureOut">
              <a:rPr lang="fr-FR"/>
              <a:pPr>
                <a:defRPr/>
              </a:pPr>
              <a:t>07/01/2018</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2B491A7C-BF81-4B46-B1B8-F9A20BBFB713}" type="slidenum">
              <a:rPr lang="fr-FR"/>
              <a:pPr>
                <a:defRPr/>
              </a:pPr>
              <a:t>‹N°›</a:t>
            </a:fld>
            <a:endParaRPr lang="fr-FR"/>
          </a:p>
        </p:txBody>
      </p:sp>
    </p:spTree>
    <p:extLst>
      <p:ext uri="{BB962C8B-B14F-4D97-AF65-F5344CB8AC3E}">
        <p14:creationId xmlns:p14="http://schemas.microsoft.com/office/powerpoint/2010/main" xmlns="" val="2181249069"/>
      </p:ext>
    </p:extLst>
  </p:cSld>
  <p:clrMapOvr>
    <a:overrideClrMapping bg1="lt1" tx1="dk1" bg2="lt2" tx2="dk2" accent1="accent1" accent2="accent2" accent3="accent3" accent4="accent4" accent5="accent5" accent6="accent6" hlink="hlink" folHlink="folHlink"/>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003AC529-113A-4B96-A903-862932D3FCC6}" type="datetimeFigureOut">
              <a:rPr lang="fr-FR"/>
              <a:pPr>
                <a:defRPr/>
              </a:pPr>
              <a:t>07/01/2018</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552EDDCD-67BB-4C88-B6E1-2E7E50E73FB0}"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xmlns="" val="2820235180"/>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Connecteur droit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Connecteur droit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Connecteur droit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Connecteur droit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Cliquez pour modifier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199C28E-574F-46FC-BA3A-87815A3BA537}" type="datetimeFigureOut">
              <a:rPr lang="fr-FR"/>
              <a:pPr>
                <a:defRPr/>
              </a:pPr>
              <a:t>07/01/2018</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BB2A1437-A031-44C3-A1CC-6FB6FFCC5968}" type="slidenum">
              <a:rPr lang="fr-FR"/>
              <a:pPr>
                <a:defRPr/>
              </a:pPr>
              <a:t>‹N°›</a:t>
            </a:fld>
            <a:endParaRPr lang="fr-FR"/>
          </a:p>
        </p:txBody>
      </p:sp>
    </p:spTree>
    <p:extLst>
      <p:ext uri="{BB962C8B-B14F-4D97-AF65-F5344CB8AC3E}">
        <p14:creationId xmlns:p14="http://schemas.microsoft.com/office/powerpoint/2010/main" xmlns="" val="764121461"/>
      </p:ext>
    </p:extLst>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FD49D183-7F50-47E9-9763-DC1B0A2EDBF2}" type="datetimeFigureOut">
              <a:rPr lang="fr-FR"/>
              <a:pPr>
                <a:defRPr/>
              </a:pPr>
              <a:t>07/01/2018</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1889499A-E1B4-4BA0-A915-7AF753C16D9F}" type="slidenum">
              <a:rPr lang="fr-FR"/>
              <a:pPr>
                <a:defRPr/>
              </a:pPr>
              <a:t>‹N°›</a:t>
            </a:fld>
            <a:endParaRPr lang="fr-FR"/>
          </a:p>
        </p:txBody>
      </p:sp>
    </p:spTree>
    <p:extLst>
      <p:ext uri="{BB962C8B-B14F-4D97-AF65-F5344CB8AC3E}">
        <p14:creationId xmlns:p14="http://schemas.microsoft.com/office/powerpoint/2010/main" xmlns="" val="183834638"/>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Cliquez pour modifier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Cliquez pour modifier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8A2C061A-2553-4A11-91D5-DE5F1E842A2D}" type="datetimeFigureOut">
              <a:rPr lang="fr-FR"/>
              <a:pPr>
                <a:defRPr/>
              </a:pPr>
              <a:t>07/01/2018</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E21ABE4C-303D-4F62-9441-637E29F30C52}" type="slidenum">
              <a:rPr lang="fr-FR"/>
              <a:pPr>
                <a:defRPr/>
              </a:pPr>
              <a:t>‹N°›</a:t>
            </a:fld>
            <a:endParaRPr lang="fr-FR"/>
          </a:p>
        </p:txBody>
      </p:sp>
    </p:spTree>
    <p:extLst>
      <p:ext uri="{BB962C8B-B14F-4D97-AF65-F5344CB8AC3E}">
        <p14:creationId xmlns:p14="http://schemas.microsoft.com/office/powerpoint/2010/main" xmlns="" val="2793285215"/>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5"/>
          <p:cNvSpPr>
            <a:spLocks noGrp="1"/>
          </p:cNvSpPr>
          <p:nvPr>
            <p:ph type="dt" sz="half" idx="10"/>
          </p:nvPr>
        </p:nvSpPr>
        <p:spPr/>
        <p:txBody>
          <a:bodyPr rtlCol="0"/>
          <a:lstStyle>
            <a:lvl1pPr>
              <a:defRPr/>
            </a:lvl1pPr>
          </a:lstStyle>
          <a:p>
            <a:pPr>
              <a:defRPr/>
            </a:pPr>
            <a:fld id="{13329B05-19B2-4FC9-BFBE-7E8867C63780}" type="datetimeFigureOut">
              <a:rPr lang="fr-FR"/>
              <a:pPr>
                <a:defRPr/>
              </a:pPr>
              <a:t>07/01/2018</a:t>
            </a:fld>
            <a:endParaRPr lang="fr-FR"/>
          </a:p>
        </p:txBody>
      </p:sp>
      <p:sp>
        <p:nvSpPr>
          <p:cNvPr id="4" name="Espace réservé du numéro de diapositive 6"/>
          <p:cNvSpPr>
            <a:spLocks noGrp="1"/>
          </p:cNvSpPr>
          <p:nvPr>
            <p:ph type="sldNum" sz="quarter" idx="11"/>
          </p:nvPr>
        </p:nvSpPr>
        <p:spPr/>
        <p:txBody>
          <a:bodyPr rtlCol="0"/>
          <a:lstStyle>
            <a:lvl1pPr>
              <a:defRPr/>
            </a:lvl1pPr>
          </a:lstStyle>
          <a:p>
            <a:pPr>
              <a:defRPr/>
            </a:pPr>
            <a:fld id="{23D91AE8-6A01-4271-952E-B22BDC155B6B}" type="slidenum">
              <a:rPr lang="fr-FR"/>
              <a:pPr>
                <a:defRPr/>
              </a:pPr>
              <a:t>‹N°›</a:t>
            </a:fld>
            <a:endParaRPr lang="fr-FR"/>
          </a:p>
        </p:txBody>
      </p:sp>
      <p:sp>
        <p:nvSpPr>
          <p:cNvPr id="5" name="Espace réservé du pied de page 7"/>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xmlns="" val="3795247097"/>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32BE919B-544F-4CD2-ABDD-6262B2319820}" type="datetimeFigureOut">
              <a:rPr lang="fr-FR"/>
              <a:pPr>
                <a:defRPr/>
              </a:pPr>
              <a:t>07/01/2018</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69BE086D-4FAC-4A48-B240-05D027B48D42}" type="slidenum">
              <a:rPr lang="fr-FR"/>
              <a:pPr>
                <a:defRPr/>
              </a:pPr>
              <a:t>‹N°›</a:t>
            </a:fld>
            <a:endParaRPr lang="fr-FR"/>
          </a:p>
        </p:txBody>
      </p:sp>
    </p:spTree>
    <p:extLst>
      <p:ext uri="{BB962C8B-B14F-4D97-AF65-F5344CB8AC3E}">
        <p14:creationId xmlns:p14="http://schemas.microsoft.com/office/powerpoint/2010/main" xmlns="" val="2727898204"/>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Connecteur droit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Connecteur droit 6"/>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fr-FR"/>
          </a:p>
        </p:txBody>
      </p:sp>
      <p:sp>
        <p:nvSpPr>
          <p:cNvPr id="8" name="Connecteur droit 7"/>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fr-FR"/>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9"/>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fr-FR"/>
          </a:p>
        </p:txBody>
      </p:sp>
      <p:sp>
        <p:nvSpPr>
          <p:cNvPr id="11" name="Ellips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Cliquez pour modifier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304B5D4E-3049-445A-A394-AACEBA37BA6F}" type="datetimeFigureOut">
              <a:rPr lang="fr-FR"/>
              <a:pPr>
                <a:defRPr/>
              </a:pPr>
              <a:t>07/01/2018</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75E4B7AB-2C42-4296-88A1-70F2DC80C9C2}"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xmlns="" val="1078386540"/>
      </p:ext>
    </p:extLst>
  </p:cSld>
  <p:clrMapOvr>
    <a:overrideClrMapping bg1="lt1" tx1="dk1" bg2="lt2" tx2="dk2" accent1="accent1" accent2="accent2" accent3="accent3" accent4="accent4" accent5="accent5" accent6="accent6" hlink="hlink" folHlink="folHlink"/>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Ellips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6"/>
          <p:cNvSpPr>
            <a:spLocks noChangeShapeType="1"/>
          </p:cNvSpPr>
          <p:nvPr/>
        </p:nvSpPr>
        <p:spPr bwMode="auto">
          <a:xfrm>
            <a:off x="8991600" y="0"/>
            <a:ext cx="0" cy="6858000"/>
          </a:xfrm>
          <a:prstGeom prst="line">
            <a:avLst/>
          </a:prstGeom>
          <a:noFill/>
          <a:ln w="9525" algn="ctr">
            <a:solidFill>
              <a:schemeClr val="tx1"/>
            </a:solidFill>
            <a:round/>
            <a:headEnd/>
            <a:tailEnd/>
          </a:ln>
        </p:spPr>
        <p:txBody>
          <a:bodyPr/>
          <a:lstStyle/>
          <a:p>
            <a:pPr>
              <a:defRPr/>
            </a:pPr>
            <a:endParaRPr lang="fr-FR"/>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8"/>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fr-FR"/>
          </a:p>
        </p:txBody>
      </p:sp>
      <p:sp>
        <p:nvSpPr>
          <p:cNvPr id="10" name="Connecteur droit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1" name="Connecteur droit 10"/>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fr-F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6008F13B-9BB5-4035-9C70-30C721C56127}" type="datetimeFigureOut">
              <a:rPr lang="fr-FR"/>
              <a:pPr>
                <a:defRPr/>
              </a:pPr>
              <a:t>07/01/2018</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6158011C-718A-4236-98B9-22E706697D66}"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xmlns="" val="1886770922"/>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CAD74A6A-3F10-41FC-A09C-D91ED2FF0E80}" type="datetimeFigureOut">
              <a:rPr lang="fr-FR"/>
              <a:pPr>
                <a:defRPr/>
              </a:pPr>
              <a:t>07/01/2018</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F25AD6CD-09B5-45F2-9CB6-D6F3DCE78CE1}" type="slidenum">
              <a:rPr lang="fr-FR"/>
              <a:pPr>
                <a:defRPr/>
              </a:pPr>
              <a:t>‹N°›</a:t>
            </a:fld>
            <a:endParaRPr lang="fr-FR"/>
          </a:p>
        </p:txBody>
      </p:sp>
    </p:spTree>
    <p:extLst>
      <p:ext uri="{BB962C8B-B14F-4D97-AF65-F5344CB8AC3E}">
        <p14:creationId xmlns:p14="http://schemas.microsoft.com/office/powerpoint/2010/main" xmlns="" val="3267005296"/>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98972B7B-ECEA-40A7-9D08-0A2A162DA2C9}" type="datetimeFigureOut">
              <a:rPr lang="fr-FR"/>
              <a:pPr>
                <a:defRPr/>
              </a:pPr>
              <a:t>07/01/2018</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3A864845-6F3F-4CF3-B3EC-0F323DD76919}" type="slidenum">
              <a:rPr lang="fr-FR"/>
              <a:pPr>
                <a:defRPr/>
              </a:pPr>
              <a:t>‹N°›</a:t>
            </a:fld>
            <a:endParaRPr lang="fr-FR"/>
          </a:p>
        </p:txBody>
      </p:sp>
    </p:spTree>
    <p:extLst>
      <p:ext uri="{BB962C8B-B14F-4D97-AF65-F5344CB8AC3E}">
        <p14:creationId xmlns:p14="http://schemas.microsoft.com/office/powerpoint/2010/main" xmlns="" val="2528548551"/>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07/01/2018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A3F3-411E-47A9-91E4-EDC27A9E48F9}" type="datetimeFigureOut">
              <a:rPr lang="fr-FR" smtClean="0"/>
              <a:pPr/>
              <a:t>07/01/2018</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170F5-5306-4272-9E73-884391C79E44}"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2700000" scaled="1"/>
        </a:gradFill>
        <a:effectLst/>
      </p:bgPr>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Cliquez pour modifier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8B6471A1-782B-4200-9E2B-785952530EDF}" type="datetimeFigureOut">
              <a:rPr lang="fr-FR"/>
              <a:pPr>
                <a:defRPr/>
              </a:pPr>
              <a:t>07/01/2018</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32" name="Connecteur droit 8"/>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fr-F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4" name="Connecteur droit 10"/>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fr-F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29F13F29-3013-4A24-9143-1FAC43CE577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spd="slow">
    <p:dissolve/>
  </p:transition>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diagramColors" Target="../diagrams/colors5.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jpeg"/><Relationship Id="rId7" Type="http://schemas.openxmlformats.org/officeDocument/2006/relationships/diagramColors" Target="../diagrams/colors6.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jpeg"/><Relationship Id="rId7" Type="http://schemas.openxmlformats.org/officeDocument/2006/relationships/diagramColors" Target="../diagrams/colors7.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1754326"/>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جامعة </a:t>
            </a:r>
            <a:r>
              <a:rPr lang="ar-DZ"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بومرداس</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كلية العلوم الاقتصادية، التجارية وعلوم التسيير</a:t>
            </a:r>
          </a:p>
          <a:p>
            <a:pPr algn="ctr" rtl="1"/>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قسم علوم التسيير </a:t>
            </a:r>
            <a:r>
              <a:rPr lang="ar-DZ"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ماستر</a:t>
            </a:r>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 02 إدارة الأعمال</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178592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rtl="1"/>
            <a:r>
              <a:rPr lang="ar-DZ" sz="4000" b="1" dirty="0" smtClean="0"/>
              <a:t>برنامج مقياس تطبيقات الإعلام الآلي</a:t>
            </a:r>
            <a:br>
              <a:rPr lang="ar-DZ" sz="4000" b="1" dirty="0" smtClean="0"/>
            </a:br>
            <a:r>
              <a:rPr lang="ar-DZ" sz="4000" b="1" dirty="0" smtClean="0"/>
              <a:t>في التسيير</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ar-DZ" dirty="0" smtClean="0">
                <a:ln>
                  <a:solidFill>
                    <a:schemeClr val="tx1"/>
                  </a:solidFill>
                </a:ln>
                <a:solidFill>
                  <a:schemeClr val="tx1"/>
                </a:solidFill>
                <a:latin typeface="Simplified Arabic" pitchFamily="18" charset="-78"/>
                <a:cs typeface="Simplified Arabic" pitchFamily="18" charset="-78"/>
              </a:rPr>
              <a:t>إعداد</a:t>
            </a:r>
          </a:p>
          <a:p>
            <a:pPr rtl="1"/>
            <a:r>
              <a:rPr lang="ar-DZ" b="1" dirty="0" smtClean="0">
                <a:ln>
                  <a:solidFill>
                    <a:schemeClr val="tx1"/>
                  </a:solidFill>
                </a:ln>
                <a:solidFill>
                  <a:schemeClr val="tx1"/>
                </a:solidFill>
                <a:latin typeface="Simplified Arabic" pitchFamily="18" charset="-78"/>
                <a:cs typeface="Simplified Arabic" pitchFamily="18" charset="-78"/>
              </a:rPr>
              <a:t>د. عرقوب وعلي</a:t>
            </a:r>
          </a:p>
          <a:p>
            <a:pPr rtl="1"/>
            <a:r>
              <a:rPr lang="ar-DZ" sz="2600" b="1" dirty="0" smtClean="0">
                <a:ln>
                  <a:solidFill>
                    <a:schemeClr val="tx1"/>
                  </a:solidFill>
                </a:ln>
                <a:solidFill>
                  <a:schemeClr val="tx1"/>
                </a:solidFill>
                <a:latin typeface="Simplified Arabic" pitchFamily="18" charset="-78"/>
                <a:cs typeface="Simplified Arabic" pitchFamily="18" charset="-78"/>
              </a:rPr>
              <a:t>جامعة أمحمد </a:t>
            </a:r>
            <a:r>
              <a:rPr lang="ar-DZ" sz="2600" b="1" dirty="0" err="1" smtClean="0">
                <a:ln>
                  <a:solidFill>
                    <a:schemeClr val="tx1"/>
                  </a:solidFill>
                </a:ln>
                <a:solidFill>
                  <a:schemeClr val="tx1"/>
                </a:solidFill>
                <a:latin typeface="Simplified Arabic" pitchFamily="18" charset="-78"/>
                <a:cs typeface="Simplified Arabic" pitchFamily="18" charset="-78"/>
              </a:rPr>
              <a:t>بوقرة</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بومرداس</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ك</a:t>
            </a:r>
            <a:r>
              <a:rPr lang="ar-DZ" sz="2600" b="1" dirty="0" smtClean="0">
                <a:ln>
                  <a:solidFill>
                    <a:schemeClr val="tx1"/>
                  </a:solidFill>
                </a:ln>
                <a:solidFill>
                  <a:schemeClr val="tx1"/>
                </a:solidFill>
                <a:latin typeface="Simplified Arabic" pitchFamily="18" charset="-78"/>
                <a:cs typeface="Simplified Arabic" pitchFamily="18" charset="-78"/>
              </a:rPr>
              <a:t> ع </a:t>
            </a:r>
            <a:r>
              <a:rPr lang="ar-DZ" sz="2600" b="1" dirty="0" err="1" smtClean="0">
                <a:ln>
                  <a:solidFill>
                    <a:schemeClr val="tx1"/>
                  </a:solidFill>
                </a:ln>
                <a:solidFill>
                  <a:schemeClr val="tx1"/>
                </a:solidFill>
                <a:latin typeface="Simplified Arabic" pitchFamily="18" charset="-78"/>
                <a:cs typeface="Simplified Arabic" pitchFamily="18" charset="-78"/>
              </a:rPr>
              <a:t>ا</a:t>
            </a:r>
            <a:r>
              <a:rPr lang="ar-DZ" sz="2600" b="1" dirty="0" smtClean="0">
                <a:ln>
                  <a:solidFill>
                    <a:schemeClr val="tx1"/>
                  </a:solidFill>
                </a:ln>
                <a:solidFill>
                  <a:schemeClr val="tx1"/>
                </a:solidFill>
                <a:latin typeface="Simplified Arabic" pitchFamily="18" charset="-78"/>
                <a:cs typeface="Simplified Arabic" pitchFamily="18" charset="-78"/>
              </a:rPr>
              <a:t> ت </a:t>
            </a:r>
            <a:r>
              <a:rPr lang="ar-DZ" sz="2600" b="1" dirty="0" err="1" smtClean="0">
                <a:ln>
                  <a:solidFill>
                    <a:schemeClr val="tx1"/>
                  </a:solidFill>
                </a:ln>
                <a:solidFill>
                  <a:schemeClr val="tx1"/>
                </a:solidFill>
                <a:latin typeface="Simplified Arabic" pitchFamily="18" charset="-78"/>
                <a:cs typeface="Simplified Arabic" pitchFamily="18" charset="-78"/>
              </a:rPr>
              <a:t>ت</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7"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8"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graphicFrame>
        <p:nvGraphicFramePr>
          <p:cNvPr id="9" name="Diagramme 8"/>
          <p:cNvGraphicFramePr/>
          <p:nvPr/>
        </p:nvGraphicFramePr>
        <p:xfrm>
          <a:off x="571472" y="714356"/>
          <a:ext cx="8572528" cy="5357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circl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الصدق البنائي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solidFill>
                  <a:srgbClr val="FFC000"/>
                </a:solidFill>
                <a:latin typeface="Simplified Arabic" pitchFamily="18" charset="-78"/>
                <a:cs typeface="Simplified Arabic" pitchFamily="18" charset="-78"/>
              </a:rPr>
              <a:t>- انطلاقا من نتائج معاملات الارتباط بين المحاور والدرجة الكلية للاستبيان في البرنامجين، يتضح أن كل المحاور مرتبطة بقوة وبصفة طردية مع درجتها الكلية، وأن القيمة الاحتمالية لكل معاملات الارتباط أقل من 5</a:t>
            </a:r>
            <a:r>
              <a:rPr lang="ar-DZ" sz="3600" dirty="0" smtClean="0">
                <a:solidFill>
                  <a:srgbClr val="FFC000"/>
                </a:solidFill>
                <a:latin typeface="Calibri"/>
                <a:cs typeface="Simplified Arabic" pitchFamily="18" charset="-78"/>
              </a:rPr>
              <a:t>%، وهو ما يؤكد على الصدق </a:t>
            </a:r>
            <a:r>
              <a:rPr lang="ar-DZ" sz="3600" smtClean="0">
                <a:solidFill>
                  <a:srgbClr val="FFC000"/>
                </a:solidFill>
                <a:latin typeface="Calibri"/>
                <a:cs typeface="Simplified Arabic" pitchFamily="18" charset="-78"/>
              </a:rPr>
              <a:t>البنائي </a:t>
            </a:r>
            <a:r>
              <a:rPr lang="ar-DZ" sz="3600" smtClean="0">
                <a:solidFill>
                  <a:srgbClr val="FFC000"/>
                </a:solidFill>
                <a:latin typeface="Calibri"/>
                <a:cs typeface="Simplified Arabic" pitchFamily="18" charset="-78"/>
              </a:rPr>
              <a:t>ل</a:t>
            </a:r>
            <a:r>
              <a:rPr lang="ar-DZ" sz="3600" smtClean="0">
                <a:solidFill>
                  <a:srgbClr val="FFC000"/>
                </a:solidFill>
                <a:latin typeface="Calibri"/>
                <a:cs typeface="Simplified Arabic" pitchFamily="18" charset="-78"/>
              </a:rPr>
              <a:t>لاستبيان </a:t>
            </a:r>
            <a:r>
              <a:rPr lang="ar-DZ" sz="3600" smtClean="0">
                <a:solidFill>
                  <a:srgbClr val="FFC000"/>
                </a:solidFill>
                <a:latin typeface="Calibri"/>
                <a:cs typeface="Simplified Arabic" pitchFamily="18" charset="-78"/>
              </a:rPr>
              <a:t>مع </a:t>
            </a:r>
            <a:r>
              <a:rPr lang="ar-DZ" sz="3600" smtClean="0">
                <a:solidFill>
                  <a:srgbClr val="FFC000"/>
                </a:solidFill>
                <a:latin typeface="Calibri"/>
                <a:cs typeface="Simplified Arabic" pitchFamily="18" charset="-78"/>
              </a:rPr>
              <a:t>محاوره، </a:t>
            </a:r>
            <a:r>
              <a:rPr lang="ar-DZ" sz="3600" dirty="0" smtClean="0">
                <a:solidFill>
                  <a:srgbClr val="FFC000"/>
                </a:solidFill>
                <a:latin typeface="Calibri"/>
                <a:cs typeface="Simplified Arabic" pitchFamily="18" charset="-78"/>
              </a:rPr>
              <a:t>وأن كل محور من المحاور الثلاثة يمثل متغيرا هاما ومؤثرا في الدراسة ويخدم الهدف من البحث.</a:t>
            </a:r>
            <a:endParaRPr lang="ar-DZ" sz="36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85000" lnSpcReduction="10000"/>
          </a:bodyPr>
          <a:lstStyle/>
          <a:p>
            <a:pPr algn="just" rtl="1">
              <a:lnSpc>
                <a:spcPct val="120000"/>
              </a:lnSpc>
              <a:buFontTx/>
              <a:buChar char="-"/>
            </a:pPr>
            <a:r>
              <a:rPr lang="ar-DZ" sz="2600" b="1" dirty="0" smtClean="0">
                <a:solidFill>
                  <a:srgbClr val="FFC000"/>
                </a:solidFill>
                <a:latin typeface="Simplified Arabic" pitchFamily="18" charset="-78"/>
                <a:cs typeface="Simplified Arabic" pitchFamily="18" charset="-78"/>
              </a:rPr>
              <a:t>اختبار ثبات وصدق الاستبيان </a:t>
            </a:r>
            <a:r>
              <a:rPr lang="fr-FR" sz="2600" b="1" dirty="0" smtClean="0">
                <a:solidFill>
                  <a:srgbClr val="FFC000"/>
                </a:solidFill>
                <a:latin typeface="Simplified Arabic" pitchFamily="18" charset="-78"/>
                <a:cs typeface="Simplified Arabic" pitchFamily="18" charset="-78"/>
              </a:rPr>
              <a:t>(Fiabilité et Validité des items)</a:t>
            </a:r>
            <a:r>
              <a:rPr lang="ar-DZ" sz="2600" b="1" dirty="0" smtClean="0">
                <a:solidFill>
                  <a:srgbClr val="FFC000"/>
                </a:solidFill>
                <a:latin typeface="Simplified Arabic" pitchFamily="18" charset="-78"/>
                <a:cs typeface="Simplified Arabic" pitchFamily="18" charset="-78"/>
              </a:rPr>
              <a:t> </a:t>
            </a:r>
            <a:r>
              <a:rPr lang="ar-DZ" sz="2600" dirty="0" smtClean="0">
                <a:latin typeface="Simplified Arabic" pitchFamily="18" charset="-78"/>
                <a:cs typeface="Simplified Arabic" pitchFamily="18" charset="-78"/>
              </a:rPr>
              <a:t>أي اختبار ثبات فقراته عند تكراره على عينات أخرى من الأفراد، توجد العديد من المقاييس لقياسه أهمها:</a:t>
            </a:r>
          </a:p>
          <a:p>
            <a:pPr algn="just" rtl="1">
              <a:lnSpc>
                <a:spcPct val="120000"/>
              </a:lnSpc>
              <a:buFontTx/>
              <a:buChar char="-"/>
            </a:pPr>
            <a:r>
              <a:rPr lang="ar-DZ" sz="2600" dirty="0" smtClean="0">
                <a:latin typeface="Simplified Arabic" pitchFamily="18" charset="-78"/>
                <a:cs typeface="Simplified Arabic" pitchFamily="18" charset="-78"/>
              </a:rPr>
              <a:t> </a:t>
            </a:r>
            <a:r>
              <a:rPr lang="ar-DZ" sz="2600" dirty="0" smtClean="0">
                <a:solidFill>
                  <a:srgbClr val="FFFF00"/>
                </a:solidFill>
                <a:latin typeface="Simplified Arabic" pitchFamily="18" charset="-78"/>
                <a:cs typeface="Simplified Arabic" pitchFamily="18" charset="-78"/>
              </a:rPr>
              <a:t>معامل ألفا كرونباخ </a:t>
            </a:r>
            <a:r>
              <a:rPr lang="fr-FR" sz="2600" dirty="0" smtClean="0">
                <a:latin typeface="Simplified Arabic" pitchFamily="18" charset="-78"/>
                <a:cs typeface="Simplified Arabic" pitchFamily="18" charset="-78"/>
              </a:rPr>
              <a:t>(</a:t>
            </a:r>
            <a:r>
              <a:rPr lang="fr-FR" sz="2600" dirty="0" smtClean="0">
                <a:solidFill>
                  <a:srgbClr val="FFFF00"/>
                </a:solidFill>
                <a:latin typeface="Simplified Arabic" pitchFamily="18" charset="-78"/>
                <a:cs typeface="Simplified Arabic" pitchFamily="18" charset="-78"/>
              </a:rPr>
              <a:t>Coefficient de Alpha CRONBACH)</a:t>
            </a:r>
            <a:r>
              <a:rPr lang="ar-DZ" sz="2600" dirty="0" smtClean="0">
                <a:solidFill>
                  <a:srgbClr val="FFFF00"/>
                </a:solidFill>
                <a:latin typeface="Simplified Arabic" pitchFamily="18" charset="-78"/>
                <a:cs typeface="Simplified Arabic" pitchFamily="18" charset="-78"/>
              </a:rPr>
              <a:t> </a:t>
            </a:r>
            <a:r>
              <a:rPr lang="ar-DZ" sz="2600" dirty="0" smtClean="0">
                <a:latin typeface="Simplified Arabic" pitchFamily="18" charset="-78"/>
                <a:cs typeface="Simplified Arabic" pitchFamily="18" charset="-78"/>
              </a:rPr>
              <a:t>الذي يمثل معامل الثبات وجذره </a:t>
            </a:r>
            <a:r>
              <a:rPr lang="ar-DZ" sz="2600" dirty="0" err="1" smtClean="0">
                <a:latin typeface="Simplified Arabic" pitchFamily="18" charset="-78"/>
                <a:cs typeface="Simplified Arabic" pitchFamily="18" charset="-78"/>
              </a:rPr>
              <a:t>التربيعي</a:t>
            </a:r>
            <a:r>
              <a:rPr lang="ar-DZ" sz="2600" dirty="0" smtClean="0">
                <a:latin typeface="Simplified Arabic" pitchFamily="18" charset="-78"/>
                <a:cs typeface="Simplified Arabic" pitchFamily="18" charset="-78"/>
              </a:rPr>
              <a:t> معامل الصدق، وهو المقياس الأكثر استعمالا وانتشارا لقياس ثبات محاور وفقرات الاستبيان، ويتم استخراجه من البرنامجين وفق الخطوات الآتية:</a:t>
            </a:r>
          </a:p>
          <a:p>
            <a:pPr algn="just" rtl="1">
              <a:lnSpc>
                <a:spcPct val="120000"/>
              </a:lnSpc>
              <a:buFontTx/>
              <a:buChar char="-"/>
            </a:pPr>
            <a:r>
              <a:rPr lang="ar-DZ" sz="2600" dirty="0" smtClean="0">
                <a:solidFill>
                  <a:srgbClr val="FFC000"/>
                </a:solidFill>
                <a:latin typeface="Simplified Arabic" pitchFamily="18" charset="-78"/>
                <a:cs typeface="Simplified Arabic" pitchFamily="18" charset="-78"/>
              </a:rPr>
              <a:t>في برنامج </a:t>
            </a:r>
            <a:r>
              <a:rPr lang="fr-FR" sz="2600" dirty="0" smtClean="0">
                <a:solidFill>
                  <a:srgbClr val="FFC000"/>
                </a:solidFill>
                <a:latin typeface="Simplified Arabic" pitchFamily="18" charset="-78"/>
                <a:cs typeface="Simplified Arabic" pitchFamily="18" charset="-78"/>
              </a:rPr>
              <a:t>SPSS</a:t>
            </a:r>
            <a:r>
              <a:rPr lang="ar-DZ" sz="2600" dirty="0" smtClean="0">
                <a:solidFill>
                  <a:srgbClr val="FFC000"/>
                </a:solidFill>
                <a:latin typeface="Simplified Arabic" pitchFamily="18" charset="-78"/>
                <a:cs typeface="Simplified Arabic" pitchFamily="18" charset="-78"/>
              </a:rPr>
              <a:t> </a:t>
            </a:r>
            <a:r>
              <a:rPr lang="ar-DZ" sz="2600" dirty="0" smtClean="0">
                <a:latin typeface="Simplified Arabic" pitchFamily="18" charset="-78"/>
                <a:cs typeface="Simplified Arabic" pitchFamily="18" charset="-78"/>
              </a:rPr>
              <a:t>عن طريق الأمر </a:t>
            </a:r>
            <a:r>
              <a:rPr lang="fr-FR" sz="2600" dirty="0" smtClean="0">
                <a:latin typeface="Simplified Arabic" pitchFamily="18" charset="-78"/>
                <a:cs typeface="Simplified Arabic" pitchFamily="18" charset="-78"/>
              </a:rPr>
              <a:t>Analyse</a:t>
            </a:r>
            <a:r>
              <a:rPr lang="ar-DZ" sz="2600" dirty="0" smtClean="0">
                <a:latin typeface="Simplified Arabic" pitchFamily="18" charset="-78"/>
                <a:cs typeface="Simplified Arabic" pitchFamily="18" charset="-78"/>
              </a:rPr>
              <a:t> ومنه نختار الأمر الفرعي </a:t>
            </a:r>
            <a:r>
              <a:rPr lang="fr-FR" sz="2600" dirty="0" smtClean="0">
                <a:latin typeface="Simplified Arabic" pitchFamily="18" charset="-78"/>
                <a:cs typeface="Simplified Arabic" pitchFamily="18" charset="-78"/>
              </a:rPr>
              <a:t>Echelle</a:t>
            </a:r>
            <a:r>
              <a:rPr lang="ar-DZ" sz="2600" dirty="0" smtClean="0">
                <a:latin typeface="Simplified Arabic" pitchFamily="18" charset="-78"/>
                <a:cs typeface="Simplified Arabic" pitchFamily="18" charset="-78"/>
              </a:rPr>
              <a:t> فالخيار </a:t>
            </a:r>
            <a:r>
              <a:rPr lang="fr-FR" sz="2600" dirty="0" smtClean="0">
                <a:latin typeface="Simplified Arabic" pitchFamily="18" charset="-78"/>
                <a:cs typeface="Simplified Arabic" pitchFamily="18" charset="-78"/>
              </a:rPr>
              <a:t>Analyse de Fiabilité</a:t>
            </a:r>
            <a:r>
              <a:rPr lang="ar-DZ" sz="2600" dirty="0" smtClean="0">
                <a:latin typeface="Simplified Arabic" pitchFamily="18" charset="-78"/>
                <a:cs typeface="Simplified Arabic" pitchFamily="18" charset="-78"/>
              </a:rPr>
              <a:t> أي تحليل الثبات بالعربية، ونتأكد أن الطريقة المؤشر عليها </a:t>
            </a:r>
            <a:r>
              <a:rPr lang="fr-FR" sz="2600" dirty="0" smtClean="0">
                <a:latin typeface="Simplified Arabic" pitchFamily="18" charset="-78"/>
                <a:cs typeface="Simplified Arabic" pitchFamily="18" charset="-78"/>
              </a:rPr>
              <a:t>Modèle</a:t>
            </a:r>
            <a:r>
              <a:rPr lang="ar-DZ" sz="2600" dirty="0" smtClean="0">
                <a:latin typeface="Simplified Arabic" pitchFamily="18" charset="-78"/>
                <a:cs typeface="Simplified Arabic" pitchFamily="18" charset="-78"/>
              </a:rPr>
              <a:t> هي </a:t>
            </a:r>
            <a:r>
              <a:rPr lang="fr-FR" sz="2600" dirty="0" smtClean="0">
                <a:latin typeface="Simplified Arabic" pitchFamily="18" charset="-78"/>
                <a:cs typeface="Simplified Arabic" pitchFamily="18" charset="-78"/>
              </a:rPr>
              <a:t>Alpha de CRONBACH</a:t>
            </a:r>
            <a:r>
              <a:rPr lang="ar-DZ" sz="2600" dirty="0" smtClean="0">
                <a:latin typeface="Simplified Arabic" pitchFamily="18" charset="-78"/>
                <a:cs typeface="Simplified Arabic" pitchFamily="18" charset="-78"/>
              </a:rPr>
              <a:t> وندخل سبع فقرات الأولى الخاصة بالمحور الأول، والذهاب إلى </a:t>
            </a:r>
            <a:r>
              <a:rPr lang="fr-FR" sz="2600" dirty="0" smtClean="0">
                <a:latin typeface="Simplified Arabic" pitchFamily="18" charset="-78"/>
                <a:cs typeface="Simplified Arabic" pitchFamily="18" charset="-78"/>
              </a:rPr>
              <a:t>statistique</a:t>
            </a:r>
            <a:r>
              <a:rPr lang="ar-DZ" sz="2600" dirty="0" smtClean="0">
                <a:latin typeface="Simplified Arabic" pitchFamily="18" charset="-78"/>
                <a:cs typeface="Simplified Arabic" pitchFamily="18" charset="-78"/>
              </a:rPr>
              <a:t> والتأشير على الخيارات الثلاث في </a:t>
            </a:r>
            <a:r>
              <a:rPr lang="fr-FR" sz="2600" dirty="0" smtClean="0">
                <a:latin typeface="Simplified Arabic" pitchFamily="18" charset="-78"/>
                <a:cs typeface="Simplified Arabic" pitchFamily="18" charset="-78"/>
              </a:rPr>
              <a:t>Caractéristiques</a:t>
            </a:r>
            <a:r>
              <a:rPr lang="ar-DZ" sz="2600" dirty="0" smtClean="0">
                <a:latin typeface="Simplified Arabic" pitchFamily="18" charset="-78"/>
                <a:cs typeface="Simplified Arabic" pitchFamily="18" charset="-78"/>
              </a:rPr>
              <a:t>، فينتج لنا معامل الثبات للمحور الأول، إضافة إلى معامل ارتباط كل فقرة مع الفقرات الأخرى، ومعامل الثبات في حالة حذف كل فقرة من الفقرات، في حين أن معامل الصدق هو الجذر </a:t>
            </a:r>
            <a:r>
              <a:rPr lang="ar-DZ" sz="2600" dirty="0" err="1" smtClean="0">
                <a:latin typeface="Simplified Arabic" pitchFamily="18" charset="-78"/>
                <a:cs typeface="Simplified Arabic" pitchFamily="18" charset="-78"/>
              </a:rPr>
              <a:t>التربيعي</a:t>
            </a:r>
            <a:r>
              <a:rPr lang="ar-DZ" sz="2600" dirty="0" smtClean="0">
                <a:latin typeface="Simplified Arabic" pitchFamily="18" charset="-78"/>
                <a:cs typeface="Simplified Arabic" pitchFamily="18" charset="-78"/>
              </a:rPr>
              <a:t> لمعامل الثبات، ونتبع الخطوات نفسها بالنسبة للمحور الثاني (فقراته الستة)، والمحور الثالث (فقراته الخمسة)، والاستبيان ككل (الفقرات  كلها أي 18 فقرة). </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92500"/>
          </a:bodyPr>
          <a:lstStyle/>
          <a:p>
            <a:pPr algn="just" rtl="1">
              <a:lnSpc>
                <a:spcPct val="120000"/>
              </a:lnSpc>
              <a:buFontTx/>
              <a:buChar char="-"/>
            </a:pPr>
            <a:r>
              <a:rPr lang="ar-DZ" sz="2600" dirty="0" smtClean="0">
                <a:solidFill>
                  <a:srgbClr val="FFC000"/>
                </a:solidFill>
                <a:latin typeface="Simplified Arabic" pitchFamily="18" charset="-78"/>
                <a:cs typeface="Simplified Arabic" pitchFamily="18" charset="-78"/>
              </a:rPr>
              <a:t>في برنامج </a:t>
            </a:r>
            <a:r>
              <a:rPr lang="fr-FR" sz="2600" dirty="0" smtClean="0">
                <a:solidFill>
                  <a:srgbClr val="FFC000"/>
                </a:solidFill>
                <a:latin typeface="Simplified Arabic" pitchFamily="18" charset="-78"/>
                <a:cs typeface="Simplified Arabic" pitchFamily="18" charset="-78"/>
              </a:rPr>
              <a:t>STATA</a:t>
            </a:r>
            <a:r>
              <a:rPr lang="ar-DZ" sz="2600" dirty="0" smtClean="0">
                <a:solidFill>
                  <a:srgbClr val="FFC000"/>
                </a:solidFill>
                <a:latin typeface="Simplified Arabic" pitchFamily="18" charset="-78"/>
                <a:cs typeface="Simplified Arabic" pitchFamily="18" charset="-78"/>
              </a:rPr>
              <a:t> </a:t>
            </a:r>
            <a:r>
              <a:rPr lang="ar-DZ" sz="2600" dirty="0" smtClean="0">
                <a:latin typeface="Simplified Arabic" pitchFamily="18" charset="-78"/>
                <a:cs typeface="Simplified Arabic" pitchFamily="18" charset="-78"/>
              </a:rPr>
              <a:t>عن طريق الأمر </a:t>
            </a:r>
            <a:r>
              <a:rPr lang="fr-FR" sz="2600" dirty="0" err="1" smtClean="0">
                <a:latin typeface="Simplified Arabic" pitchFamily="18" charset="-78"/>
                <a:cs typeface="Simplified Arabic" pitchFamily="18" charset="-78"/>
              </a:rPr>
              <a:t>Statistics</a:t>
            </a:r>
            <a:r>
              <a:rPr lang="ar-DZ" sz="2600" dirty="0" smtClean="0">
                <a:latin typeface="Simplified Arabic" pitchFamily="18" charset="-78"/>
                <a:cs typeface="Simplified Arabic" pitchFamily="18" charset="-78"/>
              </a:rPr>
              <a:t> ومنه نختار الأمر الفرعي </a:t>
            </a:r>
            <a:r>
              <a:rPr lang="fr-FR" sz="2600" dirty="0" err="1" smtClean="0">
                <a:latin typeface="Simplified Arabic" pitchFamily="18" charset="-78"/>
                <a:cs typeface="Simplified Arabic" pitchFamily="18" charset="-78"/>
              </a:rPr>
              <a:t>Multivariate</a:t>
            </a:r>
            <a:r>
              <a:rPr lang="fr-FR" sz="2600" dirty="0" smtClean="0">
                <a:latin typeface="Simplified Arabic" pitchFamily="18" charset="-78"/>
                <a:cs typeface="Simplified Arabic" pitchFamily="18" charset="-78"/>
              </a:rPr>
              <a:t> </a:t>
            </a:r>
            <a:r>
              <a:rPr lang="fr-FR" sz="2600" dirty="0" err="1" smtClean="0">
                <a:latin typeface="Simplified Arabic" pitchFamily="18" charset="-78"/>
                <a:cs typeface="Simplified Arabic" pitchFamily="18" charset="-78"/>
              </a:rPr>
              <a:t>analysis</a:t>
            </a:r>
            <a:r>
              <a:rPr lang="ar-DZ" sz="2600" dirty="0" smtClean="0">
                <a:latin typeface="Simplified Arabic" pitchFamily="18" charset="-78"/>
                <a:cs typeface="Simplified Arabic" pitchFamily="18" charset="-78"/>
              </a:rPr>
              <a:t> فالخيار </a:t>
            </a:r>
            <a:r>
              <a:rPr lang="fr-FR" sz="2600" dirty="0" err="1" smtClean="0">
                <a:latin typeface="Simplified Arabic" pitchFamily="18" charset="-78"/>
                <a:cs typeface="Simplified Arabic" pitchFamily="18" charset="-78"/>
              </a:rPr>
              <a:t>Cronbach’s</a:t>
            </a:r>
            <a:r>
              <a:rPr lang="fr-FR" sz="2600" dirty="0" smtClean="0">
                <a:latin typeface="Simplified Arabic" pitchFamily="18" charset="-78"/>
                <a:cs typeface="Simplified Arabic" pitchFamily="18" charset="-78"/>
              </a:rPr>
              <a:t> Alpha</a:t>
            </a:r>
            <a:r>
              <a:rPr lang="ar-DZ" sz="2600" dirty="0" smtClean="0">
                <a:latin typeface="Simplified Arabic" pitchFamily="18" charset="-78"/>
                <a:cs typeface="Simplified Arabic" pitchFamily="18" charset="-78"/>
              </a:rPr>
              <a:t> وندخل سبع فقرات الأولى الخاصة بالمحور الأول، والذهاب إلى </a:t>
            </a:r>
            <a:r>
              <a:rPr lang="fr-FR" sz="2600" dirty="0" smtClean="0">
                <a:latin typeface="Simplified Arabic" pitchFamily="18" charset="-78"/>
                <a:cs typeface="Simplified Arabic" pitchFamily="18" charset="-78"/>
              </a:rPr>
              <a:t>Options</a:t>
            </a:r>
            <a:r>
              <a:rPr lang="ar-DZ" sz="2600" dirty="0" smtClean="0">
                <a:latin typeface="Simplified Arabic" pitchFamily="18" charset="-78"/>
                <a:cs typeface="Simplified Arabic" pitchFamily="18" charset="-78"/>
              </a:rPr>
              <a:t> والتأشير على الخيار الخامس </a:t>
            </a:r>
            <a:r>
              <a:rPr lang="fr-FR" sz="2600" dirty="0" smtClean="0">
                <a:latin typeface="Simplified Arabic" pitchFamily="18" charset="-78"/>
                <a:cs typeface="Simplified Arabic" pitchFamily="18" charset="-78"/>
              </a:rPr>
              <a:t>Display Item-test</a:t>
            </a:r>
            <a:r>
              <a:rPr lang="ar-DZ" sz="2600" dirty="0" smtClean="0">
                <a:latin typeface="Simplified Arabic" pitchFamily="18" charset="-78"/>
                <a:cs typeface="Simplified Arabic" pitchFamily="18" charset="-78"/>
              </a:rPr>
              <a:t>، فينتج لنا معامل الثبات للمحور الأول، إضافة إلى معامل ارتباط كل فقرة مع الفقرات الأخرى، ومعامل الثبات في حالة حذف كل فقرة من الفقرات، في حين أن معامل الصدق هو الجذر </a:t>
            </a:r>
            <a:r>
              <a:rPr lang="ar-DZ" sz="2600" dirty="0" err="1" smtClean="0">
                <a:latin typeface="Simplified Arabic" pitchFamily="18" charset="-78"/>
                <a:cs typeface="Simplified Arabic" pitchFamily="18" charset="-78"/>
              </a:rPr>
              <a:t>التربيعي</a:t>
            </a:r>
            <a:r>
              <a:rPr lang="ar-DZ" sz="2600" dirty="0" smtClean="0">
                <a:latin typeface="Simplified Arabic" pitchFamily="18" charset="-78"/>
                <a:cs typeface="Simplified Arabic" pitchFamily="18" charset="-78"/>
              </a:rPr>
              <a:t> لمعامل الثبات، ونتبع الخطوات نفسها بالنسبة للمحور الثاني (فقراته الستة)، والمحور الثالث (فقراته الخمسة)، والاستبيان ككل (الفقرات  كلها أي 18 فقرة). </a:t>
            </a:r>
          </a:p>
          <a:p>
            <a:pPr algn="just" rtl="1">
              <a:lnSpc>
                <a:spcPct val="120000"/>
              </a:lnSpc>
              <a:buFontTx/>
              <a:buChar char="-"/>
            </a:pPr>
            <a:r>
              <a:rPr lang="ar-DZ" sz="2600" dirty="0" smtClean="0">
                <a:latin typeface="Simplified Arabic" pitchFamily="18" charset="-78"/>
                <a:cs typeface="Simplified Arabic" pitchFamily="18" charset="-78"/>
              </a:rPr>
              <a:t>يمكن الحكم باستقرار فقرات الاستبيان ومحاوره إذا كان معامل الثبات يتجاوز 60</a:t>
            </a:r>
            <a:r>
              <a:rPr lang="ar-DZ" sz="2600" dirty="0" smtClean="0">
                <a:latin typeface="Calibri"/>
                <a:cs typeface="Simplified Arabic" pitchFamily="18" charset="-78"/>
              </a:rPr>
              <a:t>%، ومعامل الصدق يفوق </a:t>
            </a:r>
            <a:r>
              <a:rPr lang="ar-DZ" sz="2600" dirty="0" smtClean="0">
                <a:latin typeface="Simplified Arabic" pitchFamily="18" charset="-78"/>
                <a:cs typeface="Simplified Arabic" pitchFamily="18" charset="-78"/>
              </a:rPr>
              <a:t>70</a:t>
            </a:r>
            <a:r>
              <a:rPr lang="ar-DZ" sz="2600" dirty="0" smtClean="0">
                <a:cs typeface="Simplified Arabic" pitchFamily="18" charset="-78"/>
              </a:rPr>
              <a:t>%، </a:t>
            </a:r>
            <a:r>
              <a:rPr lang="ar-DZ" sz="2600" dirty="0" smtClean="0">
                <a:latin typeface="Calibri"/>
                <a:cs typeface="Simplified Arabic" pitchFamily="18" charset="-78"/>
              </a:rPr>
              <a:t>في حالة ضعفه أي إن كان أقل من </a:t>
            </a:r>
            <a:r>
              <a:rPr lang="ar-DZ" sz="2600" dirty="0" smtClean="0">
                <a:latin typeface="Simplified Arabic" pitchFamily="18" charset="-78"/>
                <a:cs typeface="Simplified Arabic" pitchFamily="18" charset="-78"/>
              </a:rPr>
              <a:t>60</a:t>
            </a:r>
            <a:r>
              <a:rPr lang="ar-DZ" sz="2600" dirty="0" smtClean="0">
                <a:cs typeface="Simplified Arabic" pitchFamily="18" charset="-78"/>
              </a:rPr>
              <a:t>%</a:t>
            </a:r>
            <a:r>
              <a:rPr lang="ar-DZ" sz="2600" dirty="0" smtClean="0">
                <a:latin typeface="Calibri"/>
                <a:cs typeface="Simplified Arabic" pitchFamily="18" charset="-78"/>
              </a:rPr>
              <a:t> لابد من حذف الفقرات المسببة لهذا والتي يمكن معرفتها بالنظر لمعامل الثبات في حالة حذفها فإن ارتفع وأصبح عاليا تحذف وإن لم يتغير أو استقر نبقي على الفقرة.</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128717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57266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143004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7411" name="Rectangle 1"/>
          <p:cNvSpPr>
            <a:spLocks noChangeArrowheads="1"/>
          </p:cNvSpPr>
          <p:nvPr/>
        </p:nvSpPr>
        <p:spPr bwMode="auto">
          <a:xfrm>
            <a:off x="428625" y="4857750"/>
            <a:ext cx="87153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r" rtl="1" eaLnBrk="0" hangingPunct="0"/>
            <a:r>
              <a:rPr lang="ar-SA" sz="2000">
                <a:latin typeface="Simplified Arabic" pitchFamily="18" charset="-78"/>
                <a:cs typeface="Calibri" pitchFamily="34" charset="0"/>
              </a:rPr>
              <a:t>. </a:t>
            </a:r>
            <a:endParaRPr lang="en-US" sz="2000"/>
          </a:p>
          <a:p>
            <a:pPr algn="r" rtl="1" eaLnBrk="0" hangingPunct="0"/>
            <a:endParaRPr lang="en-US" sz="2000"/>
          </a:p>
        </p:txBody>
      </p:sp>
      <p:pic>
        <p:nvPicPr>
          <p:cNvPr id="5"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6"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graphicFrame>
        <p:nvGraphicFramePr>
          <p:cNvPr id="7" name="Diagramme 6"/>
          <p:cNvGraphicFramePr/>
          <p:nvPr/>
        </p:nvGraphicFramePr>
        <p:xfrm>
          <a:off x="714348" y="1500174"/>
          <a:ext cx="8143932" cy="3857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1785918" y="714356"/>
            <a:ext cx="5660524" cy="707886"/>
          </a:xfrm>
          <a:prstGeom prst="rect">
            <a:avLst/>
          </a:prstGeom>
          <a:noFill/>
        </p:spPr>
        <p:txBody>
          <a:bodyPr wrap="none">
            <a:spAutoFit/>
          </a:bodyPr>
          <a:lstStyle/>
          <a:p>
            <a:pPr algn="ctr">
              <a:defRPr/>
            </a:pPr>
            <a:r>
              <a:rPr lang="ar-SA"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3">
                      <a:satMod val="175000"/>
                      <a:alpha val="40000"/>
                    </a:schemeClr>
                  </a:glow>
                  <a:reflection blurRad="12700" stA="28000" endPos="45000" dist="1000" dir="5400000" sy="-100000" algn="bl" rotWithShape="0"/>
                </a:effectLst>
                <a:latin typeface="Simplified Arabic" pitchFamily="18" charset="-78"/>
                <a:cs typeface="Calibri" pitchFamily="34" charset="0"/>
              </a:rPr>
              <a:t>3-أسس وضوابط إعداد </a:t>
            </a:r>
            <a:r>
              <a:rPr lang="ar-SA"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3">
                      <a:satMod val="175000"/>
                      <a:alpha val="40000"/>
                    </a:schemeClr>
                  </a:glow>
                  <a:reflection blurRad="12700" stA="28000" endPos="45000" dist="1000" dir="5400000" sy="-100000" algn="bl" rotWithShape="0"/>
                </a:effectLst>
                <a:latin typeface="Simplified Arabic" pitchFamily="18" charset="-78"/>
                <a:cs typeface="Calibri" pitchFamily="34" charset="0"/>
              </a:rPr>
              <a:t>الإستبيان</a:t>
            </a:r>
            <a:endParaRPr lang="fr-F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3">
                    <a:satMod val="175000"/>
                    <a:alpha val="40000"/>
                  </a:schemeClr>
                </a:glow>
                <a:reflection blurRad="12700" stA="28000" endPos="45000" dist="1000" dir="5400000" sy="-100000" algn="bl" rotWithShape="0"/>
              </a:effectLst>
            </a:endParaRPr>
          </a:p>
        </p:txBody>
      </p:sp>
    </p:spTree>
  </p:cSld>
  <p:clrMapOvr>
    <a:masterClrMapping/>
  </p:clrMapOvr>
  <p:transition spd="slow">
    <p:strips dir="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1228730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1057279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FontTx/>
              <a:buChar char="-"/>
            </a:pPr>
            <a:r>
              <a:rPr lang="ar-DZ" dirty="0" smtClean="0">
                <a:latin typeface="Simplified Arabic" pitchFamily="18" charset="-78"/>
                <a:cs typeface="Simplified Arabic" pitchFamily="18" charset="-78"/>
              </a:rPr>
              <a:t>يتضح من البرنامجين الإحصائيين أن معامل الثبات للمحور الأول يساوي 85,07</a:t>
            </a:r>
            <a:r>
              <a:rPr lang="ar-DZ" dirty="0" smtClean="0">
                <a:latin typeface="Calibri"/>
                <a:cs typeface="Simplified Arabic" pitchFamily="18" charset="-78"/>
              </a:rPr>
              <a:t>% وهو عال جدا يفوق 60%، كما أن معامل الصدق (جذره </a:t>
            </a:r>
            <a:r>
              <a:rPr lang="ar-DZ" dirty="0" err="1" smtClean="0">
                <a:latin typeface="Calibri"/>
                <a:cs typeface="Simplified Arabic" pitchFamily="18" charset="-78"/>
              </a:rPr>
              <a:t>التربيعي</a:t>
            </a:r>
            <a:r>
              <a:rPr lang="ar-DZ" dirty="0" smtClean="0">
                <a:latin typeface="Calibri"/>
                <a:cs typeface="Simplified Arabic" pitchFamily="18" charset="-78"/>
              </a:rPr>
              <a:t>) يساوي </a:t>
            </a:r>
            <a:r>
              <a:rPr lang="ar-DZ" dirty="0" smtClean="0">
                <a:latin typeface="Simplified Arabic" pitchFamily="18" charset="-78"/>
                <a:cs typeface="Simplified Arabic" pitchFamily="18" charset="-78"/>
              </a:rPr>
              <a:t>92,23</a:t>
            </a:r>
            <a:r>
              <a:rPr lang="ar-DZ" dirty="0" smtClean="0">
                <a:cs typeface="Simplified Arabic" pitchFamily="18" charset="-78"/>
              </a:rPr>
              <a:t>% وهو مرتفع جدا يفوق 70%، </a:t>
            </a:r>
            <a:r>
              <a:rPr lang="ar-DZ" dirty="0" smtClean="0">
                <a:solidFill>
                  <a:srgbClr val="FFC000"/>
                </a:solidFill>
                <a:cs typeface="Simplified Arabic" pitchFamily="18" charset="-78"/>
              </a:rPr>
              <a:t>ما يؤكد على ثبات وصدق فقرات المحور الأول وعدم ضرورة حذف أي منها </a:t>
            </a:r>
            <a:r>
              <a:rPr lang="ar-DZ" dirty="0" smtClean="0">
                <a:cs typeface="Simplified Arabic" pitchFamily="18" charset="-78"/>
              </a:rPr>
              <a:t>رغم أنه عندما نحذف الفقرة الأولى يرتفع معامل الثبات إلى </a:t>
            </a:r>
            <a:r>
              <a:rPr lang="ar-DZ" dirty="0" smtClean="0">
                <a:latin typeface="Simplified Arabic" pitchFamily="18" charset="-78"/>
                <a:cs typeface="Simplified Arabic" pitchFamily="18" charset="-78"/>
              </a:rPr>
              <a:t>86,11</a:t>
            </a:r>
            <a:r>
              <a:rPr lang="ar-DZ" dirty="0" smtClean="0">
                <a:cs typeface="Simplified Arabic" pitchFamily="18" charset="-78"/>
              </a:rPr>
              <a:t>%، في حين ينخفض إن حذفنا الفقرات الأخرى من 2 إلى 7</a:t>
            </a:r>
            <a:r>
              <a:rPr lang="ar-DZ" dirty="0" smtClean="0">
                <a:latin typeface="Calibri"/>
                <a:cs typeface="Simplified Arabic" pitchFamily="18" charset="-78"/>
              </a:rPr>
              <a:t>.</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FontTx/>
              <a:buChar char="-"/>
            </a:pPr>
            <a:r>
              <a:rPr lang="ar-DZ" dirty="0" smtClean="0">
                <a:latin typeface="Simplified Arabic" pitchFamily="18" charset="-78"/>
                <a:cs typeface="Simplified Arabic" pitchFamily="18" charset="-78"/>
              </a:rPr>
              <a:t>يتضح من البرنامجين الإحصائيين أن معامل الثبات للمحور الثاني يساوي 84,58</a:t>
            </a:r>
            <a:r>
              <a:rPr lang="ar-DZ" dirty="0" smtClean="0">
                <a:latin typeface="Calibri"/>
                <a:cs typeface="Simplified Arabic" pitchFamily="18" charset="-78"/>
              </a:rPr>
              <a:t>% وهو عال جدا يفوق 60%، كما أن معامل الصدق (جذره </a:t>
            </a:r>
            <a:r>
              <a:rPr lang="ar-DZ" dirty="0" err="1" smtClean="0">
                <a:latin typeface="Calibri"/>
                <a:cs typeface="Simplified Arabic" pitchFamily="18" charset="-78"/>
              </a:rPr>
              <a:t>التربيعي</a:t>
            </a:r>
            <a:r>
              <a:rPr lang="ar-DZ" dirty="0" smtClean="0">
                <a:latin typeface="Calibri"/>
                <a:cs typeface="Simplified Arabic" pitchFamily="18" charset="-78"/>
              </a:rPr>
              <a:t>) يساوي </a:t>
            </a:r>
            <a:r>
              <a:rPr lang="ar-DZ" dirty="0" smtClean="0">
                <a:latin typeface="Simplified Arabic" pitchFamily="18" charset="-78"/>
                <a:cs typeface="Simplified Arabic" pitchFamily="18" charset="-78"/>
              </a:rPr>
              <a:t>91,97</a:t>
            </a:r>
            <a:r>
              <a:rPr lang="ar-DZ" dirty="0" smtClean="0">
                <a:cs typeface="Simplified Arabic" pitchFamily="18" charset="-78"/>
              </a:rPr>
              <a:t>% وهو مرتفع جدا يفوق 70%، </a:t>
            </a:r>
            <a:r>
              <a:rPr lang="ar-DZ" dirty="0" smtClean="0">
                <a:solidFill>
                  <a:srgbClr val="FFC000"/>
                </a:solidFill>
                <a:cs typeface="Simplified Arabic" pitchFamily="18" charset="-78"/>
              </a:rPr>
              <a:t>ما يؤكد على ثبات وصدق فقرات المحور الثاني وعدم ضرورة حذف أي منها </a:t>
            </a:r>
            <a:r>
              <a:rPr lang="ar-DZ" dirty="0" smtClean="0">
                <a:cs typeface="Simplified Arabic" pitchFamily="18" charset="-78"/>
              </a:rPr>
              <a:t>رغم أنه عندما نحذف الفقرة الأولى منه (الفقرة 8) يرتفع معامل الثبات إلى </a:t>
            </a:r>
            <a:r>
              <a:rPr lang="ar-DZ" dirty="0" smtClean="0">
                <a:latin typeface="Simplified Arabic" pitchFamily="18" charset="-78"/>
                <a:cs typeface="Simplified Arabic" pitchFamily="18" charset="-78"/>
              </a:rPr>
              <a:t>86,58</a:t>
            </a:r>
            <a:r>
              <a:rPr lang="ar-DZ" dirty="0" smtClean="0">
                <a:cs typeface="Simplified Arabic" pitchFamily="18" charset="-78"/>
              </a:rPr>
              <a:t>%، في حين ينخفض إن حذفنا الفقرات الأخرى من 9 إلى 13</a:t>
            </a:r>
            <a:r>
              <a:rPr lang="ar-DZ" dirty="0" smtClean="0">
                <a:latin typeface="Calibri"/>
                <a:cs typeface="Simplified Arabic" pitchFamily="18" charset="-78"/>
              </a:rPr>
              <a:t>.</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8435" name="Rectangle 1"/>
          <p:cNvSpPr>
            <a:spLocks noChangeArrowheads="1"/>
          </p:cNvSpPr>
          <p:nvPr/>
        </p:nvSpPr>
        <p:spPr bwMode="auto">
          <a:xfrm>
            <a:off x="214313" y="928688"/>
            <a:ext cx="8715375"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r" rtl="1" eaLnBrk="0" hangingPunct="0">
              <a:buFont typeface="Wingdings" pitchFamily="2" charset="2"/>
              <a:buChar char="ü"/>
            </a:pPr>
            <a:r>
              <a:rPr lang="ar-SA" sz="2400" b="1">
                <a:latin typeface="Simplified Arabic" pitchFamily="18" charset="-78"/>
                <a:cs typeface="Calibri" pitchFamily="34" charset="0"/>
              </a:rPr>
              <a:t>اختصار أسئلة الإستبيانات</a:t>
            </a:r>
            <a:r>
              <a:rPr lang="en-US" sz="2400" b="1">
                <a:latin typeface="Simplified Arabic" pitchFamily="18" charset="-78"/>
                <a:cs typeface="Calibri" pitchFamily="34" charset="0"/>
              </a:rPr>
              <a:t>.</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استخدام اللغة البسيطة أي اللغة السائدة والمناسبة لمستويات المبحوثين.</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أن لا تكون صيغة السؤال قابلة للتأويل.</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استخدام أشكال بسيطة للردود، مثل: "نعم" أو "لا"، والخيارات المتعددة.</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تضمين خيار "ربما" أو "لا أعرف" في الأماكن الملائمة</a:t>
            </a:r>
            <a:r>
              <a:rPr lang="en-US" sz="2400" b="1">
                <a:latin typeface="Simplified Arabic" pitchFamily="18" charset="-78"/>
                <a:cs typeface="Calibri" pitchFamily="34" charset="0"/>
              </a:rPr>
              <a:t>.</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تجنب طرح الأسئلة الشخصية.</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تجنب طرح الأسئلة المرشدة نحو إجابة معينة أي لا توحي بإجابة أخرى.</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تجنب طرح الأسئلة التي تتطلب إجراء حسابات ذهنية، أو التي تعتمد على ذاكرة المستجيب.</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طرح سؤال واحد فقط في الفقرة.</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تجنب جعل صفحة الإستبيان تبدو فوضوية، أو غير منتظمة.</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ترك مساحة كافية للإجابة.</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طرح الأسئلة وفق ترتيب منطقي معين تدرج الأسئلة من العام إلى </a:t>
            </a:r>
            <a:endParaRPr lang="ar-DZ" sz="2400" b="1">
              <a:latin typeface="Simplified Arabic" pitchFamily="18" charset="-78"/>
              <a:cs typeface="Calibri" pitchFamily="34" charset="0"/>
            </a:endParaRPr>
          </a:p>
          <a:p>
            <a:pPr algn="r" rtl="1" eaLnBrk="0" hangingPunct="0"/>
            <a:r>
              <a:rPr lang="ar-SA" sz="2400" b="1">
                <a:latin typeface="Simplified Arabic" pitchFamily="18" charset="-78"/>
                <a:cs typeface="Calibri" pitchFamily="34" charset="0"/>
              </a:rPr>
              <a:t>الخاص بحيث تثير اهتمام</a:t>
            </a:r>
            <a:r>
              <a:rPr lang="ar-SA" sz="2400" b="1">
                <a:ea typeface="SymbolMT"/>
                <a:cs typeface="SymbolMT"/>
              </a:rPr>
              <a:t> </a:t>
            </a:r>
            <a:r>
              <a:rPr lang="ar-SA" sz="2400" b="1">
                <a:latin typeface="Simplified Arabic" pitchFamily="18" charset="-78"/>
                <a:cs typeface="Calibri" pitchFamily="34" charset="0"/>
              </a:rPr>
              <a:t>الأفراد</a:t>
            </a:r>
            <a:r>
              <a:rPr lang="en-US" sz="2400" b="1">
                <a:latin typeface="Simplified Arabic" pitchFamily="18" charset="-78"/>
                <a:cs typeface="Calibri" pitchFamily="34" charset="0"/>
              </a:rPr>
              <a:t>.</a:t>
            </a:r>
            <a:endParaRPr lang="en-US" sz="2400" b="1"/>
          </a:p>
          <a:p>
            <a:pPr algn="r" rtl="1" eaLnBrk="0" hangingPunct="0">
              <a:buFont typeface="Wingdings" pitchFamily="2" charset="2"/>
              <a:buChar char="ü"/>
            </a:pPr>
            <a:r>
              <a:rPr lang="ar-SA" sz="2400" b="1">
                <a:latin typeface="Simplified Arabic" pitchFamily="18" charset="-78"/>
                <a:cs typeface="Calibri" pitchFamily="34" charset="0"/>
              </a:rPr>
              <a:t>وضع مساحة في الإستبيان، كافية لكي يضع الأفراد ملاحظاتهم الشخصية</a:t>
            </a:r>
            <a:r>
              <a:rPr lang="en-US" sz="2400" b="1">
                <a:latin typeface="Simplified Arabic" pitchFamily="18" charset="-78"/>
                <a:cs typeface="Calibri" pitchFamily="34" charset="0"/>
              </a:rPr>
              <a:t>.</a:t>
            </a:r>
            <a:endParaRPr lang="en-US" sz="2400" b="1"/>
          </a:p>
        </p:txBody>
      </p:sp>
      <p:pic>
        <p:nvPicPr>
          <p:cNvPr id="5"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6" name="Picture 6" descr="C:\Users\user\Desktop\images (25).jpg"/>
          <p:cNvPicPr>
            <a:picLocks noChangeAspect="1" noChangeArrowheads="1"/>
          </p:cNvPicPr>
          <p:nvPr/>
        </p:nvPicPr>
        <p:blipFill>
          <a:blip r:embed="rId3"/>
          <a:srcRect/>
          <a:stretch>
            <a:fillRect/>
          </a:stretch>
        </p:blipFill>
        <p:spPr bwMode="auto">
          <a:xfrm>
            <a:off x="142844" y="6500834"/>
            <a:ext cx="9144000" cy="357166"/>
          </a:xfrm>
          <a:prstGeom prst="rect">
            <a:avLst/>
          </a:prstGeom>
          <a:ln>
            <a:noFill/>
          </a:ln>
          <a:effectLst>
            <a:softEdge rad="112500"/>
          </a:effectLst>
        </p:spPr>
      </p:pic>
      <p:sp>
        <p:nvSpPr>
          <p:cNvPr id="8" name="Rectangle 7"/>
          <p:cNvSpPr/>
          <p:nvPr/>
        </p:nvSpPr>
        <p:spPr>
          <a:xfrm>
            <a:off x="1000100" y="571480"/>
            <a:ext cx="7380547" cy="523220"/>
          </a:xfrm>
          <a:prstGeom prst="rect">
            <a:avLst/>
          </a:prstGeom>
          <a:noFill/>
        </p:spPr>
        <p:txBody>
          <a:bodyPr wrap="none">
            <a:spAutoFit/>
          </a:bodyPr>
          <a:lstStyle/>
          <a:p>
            <a:pPr algn="ctr" rtl="1">
              <a:defRPr/>
            </a:pPr>
            <a:r>
              <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implified Arabic" pitchFamily="18" charset="-78"/>
                <a:cs typeface="Calibri" pitchFamily="34" charset="0"/>
              </a:rPr>
              <a:t>وعند كتابة هذه الأسئلة يراعي الباحث الأمور -النقاط - التالية</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implified Arabic" pitchFamily="18" charset="-78"/>
                <a:cs typeface="Calibri" pitchFamily="34" charset="0"/>
              </a:rPr>
              <a:t>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implified Arabic" pitchFamily="18" charset="-78"/>
                <a:cs typeface="Calibri" pitchFamily="34" charset="0"/>
              </a:rPr>
              <a:t>:</a:t>
            </a: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strips dir="r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FontTx/>
              <a:buChar char="-"/>
            </a:pPr>
            <a:r>
              <a:rPr lang="ar-DZ" dirty="0" smtClean="0">
                <a:latin typeface="Simplified Arabic" pitchFamily="18" charset="-78"/>
                <a:cs typeface="Simplified Arabic" pitchFamily="18" charset="-78"/>
              </a:rPr>
              <a:t>يتضح من البرنامجين الإحصائيين أن معامل الثبات للمحور الثالث يساوي 81,27</a:t>
            </a:r>
            <a:r>
              <a:rPr lang="ar-DZ" dirty="0" smtClean="0">
                <a:latin typeface="Calibri"/>
                <a:cs typeface="Simplified Arabic" pitchFamily="18" charset="-78"/>
              </a:rPr>
              <a:t>% وهو عال جدا يفوق 60%، كما أن معامل الصدق (جذره </a:t>
            </a:r>
            <a:r>
              <a:rPr lang="ar-DZ" dirty="0" err="1" smtClean="0">
                <a:latin typeface="Calibri"/>
                <a:cs typeface="Simplified Arabic" pitchFamily="18" charset="-78"/>
              </a:rPr>
              <a:t>التربيعي</a:t>
            </a:r>
            <a:r>
              <a:rPr lang="ar-DZ" dirty="0" smtClean="0">
                <a:latin typeface="Calibri"/>
                <a:cs typeface="Simplified Arabic" pitchFamily="18" charset="-78"/>
              </a:rPr>
              <a:t>) يساوي </a:t>
            </a:r>
            <a:r>
              <a:rPr lang="ar-DZ" dirty="0" smtClean="0">
                <a:latin typeface="Simplified Arabic" pitchFamily="18" charset="-78"/>
                <a:cs typeface="Simplified Arabic" pitchFamily="18" charset="-78"/>
              </a:rPr>
              <a:t>90,15</a:t>
            </a:r>
            <a:r>
              <a:rPr lang="ar-DZ" dirty="0" smtClean="0">
                <a:cs typeface="Simplified Arabic" pitchFamily="18" charset="-78"/>
              </a:rPr>
              <a:t>% وهو مرتفع جدا يفوق 70%، </a:t>
            </a:r>
            <a:r>
              <a:rPr lang="ar-DZ" dirty="0" smtClean="0">
                <a:solidFill>
                  <a:srgbClr val="FFC000"/>
                </a:solidFill>
                <a:cs typeface="Simplified Arabic" pitchFamily="18" charset="-78"/>
              </a:rPr>
              <a:t>ما يؤكد على ثبات وصدق فقرات المحور الثالث وعدم ضرورة حذف أي منها </a:t>
            </a:r>
            <a:r>
              <a:rPr lang="ar-DZ" dirty="0" smtClean="0">
                <a:cs typeface="Simplified Arabic" pitchFamily="18" charset="-78"/>
              </a:rPr>
              <a:t>خاصة أنه ينخفض إن حذفنا أي فقرة من فقراته</a:t>
            </a:r>
            <a:r>
              <a:rPr lang="ar-DZ" dirty="0" smtClean="0">
                <a:latin typeface="Calibri"/>
                <a:cs typeface="Simplified Arabic" pitchFamily="18" charset="-78"/>
              </a:rPr>
              <a:t>.</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FontTx/>
              <a:buChar char="-"/>
            </a:pPr>
            <a:r>
              <a:rPr lang="ar-DZ" dirty="0" smtClean="0">
                <a:latin typeface="Simplified Arabic" pitchFamily="18" charset="-78"/>
                <a:cs typeface="Simplified Arabic" pitchFamily="18" charset="-78"/>
              </a:rPr>
              <a:t>يتضح من البرنامجين الإحصائيين أن معامل الثبات </a:t>
            </a:r>
            <a:r>
              <a:rPr lang="ar-DZ" dirty="0" err="1" smtClean="0">
                <a:latin typeface="Simplified Arabic" pitchFamily="18" charset="-78"/>
                <a:cs typeface="Simplified Arabic" pitchFamily="18" charset="-78"/>
              </a:rPr>
              <a:t>للاستبانة</a:t>
            </a:r>
            <a:r>
              <a:rPr lang="ar-DZ" dirty="0" smtClean="0">
                <a:latin typeface="Simplified Arabic" pitchFamily="18" charset="-78"/>
                <a:cs typeface="Simplified Arabic" pitchFamily="18" charset="-78"/>
              </a:rPr>
              <a:t> ككل يساوي 92,20</a:t>
            </a:r>
            <a:r>
              <a:rPr lang="ar-DZ" dirty="0" smtClean="0">
                <a:latin typeface="Calibri"/>
                <a:cs typeface="Simplified Arabic" pitchFamily="18" charset="-78"/>
              </a:rPr>
              <a:t>% وهو عال جدا يفوق 60%، كما أن معامل الصدق (جذره </a:t>
            </a:r>
            <a:r>
              <a:rPr lang="ar-DZ" dirty="0" err="1" smtClean="0">
                <a:latin typeface="Calibri"/>
                <a:cs typeface="Simplified Arabic" pitchFamily="18" charset="-78"/>
              </a:rPr>
              <a:t>التربيعي</a:t>
            </a:r>
            <a:r>
              <a:rPr lang="ar-DZ" dirty="0" smtClean="0">
                <a:latin typeface="Calibri"/>
                <a:cs typeface="Simplified Arabic" pitchFamily="18" charset="-78"/>
              </a:rPr>
              <a:t>) يساوي </a:t>
            </a:r>
            <a:r>
              <a:rPr lang="ar-DZ" dirty="0" smtClean="0">
                <a:latin typeface="Simplified Arabic" pitchFamily="18" charset="-78"/>
                <a:cs typeface="Simplified Arabic" pitchFamily="18" charset="-78"/>
              </a:rPr>
              <a:t>96,02</a:t>
            </a:r>
            <a:r>
              <a:rPr lang="ar-DZ" dirty="0" smtClean="0">
                <a:cs typeface="Simplified Arabic" pitchFamily="18" charset="-78"/>
              </a:rPr>
              <a:t>% وهو مرتفع جدا يفوق 70%، </a:t>
            </a:r>
            <a:r>
              <a:rPr lang="ar-DZ" dirty="0" smtClean="0">
                <a:solidFill>
                  <a:srgbClr val="FFC000"/>
                </a:solidFill>
                <a:cs typeface="Simplified Arabic" pitchFamily="18" charset="-78"/>
              </a:rPr>
              <a:t>ما يؤكد على ثبات وصدق فقرات الاستبيان ككل وعدم ضرورة حذف أي منها </a:t>
            </a:r>
            <a:r>
              <a:rPr lang="ar-DZ" dirty="0" smtClean="0">
                <a:cs typeface="Simplified Arabic" pitchFamily="18" charset="-78"/>
              </a:rPr>
              <a:t>رغم أنه يرتفع ارتفاعا طفيفا جدا إن حذفنا الفقرة رقم 15 إلى </a:t>
            </a:r>
            <a:r>
              <a:rPr lang="ar-DZ" dirty="0" smtClean="0">
                <a:latin typeface="Simplified Arabic" pitchFamily="18" charset="-78"/>
                <a:cs typeface="Simplified Arabic" pitchFamily="18" charset="-78"/>
              </a:rPr>
              <a:t>92,49</a:t>
            </a:r>
            <a:r>
              <a:rPr lang="ar-DZ" dirty="0" smtClean="0">
                <a:cs typeface="Simplified Arabic" pitchFamily="18" charset="-78"/>
              </a:rPr>
              <a:t>%، في حين أنه ينخفض إن حذفنا أي فقرة من الفقرات السبع عشر الأخرى</a:t>
            </a:r>
            <a:r>
              <a:rPr lang="ar-DZ" dirty="0" smtClean="0">
                <a:latin typeface="Calibri"/>
                <a:cs typeface="Simplified Arabic" pitchFamily="18" charset="-78"/>
              </a:rPr>
              <a:t>.</a:t>
            </a: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9144000" cy="5929330"/>
          </a:xfrm>
        </p:spPr>
        <p:txBody>
          <a:bodyPr>
            <a:normAutofit fontScale="77500" lnSpcReduction="20000"/>
          </a:bodyPr>
          <a:lstStyle/>
          <a:p>
            <a:pPr algn="just" rtl="1">
              <a:lnSpc>
                <a:spcPct val="120000"/>
              </a:lnSpc>
              <a:buFontTx/>
              <a:buChar char="-"/>
            </a:pPr>
            <a:r>
              <a:rPr lang="ar-DZ" dirty="0" smtClean="0">
                <a:solidFill>
                  <a:srgbClr val="FFFF00"/>
                </a:solidFill>
                <a:latin typeface="Simplified Arabic" pitchFamily="18" charset="-78"/>
                <a:cs typeface="Simplified Arabic" pitchFamily="18" charset="-78"/>
              </a:rPr>
              <a:t>طريقة التجزئة النصفية </a:t>
            </a:r>
            <a:r>
              <a:rPr lang="fr-FR" dirty="0" smtClean="0">
                <a:latin typeface="Simplified Arabic" pitchFamily="18" charset="-78"/>
                <a:cs typeface="Simplified Arabic" pitchFamily="18" charset="-78"/>
              </a:rPr>
              <a:t>(</a:t>
            </a:r>
            <a:r>
              <a:rPr lang="fr-FR" dirty="0" err="1" smtClean="0">
                <a:solidFill>
                  <a:srgbClr val="FFFF00"/>
                </a:solidFill>
                <a:latin typeface="Simplified Arabic" pitchFamily="18" charset="-78"/>
                <a:cs typeface="Simplified Arabic" pitchFamily="18" charset="-78"/>
              </a:rPr>
              <a:t>Half</a:t>
            </a:r>
            <a:r>
              <a:rPr lang="fr-FR" dirty="0" smtClean="0">
                <a:solidFill>
                  <a:srgbClr val="FFFF00"/>
                </a:solidFill>
                <a:latin typeface="Simplified Arabic" pitchFamily="18" charset="-78"/>
                <a:cs typeface="Simplified Arabic" pitchFamily="18" charset="-78"/>
              </a:rPr>
              <a:t>-Split)</a:t>
            </a:r>
            <a:r>
              <a:rPr lang="ar-DZ" dirty="0" smtClean="0">
                <a:solidFill>
                  <a:srgbClr val="FFFF00"/>
                </a:solidFill>
                <a:latin typeface="Simplified Arabic" pitchFamily="18" charset="-78"/>
                <a:cs typeface="Simplified Arabic" pitchFamily="18" charset="-78"/>
              </a:rPr>
              <a:t> </a:t>
            </a:r>
            <a:r>
              <a:rPr lang="ar-DZ" dirty="0" smtClean="0">
                <a:latin typeface="Simplified Arabic" pitchFamily="18" charset="-78"/>
                <a:cs typeface="Simplified Arabic" pitchFamily="18" charset="-78"/>
              </a:rPr>
              <a:t>التي تعتمد على تقسيم أسئلة كل محور إلى فردية وزوجية وحساب </a:t>
            </a:r>
            <a:r>
              <a:rPr lang="ar-DZ" dirty="0" smtClean="0">
                <a:solidFill>
                  <a:srgbClr val="FFFF00"/>
                </a:solidFill>
                <a:latin typeface="Simplified Arabic" pitchFamily="18" charset="-78"/>
                <a:cs typeface="Simplified Arabic" pitchFamily="18" charset="-78"/>
              </a:rPr>
              <a:t>معامل الارتباط </a:t>
            </a:r>
            <a:r>
              <a:rPr lang="ar-DZ" dirty="0" err="1" smtClean="0">
                <a:solidFill>
                  <a:srgbClr val="FFFF00"/>
                </a:solidFill>
                <a:latin typeface="Simplified Arabic" pitchFamily="18" charset="-78"/>
                <a:cs typeface="Simplified Arabic" pitchFamily="18" charset="-78"/>
              </a:rPr>
              <a:t>بيرسون</a:t>
            </a:r>
            <a:r>
              <a:rPr lang="ar-DZ" dirty="0" smtClean="0">
                <a:solidFill>
                  <a:srgbClr val="FFFF00"/>
                </a:solidFill>
                <a:latin typeface="Simplified Arabic" pitchFamily="18" charset="-78"/>
                <a:cs typeface="Simplified Arabic" pitchFamily="18" charset="-78"/>
              </a:rPr>
              <a:t> </a:t>
            </a:r>
            <a:r>
              <a:rPr lang="fr-FR" dirty="0" smtClean="0">
                <a:solidFill>
                  <a:srgbClr val="FFFF00"/>
                </a:solidFill>
                <a:latin typeface="Simplified Arabic" pitchFamily="18" charset="-78"/>
                <a:cs typeface="Simplified Arabic" pitchFamily="18" charset="-78"/>
              </a:rPr>
              <a:t>(r de Pearson)</a:t>
            </a:r>
            <a:r>
              <a:rPr lang="ar-DZ" dirty="0" smtClean="0">
                <a:solidFill>
                  <a:srgbClr val="FFFF00"/>
                </a:solidFill>
                <a:latin typeface="Simplified Arabic" pitchFamily="18" charset="-78"/>
                <a:cs typeface="Simplified Arabic" pitchFamily="18" charset="-78"/>
              </a:rPr>
              <a:t> </a:t>
            </a:r>
            <a:r>
              <a:rPr lang="ar-DZ" dirty="0" smtClean="0">
                <a:latin typeface="Simplified Arabic" pitchFamily="18" charset="-78"/>
                <a:cs typeface="Simplified Arabic" pitchFamily="18" charset="-78"/>
              </a:rPr>
              <a:t>بينها ثم تصحيحه </a:t>
            </a:r>
            <a:r>
              <a:rPr lang="ar-DZ" dirty="0" smtClean="0">
                <a:solidFill>
                  <a:srgbClr val="FFFF00"/>
                </a:solidFill>
                <a:latin typeface="Simplified Arabic" pitchFamily="18" charset="-78"/>
                <a:cs typeface="Simplified Arabic" pitchFamily="18" charset="-78"/>
              </a:rPr>
              <a:t>بمعادلة </a:t>
            </a:r>
            <a:r>
              <a:rPr lang="ar-DZ" dirty="0" err="1" smtClean="0">
                <a:solidFill>
                  <a:srgbClr val="FFFF00"/>
                </a:solidFill>
                <a:latin typeface="Simplified Arabic" pitchFamily="18" charset="-78"/>
                <a:cs typeface="Simplified Arabic" pitchFamily="18" charset="-78"/>
              </a:rPr>
              <a:t>سبيرمان</a:t>
            </a:r>
            <a:r>
              <a:rPr lang="ar-DZ" dirty="0" smtClean="0">
                <a:solidFill>
                  <a:srgbClr val="FFFF00"/>
                </a:solidFill>
                <a:latin typeface="Simplified Arabic" pitchFamily="18" charset="-78"/>
                <a:cs typeface="Simplified Arabic" pitchFamily="18" charset="-78"/>
              </a:rPr>
              <a:t> </a:t>
            </a:r>
            <a:r>
              <a:rPr lang="ar-DZ" dirty="0" err="1" smtClean="0">
                <a:solidFill>
                  <a:srgbClr val="FFFF00"/>
                </a:solidFill>
                <a:latin typeface="Simplified Arabic" pitchFamily="18" charset="-78"/>
                <a:cs typeface="Simplified Arabic" pitchFamily="18" charset="-78"/>
              </a:rPr>
              <a:t>براون</a:t>
            </a:r>
            <a:r>
              <a:rPr lang="ar-DZ" dirty="0" smtClean="0">
                <a:solidFill>
                  <a:srgbClr val="FFFF00"/>
                </a:solidFill>
                <a:latin typeface="Simplified Arabic" pitchFamily="18" charset="-78"/>
                <a:cs typeface="Simplified Arabic" pitchFamily="18" charset="-78"/>
              </a:rPr>
              <a:t> </a:t>
            </a:r>
            <a:r>
              <a:rPr lang="fr-FR" dirty="0" smtClean="0">
                <a:solidFill>
                  <a:srgbClr val="FFFF00"/>
                </a:solidFill>
                <a:latin typeface="Simplified Arabic" pitchFamily="18" charset="-78"/>
                <a:cs typeface="Simplified Arabic" pitchFamily="18" charset="-78"/>
              </a:rPr>
              <a:t>(Spearman Brown)</a:t>
            </a:r>
            <a:r>
              <a:rPr lang="ar-DZ" dirty="0" smtClean="0">
                <a:solidFill>
                  <a:srgbClr val="FFFF00"/>
                </a:solidFill>
                <a:latin typeface="Simplified Arabic" pitchFamily="18" charset="-78"/>
                <a:cs typeface="Simplified Arabic" pitchFamily="18" charset="-78"/>
              </a:rPr>
              <a:t> </a:t>
            </a:r>
            <a:r>
              <a:rPr lang="ar-DZ" dirty="0" smtClean="0">
                <a:latin typeface="Simplified Arabic" pitchFamily="18" charset="-78"/>
                <a:cs typeface="Simplified Arabic" pitchFamily="18" charset="-78"/>
              </a:rPr>
              <a:t>لإيجاد معامل الارتباط المعدل، وهو أقل استعمالا من معامل ألفا كرونباخ ويعتمد عليه أيضا، ويتم استخراجه من برنامج </a:t>
            </a:r>
            <a:r>
              <a:rPr lang="fr-FR" dirty="0" smtClean="0">
                <a:latin typeface="Simplified Arabic" pitchFamily="18" charset="-78"/>
                <a:cs typeface="Simplified Arabic" pitchFamily="18" charset="-78"/>
              </a:rPr>
              <a:t>SPSS</a:t>
            </a:r>
            <a:r>
              <a:rPr lang="ar-DZ" dirty="0" smtClean="0">
                <a:latin typeface="Simplified Arabic" pitchFamily="18" charset="-78"/>
                <a:cs typeface="Simplified Arabic" pitchFamily="18" charset="-78"/>
              </a:rPr>
              <a:t> وفق الخطوات الآتية:</a:t>
            </a:r>
          </a:p>
          <a:p>
            <a:pPr algn="just" rtl="1">
              <a:lnSpc>
                <a:spcPct val="120000"/>
              </a:lnSpc>
              <a:buFontTx/>
              <a:buChar char="-"/>
            </a:pPr>
            <a:r>
              <a:rPr lang="ar-DZ" dirty="0" smtClean="0">
                <a:latin typeface="Simplified Arabic" pitchFamily="18" charset="-78"/>
                <a:cs typeface="Simplified Arabic" pitchFamily="18" charset="-78"/>
              </a:rPr>
              <a:t>من الأمر </a:t>
            </a:r>
            <a:r>
              <a:rPr lang="fr-FR" dirty="0" smtClean="0">
                <a:latin typeface="Simplified Arabic" pitchFamily="18" charset="-78"/>
                <a:cs typeface="Simplified Arabic" pitchFamily="18" charset="-78"/>
              </a:rPr>
              <a:t>Analyse</a:t>
            </a:r>
            <a:r>
              <a:rPr lang="ar-DZ" dirty="0" smtClean="0">
                <a:latin typeface="Simplified Arabic" pitchFamily="18" charset="-78"/>
                <a:cs typeface="Simplified Arabic" pitchFamily="18" charset="-78"/>
              </a:rPr>
              <a:t> نختار الأمر الفرعي </a:t>
            </a:r>
            <a:r>
              <a:rPr lang="fr-FR" dirty="0" smtClean="0">
                <a:latin typeface="Simplified Arabic" pitchFamily="18" charset="-78"/>
                <a:cs typeface="Simplified Arabic" pitchFamily="18" charset="-78"/>
              </a:rPr>
              <a:t>Echelle</a:t>
            </a:r>
            <a:r>
              <a:rPr lang="ar-DZ" dirty="0" smtClean="0">
                <a:latin typeface="Simplified Arabic" pitchFamily="18" charset="-78"/>
                <a:cs typeface="Simplified Arabic" pitchFamily="18" charset="-78"/>
              </a:rPr>
              <a:t> فالخيار </a:t>
            </a:r>
            <a:r>
              <a:rPr lang="fr-FR" dirty="0" smtClean="0">
                <a:latin typeface="Simplified Arabic" pitchFamily="18" charset="-78"/>
                <a:cs typeface="Simplified Arabic" pitchFamily="18" charset="-78"/>
              </a:rPr>
              <a:t>Analyse de Fiabilité</a:t>
            </a:r>
            <a:r>
              <a:rPr lang="ar-DZ" dirty="0" smtClean="0">
                <a:latin typeface="Simplified Arabic" pitchFamily="18" charset="-78"/>
                <a:cs typeface="Simplified Arabic" pitchFamily="18" charset="-78"/>
              </a:rPr>
              <a:t> أي تحليل الثبات بالعربية، ونتأكد أن الطريقة المؤشر عليها </a:t>
            </a:r>
            <a:r>
              <a:rPr lang="fr-FR" dirty="0" smtClean="0">
                <a:latin typeface="Simplified Arabic" pitchFamily="18" charset="-78"/>
                <a:cs typeface="Simplified Arabic" pitchFamily="18" charset="-78"/>
              </a:rPr>
              <a:t>Modèle</a:t>
            </a:r>
            <a:r>
              <a:rPr lang="ar-DZ" dirty="0" smtClean="0">
                <a:latin typeface="Simplified Arabic" pitchFamily="18" charset="-78"/>
                <a:cs typeface="Simplified Arabic" pitchFamily="18" charset="-78"/>
              </a:rPr>
              <a:t> هي </a:t>
            </a:r>
            <a:r>
              <a:rPr lang="fr-FR" dirty="0" smtClean="0">
                <a:latin typeface="Simplified Arabic" pitchFamily="18" charset="-78"/>
                <a:cs typeface="Simplified Arabic" pitchFamily="18" charset="-78"/>
              </a:rPr>
              <a:t>Bipartition</a:t>
            </a:r>
            <a:r>
              <a:rPr lang="ar-DZ" dirty="0" smtClean="0">
                <a:latin typeface="Simplified Arabic" pitchFamily="18" charset="-78"/>
                <a:cs typeface="Simplified Arabic" pitchFamily="18" charset="-78"/>
              </a:rPr>
              <a:t> أي التجزئة النصفية بالعربية، وندخل سبع فقرات الأولى الخاصة بالمحور الأول، والذهاب إلى </a:t>
            </a:r>
            <a:r>
              <a:rPr lang="fr-FR" dirty="0" smtClean="0">
                <a:latin typeface="Simplified Arabic" pitchFamily="18" charset="-78"/>
                <a:cs typeface="Simplified Arabic" pitchFamily="18" charset="-78"/>
              </a:rPr>
              <a:t>statistique</a:t>
            </a:r>
            <a:r>
              <a:rPr lang="ar-DZ" dirty="0" smtClean="0">
                <a:latin typeface="Simplified Arabic" pitchFamily="18" charset="-78"/>
                <a:cs typeface="Simplified Arabic" pitchFamily="18" charset="-78"/>
              </a:rPr>
              <a:t> والتأشير على الخيارات الثلاث في </a:t>
            </a:r>
            <a:r>
              <a:rPr lang="fr-FR" dirty="0" smtClean="0">
                <a:latin typeface="Simplified Arabic" pitchFamily="18" charset="-78"/>
                <a:cs typeface="Simplified Arabic" pitchFamily="18" charset="-78"/>
              </a:rPr>
              <a:t>Caractéristiques</a:t>
            </a:r>
            <a:r>
              <a:rPr lang="ar-DZ" dirty="0" smtClean="0">
                <a:latin typeface="Simplified Arabic" pitchFamily="18" charset="-78"/>
                <a:cs typeface="Simplified Arabic" pitchFamily="18" charset="-78"/>
              </a:rPr>
              <a:t>، فينتج لنا جدول يوضح معامل ألفا كرونباخ للأربع فقرات الفردية (1،3،5،7) ومعامل ألفا كرونباخ للثلاث فقرات الزوجية (2،4،6)، ومعامل الارتباط </a:t>
            </a:r>
            <a:r>
              <a:rPr lang="ar-DZ" dirty="0" err="1" smtClean="0">
                <a:latin typeface="Simplified Arabic" pitchFamily="18" charset="-78"/>
                <a:cs typeface="Simplified Arabic" pitchFamily="18" charset="-78"/>
              </a:rPr>
              <a:t>بيرسون</a:t>
            </a:r>
            <a:r>
              <a:rPr lang="ar-DZ" dirty="0" smtClean="0">
                <a:latin typeface="Simplified Arabic" pitchFamily="18" charset="-78"/>
                <a:cs typeface="Simplified Arabic" pitchFamily="18" charset="-78"/>
              </a:rPr>
              <a:t> بين النصفين، ومعامل الارتباط المصحح </a:t>
            </a:r>
            <a:r>
              <a:rPr lang="ar-DZ" dirty="0" err="1" smtClean="0">
                <a:latin typeface="Simplified Arabic" pitchFamily="18" charset="-78"/>
                <a:cs typeface="Simplified Arabic" pitchFamily="18" charset="-78"/>
              </a:rPr>
              <a:t>سبيرمان</a:t>
            </a:r>
            <a:r>
              <a:rPr lang="ar-DZ" dirty="0" smtClean="0">
                <a:latin typeface="Simplified Arabic" pitchFamily="18" charset="-78"/>
                <a:cs typeface="Simplified Arabic" pitchFamily="18" charset="-78"/>
              </a:rPr>
              <a:t> </a:t>
            </a:r>
            <a:r>
              <a:rPr lang="ar-DZ" dirty="0" err="1" smtClean="0">
                <a:latin typeface="Simplified Arabic" pitchFamily="18" charset="-78"/>
                <a:cs typeface="Simplified Arabic" pitchFamily="18" charset="-78"/>
              </a:rPr>
              <a:t>براون</a:t>
            </a:r>
            <a:r>
              <a:rPr lang="ar-DZ" dirty="0" smtClean="0">
                <a:latin typeface="Simplified Arabic" pitchFamily="18" charset="-78"/>
                <a:cs typeface="Simplified Arabic" pitchFamily="18" charset="-78"/>
              </a:rPr>
              <a:t> بين النصفين في حالة تساوي النصفين وعدم تساوي النصفين (بالنسبة للمحور الأول غير متساويين أحدهما فيه 4 فقرات والآخر 3 فقرات)، و</a:t>
            </a:r>
            <a:r>
              <a:rPr lang="ar-DZ" dirty="0" smtClean="0">
                <a:solidFill>
                  <a:srgbClr val="FFFF00"/>
                </a:solidFill>
                <a:latin typeface="Simplified Arabic" pitchFamily="18" charset="-78"/>
                <a:cs typeface="Simplified Arabic" pitchFamily="18" charset="-78"/>
              </a:rPr>
              <a:t>معامل الارتباط المصحح جيتمان </a:t>
            </a:r>
            <a:r>
              <a:rPr lang="fr-FR" dirty="0" smtClean="0">
                <a:solidFill>
                  <a:srgbClr val="FFFF00"/>
                </a:solidFill>
                <a:latin typeface="Simplified Arabic" pitchFamily="18" charset="-78"/>
                <a:cs typeface="Simplified Arabic" pitchFamily="18" charset="-78"/>
              </a:rPr>
              <a:t>(</a:t>
            </a:r>
            <a:r>
              <a:rPr lang="fr-FR" dirty="0" err="1" smtClean="0">
                <a:solidFill>
                  <a:srgbClr val="FFFF00"/>
                </a:solidFill>
                <a:latin typeface="Simplified Arabic" pitchFamily="18" charset="-78"/>
                <a:cs typeface="Simplified Arabic" pitchFamily="18" charset="-78"/>
              </a:rPr>
              <a:t>Guttman</a:t>
            </a:r>
            <a:r>
              <a:rPr lang="fr-FR" dirty="0" smtClean="0">
                <a:solidFill>
                  <a:srgbClr val="FFFF00"/>
                </a:solidFill>
                <a:latin typeface="Simplified Arabic" pitchFamily="18" charset="-78"/>
                <a:cs typeface="Simplified Arabic" pitchFamily="18" charset="-78"/>
              </a:rPr>
              <a:t>)</a:t>
            </a:r>
            <a:r>
              <a:rPr lang="ar-DZ" dirty="0" smtClean="0">
                <a:solidFill>
                  <a:srgbClr val="FFFF00"/>
                </a:solidFill>
                <a:latin typeface="Simplified Arabic" pitchFamily="18" charset="-78"/>
                <a:cs typeface="Simplified Arabic" pitchFamily="18" charset="-78"/>
              </a:rPr>
              <a:t>.</a:t>
            </a:r>
            <a:endParaRPr lang="ar-SA" dirty="0" smtClean="0">
              <a:solidFill>
                <a:srgbClr val="FFFF00"/>
              </a:solidFill>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lnSpcReduction="10000"/>
          </a:bodyPr>
          <a:lstStyle/>
          <a:p>
            <a:pPr algn="just" rtl="1">
              <a:lnSpc>
                <a:spcPct val="120000"/>
              </a:lnSpc>
              <a:buNone/>
            </a:pPr>
            <a:r>
              <a:rPr lang="ar-DZ" sz="2800" dirty="0" smtClean="0">
                <a:latin typeface="Simplified Arabic" pitchFamily="18" charset="-78"/>
                <a:cs typeface="Simplified Arabic" pitchFamily="18" charset="-78"/>
              </a:rPr>
              <a:t>- لدينا 3 حالات ممكنة:</a:t>
            </a:r>
          </a:p>
          <a:p>
            <a:pPr marL="514350" indent="-514350" algn="just" rtl="1">
              <a:lnSpc>
                <a:spcPct val="120000"/>
              </a:lnSpc>
              <a:buAutoNum type="arabicParenR"/>
            </a:pPr>
            <a:r>
              <a:rPr lang="ar-DZ" sz="2800" dirty="0" smtClean="0">
                <a:latin typeface="Simplified Arabic" pitchFamily="18" charset="-78"/>
                <a:cs typeface="Simplified Arabic" pitchFamily="18" charset="-78"/>
              </a:rPr>
              <a:t>إذا كان معامل ألفا كرونابخ للنصفين (القسمين) </a:t>
            </a:r>
            <a:r>
              <a:rPr lang="ar-DZ" sz="2800" dirty="0" smtClean="0">
                <a:solidFill>
                  <a:srgbClr val="FFC000"/>
                </a:solidFill>
                <a:latin typeface="Simplified Arabic" pitchFamily="18" charset="-78"/>
                <a:cs typeface="Simplified Arabic" pitchFamily="18" charset="-78"/>
              </a:rPr>
              <a:t>متقارب</a:t>
            </a:r>
            <a:r>
              <a:rPr lang="ar-DZ" sz="2800" dirty="0" smtClean="0">
                <a:latin typeface="Simplified Arabic" pitchFamily="18" charset="-78"/>
                <a:cs typeface="Simplified Arabic" pitchFamily="18" charset="-78"/>
              </a:rPr>
              <a:t> والنصفين </a:t>
            </a:r>
            <a:r>
              <a:rPr lang="ar-DZ" sz="2800" dirty="0" smtClean="0">
                <a:solidFill>
                  <a:srgbClr val="FFC000"/>
                </a:solidFill>
                <a:latin typeface="Simplified Arabic" pitchFamily="18" charset="-78"/>
                <a:cs typeface="Simplified Arabic" pitchFamily="18" charset="-78"/>
              </a:rPr>
              <a:t>متساويين</a:t>
            </a:r>
            <a:r>
              <a:rPr lang="ar-DZ" sz="2800" dirty="0" smtClean="0">
                <a:latin typeface="Simplified Arabic" pitchFamily="18" charset="-78"/>
                <a:cs typeface="Simplified Arabic" pitchFamily="18" charset="-78"/>
              </a:rPr>
              <a:t> نعتمد على نتيجة معامل الارتباط </a:t>
            </a:r>
            <a:r>
              <a:rPr lang="ar-DZ" sz="2800" dirty="0" err="1" smtClean="0">
                <a:latin typeface="Simplified Arabic" pitchFamily="18" charset="-78"/>
                <a:cs typeface="Simplified Arabic" pitchFamily="18" charset="-78"/>
              </a:rPr>
              <a:t>سبيرمان</a:t>
            </a:r>
            <a:r>
              <a:rPr lang="ar-DZ" sz="2800" dirty="0" smtClean="0">
                <a:latin typeface="Simplified Arabic" pitchFamily="18" charset="-78"/>
                <a:cs typeface="Simplified Arabic" pitchFamily="18" charset="-78"/>
              </a:rPr>
              <a:t> </a:t>
            </a:r>
            <a:r>
              <a:rPr lang="ar-DZ" sz="2800" dirty="0" err="1" smtClean="0">
                <a:latin typeface="Simplified Arabic" pitchFamily="18" charset="-78"/>
                <a:cs typeface="Simplified Arabic" pitchFamily="18" charset="-78"/>
              </a:rPr>
              <a:t>براون</a:t>
            </a:r>
            <a:r>
              <a:rPr lang="ar-DZ" sz="2800" dirty="0" smtClean="0">
                <a:latin typeface="Simplified Arabic" pitchFamily="18" charset="-78"/>
                <a:cs typeface="Simplified Arabic" pitchFamily="18" charset="-78"/>
              </a:rPr>
              <a:t> للأطوال المتساوية؛</a:t>
            </a:r>
          </a:p>
          <a:p>
            <a:pPr marL="514350" indent="-514350" algn="just" rtl="1">
              <a:lnSpc>
                <a:spcPct val="120000"/>
              </a:lnSpc>
              <a:buAutoNum type="arabicParenR"/>
            </a:pPr>
            <a:r>
              <a:rPr lang="ar-DZ" sz="2800" dirty="0" smtClean="0">
                <a:latin typeface="Simplified Arabic" pitchFamily="18" charset="-78"/>
                <a:cs typeface="Simplified Arabic" pitchFamily="18" charset="-78"/>
              </a:rPr>
              <a:t>إذا كان معامل ألفا كرونابخ للنصفين (القسمين) </a:t>
            </a:r>
            <a:r>
              <a:rPr lang="ar-DZ" sz="2800" dirty="0" smtClean="0">
                <a:solidFill>
                  <a:srgbClr val="FFC000"/>
                </a:solidFill>
                <a:latin typeface="Simplified Arabic" pitchFamily="18" charset="-78"/>
                <a:cs typeface="Simplified Arabic" pitchFamily="18" charset="-78"/>
              </a:rPr>
              <a:t>متقارب</a:t>
            </a:r>
            <a:r>
              <a:rPr lang="ar-DZ" sz="2800" dirty="0" smtClean="0">
                <a:latin typeface="Simplified Arabic" pitchFamily="18" charset="-78"/>
                <a:cs typeface="Simplified Arabic" pitchFamily="18" charset="-78"/>
              </a:rPr>
              <a:t> والنصفين </a:t>
            </a:r>
            <a:r>
              <a:rPr lang="ar-DZ" sz="2800" dirty="0" smtClean="0">
                <a:solidFill>
                  <a:srgbClr val="FFC000"/>
                </a:solidFill>
                <a:latin typeface="Simplified Arabic" pitchFamily="18" charset="-78"/>
                <a:cs typeface="Simplified Arabic" pitchFamily="18" charset="-78"/>
              </a:rPr>
              <a:t>غير متساويين </a:t>
            </a:r>
            <a:r>
              <a:rPr lang="ar-DZ" sz="2800" dirty="0" smtClean="0">
                <a:latin typeface="Simplified Arabic" pitchFamily="18" charset="-78"/>
                <a:cs typeface="Simplified Arabic" pitchFamily="18" charset="-78"/>
              </a:rPr>
              <a:t>نعتمد على نتيجة معامل الارتباط </a:t>
            </a:r>
            <a:r>
              <a:rPr lang="ar-DZ" sz="2800" dirty="0" err="1" smtClean="0">
                <a:latin typeface="Simplified Arabic" pitchFamily="18" charset="-78"/>
                <a:cs typeface="Simplified Arabic" pitchFamily="18" charset="-78"/>
              </a:rPr>
              <a:t>سبيرمان</a:t>
            </a:r>
            <a:r>
              <a:rPr lang="ar-DZ" sz="2800" dirty="0" smtClean="0">
                <a:latin typeface="Simplified Arabic" pitchFamily="18" charset="-78"/>
                <a:cs typeface="Simplified Arabic" pitchFamily="18" charset="-78"/>
              </a:rPr>
              <a:t> </a:t>
            </a:r>
            <a:r>
              <a:rPr lang="ar-DZ" sz="2800" dirty="0" err="1" smtClean="0">
                <a:latin typeface="Simplified Arabic" pitchFamily="18" charset="-78"/>
                <a:cs typeface="Simplified Arabic" pitchFamily="18" charset="-78"/>
              </a:rPr>
              <a:t>براون</a:t>
            </a:r>
            <a:r>
              <a:rPr lang="ar-DZ" sz="2800" dirty="0" smtClean="0">
                <a:latin typeface="Simplified Arabic" pitchFamily="18" charset="-78"/>
                <a:cs typeface="Simplified Arabic" pitchFamily="18" charset="-78"/>
              </a:rPr>
              <a:t> للأطوال غير المتساوية؛</a:t>
            </a:r>
          </a:p>
          <a:p>
            <a:pPr marL="514350" indent="-514350" algn="just" rtl="1">
              <a:lnSpc>
                <a:spcPct val="120000"/>
              </a:lnSpc>
              <a:buAutoNum type="arabicParenR"/>
            </a:pPr>
            <a:r>
              <a:rPr lang="ar-DZ" sz="2800" dirty="0" smtClean="0">
                <a:latin typeface="Simplified Arabic" pitchFamily="18" charset="-78"/>
                <a:cs typeface="Simplified Arabic" pitchFamily="18" charset="-78"/>
              </a:rPr>
              <a:t>إذا كان كرونابخ للنصفين (القسمين) </a:t>
            </a:r>
            <a:r>
              <a:rPr lang="ar-DZ" sz="2800" dirty="0" smtClean="0">
                <a:solidFill>
                  <a:srgbClr val="FFC000"/>
                </a:solidFill>
                <a:latin typeface="Simplified Arabic" pitchFamily="18" charset="-78"/>
                <a:cs typeface="Simplified Arabic" pitchFamily="18" charset="-78"/>
              </a:rPr>
              <a:t>متباعد</a:t>
            </a:r>
            <a:r>
              <a:rPr lang="ar-DZ" sz="2800" dirty="0" smtClean="0">
                <a:latin typeface="Simplified Arabic" pitchFamily="18" charset="-78"/>
                <a:cs typeface="Simplified Arabic" pitchFamily="18" charset="-78"/>
              </a:rPr>
              <a:t> نعتمد على نتيجة معامل الارتباط جيتمان؛</a:t>
            </a:r>
          </a:p>
          <a:p>
            <a:pPr marL="514350" indent="-514350" algn="just" rtl="1">
              <a:lnSpc>
                <a:spcPct val="120000"/>
              </a:lnSpc>
              <a:buNone/>
            </a:pPr>
            <a:r>
              <a:rPr lang="ar-DZ" sz="2800" dirty="0" smtClean="0">
                <a:latin typeface="Simplified Arabic" pitchFamily="18" charset="-78"/>
                <a:cs typeface="Simplified Arabic" pitchFamily="18" charset="-78"/>
              </a:rPr>
              <a:t>نحكم بثبات فقرات الاستبيان إذا كان معامل الارتباط المعتمد أكبر من أو يساوي 70</a:t>
            </a:r>
            <a:r>
              <a:rPr lang="ar-DZ" sz="2800" dirty="0" smtClean="0">
                <a:latin typeface="Calibri"/>
                <a:cs typeface="Simplified Arabic" pitchFamily="18" charset="-78"/>
              </a:rPr>
              <a:t>%.</a:t>
            </a:r>
            <a:endParaRPr lang="ar-DZ" sz="2800" dirty="0" smtClean="0">
              <a:latin typeface="Simplified Arabic" pitchFamily="18" charset="-78"/>
              <a:cs typeface="Simplified Arabic" pitchFamily="18" charset="-78"/>
            </a:endParaRPr>
          </a:p>
          <a:p>
            <a:pPr marL="514350" indent="-514350" algn="just" rtl="1">
              <a:lnSpc>
                <a:spcPct val="120000"/>
              </a:lnSpc>
              <a:buAutoNum type="arabicParen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9459" name="Rectangle 1"/>
          <p:cNvSpPr>
            <a:spLocks noChangeArrowheads="1"/>
          </p:cNvSpPr>
          <p:nvPr/>
        </p:nvSpPr>
        <p:spPr bwMode="auto">
          <a:xfrm>
            <a:off x="285750" y="2143125"/>
            <a:ext cx="885825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eaLnBrk="0" hangingPunct="0">
              <a:buFont typeface="Wingdings" pitchFamily="2" charset="2"/>
              <a:buChar char="ü"/>
            </a:pPr>
            <a:r>
              <a:rPr lang="ar-SA" sz="2800">
                <a:latin typeface="Simplified Arabic" pitchFamily="18" charset="-78"/>
                <a:cs typeface="Calibri" pitchFamily="34" charset="0"/>
              </a:rPr>
              <a:t>تبيان الهيئة الرسمية التابع لها البحث بمعنى الجامعة، الكلية، القسم، والتخصص.</a:t>
            </a:r>
            <a:endParaRPr lang="en-US" sz="2800"/>
          </a:p>
          <a:p>
            <a:pPr algn="justLow" rtl="1" eaLnBrk="0" hangingPunct="0">
              <a:buFont typeface="Wingdings" pitchFamily="2" charset="2"/>
              <a:buChar char="ü"/>
            </a:pPr>
            <a:r>
              <a:rPr lang="ar-DZ" sz="2800">
                <a:latin typeface="Simplified Arabic" pitchFamily="18" charset="-78"/>
                <a:cs typeface="Times New Roman" pitchFamily="18" charset="0"/>
              </a:rPr>
              <a:t>كتا</a:t>
            </a:r>
            <a:r>
              <a:rPr lang="ar-SA" sz="2800">
                <a:latin typeface="Simplified Arabic" pitchFamily="18" charset="-78"/>
                <a:cs typeface="Calibri" pitchFamily="34" charset="0"/>
              </a:rPr>
              <a:t>بة عنوان البحث في قمة الإستبيان.</a:t>
            </a:r>
            <a:endParaRPr lang="en-US" sz="2800"/>
          </a:p>
          <a:p>
            <a:pPr algn="justLow" rtl="1" eaLnBrk="0" hangingPunct="0">
              <a:buFont typeface="Wingdings" pitchFamily="2" charset="2"/>
              <a:buChar char="ü"/>
            </a:pPr>
            <a:r>
              <a:rPr lang="ar-SA" sz="2800">
                <a:latin typeface="Simplified Arabic" pitchFamily="18" charset="-78"/>
                <a:cs typeface="Calibri" pitchFamily="34" charset="0"/>
              </a:rPr>
              <a:t>ذكر اسم الباحث وإسم المشرف.</a:t>
            </a:r>
            <a:endParaRPr lang="en-US" sz="2800"/>
          </a:p>
          <a:p>
            <a:pPr algn="justLow" rtl="1" eaLnBrk="0" hangingPunct="0">
              <a:buFont typeface="Wingdings" pitchFamily="2" charset="2"/>
              <a:buChar char="ü"/>
            </a:pPr>
            <a:r>
              <a:rPr lang="ar-SA" sz="2800">
                <a:latin typeface="Simplified Arabic" pitchFamily="18" charset="-78"/>
                <a:cs typeface="Calibri" pitchFamily="34" charset="0"/>
              </a:rPr>
              <a:t>غالباً ما يرسل الإستبيان مصحوباً بخطاب أو تمهيد يشرح الغرض</a:t>
            </a:r>
            <a:endParaRPr lang="ar-DZ" sz="2800">
              <a:latin typeface="Simplified Arabic" pitchFamily="18" charset="-78"/>
              <a:cs typeface="Calibri" pitchFamily="34" charset="0"/>
            </a:endParaRPr>
          </a:p>
          <a:p>
            <a:pPr algn="justLow" rtl="1" eaLnBrk="0" hangingPunct="0"/>
            <a:r>
              <a:rPr lang="ar-SA" sz="2800">
                <a:latin typeface="Simplified Arabic" pitchFamily="18" charset="-78"/>
                <a:cs typeface="Calibri" pitchFamily="34" charset="0"/>
              </a:rPr>
              <a:t> من الدراسة وأهميتها.</a:t>
            </a:r>
            <a:endParaRPr lang="en-US" sz="2800"/>
          </a:p>
          <a:p>
            <a:pPr algn="justLow" rtl="1" eaLnBrk="0" hangingPunct="0">
              <a:buFont typeface="Wingdings" pitchFamily="2" charset="2"/>
              <a:buChar char="ü"/>
            </a:pPr>
            <a:r>
              <a:rPr lang="ar-SA" sz="2800">
                <a:latin typeface="Simplified Arabic" pitchFamily="18" charset="-78"/>
                <a:cs typeface="Calibri" pitchFamily="34" charset="0"/>
              </a:rPr>
              <a:t>تقديم ملاحظة تقديمية للمجيب توضح فيها طريقة</a:t>
            </a:r>
            <a:endParaRPr lang="ar-DZ" sz="2800">
              <a:latin typeface="Simplified Arabic" pitchFamily="18" charset="-78"/>
              <a:cs typeface="Calibri" pitchFamily="34" charset="0"/>
            </a:endParaRPr>
          </a:p>
          <a:p>
            <a:pPr algn="justLow" rtl="1" eaLnBrk="0" hangingPunct="0"/>
            <a:r>
              <a:rPr lang="ar-SA" sz="2800">
                <a:latin typeface="Simplified Arabic" pitchFamily="18" charset="-78"/>
                <a:cs typeface="Calibri" pitchFamily="34" charset="0"/>
              </a:rPr>
              <a:t> الإجابة حتى تكون تعليمات ملء الإستبيان واضحة وموجزة</a:t>
            </a:r>
            <a:r>
              <a:rPr lang="en-US" sz="2800">
                <a:latin typeface="Simplified Arabic" pitchFamily="18" charset="-78"/>
                <a:cs typeface="Calibri" pitchFamily="34" charset="0"/>
              </a:rPr>
              <a:t>.</a:t>
            </a:r>
            <a:endParaRPr lang="en-US" sz="2800"/>
          </a:p>
          <a:p>
            <a:pPr algn="justLow" rtl="1" eaLnBrk="0" hangingPunct="0"/>
            <a:endParaRPr lang="en-US" sz="2400"/>
          </a:p>
        </p:txBody>
      </p:sp>
      <p:pic>
        <p:nvPicPr>
          <p:cNvPr id="6"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18438" name="Picture 3" descr="C:\Users\user\Desktop\téléchargement (3).jpg"/>
          <p:cNvPicPr>
            <a:picLocks noChangeAspect="1" noChangeArrowheads="1"/>
          </p:cNvPicPr>
          <p:nvPr/>
        </p:nvPicPr>
        <p:blipFill>
          <a:blip r:embed="rId4"/>
          <a:srcRect/>
          <a:stretch>
            <a:fillRect/>
          </a:stretch>
        </p:blipFill>
        <p:spPr bwMode="auto">
          <a:xfrm>
            <a:off x="2143108" y="4357694"/>
            <a:ext cx="1000132" cy="857256"/>
          </a:xfrm>
          <a:prstGeom prst="rect">
            <a:avLst/>
          </a:prstGeom>
          <a:ln>
            <a:noFill/>
          </a:ln>
          <a:effectLst>
            <a:softEdge rad="112500"/>
          </a:effectLst>
        </p:spPr>
      </p:pic>
      <p:sp>
        <p:nvSpPr>
          <p:cNvPr id="9" name="Rectangle 8"/>
          <p:cNvSpPr/>
          <p:nvPr/>
        </p:nvSpPr>
        <p:spPr>
          <a:xfrm>
            <a:off x="2857488" y="571480"/>
            <a:ext cx="3190297" cy="646331"/>
          </a:xfrm>
          <a:prstGeom prst="rect">
            <a:avLst/>
          </a:prstGeom>
          <a:noFill/>
        </p:spPr>
        <p:txBody>
          <a:bodyPr wrap="none">
            <a:spAutoFit/>
          </a:bodyPr>
          <a:lstStyle/>
          <a:p>
            <a:pPr algn="ctr">
              <a:defRPr/>
            </a:pPr>
            <a:r>
              <a:rPr lang="ar-SA"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latin typeface="Simplified Arabic" pitchFamily="18" charset="-78"/>
                <a:cs typeface="Calibri" pitchFamily="34" charset="0"/>
              </a:rPr>
              <a:t>4-إخراج </a:t>
            </a:r>
            <a:r>
              <a:rPr lang="ar-SA" sz="3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latin typeface="Simplified Arabic" pitchFamily="18" charset="-78"/>
                <a:cs typeface="Calibri" pitchFamily="34" charset="0"/>
              </a:rPr>
              <a:t>الإستبيان</a:t>
            </a:r>
            <a:r>
              <a:rPr lang="ar-SA"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latin typeface="Simplified Arabic" pitchFamily="18" charset="-78"/>
                <a:cs typeface="Calibri" pitchFamily="34" charset="0"/>
              </a:rPr>
              <a:t>: </a:t>
            </a:r>
            <a:endParaRPr lang="fr-FR"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endParaRPr>
          </a:p>
        </p:txBody>
      </p:sp>
      <p:sp>
        <p:nvSpPr>
          <p:cNvPr id="19464" name="Rectangle 9"/>
          <p:cNvSpPr>
            <a:spLocks noChangeArrowheads="1"/>
          </p:cNvSpPr>
          <p:nvPr/>
        </p:nvSpPr>
        <p:spPr bwMode="auto">
          <a:xfrm>
            <a:off x="428625" y="1285875"/>
            <a:ext cx="83581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a:r>
              <a:rPr lang="ar-SA" sz="2400" b="1">
                <a:solidFill>
                  <a:srgbClr val="C00000"/>
                </a:solidFill>
                <a:latin typeface="Simplified Arabic" pitchFamily="18" charset="-78"/>
                <a:cs typeface="Calibri" pitchFamily="34" charset="0"/>
              </a:rPr>
              <a:t>في هذه الخطوة يقوم الباحث بتنسيق الإستبيان وإخراجه بشكل جيد بحيث تثير اهتمام المبحوثين، وهناك عدة نقاط يتم مراعاتها في عملية الإخراج</a:t>
            </a:r>
            <a:r>
              <a:rPr lang="en-US" sz="2400" b="1">
                <a:solidFill>
                  <a:srgbClr val="C00000"/>
                </a:solidFill>
                <a:latin typeface="Simplified Arabic" pitchFamily="18" charset="-78"/>
                <a:cs typeface="Calibri" pitchFamily="34" charset="0"/>
              </a:rPr>
              <a:t> </a:t>
            </a:r>
            <a:r>
              <a:rPr lang="en-US" b="1">
                <a:solidFill>
                  <a:srgbClr val="C00000"/>
                </a:solidFill>
                <a:latin typeface="Simplified Arabic" pitchFamily="18" charset="-78"/>
                <a:cs typeface="Calibri" pitchFamily="34" charset="0"/>
              </a:rPr>
              <a:t>:</a:t>
            </a:r>
            <a:endParaRPr lang="fr-FR">
              <a:solidFill>
                <a:srgbClr val="C00000"/>
              </a:solidFill>
            </a:endParaRPr>
          </a:p>
        </p:txBody>
      </p:sp>
    </p:spTree>
  </p:cSld>
  <p:clrMapOvr>
    <a:masterClrMapping/>
  </p:clrMapOvr>
  <p:transition spd="slow">
    <p:wheel spokes="8"/>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1078710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13011150" cy="7086600"/>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latin typeface="Simplified Arabic" pitchFamily="18" charset="-78"/>
                <a:cs typeface="Simplified Arabic" pitchFamily="18" charset="-78"/>
              </a:rPr>
              <a:t>- بالنسبة للمحور الأول، يتضح من الجدول أن معامل ألفا كرونباخ للنصفين </a:t>
            </a:r>
            <a:r>
              <a:rPr lang="ar-DZ" sz="3600" dirty="0" smtClean="0">
                <a:solidFill>
                  <a:srgbClr val="FFC000"/>
                </a:solidFill>
                <a:latin typeface="Simplified Arabic" pitchFamily="18" charset="-78"/>
                <a:cs typeface="Simplified Arabic" pitchFamily="18" charset="-78"/>
              </a:rPr>
              <a:t>متباعد</a:t>
            </a:r>
            <a:r>
              <a:rPr lang="ar-DZ" sz="3600" dirty="0" smtClean="0">
                <a:latin typeface="Simplified Arabic" pitchFamily="18" charset="-78"/>
                <a:cs typeface="Simplified Arabic" pitchFamily="18" charset="-78"/>
              </a:rPr>
              <a:t>، للنصف الأول يساوي 67</a:t>
            </a:r>
            <a:r>
              <a:rPr lang="ar-DZ" sz="3600" dirty="0" smtClean="0">
                <a:latin typeface="Calibri"/>
                <a:cs typeface="Simplified Arabic" pitchFamily="18" charset="-78"/>
              </a:rPr>
              <a:t>% وللنصف الثاني </a:t>
            </a:r>
            <a:r>
              <a:rPr lang="ar-DZ" sz="3600" dirty="0" smtClean="0">
                <a:latin typeface="Simplified Arabic" pitchFamily="18" charset="-78"/>
                <a:cs typeface="Simplified Arabic" pitchFamily="18" charset="-78"/>
              </a:rPr>
              <a:t>86</a:t>
            </a:r>
            <a:r>
              <a:rPr lang="ar-DZ" sz="3600" dirty="0" smtClean="0">
                <a:cs typeface="Simplified Arabic" pitchFamily="18" charset="-78"/>
              </a:rPr>
              <a:t>%، وهو ما يفضي بنا إلى </a:t>
            </a:r>
            <a:r>
              <a:rPr lang="ar-DZ" sz="3600" dirty="0" smtClean="0">
                <a:solidFill>
                  <a:srgbClr val="FFC000"/>
                </a:solidFill>
                <a:cs typeface="Simplified Arabic" pitchFamily="18" charset="-78"/>
              </a:rPr>
              <a:t>اختيار معامل الارتباط جيتمان الذي يساوي 79,9%، </a:t>
            </a:r>
            <a:r>
              <a:rPr lang="ar-DZ" sz="3600" dirty="0" smtClean="0">
                <a:cs typeface="Simplified Arabic" pitchFamily="18" charset="-78"/>
              </a:rPr>
              <a:t>وهو ما يدل على </a:t>
            </a:r>
            <a:r>
              <a:rPr lang="ar-DZ" sz="3600" dirty="0" smtClean="0">
                <a:solidFill>
                  <a:srgbClr val="FFC000"/>
                </a:solidFill>
                <a:cs typeface="Simplified Arabic" pitchFamily="18" charset="-78"/>
              </a:rPr>
              <a:t>ثبات فقرات المحور الأول</a:t>
            </a:r>
            <a:r>
              <a:rPr lang="ar-DZ" sz="3600" dirty="0" smtClean="0">
                <a:cs typeface="Simplified Arabic" pitchFamily="18" charset="-78"/>
              </a:rPr>
              <a:t>. </a:t>
            </a:r>
            <a:endParaRPr lang="ar-SA" sz="3600"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latin typeface="Simplified Arabic" pitchFamily="18" charset="-78"/>
                <a:cs typeface="Simplified Arabic" pitchFamily="18" charset="-78"/>
              </a:rPr>
              <a:t>- بالنسبة للمحور الثاني، يتضح من الجدول أن معامل ألفا كرونباخ للنصفين </a:t>
            </a:r>
            <a:r>
              <a:rPr lang="ar-DZ" sz="3600" dirty="0" smtClean="0">
                <a:solidFill>
                  <a:srgbClr val="FFC000"/>
                </a:solidFill>
                <a:latin typeface="Simplified Arabic" pitchFamily="18" charset="-78"/>
                <a:cs typeface="Simplified Arabic" pitchFamily="18" charset="-78"/>
              </a:rPr>
              <a:t>متباعد</a:t>
            </a:r>
            <a:r>
              <a:rPr lang="ar-DZ" sz="3600" dirty="0" smtClean="0">
                <a:latin typeface="Simplified Arabic" pitchFamily="18" charset="-78"/>
                <a:cs typeface="Simplified Arabic" pitchFamily="18" charset="-78"/>
              </a:rPr>
              <a:t>، للنصف الأول يساوي 66</a:t>
            </a:r>
            <a:r>
              <a:rPr lang="ar-DZ" sz="3600" dirty="0" smtClean="0">
                <a:latin typeface="Calibri"/>
                <a:cs typeface="Simplified Arabic" pitchFamily="18" charset="-78"/>
              </a:rPr>
              <a:t>% وللنصف الثاني </a:t>
            </a:r>
            <a:r>
              <a:rPr lang="ar-DZ" sz="3600" dirty="0" smtClean="0">
                <a:latin typeface="Simplified Arabic" pitchFamily="18" charset="-78"/>
                <a:cs typeface="Simplified Arabic" pitchFamily="18" charset="-78"/>
              </a:rPr>
              <a:t>83</a:t>
            </a:r>
            <a:r>
              <a:rPr lang="ar-DZ" sz="3600" dirty="0" smtClean="0">
                <a:cs typeface="Simplified Arabic" pitchFamily="18" charset="-78"/>
              </a:rPr>
              <a:t>%، وهو ما يفضي بنا إلى </a:t>
            </a:r>
            <a:r>
              <a:rPr lang="ar-DZ" sz="3600" dirty="0" smtClean="0">
                <a:solidFill>
                  <a:srgbClr val="FFC000"/>
                </a:solidFill>
                <a:cs typeface="Simplified Arabic" pitchFamily="18" charset="-78"/>
              </a:rPr>
              <a:t>اختيار معامل الارتباط جيتمان الذي يساوي 79,9%، </a:t>
            </a:r>
            <a:r>
              <a:rPr lang="ar-DZ" sz="3600" dirty="0" smtClean="0">
                <a:cs typeface="Simplified Arabic" pitchFamily="18" charset="-78"/>
              </a:rPr>
              <a:t>وهو ما يدل على </a:t>
            </a:r>
            <a:r>
              <a:rPr lang="ar-DZ" sz="3600" dirty="0" smtClean="0">
                <a:solidFill>
                  <a:srgbClr val="FFC000"/>
                </a:solidFill>
                <a:cs typeface="Simplified Arabic" pitchFamily="18" charset="-78"/>
              </a:rPr>
              <a:t>ثبات فقرات المحور الثاني</a:t>
            </a:r>
            <a:r>
              <a:rPr lang="ar-DZ" sz="3600" dirty="0" smtClean="0">
                <a:cs typeface="Simplified Arabic" pitchFamily="18" charset="-78"/>
              </a:rPr>
              <a:t>. </a:t>
            </a:r>
            <a:endParaRPr lang="ar-SA" sz="3600"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latin typeface="Simplified Arabic" pitchFamily="18" charset="-78"/>
                <a:cs typeface="Simplified Arabic" pitchFamily="18" charset="-78"/>
              </a:rPr>
              <a:t>- بالنسبة للمحور الثالث، يتضح من الجدول أن معامل ألفا كرونباخ للنصفين </a:t>
            </a:r>
            <a:r>
              <a:rPr lang="ar-DZ" sz="3600" dirty="0" smtClean="0">
                <a:solidFill>
                  <a:srgbClr val="FFC000"/>
                </a:solidFill>
                <a:latin typeface="Simplified Arabic" pitchFamily="18" charset="-78"/>
                <a:cs typeface="Simplified Arabic" pitchFamily="18" charset="-78"/>
              </a:rPr>
              <a:t>متباعد</a:t>
            </a:r>
            <a:r>
              <a:rPr lang="ar-DZ" sz="3600" dirty="0" smtClean="0">
                <a:latin typeface="Simplified Arabic" pitchFamily="18" charset="-78"/>
                <a:cs typeface="Simplified Arabic" pitchFamily="18" charset="-78"/>
              </a:rPr>
              <a:t>، للنصف الأول يساوي 67</a:t>
            </a:r>
            <a:r>
              <a:rPr lang="ar-DZ" sz="3600" dirty="0" smtClean="0">
                <a:latin typeface="Calibri"/>
                <a:cs typeface="Simplified Arabic" pitchFamily="18" charset="-78"/>
              </a:rPr>
              <a:t>% وللنصف الثاني </a:t>
            </a:r>
            <a:r>
              <a:rPr lang="ar-DZ" sz="3600" dirty="0" smtClean="0">
                <a:latin typeface="Simplified Arabic" pitchFamily="18" charset="-78"/>
                <a:cs typeface="Simplified Arabic" pitchFamily="18" charset="-78"/>
              </a:rPr>
              <a:t>50</a:t>
            </a:r>
            <a:r>
              <a:rPr lang="ar-DZ" sz="3600" dirty="0" smtClean="0">
                <a:cs typeface="Simplified Arabic" pitchFamily="18" charset="-78"/>
              </a:rPr>
              <a:t>%، وهو ما يفضي بنا إلى </a:t>
            </a:r>
            <a:r>
              <a:rPr lang="ar-DZ" sz="3600" dirty="0" smtClean="0">
                <a:solidFill>
                  <a:srgbClr val="FFC000"/>
                </a:solidFill>
                <a:cs typeface="Simplified Arabic" pitchFamily="18" charset="-78"/>
              </a:rPr>
              <a:t>اختيار معامل الارتباط جيتمان الذي يساوي 86,6%، </a:t>
            </a:r>
            <a:r>
              <a:rPr lang="ar-DZ" sz="3600" dirty="0" smtClean="0">
                <a:cs typeface="Simplified Arabic" pitchFamily="18" charset="-78"/>
              </a:rPr>
              <a:t>وهو ما يدل على </a:t>
            </a:r>
            <a:r>
              <a:rPr lang="ar-DZ" sz="3600" dirty="0" smtClean="0">
                <a:solidFill>
                  <a:srgbClr val="FFC000"/>
                </a:solidFill>
                <a:cs typeface="Simplified Arabic" pitchFamily="18" charset="-78"/>
              </a:rPr>
              <a:t>ثبات فقرات المحور الثالث</a:t>
            </a:r>
            <a:r>
              <a:rPr lang="ar-DZ" sz="3600" dirty="0" smtClean="0">
                <a:cs typeface="Simplified Arabic" pitchFamily="18" charset="-78"/>
              </a:rPr>
              <a:t>. </a:t>
            </a:r>
            <a:endParaRPr lang="ar-SA" sz="3600"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ثبات وصدق الاستبيان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latin typeface="Simplified Arabic" pitchFamily="18" charset="-78"/>
                <a:cs typeface="Simplified Arabic" pitchFamily="18" charset="-78"/>
              </a:rPr>
              <a:t>- بالنسبة لمجمل الاستبيان، يتضح من الجدول أن معامل ألفا كرونباخ للنصفين </a:t>
            </a:r>
            <a:r>
              <a:rPr lang="ar-DZ" sz="3600" dirty="0" smtClean="0">
                <a:solidFill>
                  <a:srgbClr val="FFC000"/>
                </a:solidFill>
                <a:latin typeface="Simplified Arabic" pitchFamily="18" charset="-78"/>
                <a:cs typeface="Simplified Arabic" pitchFamily="18" charset="-78"/>
              </a:rPr>
              <a:t>متقارب</a:t>
            </a:r>
            <a:r>
              <a:rPr lang="ar-DZ" sz="3600" dirty="0" smtClean="0">
                <a:latin typeface="Simplified Arabic" pitchFamily="18" charset="-78"/>
                <a:cs typeface="Simplified Arabic" pitchFamily="18" charset="-78"/>
              </a:rPr>
              <a:t>، للنصف الأول يساوي 86</a:t>
            </a:r>
            <a:r>
              <a:rPr lang="ar-DZ" sz="3600" dirty="0" smtClean="0">
                <a:latin typeface="Calibri"/>
                <a:cs typeface="Simplified Arabic" pitchFamily="18" charset="-78"/>
              </a:rPr>
              <a:t>% وللنصف الثاني </a:t>
            </a:r>
            <a:r>
              <a:rPr lang="ar-DZ" sz="3600" dirty="0" smtClean="0">
                <a:latin typeface="Simplified Arabic" pitchFamily="18" charset="-78"/>
                <a:cs typeface="Simplified Arabic" pitchFamily="18" charset="-78"/>
              </a:rPr>
              <a:t>88</a:t>
            </a:r>
            <a:r>
              <a:rPr lang="ar-DZ" sz="3600" dirty="0" smtClean="0">
                <a:cs typeface="Simplified Arabic" pitchFamily="18" charset="-78"/>
              </a:rPr>
              <a:t>%، كما أن كلا من النصفين مكون من 9 فقرات أي متساويين، وهو ما يفضي بنا إلى </a:t>
            </a:r>
            <a:r>
              <a:rPr lang="ar-DZ" sz="3600" dirty="0" smtClean="0">
                <a:solidFill>
                  <a:srgbClr val="FFC000"/>
                </a:solidFill>
                <a:cs typeface="Simplified Arabic" pitchFamily="18" charset="-78"/>
              </a:rPr>
              <a:t>اختيار معامل الارتباط </a:t>
            </a:r>
            <a:r>
              <a:rPr lang="ar-DZ" sz="3600" dirty="0" err="1" smtClean="0">
                <a:solidFill>
                  <a:srgbClr val="FFC000"/>
                </a:solidFill>
                <a:cs typeface="Simplified Arabic" pitchFamily="18" charset="-78"/>
              </a:rPr>
              <a:t>سبيرمان</a:t>
            </a:r>
            <a:r>
              <a:rPr lang="ar-DZ" sz="3600" dirty="0" smtClean="0">
                <a:solidFill>
                  <a:srgbClr val="FFC000"/>
                </a:solidFill>
                <a:cs typeface="Simplified Arabic" pitchFamily="18" charset="-78"/>
              </a:rPr>
              <a:t> </a:t>
            </a:r>
            <a:r>
              <a:rPr lang="ar-DZ" sz="3600" dirty="0" err="1" smtClean="0">
                <a:solidFill>
                  <a:srgbClr val="FFC000"/>
                </a:solidFill>
                <a:cs typeface="Simplified Arabic" pitchFamily="18" charset="-78"/>
              </a:rPr>
              <a:t>براون</a:t>
            </a:r>
            <a:r>
              <a:rPr lang="ar-DZ" sz="3600" dirty="0" smtClean="0">
                <a:solidFill>
                  <a:srgbClr val="FFC000"/>
                </a:solidFill>
                <a:cs typeface="Simplified Arabic" pitchFamily="18" charset="-78"/>
              </a:rPr>
              <a:t> للأطوال المتساوية الذي يساوي 84,1%، </a:t>
            </a:r>
            <a:r>
              <a:rPr lang="ar-DZ" sz="3600" dirty="0" smtClean="0">
                <a:cs typeface="Simplified Arabic" pitchFamily="18" charset="-78"/>
              </a:rPr>
              <a:t>وهو ما يدل على </a:t>
            </a:r>
            <a:r>
              <a:rPr lang="ar-DZ" sz="3600" dirty="0" smtClean="0">
                <a:solidFill>
                  <a:srgbClr val="FFC000"/>
                </a:solidFill>
                <a:cs typeface="Simplified Arabic" pitchFamily="18" charset="-78"/>
              </a:rPr>
              <a:t>ثبات فقرات الاستبيان ككل</a:t>
            </a:r>
            <a:r>
              <a:rPr lang="ar-DZ" sz="3600" dirty="0" smtClean="0">
                <a:cs typeface="Simplified Arabic" pitchFamily="18" charset="-78"/>
              </a:rPr>
              <a:t>. </a:t>
            </a:r>
            <a:endParaRPr lang="ar-SA" sz="3600"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20483" name="Rectangle 1"/>
          <p:cNvSpPr>
            <a:spLocks noChangeArrowheads="1"/>
          </p:cNvSpPr>
          <p:nvPr/>
        </p:nvSpPr>
        <p:spPr bwMode="auto">
          <a:xfrm>
            <a:off x="1000125" y="1071563"/>
            <a:ext cx="7929563"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eaLnBrk="0" hangingPunct="0">
              <a:buFont typeface="Wingdings" pitchFamily="2" charset="2"/>
              <a:buChar char="ü"/>
            </a:pPr>
            <a:r>
              <a:rPr lang="ar-SA" sz="3200">
                <a:latin typeface="Simplified Arabic" pitchFamily="18" charset="-78"/>
                <a:cs typeface="Calibri" pitchFamily="34" charset="0"/>
              </a:rPr>
              <a:t>تقديم ملاحظة تطمئن المجيب على أن المعلومات سرية ولا تستخدم إلا لغرض علمي، مع شكر مسبق له على تعاونه.</a:t>
            </a:r>
            <a:endParaRPr lang="en-US" sz="3200"/>
          </a:p>
          <a:p>
            <a:pPr algn="justLow" rtl="1" eaLnBrk="0" hangingPunct="0">
              <a:buFont typeface="Wingdings" pitchFamily="2" charset="2"/>
              <a:buChar char="ü"/>
            </a:pPr>
            <a:r>
              <a:rPr lang="ar-SA" sz="3200">
                <a:latin typeface="Simplified Arabic" pitchFamily="18" charset="-78"/>
                <a:cs typeface="Calibri" pitchFamily="34" charset="0"/>
              </a:rPr>
              <a:t>ترتيب الأسئلة في كل صفحة بطريقة تسمح للإجابة المناسبة</a:t>
            </a:r>
            <a:r>
              <a:rPr lang="en-US" sz="3200">
                <a:latin typeface="Simplified Arabic" pitchFamily="18" charset="-78"/>
                <a:cs typeface="Calibri" pitchFamily="34" charset="0"/>
              </a:rPr>
              <a:t>.</a:t>
            </a:r>
            <a:endParaRPr lang="en-US" sz="3200"/>
          </a:p>
          <a:p>
            <a:pPr algn="justLow" rtl="1" eaLnBrk="0" hangingPunct="0">
              <a:buFont typeface="Wingdings" pitchFamily="2" charset="2"/>
              <a:buChar char="ü"/>
            </a:pPr>
            <a:r>
              <a:rPr lang="ar-SA" sz="3200">
                <a:latin typeface="Simplified Arabic" pitchFamily="18" charset="-78"/>
                <a:cs typeface="Calibri" pitchFamily="34" charset="0"/>
              </a:rPr>
              <a:t>أن يكون الإستبيان قصيراً قدر الإمكان.</a:t>
            </a:r>
            <a:endParaRPr lang="en-US" sz="3200"/>
          </a:p>
          <a:p>
            <a:pPr algn="justLow" rtl="1" eaLnBrk="0" hangingPunct="0">
              <a:buFont typeface="Wingdings" pitchFamily="2" charset="2"/>
              <a:buChar char="ü"/>
            </a:pPr>
            <a:r>
              <a:rPr lang="ar-SA" sz="3200">
                <a:latin typeface="Simplified Arabic" pitchFamily="18" charset="-78"/>
                <a:cs typeface="Calibri" pitchFamily="34" charset="0"/>
              </a:rPr>
              <a:t>أن يكون نوع الورق جيداً والكتابة على وجه واحد فقط</a:t>
            </a:r>
            <a:r>
              <a:rPr lang="en-US" sz="3200">
                <a:latin typeface="Simplified Arabic" pitchFamily="18" charset="-78"/>
                <a:cs typeface="Calibri" pitchFamily="34" charset="0"/>
              </a:rPr>
              <a:t>.</a:t>
            </a:r>
            <a:endParaRPr lang="en-US" sz="3200"/>
          </a:p>
          <a:p>
            <a:pPr algn="justLow" rtl="1" eaLnBrk="0" hangingPunct="0">
              <a:buFont typeface="Wingdings" pitchFamily="2" charset="2"/>
              <a:buChar char="ü"/>
            </a:pPr>
            <a:r>
              <a:rPr lang="ar-SA" sz="3200">
                <a:latin typeface="Simplified Arabic" pitchFamily="18" charset="-78"/>
                <a:cs typeface="Calibri" pitchFamily="34" charset="0"/>
              </a:rPr>
              <a:t>يجب تقسيم الأسئلة في محاور وتوضع لها عناوين واضحة وفق الفرضيات المحددة للدراسة</a:t>
            </a:r>
            <a:r>
              <a:rPr lang="en-US" sz="3200">
                <a:latin typeface="Simplified Arabic" pitchFamily="18" charset="-78"/>
                <a:cs typeface="Calibri" pitchFamily="34" charset="0"/>
              </a:rPr>
              <a:t>.</a:t>
            </a:r>
            <a:endParaRPr lang="en-US" sz="3200"/>
          </a:p>
        </p:txBody>
      </p:sp>
      <p:pic>
        <p:nvPicPr>
          <p:cNvPr id="6"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spTree>
  </p:cSld>
  <p:clrMapOvr>
    <a:masterClrMapping/>
  </p:clrMapOvr>
  <p:transition spd="slow">
    <p:spli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5"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6"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sp>
        <p:nvSpPr>
          <p:cNvPr id="8" name="Rectangle 7"/>
          <p:cNvSpPr/>
          <p:nvPr/>
        </p:nvSpPr>
        <p:spPr>
          <a:xfrm>
            <a:off x="2214546" y="571480"/>
            <a:ext cx="4222631" cy="523220"/>
          </a:xfrm>
          <a:prstGeom prst="rect">
            <a:avLst/>
          </a:prstGeom>
          <a:noFill/>
        </p:spPr>
        <p:txBody>
          <a:bodyPr wrap="none">
            <a:spAutoFit/>
          </a:bodyPr>
          <a:lstStyle/>
          <a:p>
            <a:pPr algn="ctr">
              <a:defRPr/>
            </a:pP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4">
                      <a:satMod val="175000"/>
                      <a:alpha val="40000"/>
                    </a:schemeClr>
                  </a:glow>
                </a:effectLst>
                <a:latin typeface="Simplified Arabic" pitchFamily="18" charset="-78"/>
                <a:cs typeface="Calibri" pitchFamily="34" charset="0"/>
              </a:rPr>
              <a:t>ضبط </a:t>
            </a:r>
            <a:r>
              <a:rPr lang="ar-SA"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4">
                      <a:satMod val="175000"/>
                      <a:alpha val="40000"/>
                    </a:schemeClr>
                  </a:glow>
                </a:effectLst>
                <a:latin typeface="Simplified Arabic" pitchFamily="18" charset="-78"/>
                <a:cs typeface="Calibri" pitchFamily="34" charset="0"/>
              </a:rPr>
              <a:t>الإستبيان</a:t>
            </a: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4">
                      <a:satMod val="175000"/>
                      <a:alpha val="40000"/>
                    </a:schemeClr>
                  </a:glow>
                </a:effectLst>
                <a:latin typeface="Simplified Arabic" pitchFamily="18" charset="-78"/>
                <a:cs typeface="Calibri" pitchFamily="34" charset="0"/>
              </a:rPr>
              <a:t> قبل التطبيق الفعلي:</a:t>
            </a:r>
            <a:endParaRPr lang="fr-F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4">
                    <a:satMod val="175000"/>
                    <a:alpha val="40000"/>
                  </a:schemeClr>
                </a:glow>
              </a:effectLst>
            </a:endParaRPr>
          </a:p>
        </p:txBody>
      </p:sp>
      <p:sp>
        <p:nvSpPr>
          <p:cNvPr id="21510" name="Rectangle 8"/>
          <p:cNvSpPr>
            <a:spLocks noChangeArrowheads="1"/>
          </p:cNvSpPr>
          <p:nvPr/>
        </p:nvSpPr>
        <p:spPr bwMode="auto">
          <a:xfrm>
            <a:off x="642938" y="1071563"/>
            <a:ext cx="7929562"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Low" rtl="1" eaLnBrk="0" hangingPunct="0"/>
            <a:r>
              <a:rPr lang="ar-DZ" sz="2400">
                <a:latin typeface="Simplified Arabic" pitchFamily="18" charset="-78"/>
                <a:cs typeface="Calibri" pitchFamily="34" charset="0"/>
              </a:rPr>
              <a:t>   </a:t>
            </a:r>
            <a:r>
              <a:rPr lang="ar-SA" sz="2000">
                <a:latin typeface="Simplified Arabic" pitchFamily="18" charset="-78"/>
                <a:cs typeface="Calibri" pitchFamily="34" charset="0"/>
              </a:rPr>
              <a:t>إن عملية ضبط الإستبيان قبل تطبيقه على الفئة المستهدفة تُعد عملية هامة لأنها تؤدي إلى أداة قياس علمية يُعتمد عليها في جمع البيانات وبالتالي تعميم النتائج.</a:t>
            </a:r>
            <a:endParaRPr lang="en-US" sz="2000"/>
          </a:p>
        </p:txBody>
      </p:sp>
      <p:sp>
        <p:nvSpPr>
          <p:cNvPr id="21511" name="Rectangle 10"/>
          <p:cNvSpPr>
            <a:spLocks noChangeArrowheads="1"/>
          </p:cNvSpPr>
          <p:nvPr/>
        </p:nvSpPr>
        <p:spPr bwMode="auto">
          <a:xfrm>
            <a:off x="2214563" y="1500188"/>
            <a:ext cx="1228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SA" b="1">
                <a:latin typeface="Simplified Arabic" pitchFamily="18" charset="-78"/>
                <a:cs typeface="Calibri" pitchFamily="34" charset="0"/>
              </a:rPr>
              <a:t>تتطلب ما يلي</a:t>
            </a:r>
            <a:r>
              <a:rPr lang="ar-DZ" b="1">
                <a:latin typeface="Simplified Arabic" pitchFamily="18" charset="-78"/>
                <a:cs typeface="Calibri" pitchFamily="34" charset="0"/>
              </a:rPr>
              <a:t>:</a:t>
            </a:r>
            <a:endParaRPr lang="fr-FR"/>
          </a:p>
        </p:txBody>
      </p:sp>
      <p:graphicFrame>
        <p:nvGraphicFramePr>
          <p:cNvPr id="10" name="Diagramme 9"/>
          <p:cNvGraphicFramePr/>
          <p:nvPr/>
        </p:nvGraphicFramePr>
        <p:xfrm>
          <a:off x="0" y="1857364"/>
          <a:ext cx="9144000" cy="4786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22531" name="Rectangle 1"/>
          <p:cNvSpPr>
            <a:spLocks noChangeArrowheads="1"/>
          </p:cNvSpPr>
          <p:nvPr/>
        </p:nvSpPr>
        <p:spPr bwMode="auto">
          <a:xfrm>
            <a:off x="1214414" y="1785938"/>
            <a:ext cx="77152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57200" algn="justLow" rtl="1" eaLnBrk="0" hangingPunct="0"/>
            <a:r>
              <a:rPr lang="ar-SA" sz="2800" dirty="0">
                <a:latin typeface="Simplified Arabic" pitchFamily="18" charset="-78"/>
                <a:cs typeface="Calibri" pitchFamily="34" charset="0"/>
              </a:rPr>
              <a:t>بعد تصميم </a:t>
            </a:r>
            <a:r>
              <a:rPr lang="ar-SA" sz="2800" dirty="0" err="1">
                <a:latin typeface="Simplified Arabic" pitchFamily="18" charset="-78"/>
                <a:cs typeface="Calibri" pitchFamily="34" charset="0"/>
              </a:rPr>
              <a:t>الإستبيان</a:t>
            </a:r>
            <a:r>
              <a:rPr lang="ar-SA" sz="2800" dirty="0">
                <a:latin typeface="Simplified Arabic" pitchFamily="18" charset="-78"/>
                <a:cs typeface="Calibri" pitchFamily="34" charset="0"/>
              </a:rPr>
              <a:t> واختباره وتعديله يتم تعميمه على العينة المستهدفة من الدراسة، وبعد جمعه من المبحوثين يتم تحليله وهناك عدة برامج للتحليل الإحصائي </a:t>
            </a:r>
            <a:r>
              <a:rPr lang="ar-DZ" sz="2800" dirty="0" smtClean="0">
                <a:latin typeface="Simplified Arabic" pitchFamily="18" charset="-78"/>
                <a:cs typeface="Calibri" pitchFamily="34" charset="0"/>
              </a:rPr>
              <a:t>أهمها</a:t>
            </a:r>
            <a:r>
              <a:rPr lang="ar-SA" sz="2800" dirty="0" smtClean="0">
                <a:latin typeface="Simplified Arabic" pitchFamily="18" charset="-78"/>
                <a:cs typeface="Calibri" pitchFamily="34" charset="0"/>
              </a:rPr>
              <a:t> برنامج</a:t>
            </a:r>
            <a:r>
              <a:rPr lang="ar-DZ" sz="2800" dirty="0" smtClean="0">
                <a:latin typeface="Simplified Arabic" pitchFamily="18" charset="-78"/>
                <a:cs typeface="Calibri" pitchFamily="34" charset="0"/>
              </a:rPr>
              <a:t>ي</a:t>
            </a:r>
            <a:r>
              <a:rPr lang="ar-SA" sz="2800" dirty="0" smtClean="0">
                <a:latin typeface="Simplified Arabic" pitchFamily="18" charset="-78"/>
                <a:cs typeface="Calibri" pitchFamily="34" charset="0"/>
              </a:rPr>
              <a:t> </a:t>
            </a:r>
            <a:r>
              <a:rPr lang="fr-FR" sz="2800" dirty="0" smtClean="0">
                <a:latin typeface="Simplified Arabic" pitchFamily="18" charset="-78"/>
                <a:cs typeface="Calibri" pitchFamily="34" charset="0"/>
              </a:rPr>
              <a:t>SPSS </a:t>
            </a:r>
            <a:r>
              <a:rPr lang="ar-DZ" sz="2800" dirty="0" smtClean="0">
                <a:latin typeface="Simplified Arabic" pitchFamily="18" charset="-78"/>
                <a:cs typeface="Calibri" pitchFamily="34" charset="0"/>
              </a:rPr>
              <a:t> و </a:t>
            </a:r>
            <a:r>
              <a:rPr lang="fr-FR" sz="2800" dirty="0" smtClean="0">
                <a:latin typeface="Simplified Arabic" pitchFamily="18" charset="-78"/>
                <a:cs typeface="Calibri" pitchFamily="34" charset="0"/>
              </a:rPr>
              <a:t>STATA</a:t>
            </a:r>
            <a:r>
              <a:rPr lang="ar-DZ" sz="2800" dirty="0" smtClean="0">
                <a:latin typeface="Simplified Arabic" pitchFamily="18" charset="-78"/>
                <a:cs typeface="Calibri" pitchFamily="34" charset="0"/>
              </a:rPr>
              <a:t> الذين سنركز على دراستهما.</a:t>
            </a:r>
            <a:endParaRPr lang="ar-DZ" sz="2800" dirty="0">
              <a:latin typeface="Simplified Arabic" pitchFamily="18" charset="-78"/>
              <a:cs typeface="Calibri" pitchFamily="34" charset="0"/>
            </a:endParaRPr>
          </a:p>
          <a:p>
            <a:pPr indent="457200" algn="justLow" rtl="1" eaLnBrk="0" hangingPunct="0"/>
            <a:endParaRPr lang="ar-DZ" sz="2800" dirty="0">
              <a:latin typeface="Simplified Arabic" pitchFamily="18" charset="-78"/>
              <a:cs typeface="Calibri" pitchFamily="34" charset="0"/>
            </a:endParaRPr>
          </a:p>
          <a:p>
            <a:pPr indent="457200" algn="justLow" rtl="1" eaLnBrk="0" hangingPunct="0"/>
            <a:r>
              <a:rPr lang="ar-DZ" sz="2800" dirty="0">
                <a:latin typeface="Simplified Arabic" pitchFamily="18" charset="-78"/>
                <a:cs typeface="Calibri" pitchFamily="34" charset="0"/>
              </a:rPr>
              <a:t>والذي</a:t>
            </a:r>
            <a:r>
              <a:rPr lang="ar-SA" sz="2800" dirty="0">
                <a:latin typeface="Simplified Arabic" pitchFamily="18" charset="-78"/>
                <a:cs typeface="Calibri" pitchFamily="34" charset="0"/>
              </a:rPr>
              <a:t> </a:t>
            </a:r>
            <a:r>
              <a:rPr lang="ar-SA" sz="2800" dirty="0" smtClean="0">
                <a:latin typeface="Simplified Arabic" pitchFamily="18" charset="-78"/>
                <a:cs typeface="Calibri" pitchFamily="34" charset="0"/>
              </a:rPr>
              <a:t>سنتناول</a:t>
            </a:r>
            <a:r>
              <a:rPr lang="ar-DZ" sz="2800" dirty="0" smtClean="0">
                <a:latin typeface="Simplified Arabic" pitchFamily="18" charset="-78"/>
                <a:cs typeface="Calibri" pitchFamily="34" charset="0"/>
              </a:rPr>
              <a:t>هما</a:t>
            </a:r>
            <a:r>
              <a:rPr lang="ar-SA" sz="2800" dirty="0" smtClean="0">
                <a:latin typeface="Simplified Arabic" pitchFamily="18" charset="-78"/>
                <a:cs typeface="Calibri" pitchFamily="34" charset="0"/>
              </a:rPr>
              <a:t> </a:t>
            </a:r>
            <a:r>
              <a:rPr lang="ar-SA" sz="2800" dirty="0">
                <a:latin typeface="Simplified Arabic" pitchFamily="18" charset="-78"/>
                <a:cs typeface="Calibri" pitchFamily="34" charset="0"/>
              </a:rPr>
              <a:t>بشيء من التفصيل لاحقًا، إذ يسهل لنا </a:t>
            </a:r>
            <a:r>
              <a:rPr lang="ar-SA" sz="2800" dirty="0" smtClean="0">
                <a:latin typeface="Simplified Arabic" pitchFamily="18" charset="-78"/>
                <a:cs typeface="Calibri" pitchFamily="34" charset="0"/>
              </a:rPr>
              <a:t>البرنامج</a:t>
            </a:r>
            <a:r>
              <a:rPr lang="ar-DZ" sz="2800" dirty="0" smtClean="0">
                <a:latin typeface="Simplified Arabic" pitchFamily="18" charset="-78"/>
                <a:cs typeface="Calibri" pitchFamily="34" charset="0"/>
              </a:rPr>
              <a:t>ين</a:t>
            </a:r>
            <a:r>
              <a:rPr lang="ar-SA" sz="2800" dirty="0" smtClean="0">
                <a:latin typeface="Simplified Arabic" pitchFamily="18" charset="-78"/>
                <a:cs typeface="Calibri" pitchFamily="34" charset="0"/>
              </a:rPr>
              <a:t> </a:t>
            </a:r>
            <a:r>
              <a:rPr lang="ar-SA" sz="2800" dirty="0">
                <a:latin typeface="Simplified Arabic" pitchFamily="18" charset="-78"/>
                <a:cs typeface="Calibri" pitchFamily="34" charset="0"/>
              </a:rPr>
              <a:t>صنع القرار حيال موضوع الدراسة من خلال </a:t>
            </a:r>
            <a:r>
              <a:rPr lang="ar-SA" sz="2800" dirty="0" smtClean="0">
                <a:latin typeface="Simplified Arabic" pitchFamily="18" charset="-78"/>
                <a:cs typeface="Calibri" pitchFamily="34" charset="0"/>
              </a:rPr>
              <a:t>إدارته</a:t>
            </a:r>
            <a:r>
              <a:rPr lang="ar-DZ" sz="2800" dirty="0" smtClean="0">
                <a:latin typeface="Simplified Arabic" pitchFamily="18" charset="-78"/>
                <a:cs typeface="Calibri" pitchFamily="34" charset="0"/>
              </a:rPr>
              <a:t>ما</a:t>
            </a:r>
            <a:r>
              <a:rPr lang="ar-SA" sz="2800" dirty="0" smtClean="0">
                <a:latin typeface="Simplified Arabic" pitchFamily="18" charset="-78"/>
                <a:cs typeface="Calibri" pitchFamily="34" charset="0"/>
              </a:rPr>
              <a:t> </a:t>
            </a:r>
            <a:r>
              <a:rPr lang="ar-SA" sz="2800" dirty="0">
                <a:latin typeface="Simplified Arabic" pitchFamily="18" charset="-78"/>
                <a:cs typeface="Calibri" pitchFamily="34" charset="0"/>
              </a:rPr>
              <a:t>للبيانات </a:t>
            </a:r>
            <a:r>
              <a:rPr lang="ar-SA" sz="2800" dirty="0" smtClean="0">
                <a:latin typeface="Simplified Arabic" pitchFamily="18" charset="-78"/>
                <a:cs typeface="Calibri" pitchFamily="34" charset="0"/>
              </a:rPr>
              <a:t>وتحليله</a:t>
            </a:r>
            <a:r>
              <a:rPr lang="ar-DZ" sz="2800" dirty="0" smtClean="0">
                <a:latin typeface="Simplified Arabic" pitchFamily="18" charset="-78"/>
                <a:cs typeface="Calibri" pitchFamily="34" charset="0"/>
              </a:rPr>
              <a:t>ما</a:t>
            </a:r>
            <a:r>
              <a:rPr lang="ar-SA" sz="2800" dirty="0" smtClean="0">
                <a:latin typeface="Simplified Arabic" pitchFamily="18" charset="-78"/>
                <a:cs typeface="Calibri" pitchFamily="34" charset="0"/>
              </a:rPr>
              <a:t> </a:t>
            </a:r>
            <a:r>
              <a:rPr lang="ar-SA" sz="2800" dirty="0">
                <a:latin typeface="Simplified Arabic" pitchFamily="18" charset="-78"/>
                <a:cs typeface="Calibri" pitchFamily="34" charset="0"/>
              </a:rPr>
              <a:t>الإحصائي السريع للنتائج.</a:t>
            </a:r>
            <a:endParaRPr lang="ar-SA" sz="2800" dirty="0"/>
          </a:p>
        </p:txBody>
      </p:sp>
      <p:pic>
        <p:nvPicPr>
          <p:cNvPr id="6"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7" descr="C:\Users\user\Desktop\images (23).jpg"/>
          <p:cNvPicPr>
            <a:picLocks noChangeAspect="1" noChangeArrowheads="1"/>
          </p:cNvPicPr>
          <p:nvPr/>
        </p:nvPicPr>
        <p:blipFill>
          <a:blip r:embed="rId4"/>
          <a:srcRect/>
          <a:stretch>
            <a:fillRect/>
          </a:stretch>
        </p:blipFill>
        <p:spPr bwMode="auto">
          <a:xfrm>
            <a:off x="0" y="6215082"/>
            <a:ext cx="9144000" cy="642918"/>
          </a:xfrm>
          <a:prstGeom prst="rect">
            <a:avLst/>
          </a:prstGeom>
          <a:ln>
            <a:noFill/>
          </a:ln>
          <a:effectLst>
            <a:softEdge rad="112500"/>
          </a:effectLst>
        </p:spPr>
      </p:pic>
      <p:sp>
        <p:nvSpPr>
          <p:cNvPr id="9" name="Rectangle 8"/>
          <p:cNvSpPr/>
          <p:nvPr/>
        </p:nvSpPr>
        <p:spPr>
          <a:xfrm>
            <a:off x="1214414" y="785794"/>
            <a:ext cx="70006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ar-SA"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تحليل بيانات </a:t>
            </a:r>
            <a:r>
              <a:rPr lang="ar-SA" sz="3200" b="1" dirty="0" err="1">
                <a:ln/>
                <a:solidFill>
                  <a:schemeClr val="accent3"/>
                </a:solidFill>
                <a:effectLst>
                  <a:glow rad="139700">
                    <a:schemeClr val="accent4">
                      <a:satMod val="175000"/>
                      <a:alpha val="40000"/>
                    </a:schemeClr>
                  </a:glow>
                </a:effectLst>
                <a:latin typeface="Simplified Arabic" pitchFamily="18" charset="-78"/>
                <a:cs typeface="Calibri" pitchFamily="34" charset="0"/>
              </a:rPr>
              <a:t>الإستبيان</a:t>
            </a:r>
            <a:r>
              <a:rPr lang="ar-SA"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 </a:t>
            </a:r>
            <a:r>
              <a:rPr lang="ar-SA" sz="3200" b="1" dirty="0" err="1">
                <a:ln/>
                <a:solidFill>
                  <a:schemeClr val="accent3"/>
                </a:solidFill>
                <a:effectLst>
                  <a:glow rad="139700">
                    <a:schemeClr val="accent4">
                      <a:satMod val="175000"/>
                      <a:alpha val="40000"/>
                    </a:schemeClr>
                  </a:glow>
                </a:effectLst>
                <a:latin typeface="Simplified Arabic" pitchFamily="18" charset="-78"/>
                <a:cs typeface="Calibri" pitchFamily="34" charset="0"/>
              </a:rPr>
              <a:t>بإستخدام</a:t>
            </a:r>
            <a:r>
              <a:rPr lang="ar-SA"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 البرامج الإحصائية:</a:t>
            </a:r>
            <a:endParaRPr lang="fr-FR" sz="3200" b="1" dirty="0">
              <a:ln/>
              <a:solidFill>
                <a:schemeClr val="accent3"/>
              </a:solidFill>
              <a:effectLst>
                <a:glow rad="139700">
                  <a:schemeClr val="accent4">
                    <a:satMod val="175000"/>
                    <a:alpha val="40000"/>
                  </a:schemeClr>
                </a:glow>
              </a:effectLst>
            </a:endParaRPr>
          </a:p>
        </p:txBody>
      </p:sp>
      <p:pic>
        <p:nvPicPr>
          <p:cNvPr id="8" name="Picture 2" descr="D:\images.png"/>
          <p:cNvPicPr>
            <a:picLocks noChangeAspect="1" noChangeArrowheads="1"/>
          </p:cNvPicPr>
          <p:nvPr/>
        </p:nvPicPr>
        <p:blipFill>
          <a:blip r:embed="rId5"/>
          <a:srcRect/>
          <a:stretch>
            <a:fillRect/>
          </a:stretch>
        </p:blipFill>
        <p:spPr bwMode="auto">
          <a:xfrm>
            <a:off x="0" y="5786454"/>
            <a:ext cx="1643074" cy="428604"/>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user\Desktop\images (20).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pic>
        <p:nvPicPr>
          <p:cNvPr id="6"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7" descr="C:\Users\user\Desktop\images (23).jpg"/>
          <p:cNvPicPr>
            <a:picLocks noChangeAspect="1" noChangeArrowheads="1"/>
          </p:cNvPicPr>
          <p:nvPr/>
        </p:nvPicPr>
        <p:blipFill>
          <a:blip r:embed="rId3"/>
          <a:srcRect/>
          <a:stretch>
            <a:fillRect/>
          </a:stretch>
        </p:blipFill>
        <p:spPr bwMode="auto">
          <a:xfrm>
            <a:off x="3500430" y="6215082"/>
            <a:ext cx="5643570" cy="642918"/>
          </a:xfrm>
          <a:prstGeom prst="rect">
            <a:avLst/>
          </a:prstGeom>
          <a:ln>
            <a:noFill/>
          </a:ln>
          <a:effectLst>
            <a:softEdge rad="112500"/>
          </a:effectLst>
        </p:spPr>
      </p:pic>
      <p:graphicFrame>
        <p:nvGraphicFramePr>
          <p:cNvPr id="9" name="Diagramme 8"/>
          <p:cNvGraphicFramePr/>
          <p:nvPr/>
        </p:nvGraphicFramePr>
        <p:xfrm>
          <a:off x="357158" y="1500174"/>
          <a:ext cx="8501122" cy="4071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2571736" y="642918"/>
            <a:ext cx="59811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defRPr/>
            </a:pPr>
            <a:r>
              <a:rPr lang="ar-DZ" sz="3600" b="1" dirty="0">
                <a:ln/>
                <a:solidFill>
                  <a:schemeClr val="accent3"/>
                </a:solidFill>
                <a:effectLst>
                  <a:glow rad="228600">
                    <a:schemeClr val="accent4">
                      <a:satMod val="175000"/>
                      <a:alpha val="40000"/>
                    </a:schemeClr>
                  </a:glow>
                </a:effectLst>
                <a:latin typeface="Simplified Arabic" pitchFamily="18" charset="-78"/>
                <a:cs typeface="Calibri" pitchFamily="34" charset="0"/>
              </a:rPr>
              <a:t>حسب مفهوم </a:t>
            </a:r>
            <a:r>
              <a:rPr lang="ar-DZ" sz="3600" b="1" dirty="0" smtClean="0">
                <a:ln/>
                <a:solidFill>
                  <a:schemeClr val="accent3"/>
                </a:solidFill>
                <a:effectLst>
                  <a:glow rad="228600">
                    <a:schemeClr val="accent4">
                      <a:satMod val="175000"/>
                      <a:alpha val="40000"/>
                    </a:schemeClr>
                  </a:glow>
                </a:effectLst>
                <a:latin typeface="Simplified Arabic" pitchFamily="18" charset="-78"/>
                <a:cs typeface="Calibri" pitchFamily="34" charset="0"/>
              </a:rPr>
              <a:t> </a:t>
            </a:r>
            <a:r>
              <a:rPr lang="fr-FR" sz="3600" b="1" dirty="0" smtClean="0">
                <a:ln/>
                <a:solidFill>
                  <a:schemeClr val="accent3"/>
                </a:solidFill>
                <a:effectLst>
                  <a:glow rad="228600">
                    <a:schemeClr val="accent4">
                      <a:satMod val="175000"/>
                      <a:alpha val="40000"/>
                    </a:schemeClr>
                  </a:glow>
                </a:effectLst>
                <a:latin typeface="Simplified Arabic" pitchFamily="18" charset="-78"/>
                <a:cs typeface="Calibri" pitchFamily="34" charset="0"/>
              </a:rPr>
              <a:t>SPSS</a:t>
            </a:r>
            <a:r>
              <a:rPr lang="ar-DZ" sz="3600" b="1" dirty="0" smtClean="0">
                <a:ln/>
                <a:solidFill>
                  <a:schemeClr val="accent3"/>
                </a:solidFill>
                <a:effectLst>
                  <a:glow rad="228600">
                    <a:schemeClr val="accent4">
                      <a:satMod val="175000"/>
                      <a:alpha val="40000"/>
                    </a:schemeClr>
                  </a:glow>
                </a:effectLst>
                <a:latin typeface="Simplified Arabic" pitchFamily="18" charset="-78"/>
                <a:cs typeface="Calibri" pitchFamily="34" charset="0"/>
              </a:rPr>
              <a:t> و </a:t>
            </a:r>
            <a:r>
              <a:rPr lang="fr-FR" sz="3600" b="1" dirty="0" smtClean="0">
                <a:ln/>
                <a:solidFill>
                  <a:schemeClr val="accent3"/>
                </a:solidFill>
                <a:effectLst>
                  <a:glow rad="228600">
                    <a:schemeClr val="accent4">
                      <a:satMod val="175000"/>
                      <a:alpha val="40000"/>
                    </a:schemeClr>
                  </a:glow>
                </a:effectLst>
                <a:latin typeface="Simplified Arabic" pitchFamily="18" charset="-78"/>
                <a:cs typeface="Calibri" pitchFamily="34" charset="0"/>
              </a:rPr>
              <a:t>STATA</a:t>
            </a:r>
            <a:r>
              <a:rPr lang="ar-DZ" sz="3600" b="1" dirty="0" smtClean="0">
                <a:ln/>
                <a:solidFill>
                  <a:schemeClr val="accent3"/>
                </a:solidFill>
                <a:effectLst>
                  <a:glow rad="228600">
                    <a:schemeClr val="accent4">
                      <a:satMod val="175000"/>
                      <a:alpha val="40000"/>
                    </a:schemeClr>
                  </a:glow>
                </a:effectLst>
                <a:latin typeface="Simplified Arabic" pitchFamily="18" charset="-78"/>
                <a:cs typeface="Calibri" pitchFamily="34" charset="0"/>
              </a:rPr>
              <a:t> فإن</a:t>
            </a:r>
            <a:r>
              <a:rPr lang="ar-DZ" sz="3600" b="1" dirty="0">
                <a:ln/>
                <a:solidFill>
                  <a:schemeClr val="accent3"/>
                </a:solidFill>
                <a:effectLst>
                  <a:glow rad="228600">
                    <a:schemeClr val="accent4">
                      <a:satMod val="175000"/>
                      <a:alpha val="40000"/>
                    </a:schemeClr>
                  </a:glow>
                </a:effectLst>
                <a:latin typeface="Simplified Arabic" pitchFamily="18" charset="-78"/>
                <a:cs typeface="Calibri" pitchFamily="34" charset="0"/>
              </a:rPr>
              <a:t>:</a:t>
            </a:r>
            <a:endParaRPr lang="fr-FR" sz="3600" b="1" dirty="0">
              <a:ln/>
              <a:solidFill>
                <a:schemeClr val="accent3"/>
              </a:solidFill>
              <a:effectLst>
                <a:glow rad="228600">
                  <a:schemeClr val="accent4">
                    <a:satMod val="175000"/>
                    <a:alpha val="40000"/>
                  </a:schemeClr>
                </a:glow>
              </a:effectLst>
            </a:endParaRPr>
          </a:p>
        </p:txBody>
      </p:sp>
      <p:pic>
        <p:nvPicPr>
          <p:cNvPr id="8" name="Picture 2" descr="D:\images.png"/>
          <p:cNvPicPr>
            <a:picLocks noChangeAspect="1" noChangeArrowheads="1"/>
          </p:cNvPicPr>
          <p:nvPr/>
        </p:nvPicPr>
        <p:blipFill>
          <a:blip r:embed="rId8"/>
          <a:srcRect/>
          <a:stretch>
            <a:fillRect/>
          </a:stretch>
        </p:blipFill>
        <p:spPr bwMode="auto">
          <a:xfrm>
            <a:off x="1643042" y="6215082"/>
            <a:ext cx="1643074" cy="428604"/>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user\Desktop\images (20).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graphicFrame>
        <p:nvGraphicFramePr>
          <p:cNvPr id="2" name="Tableau 1"/>
          <p:cNvGraphicFramePr>
            <a:graphicFrameLocks noGrp="1"/>
          </p:cNvGraphicFramePr>
          <p:nvPr/>
        </p:nvGraphicFramePr>
        <p:xfrm>
          <a:off x="2286000" y="2214563"/>
          <a:ext cx="5143500" cy="3657600"/>
        </p:xfrm>
        <a:graphic>
          <a:graphicData uri="http://schemas.openxmlformats.org/drawingml/2006/table">
            <a:tbl>
              <a:tblPr rtl="1">
                <a:tableStyleId>{8799B23B-EC83-4686-B30A-512413B5E67A}</a:tableStyleId>
              </a:tblPr>
              <a:tblGrid>
                <a:gridCol w="73101"/>
                <a:gridCol w="1819124"/>
                <a:gridCol w="1758954"/>
                <a:gridCol w="1492321"/>
              </a:tblGrid>
              <a:tr h="314327">
                <a:tc>
                  <a:txBody>
                    <a:bodyPr/>
                    <a:lstStyle/>
                    <a:p>
                      <a:pPr rtl="1">
                        <a:lnSpc>
                          <a:spcPct val="115000"/>
                        </a:lnSpc>
                        <a:spcAft>
                          <a:spcPts val="1000"/>
                        </a:spcAft>
                      </a:pPr>
                      <a:r>
                        <a:rPr lang="en-US" sz="600" dirty="0"/>
                        <a:t> </a:t>
                      </a:r>
                      <a:endParaRPr lang="en-US" sz="600" dirty="0">
                        <a:latin typeface="Calibri"/>
                        <a:ea typeface="Calibri"/>
                        <a:cs typeface="Arial"/>
                      </a:endParaRPr>
                    </a:p>
                  </a:txBody>
                  <a:tcPr marL="0" marR="0" marT="0" marB="0" anchor="ctr"/>
                </a:tc>
                <a:tc>
                  <a:txBody>
                    <a:bodyPr/>
                    <a:lstStyle/>
                    <a:p>
                      <a:pPr marL="0" indent="0" algn="ctr" rtl="1">
                        <a:spcAft>
                          <a:spcPts val="0"/>
                        </a:spcAft>
                      </a:pPr>
                      <a:r>
                        <a:rPr lang="ar-DZ" sz="2400" dirty="0"/>
                        <a:t>المتغير</a:t>
                      </a:r>
                      <a:endParaRPr lang="en-US" sz="2400" dirty="0">
                        <a:latin typeface="Times New Roman"/>
                        <a:ea typeface="Times New Roman"/>
                        <a:cs typeface="Arial"/>
                      </a:endParaRPr>
                    </a:p>
                  </a:txBody>
                  <a:tcPr marL="39584" marR="39584" marT="0" marB="0">
                    <a:solidFill>
                      <a:schemeClr val="accent5">
                        <a:lumMod val="20000"/>
                        <a:lumOff val="80000"/>
                      </a:schemeClr>
                    </a:solidFill>
                  </a:tcPr>
                </a:tc>
                <a:tc gridSpan="2">
                  <a:txBody>
                    <a:bodyPr/>
                    <a:lstStyle/>
                    <a:p>
                      <a:pPr marL="457200" algn="ctr" rtl="1">
                        <a:spcAft>
                          <a:spcPts val="0"/>
                        </a:spcAft>
                      </a:pPr>
                      <a:r>
                        <a:rPr lang="ar-DZ" sz="2400" dirty="0"/>
                        <a:t>الترميز</a:t>
                      </a:r>
                      <a:endParaRPr lang="en-US" sz="2400" dirty="0">
                        <a:latin typeface="Times New Roman"/>
                        <a:ea typeface="Times New Roman"/>
                        <a:cs typeface="Arial"/>
                      </a:endParaRPr>
                    </a:p>
                  </a:txBody>
                  <a:tcPr marL="39584" marR="39584" marT="0" marB="0">
                    <a:solidFill>
                      <a:schemeClr val="accent5">
                        <a:lumMod val="20000"/>
                        <a:lumOff val="80000"/>
                      </a:schemeClr>
                    </a:solidFill>
                  </a:tcPr>
                </a:tc>
                <a:tc hMerge="1">
                  <a:txBody>
                    <a:bodyPr/>
                    <a:lstStyle/>
                    <a:p>
                      <a:endParaRPr lang="fr-FR"/>
                    </a:p>
                  </a:txBody>
                  <a:tcPr/>
                </a:tc>
              </a:tr>
              <a:tr h="314327">
                <a:tc rowSpan="2" gridSpan="2">
                  <a:txBody>
                    <a:bodyPr/>
                    <a:lstStyle/>
                    <a:p>
                      <a:pPr marL="0" indent="0" algn="ctr" rtl="1">
                        <a:spcAft>
                          <a:spcPts val="0"/>
                        </a:spcAft>
                      </a:pPr>
                      <a:r>
                        <a:rPr lang="ar-DZ" sz="2400" dirty="0"/>
                        <a:t>الجنس</a:t>
                      </a:r>
                      <a:endParaRPr lang="en-US" sz="2400" dirty="0">
                        <a:latin typeface="Times New Roman"/>
                        <a:ea typeface="Times New Roman"/>
                        <a:cs typeface="Arial"/>
                      </a:endParaRPr>
                    </a:p>
                  </a:txBody>
                  <a:tcPr marL="39584" marR="39584" marT="0" marB="0">
                    <a:solidFill>
                      <a:schemeClr val="accent1">
                        <a:lumMod val="20000"/>
                        <a:lumOff val="80000"/>
                      </a:schemeClr>
                    </a:solidFill>
                  </a:tcPr>
                </a:tc>
                <a:tc rowSpan="2" hMerge="1">
                  <a:txBody>
                    <a:bodyPr/>
                    <a:lstStyle/>
                    <a:p>
                      <a:endParaRPr lang="fr-FR"/>
                    </a:p>
                  </a:txBody>
                  <a:tcPr/>
                </a:tc>
                <a:tc>
                  <a:txBody>
                    <a:bodyPr/>
                    <a:lstStyle/>
                    <a:p>
                      <a:pPr marL="0" indent="0" algn="ctr" rtl="1">
                        <a:spcAft>
                          <a:spcPts val="0"/>
                        </a:spcAft>
                      </a:pPr>
                      <a:r>
                        <a:rPr lang="ar-DZ" sz="2400" dirty="0"/>
                        <a:t>ذكر </a:t>
                      </a:r>
                      <a:endParaRPr lang="en-US" sz="2400" dirty="0">
                        <a:latin typeface="Times New Roman"/>
                        <a:ea typeface="Times New Roman"/>
                        <a:cs typeface="Arial"/>
                      </a:endParaRPr>
                    </a:p>
                  </a:txBody>
                  <a:tcPr marL="39584" marR="39584" marT="0" marB="0">
                    <a:solidFill>
                      <a:schemeClr val="accent1">
                        <a:lumMod val="20000"/>
                        <a:lumOff val="80000"/>
                      </a:schemeClr>
                    </a:solidFill>
                  </a:tcPr>
                </a:tc>
                <a:tc>
                  <a:txBody>
                    <a:bodyPr/>
                    <a:lstStyle/>
                    <a:p>
                      <a:pPr marL="95250" indent="0" algn="ctr" rtl="1">
                        <a:spcAft>
                          <a:spcPts val="0"/>
                        </a:spcAft>
                      </a:pPr>
                      <a:r>
                        <a:rPr lang="ar-DZ" sz="2400" dirty="0"/>
                        <a:t>1 أو 0</a:t>
                      </a:r>
                      <a:endParaRPr lang="en-US" sz="2400" dirty="0">
                        <a:latin typeface="Times New Roman"/>
                        <a:ea typeface="Times New Roman"/>
                        <a:cs typeface="Arial"/>
                      </a:endParaRPr>
                    </a:p>
                  </a:txBody>
                  <a:tcPr marL="39584" marR="39584" marT="0" marB="0">
                    <a:solidFill>
                      <a:schemeClr val="bg1">
                        <a:lumMod val="85000"/>
                      </a:schemeClr>
                    </a:solidFill>
                  </a:tcPr>
                </a:tc>
              </a:tr>
              <a:tr h="314327">
                <a:tc gridSpan="2" vMerge="1">
                  <a:txBody>
                    <a:bodyPr/>
                    <a:lstStyle/>
                    <a:p>
                      <a:endParaRPr lang="fr-FR"/>
                    </a:p>
                  </a:txBody>
                  <a:tcPr/>
                </a:tc>
                <a:tc hMerge="1" vMerge="1">
                  <a:txBody>
                    <a:bodyPr/>
                    <a:lstStyle/>
                    <a:p>
                      <a:endParaRPr lang="fr-FR"/>
                    </a:p>
                  </a:txBody>
                  <a:tcPr/>
                </a:tc>
                <a:tc>
                  <a:txBody>
                    <a:bodyPr/>
                    <a:lstStyle/>
                    <a:p>
                      <a:pPr marL="0" indent="0" algn="ctr" rtl="1">
                        <a:spcAft>
                          <a:spcPts val="0"/>
                        </a:spcAft>
                      </a:pPr>
                      <a:r>
                        <a:rPr lang="ar-DZ" sz="2400" dirty="0"/>
                        <a:t>أنثى</a:t>
                      </a:r>
                      <a:endParaRPr lang="en-US" sz="2400" dirty="0">
                        <a:latin typeface="Times New Roman"/>
                        <a:ea typeface="Times New Roman"/>
                        <a:cs typeface="Arial"/>
                      </a:endParaRPr>
                    </a:p>
                  </a:txBody>
                  <a:tcPr marL="39584" marR="39584" marT="0" marB="0">
                    <a:solidFill>
                      <a:schemeClr val="accent1">
                        <a:lumMod val="20000"/>
                        <a:lumOff val="80000"/>
                      </a:schemeClr>
                    </a:solidFill>
                  </a:tcPr>
                </a:tc>
                <a:tc>
                  <a:txBody>
                    <a:bodyPr/>
                    <a:lstStyle/>
                    <a:p>
                      <a:pPr marL="95250" indent="0" algn="ctr" rtl="1">
                        <a:spcAft>
                          <a:spcPts val="0"/>
                        </a:spcAft>
                      </a:pPr>
                      <a:r>
                        <a:rPr lang="ar-DZ" sz="2400" dirty="0"/>
                        <a:t>2 أو 1</a:t>
                      </a:r>
                      <a:endParaRPr lang="en-US" sz="2400" dirty="0">
                        <a:latin typeface="Times New Roman"/>
                        <a:ea typeface="Times New Roman"/>
                        <a:cs typeface="Arial"/>
                      </a:endParaRPr>
                    </a:p>
                  </a:txBody>
                  <a:tcPr marL="39584" marR="39584" marT="0" marB="0">
                    <a:solidFill>
                      <a:schemeClr val="bg1">
                        <a:lumMod val="85000"/>
                      </a:schemeClr>
                    </a:solidFill>
                  </a:tcPr>
                </a:tc>
              </a:tr>
              <a:tr h="314327">
                <a:tc rowSpan="5" gridSpan="2">
                  <a:txBody>
                    <a:bodyPr/>
                    <a:lstStyle/>
                    <a:p>
                      <a:pPr marL="0" indent="0" algn="ctr" rtl="1">
                        <a:spcAft>
                          <a:spcPts val="0"/>
                        </a:spcAft>
                      </a:pPr>
                      <a:r>
                        <a:rPr lang="ar-DZ" sz="2400" dirty="0"/>
                        <a:t>المستوى </a:t>
                      </a:r>
                      <a:r>
                        <a:rPr lang="ar-DZ" sz="2400" dirty="0" err="1"/>
                        <a:t>التعلمي</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rowSpan="5" hMerge="1">
                  <a:txBody>
                    <a:bodyPr/>
                    <a:lstStyle/>
                    <a:p>
                      <a:endParaRPr lang="fr-FR"/>
                    </a:p>
                  </a:txBody>
                  <a:tcPr/>
                </a:tc>
                <a:tc>
                  <a:txBody>
                    <a:bodyPr/>
                    <a:lstStyle/>
                    <a:p>
                      <a:pPr marL="95250" indent="0" algn="ctr" rtl="1">
                        <a:spcAft>
                          <a:spcPts val="0"/>
                        </a:spcAft>
                      </a:pPr>
                      <a:r>
                        <a:rPr lang="ar-DZ" sz="2400" dirty="0"/>
                        <a:t>أمي</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a:txBody>
                    <a:bodyPr/>
                    <a:lstStyle/>
                    <a:p>
                      <a:pPr marL="95250" indent="0" algn="ctr" rtl="1">
                        <a:spcAft>
                          <a:spcPts val="0"/>
                        </a:spcAft>
                      </a:pPr>
                      <a:r>
                        <a:rPr lang="ar-DZ" sz="2400" dirty="0"/>
                        <a:t>1</a:t>
                      </a:r>
                      <a:endParaRPr lang="en-US" sz="2400" dirty="0">
                        <a:latin typeface="Times New Roman"/>
                        <a:ea typeface="Times New Roman"/>
                        <a:cs typeface="Arial"/>
                      </a:endParaRPr>
                    </a:p>
                  </a:txBody>
                  <a:tcPr marL="39584" marR="39584" marT="0" marB="0">
                    <a:solidFill>
                      <a:schemeClr val="accent3">
                        <a:lumMod val="20000"/>
                        <a:lumOff val="80000"/>
                      </a:schemeClr>
                    </a:solidFill>
                  </a:tcPr>
                </a:tc>
              </a:tr>
              <a:tr h="314327">
                <a:tc gridSpan="2" vMerge="1">
                  <a:txBody>
                    <a:bodyPr/>
                    <a:lstStyle/>
                    <a:p>
                      <a:endParaRPr lang="fr-FR"/>
                    </a:p>
                  </a:txBody>
                  <a:tcPr/>
                </a:tc>
                <a:tc hMerge="1" vMerge="1">
                  <a:txBody>
                    <a:bodyPr/>
                    <a:lstStyle/>
                    <a:p>
                      <a:endParaRPr lang="fr-FR"/>
                    </a:p>
                  </a:txBody>
                  <a:tcPr/>
                </a:tc>
                <a:tc>
                  <a:txBody>
                    <a:bodyPr/>
                    <a:lstStyle/>
                    <a:p>
                      <a:pPr marL="95250" indent="0" algn="ctr" rtl="1">
                        <a:spcAft>
                          <a:spcPts val="0"/>
                        </a:spcAft>
                      </a:pPr>
                      <a:r>
                        <a:rPr lang="ar-DZ" sz="2400" dirty="0"/>
                        <a:t>ابتدائي</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a:txBody>
                    <a:bodyPr/>
                    <a:lstStyle/>
                    <a:p>
                      <a:pPr marL="95250" indent="0" algn="ctr" rtl="1">
                        <a:spcAft>
                          <a:spcPts val="0"/>
                        </a:spcAft>
                      </a:pPr>
                      <a:r>
                        <a:rPr lang="ar-DZ" sz="2400" dirty="0"/>
                        <a:t>2</a:t>
                      </a:r>
                      <a:endParaRPr lang="en-US" sz="2400" dirty="0">
                        <a:latin typeface="Times New Roman"/>
                        <a:ea typeface="Times New Roman"/>
                        <a:cs typeface="Arial"/>
                      </a:endParaRPr>
                    </a:p>
                  </a:txBody>
                  <a:tcPr marL="39584" marR="39584" marT="0" marB="0">
                    <a:solidFill>
                      <a:schemeClr val="accent3">
                        <a:lumMod val="20000"/>
                        <a:lumOff val="80000"/>
                      </a:schemeClr>
                    </a:solidFill>
                  </a:tcPr>
                </a:tc>
              </a:tr>
              <a:tr h="314327">
                <a:tc gridSpan="2" vMerge="1">
                  <a:txBody>
                    <a:bodyPr/>
                    <a:lstStyle/>
                    <a:p>
                      <a:endParaRPr lang="fr-FR"/>
                    </a:p>
                  </a:txBody>
                  <a:tcPr/>
                </a:tc>
                <a:tc hMerge="1" vMerge="1">
                  <a:txBody>
                    <a:bodyPr/>
                    <a:lstStyle/>
                    <a:p>
                      <a:endParaRPr lang="fr-FR"/>
                    </a:p>
                  </a:txBody>
                  <a:tcPr/>
                </a:tc>
                <a:tc>
                  <a:txBody>
                    <a:bodyPr/>
                    <a:lstStyle/>
                    <a:p>
                      <a:pPr marL="95250" indent="0" algn="ctr" rtl="1">
                        <a:spcAft>
                          <a:spcPts val="0"/>
                        </a:spcAft>
                      </a:pPr>
                      <a:r>
                        <a:rPr lang="ar-DZ" sz="2400" dirty="0"/>
                        <a:t>متوسط</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a:txBody>
                    <a:bodyPr/>
                    <a:lstStyle/>
                    <a:p>
                      <a:pPr marL="95250" indent="0" algn="ctr" rtl="1">
                        <a:spcAft>
                          <a:spcPts val="0"/>
                        </a:spcAft>
                      </a:pPr>
                      <a:r>
                        <a:rPr lang="ar-DZ" sz="2400" dirty="0"/>
                        <a:t>3</a:t>
                      </a:r>
                      <a:endParaRPr lang="en-US" sz="2400" dirty="0">
                        <a:latin typeface="Times New Roman"/>
                        <a:ea typeface="Times New Roman"/>
                        <a:cs typeface="Arial"/>
                      </a:endParaRPr>
                    </a:p>
                  </a:txBody>
                  <a:tcPr marL="39584" marR="39584" marT="0" marB="0">
                    <a:solidFill>
                      <a:schemeClr val="accent3">
                        <a:lumMod val="20000"/>
                        <a:lumOff val="80000"/>
                      </a:schemeClr>
                    </a:solidFill>
                  </a:tcPr>
                </a:tc>
              </a:tr>
              <a:tr h="314327">
                <a:tc gridSpan="2" vMerge="1">
                  <a:txBody>
                    <a:bodyPr/>
                    <a:lstStyle/>
                    <a:p>
                      <a:endParaRPr lang="fr-FR"/>
                    </a:p>
                  </a:txBody>
                  <a:tcPr/>
                </a:tc>
                <a:tc hMerge="1" vMerge="1">
                  <a:txBody>
                    <a:bodyPr/>
                    <a:lstStyle/>
                    <a:p>
                      <a:endParaRPr lang="fr-FR"/>
                    </a:p>
                  </a:txBody>
                  <a:tcPr/>
                </a:tc>
                <a:tc>
                  <a:txBody>
                    <a:bodyPr/>
                    <a:lstStyle/>
                    <a:p>
                      <a:pPr marL="95250" indent="0" algn="ctr" rtl="1">
                        <a:spcAft>
                          <a:spcPts val="0"/>
                        </a:spcAft>
                      </a:pPr>
                      <a:r>
                        <a:rPr lang="ar-DZ" sz="2400" dirty="0"/>
                        <a:t>ثانوي</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a:txBody>
                    <a:bodyPr/>
                    <a:lstStyle/>
                    <a:p>
                      <a:pPr marL="95250" indent="0" algn="ctr" rtl="1">
                        <a:spcAft>
                          <a:spcPts val="0"/>
                        </a:spcAft>
                      </a:pPr>
                      <a:r>
                        <a:rPr lang="ar-DZ" sz="2400" dirty="0"/>
                        <a:t>4</a:t>
                      </a:r>
                      <a:endParaRPr lang="en-US" sz="2400" dirty="0">
                        <a:latin typeface="Times New Roman"/>
                        <a:ea typeface="Times New Roman"/>
                        <a:cs typeface="Arial"/>
                      </a:endParaRPr>
                    </a:p>
                  </a:txBody>
                  <a:tcPr marL="39584" marR="39584" marT="0" marB="0">
                    <a:solidFill>
                      <a:schemeClr val="accent3">
                        <a:lumMod val="20000"/>
                        <a:lumOff val="80000"/>
                      </a:schemeClr>
                    </a:solidFill>
                  </a:tcPr>
                </a:tc>
              </a:tr>
              <a:tr h="314327">
                <a:tc gridSpan="2" vMerge="1">
                  <a:txBody>
                    <a:bodyPr/>
                    <a:lstStyle/>
                    <a:p>
                      <a:endParaRPr lang="fr-FR"/>
                    </a:p>
                  </a:txBody>
                  <a:tcPr/>
                </a:tc>
                <a:tc hMerge="1" vMerge="1">
                  <a:txBody>
                    <a:bodyPr/>
                    <a:lstStyle/>
                    <a:p>
                      <a:endParaRPr lang="fr-FR"/>
                    </a:p>
                  </a:txBody>
                  <a:tcPr/>
                </a:tc>
                <a:tc>
                  <a:txBody>
                    <a:bodyPr/>
                    <a:lstStyle/>
                    <a:p>
                      <a:pPr marL="95250" indent="0" algn="ctr" rtl="1">
                        <a:spcAft>
                          <a:spcPts val="0"/>
                        </a:spcAft>
                      </a:pPr>
                      <a:r>
                        <a:rPr lang="ar-DZ" sz="2400" dirty="0"/>
                        <a:t>جامعي</a:t>
                      </a:r>
                      <a:endParaRPr lang="en-US" sz="2400" dirty="0">
                        <a:latin typeface="Times New Roman"/>
                        <a:ea typeface="Times New Roman"/>
                        <a:cs typeface="Arial"/>
                      </a:endParaRPr>
                    </a:p>
                  </a:txBody>
                  <a:tcPr marL="39584" marR="39584" marT="0" marB="0">
                    <a:solidFill>
                      <a:schemeClr val="accent4">
                        <a:lumMod val="60000"/>
                        <a:lumOff val="40000"/>
                      </a:schemeClr>
                    </a:solidFill>
                  </a:tcPr>
                </a:tc>
                <a:tc>
                  <a:txBody>
                    <a:bodyPr/>
                    <a:lstStyle/>
                    <a:p>
                      <a:pPr marL="95250" indent="0" algn="ctr" rtl="1">
                        <a:spcAft>
                          <a:spcPts val="0"/>
                        </a:spcAft>
                      </a:pPr>
                      <a:r>
                        <a:rPr lang="ar-DZ" sz="2400" dirty="0"/>
                        <a:t>5</a:t>
                      </a:r>
                      <a:endParaRPr lang="en-US" sz="2400" dirty="0">
                        <a:latin typeface="Times New Roman"/>
                        <a:ea typeface="Times New Roman"/>
                        <a:cs typeface="Arial"/>
                      </a:endParaRPr>
                    </a:p>
                  </a:txBody>
                  <a:tcPr marL="39584" marR="39584" marT="0" marB="0">
                    <a:solidFill>
                      <a:schemeClr val="accent3">
                        <a:lumMod val="20000"/>
                        <a:lumOff val="80000"/>
                      </a:schemeClr>
                    </a:solidFill>
                  </a:tcPr>
                </a:tc>
              </a:tr>
              <a:tr h="314327">
                <a:tc rowSpan="2" gridSpan="2">
                  <a:txBody>
                    <a:bodyPr/>
                    <a:lstStyle/>
                    <a:p>
                      <a:pPr marL="95250" indent="0" algn="ctr" rtl="1">
                        <a:spcAft>
                          <a:spcPts val="0"/>
                        </a:spcAft>
                      </a:pPr>
                      <a:r>
                        <a:rPr lang="ar-DZ" sz="2400" dirty="0"/>
                        <a:t>الحالة الاجتماعية</a:t>
                      </a:r>
                      <a:endParaRPr lang="en-US" sz="2400" dirty="0">
                        <a:latin typeface="Times New Roman"/>
                        <a:ea typeface="Times New Roman"/>
                        <a:cs typeface="Arial"/>
                      </a:endParaRPr>
                    </a:p>
                  </a:txBody>
                  <a:tcPr marL="39584" marR="39584" marT="0" marB="0">
                    <a:solidFill>
                      <a:schemeClr val="accent1">
                        <a:lumMod val="60000"/>
                        <a:lumOff val="40000"/>
                      </a:schemeClr>
                    </a:solidFill>
                  </a:tcPr>
                </a:tc>
                <a:tc rowSpan="2" hMerge="1">
                  <a:txBody>
                    <a:bodyPr/>
                    <a:lstStyle/>
                    <a:p>
                      <a:endParaRPr lang="fr-FR"/>
                    </a:p>
                  </a:txBody>
                  <a:tcPr/>
                </a:tc>
                <a:tc>
                  <a:txBody>
                    <a:bodyPr/>
                    <a:lstStyle/>
                    <a:p>
                      <a:pPr marL="95250" indent="0" algn="ctr" rtl="1">
                        <a:spcAft>
                          <a:spcPts val="0"/>
                        </a:spcAft>
                      </a:pPr>
                      <a:r>
                        <a:rPr lang="ar-DZ" sz="2400" dirty="0"/>
                        <a:t>متزوج</a:t>
                      </a:r>
                      <a:endParaRPr lang="en-US" sz="2400" dirty="0">
                        <a:latin typeface="Times New Roman"/>
                        <a:ea typeface="Times New Roman"/>
                        <a:cs typeface="Arial"/>
                      </a:endParaRPr>
                    </a:p>
                  </a:txBody>
                  <a:tcPr marL="39584" marR="39584" marT="0" marB="0">
                    <a:solidFill>
                      <a:schemeClr val="accent1">
                        <a:lumMod val="60000"/>
                        <a:lumOff val="40000"/>
                      </a:schemeClr>
                    </a:solidFill>
                  </a:tcPr>
                </a:tc>
                <a:tc>
                  <a:txBody>
                    <a:bodyPr/>
                    <a:lstStyle/>
                    <a:p>
                      <a:pPr marL="95250" indent="0" algn="ctr" rtl="1">
                        <a:spcAft>
                          <a:spcPts val="0"/>
                        </a:spcAft>
                      </a:pPr>
                      <a:r>
                        <a:rPr lang="ar-DZ" sz="2400" dirty="0"/>
                        <a:t>1</a:t>
                      </a:r>
                      <a:endParaRPr lang="en-US" sz="2400" dirty="0">
                        <a:latin typeface="Times New Roman"/>
                        <a:ea typeface="Times New Roman"/>
                        <a:cs typeface="Arial"/>
                      </a:endParaRPr>
                    </a:p>
                  </a:txBody>
                  <a:tcPr marL="39584" marR="39584" marT="0" marB="0">
                    <a:solidFill>
                      <a:schemeClr val="accent1">
                        <a:lumMod val="60000"/>
                        <a:lumOff val="40000"/>
                      </a:schemeClr>
                    </a:solidFill>
                  </a:tcPr>
                </a:tc>
              </a:tr>
              <a:tr h="314327">
                <a:tc gridSpan="2" vMerge="1">
                  <a:txBody>
                    <a:bodyPr/>
                    <a:lstStyle/>
                    <a:p>
                      <a:endParaRPr lang="fr-FR"/>
                    </a:p>
                  </a:txBody>
                  <a:tcPr/>
                </a:tc>
                <a:tc hMerge="1" vMerge="1">
                  <a:txBody>
                    <a:bodyPr/>
                    <a:lstStyle/>
                    <a:p>
                      <a:endParaRPr lang="fr-FR"/>
                    </a:p>
                  </a:txBody>
                  <a:tcPr/>
                </a:tc>
                <a:tc>
                  <a:txBody>
                    <a:bodyPr/>
                    <a:lstStyle/>
                    <a:p>
                      <a:pPr marL="95250" indent="0" algn="ctr" rtl="1">
                        <a:spcAft>
                          <a:spcPts val="0"/>
                        </a:spcAft>
                      </a:pPr>
                      <a:r>
                        <a:rPr lang="ar-DZ" sz="2400" dirty="0"/>
                        <a:t>غير متزوج</a:t>
                      </a:r>
                      <a:endParaRPr lang="en-US" sz="2400" dirty="0">
                        <a:latin typeface="Times New Roman"/>
                        <a:ea typeface="Times New Roman"/>
                        <a:cs typeface="Arial"/>
                      </a:endParaRPr>
                    </a:p>
                  </a:txBody>
                  <a:tcPr marL="39584" marR="39584" marT="0" marB="0">
                    <a:solidFill>
                      <a:schemeClr val="accent1">
                        <a:lumMod val="60000"/>
                        <a:lumOff val="40000"/>
                      </a:schemeClr>
                    </a:solidFill>
                  </a:tcPr>
                </a:tc>
                <a:tc>
                  <a:txBody>
                    <a:bodyPr/>
                    <a:lstStyle/>
                    <a:p>
                      <a:pPr marL="95250" indent="0" algn="ctr" rtl="1">
                        <a:spcAft>
                          <a:spcPts val="0"/>
                        </a:spcAft>
                      </a:pPr>
                      <a:r>
                        <a:rPr lang="ar-DZ" sz="2400" dirty="0"/>
                        <a:t>2</a:t>
                      </a:r>
                      <a:endParaRPr lang="en-US" sz="2400" dirty="0">
                        <a:latin typeface="Times New Roman"/>
                        <a:ea typeface="Times New Roman"/>
                        <a:cs typeface="Arial"/>
                      </a:endParaRPr>
                    </a:p>
                  </a:txBody>
                  <a:tcPr marL="39584" marR="39584" marT="0" marB="0">
                    <a:solidFill>
                      <a:schemeClr val="accent1">
                        <a:lumMod val="60000"/>
                        <a:lumOff val="40000"/>
                      </a:schemeClr>
                    </a:solidFill>
                  </a:tcPr>
                </a:tc>
              </a:tr>
            </a:tbl>
          </a:graphicData>
        </a:graphic>
      </p:graphicFrame>
      <p:sp>
        <p:nvSpPr>
          <p:cNvPr id="41004" name="Rectangle 2"/>
          <p:cNvSpPr>
            <a:spLocks noChangeArrowheads="1"/>
          </p:cNvSpPr>
          <p:nvPr/>
        </p:nvSpPr>
        <p:spPr bwMode="auto">
          <a:xfrm>
            <a:off x="500063" y="1285875"/>
            <a:ext cx="8286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425450" algn="ctr" rtl="1" eaLnBrk="0" hangingPunct="0"/>
            <a:r>
              <a:rPr lang="ar-DZ" sz="2400" b="1">
                <a:latin typeface="Simplified Arabic" pitchFamily="18" charset="-78"/>
                <a:cs typeface="Calibri" pitchFamily="34" charset="0"/>
              </a:rPr>
              <a:t>تحتاج عملية الترميز لإنتباه الباحث من أجل إعطاء كل متغير من متغيرات الدراسة مجموعة أرقام على حسب عدد المتغيرات تبدأ دائما بالرقم (1) كما يلي:</a:t>
            </a:r>
            <a:endParaRPr lang="ar-DZ" sz="2400"/>
          </a:p>
        </p:txBody>
      </p:sp>
      <p:sp>
        <p:nvSpPr>
          <p:cNvPr id="41005" name="Rectangle 1"/>
          <p:cNvSpPr>
            <a:spLocks noChangeArrowheads="1"/>
          </p:cNvSpPr>
          <p:nvPr/>
        </p:nvSpPr>
        <p:spPr bwMode="auto">
          <a:xfrm>
            <a:off x="2571750" y="5929313"/>
            <a:ext cx="5143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eaLnBrk="0" hangingPunct="0"/>
            <a:r>
              <a:rPr lang="ar-DZ" sz="2400" b="1">
                <a:latin typeface="Simplified Arabic" pitchFamily="18" charset="-78"/>
                <a:cs typeface="Times New Roman" pitchFamily="18" charset="0"/>
              </a:rPr>
              <a:t>وهكذا إلى أن تنتهي المعلومات المراد إدخالها.</a:t>
            </a:r>
            <a:endParaRPr lang="ar-DZ" sz="2400"/>
          </a:p>
        </p:txBody>
      </p:sp>
      <p:pic>
        <p:nvPicPr>
          <p:cNvPr id="6"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7" descr="C:\Users\user\Desktop\images (23).jpg"/>
          <p:cNvPicPr>
            <a:picLocks noChangeAspect="1" noChangeArrowheads="1"/>
          </p:cNvPicPr>
          <p:nvPr/>
        </p:nvPicPr>
        <p:blipFill>
          <a:blip r:embed="rId3"/>
          <a:srcRect/>
          <a:stretch>
            <a:fillRect/>
          </a:stretch>
        </p:blipFill>
        <p:spPr bwMode="auto">
          <a:xfrm>
            <a:off x="2000232" y="6429396"/>
            <a:ext cx="7143768" cy="428604"/>
          </a:xfrm>
          <a:prstGeom prst="rect">
            <a:avLst/>
          </a:prstGeom>
          <a:ln>
            <a:noFill/>
          </a:ln>
          <a:effectLst>
            <a:softEdge rad="112500"/>
          </a:effectLst>
        </p:spPr>
      </p:pic>
      <p:sp>
        <p:nvSpPr>
          <p:cNvPr id="8" name="Rectangle 7"/>
          <p:cNvSpPr/>
          <p:nvPr/>
        </p:nvSpPr>
        <p:spPr>
          <a:xfrm>
            <a:off x="1285852" y="642918"/>
            <a:ext cx="6500858" cy="523220"/>
          </a:xfrm>
          <a:prstGeom prst="rect">
            <a:avLst/>
          </a:prstGeo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eaLnBrk="0" hangingPunct="0">
              <a:defRPr/>
            </a:pPr>
            <a:r>
              <a:rPr lang="ar-DZ" sz="2800" b="1" dirty="0">
                <a:ln/>
                <a:solidFill>
                  <a:schemeClr val="accent3"/>
                </a:solidFill>
                <a:effectLst>
                  <a:glow rad="139700">
                    <a:schemeClr val="accent4">
                      <a:satMod val="175000"/>
                      <a:alpha val="40000"/>
                    </a:schemeClr>
                  </a:glow>
                </a:effectLst>
                <a:latin typeface="Simplified Arabic" pitchFamily="18" charset="-78"/>
                <a:cs typeface="Calibri" pitchFamily="34" charset="0"/>
              </a:rPr>
              <a:t>1-ترميز البيانات:</a:t>
            </a:r>
            <a:endParaRPr lang="en-US" sz="2800" b="1" dirty="0">
              <a:ln/>
              <a:solidFill>
                <a:schemeClr val="accent3"/>
              </a:solidFill>
              <a:effectLst>
                <a:glow rad="139700">
                  <a:schemeClr val="accent4">
                    <a:satMod val="175000"/>
                    <a:alpha val="40000"/>
                  </a:schemeClr>
                </a:glow>
              </a:effectLst>
            </a:endParaRPr>
          </a:p>
        </p:txBody>
      </p:sp>
      <p:pic>
        <p:nvPicPr>
          <p:cNvPr id="9" name="Picture 2" descr="D:\images.png"/>
          <p:cNvPicPr>
            <a:picLocks noChangeAspect="1" noChangeArrowheads="1"/>
          </p:cNvPicPr>
          <p:nvPr/>
        </p:nvPicPr>
        <p:blipFill>
          <a:blip r:embed="rId4"/>
          <a:srcRect/>
          <a:stretch>
            <a:fillRect/>
          </a:stretch>
        </p:blipFill>
        <p:spPr bwMode="auto">
          <a:xfrm>
            <a:off x="214282" y="6429396"/>
            <a:ext cx="1643074" cy="428604"/>
          </a:xfrm>
          <a:prstGeom prst="rect">
            <a:avLst/>
          </a:prstGeom>
          <a:noFill/>
        </p:spPr>
      </p:pic>
    </p:spTree>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user\Desktop\images (20).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41987" name="Rectangle 1"/>
          <p:cNvSpPr>
            <a:spLocks noChangeArrowheads="1"/>
          </p:cNvSpPr>
          <p:nvPr/>
        </p:nvSpPr>
        <p:spPr bwMode="auto">
          <a:xfrm>
            <a:off x="0" y="571500"/>
            <a:ext cx="871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rtl="1" eaLnBrk="0" hangingPunct="0"/>
            <a:r>
              <a:rPr lang="ar-DZ" sz="2400" b="1">
                <a:solidFill>
                  <a:srgbClr val="FF0000"/>
                </a:solidFill>
                <a:latin typeface="Simplified Arabic" pitchFamily="18" charset="-78"/>
                <a:cs typeface="Times New Roman" pitchFamily="18" charset="0"/>
              </a:rPr>
              <a:t>ملاحظة 1: في حالة المقاييس أو الإستبيانات التي تعتمد على السلم الثلاثي أو الرباعي أو حتى  الخماسي فإنه يمكن الترميز بالشكل التالي:</a:t>
            </a:r>
            <a:endParaRPr lang="ar-DZ" sz="2400">
              <a:solidFill>
                <a:srgbClr val="FF0000"/>
              </a:solidFill>
            </a:endParaRPr>
          </a:p>
        </p:txBody>
      </p:sp>
      <p:graphicFrame>
        <p:nvGraphicFramePr>
          <p:cNvPr id="3" name="Tableau 2"/>
          <p:cNvGraphicFramePr>
            <a:graphicFrameLocks noGrp="1"/>
          </p:cNvGraphicFramePr>
          <p:nvPr/>
        </p:nvGraphicFramePr>
        <p:xfrm>
          <a:off x="3071813" y="1500188"/>
          <a:ext cx="3000375" cy="2143128"/>
        </p:xfrm>
        <a:graphic>
          <a:graphicData uri="http://schemas.openxmlformats.org/drawingml/2006/table">
            <a:tbl>
              <a:tblPr rtl="1">
                <a:tableStyleId>{1FECB4D8-DB02-4DC6-A0A2-4F2EBAE1DC90}</a:tableStyleId>
              </a:tblPr>
              <a:tblGrid>
                <a:gridCol w="1890092"/>
                <a:gridCol w="1110283"/>
              </a:tblGrid>
              <a:tr h="357188">
                <a:tc>
                  <a:txBody>
                    <a:bodyPr/>
                    <a:lstStyle/>
                    <a:p>
                      <a:pPr marL="0" indent="0" algn="ctr" rtl="1">
                        <a:spcAft>
                          <a:spcPts val="0"/>
                        </a:spcAft>
                      </a:pPr>
                      <a:r>
                        <a:rPr lang="ar-DZ" sz="2000" dirty="0"/>
                        <a:t>السلم</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0" indent="0" algn="ctr" rtl="1">
                        <a:spcAft>
                          <a:spcPts val="0"/>
                        </a:spcAft>
                      </a:pPr>
                      <a:r>
                        <a:rPr lang="ar-DZ" sz="2000" dirty="0"/>
                        <a:t>الترميز</a:t>
                      </a:r>
                      <a:endParaRPr lang="en-US" sz="2000" dirty="0">
                        <a:latin typeface="Times New Roman"/>
                        <a:ea typeface="Times New Roman"/>
                        <a:cs typeface="Arial"/>
                      </a:endParaRPr>
                    </a:p>
                  </a:txBody>
                  <a:tcPr marL="68580" marR="68580" marT="0" marB="0"/>
                </a:tc>
              </a:tr>
              <a:tr h="357188">
                <a:tc>
                  <a:txBody>
                    <a:bodyPr/>
                    <a:lstStyle/>
                    <a:p>
                      <a:pPr marL="0" indent="0" algn="ctr" rtl="1">
                        <a:spcAft>
                          <a:spcPts val="0"/>
                        </a:spcAft>
                      </a:pPr>
                      <a:r>
                        <a:rPr lang="ar-DZ" sz="2000" dirty="0"/>
                        <a:t>معارض بشدة</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0" indent="0" algn="ctr" rtl="1">
                        <a:spcAft>
                          <a:spcPts val="0"/>
                        </a:spcAft>
                      </a:pPr>
                      <a:r>
                        <a:rPr lang="ar-DZ" sz="2000" dirty="0" smtClean="0"/>
                        <a:t>1  </a:t>
                      </a:r>
                      <a:endParaRPr lang="en-US" sz="2000" dirty="0">
                        <a:latin typeface="Times New Roman"/>
                        <a:ea typeface="Times New Roman"/>
                        <a:cs typeface="Arial"/>
                      </a:endParaRPr>
                    </a:p>
                  </a:txBody>
                  <a:tcPr marL="68580" marR="68580" marT="0" marB="0"/>
                </a:tc>
              </a:tr>
              <a:tr h="357188">
                <a:tc>
                  <a:txBody>
                    <a:bodyPr/>
                    <a:lstStyle/>
                    <a:p>
                      <a:pPr marL="0" indent="0" algn="ctr" rtl="1">
                        <a:spcAft>
                          <a:spcPts val="0"/>
                        </a:spcAft>
                      </a:pPr>
                      <a:r>
                        <a:rPr lang="ar-DZ" sz="2000" dirty="0"/>
                        <a:t>معارض</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95250" indent="0" algn="ctr" rtl="1">
                        <a:spcAft>
                          <a:spcPts val="0"/>
                        </a:spcAft>
                      </a:pPr>
                      <a:r>
                        <a:rPr lang="ar-DZ" sz="2000" dirty="0" smtClean="0"/>
                        <a:t>2</a:t>
                      </a:r>
                      <a:endParaRPr lang="en-US" sz="2000" dirty="0">
                        <a:latin typeface="Times New Roman"/>
                        <a:ea typeface="Times New Roman"/>
                        <a:cs typeface="Arial"/>
                      </a:endParaRPr>
                    </a:p>
                  </a:txBody>
                  <a:tcPr marL="68580" marR="68580" marT="0" marB="0"/>
                </a:tc>
              </a:tr>
              <a:tr h="357188">
                <a:tc>
                  <a:txBody>
                    <a:bodyPr/>
                    <a:lstStyle/>
                    <a:p>
                      <a:pPr marL="0" indent="0" algn="ctr" rtl="1">
                        <a:spcAft>
                          <a:spcPts val="0"/>
                        </a:spcAft>
                      </a:pPr>
                      <a:r>
                        <a:rPr lang="ar-DZ" sz="2000" dirty="0"/>
                        <a:t>محايد</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95250" indent="0" algn="ctr" rtl="1">
                        <a:spcAft>
                          <a:spcPts val="0"/>
                        </a:spcAft>
                      </a:pPr>
                      <a:r>
                        <a:rPr lang="ar-DZ" sz="2000" dirty="0"/>
                        <a:t>3</a:t>
                      </a:r>
                      <a:endParaRPr lang="en-US" sz="2000" dirty="0">
                        <a:latin typeface="Times New Roman"/>
                        <a:ea typeface="Times New Roman"/>
                        <a:cs typeface="Arial"/>
                      </a:endParaRPr>
                    </a:p>
                  </a:txBody>
                  <a:tcPr marL="68580" marR="68580" marT="0" marB="0"/>
                </a:tc>
              </a:tr>
              <a:tr h="357188">
                <a:tc>
                  <a:txBody>
                    <a:bodyPr/>
                    <a:lstStyle/>
                    <a:p>
                      <a:pPr marL="0" indent="0" algn="ctr" rtl="1">
                        <a:spcAft>
                          <a:spcPts val="0"/>
                        </a:spcAft>
                      </a:pPr>
                      <a:r>
                        <a:rPr lang="ar-DZ" sz="2000" dirty="0"/>
                        <a:t>موافق</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95250" indent="0" algn="ctr" rtl="1">
                        <a:spcAft>
                          <a:spcPts val="0"/>
                        </a:spcAft>
                      </a:pPr>
                      <a:r>
                        <a:rPr lang="ar-DZ" sz="2000" dirty="0"/>
                        <a:t>4</a:t>
                      </a:r>
                      <a:endParaRPr lang="en-US" sz="2000" dirty="0">
                        <a:latin typeface="Times New Roman"/>
                        <a:ea typeface="Times New Roman"/>
                        <a:cs typeface="Arial"/>
                      </a:endParaRPr>
                    </a:p>
                  </a:txBody>
                  <a:tcPr marL="68580" marR="68580" marT="0" marB="0"/>
                </a:tc>
              </a:tr>
              <a:tr h="357188">
                <a:tc>
                  <a:txBody>
                    <a:bodyPr/>
                    <a:lstStyle/>
                    <a:p>
                      <a:pPr marL="0" indent="0" algn="ctr" rtl="1">
                        <a:spcAft>
                          <a:spcPts val="0"/>
                        </a:spcAft>
                      </a:pPr>
                      <a:r>
                        <a:rPr lang="ar-DZ" sz="2000" dirty="0"/>
                        <a:t>موافق بشدة</a:t>
                      </a:r>
                      <a:endParaRPr lang="en-US" sz="2000" dirty="0">
                        <a:latin typeface="Times New Roman"/>
                        <a:ea typeface="Times New Roman"/>
                        <a:cs typeface="Arial"/>
                      </a:endParaRPr>
                    </a:p>
                  </a:txBody>
                  <a:tcPr marL="68580" marR="68580" marT="0" marB="0">
                    <a:solidFill>
                      <a:schemeClr val="accent6">
                        <a:lumMod val="20000"/>
                        <a:lumOff val="80000"/>
                      </a:schemeClr>
                    </a:solidFill>
                  </a:tcPr>
                </a:tc>
                <a:tc>
                  <a:txBody>
                    <a:bodyPr/>
                    <a:lstStyle/>
                    <a:p>
                      <a:pPr marL="95250" indent="0" algn="ctr" rtl="1">
                        <a:spcAft>
                          <a:spcPts val="0"/>
                        </a:spcAft>
                      </a:pPr>
                      <a:r>
                        <a:rPr lang="ar-DZ" sz="2000" dirty="0"/>
                        <a:t>5</a:t>
                      </a:r>
                      <a:endParaRPr lang="en-US" sz="2000" dirty="0">
                        <a:latin typeface="Times New Roman"/>
                        <a:ea typeface="Times New Roman"/>
                        <a:cs typeface="Arial"/>
                      </a:endParaRPr>
                    </a:p>
                  </a:txBody>
                  <a:tcPr marL="68580" marR="68580" marT="0" marB="0"/>
                </a:tc>
              </a:tr>
            </a:tbl>
          </a:graphicData>
        </a:graphic>
      </p:graphicFrame>
      <p:sp>
        <p:nvSpPr>
          <p:cNvPr id="37915" name="Rectangle 2"/>
          <p:cNvSpPr>
            <a:spLocks noChangeArrowheads="1"/>
          </p:cNvSpPr>
          <p:nvPr/>
        </p:nvSpPr>
        <p:spPr bwMode="auto">
          <a:xfrm>
            <a:off x="214313" y="4071938"/>
            <a:ext cx="8643937" cy="2308225"/>
          </a:xfrm>
          <a:prstGeom prst="rect">
            <a:avLst/>
          </a:prstGeom>
          <a:noFill/>
          <a:ln w="9525">
            <a:noFill/>
            <a:miter lim="800000"/>
            <a:headEnd/>
            <a:tailEnd/>
          </a:ln>
        </p:spPr>
        <p:txBody>
          <a:bodyPr anchor="ctr">
            <a:spAutoFit/>
          </a:bodyPr>
          <a:lstStyle/>
          <a:p>
            <a:pPr indent="425450" algn="ctr" rtl="1" eaLnBrk="0" hangingPunct="0">
              <a:defRPr/>
            </a:pPr>
            <a:r>
              <a:rPr lang="ar-DZ" sz="2400" b="1" dirty="0">
                <a:solidFill>
                  <a:srgbClr val="FF0000"/>
                </a:solidFill>
                <a:latin typeface="Simplified Arabic" pitchFamily="18" charset="-78"/>
                <a:cs typeface="Times New Roman" pitchFamily="18" charset="0"/>
              </a:rPr>
              <a:t>ملاحظة 2:</a:t>
            </a:r>
            <a:endParaRPr lang="en-US" sz="2400" dirty="0">
              <a:solidFill>
                <a:srgbClr val="FF0000"/>
              </a:solidFill>
            </a:endParaRPr>
          </a:p>
          <a:p>
            <a:pPr indent="425450" algn="ctr" rtl="1" eaLnBrk="0" hangingPunct="0">
              <a:defRPr/>
            </a:pPr>
            <a:r>
              <a:rPr lang="ar-DZ" sz="2400" b="1" dirty="0">
                <a:solidFill>
                  <a:srgbClr val="FF0000"/>
                </a:solidFill>
                <a:latin typeface="Simplified Arabic" pitchFamily="18" charset="-78"/>
                <a:cs typeface="Times New Roman" pitchFamily="18" charset="0"/>
              </a:rPr>
              <a:t>يمكن استخدام الحروف في الترميز لكن يفضل استخدام الأرقام حتى تتم عملية إدخال البيانات الرقمية بسهولة في </a:t>
            </a:r>
            <a:r>
              <a:rPr lang="fr-FR" sz="2400" b="1" dirty="0">
                <a:solidFill>
                  <a:srgbClr val="FF0000"/>
                </a:solidFill>
                <a:latin typeface="Simplified Arabic" pitchFamily="18" charset="-78"/>
                <a:cs typeface="Times New Roman" pitchFamily="18" charset="0"/>
              </a:rPr>
              <a:t>SPSS</a:t>
            </a:r>
            <a:r>
              <a:rPr lang="ar-DZ" sz="2400" b="1" dirty="0">
                <a:solidFill>
                  <a:srgbClr val="FF0000"/>
                </a:solidFill>
                <a:latin typeface="Simplified Arabic" pitchFamily="18" charset="-78"/>
                <a:cs typeface="Times New Roman" pitchFamily="18" charset="0"/>
              </a:rPr>
              <a:t> لأن:</a:t>
            </a:r>
          </a:p>
          <a:p>
            <a:pPr algn="justLow" rtl="1" eaLnBrk="0" hangingPunct="0">
              <a:buFont typeface="Wingdings" pitchFamily="2" charset="2"/>
              <a:buChar char="ü"/>
              <a:defRPr/>
            </a:pPr>
            <a:r>
              <a:rPr lang="ar-DZ" sz="2400" b="1" dirty="0">
                <a:latin typeface="Simplified Arabic" pitchFamily="18" charset="-78"/>
                <a:cs typeface="Times New Roman" pitchFamily="18" charset="0"/>
              </a:rPr>
              <a:t>الحاسوب يفرق بين الحروف الصغيرة والكبيرة.</a:t>
            </a:r>
            <a:endParaRPr lang="en-US" sz="2400" b="1" dirty="0"/>
          </a:p>
          <a:p>
            <a:pPr algn="justLow" rtl="1" eaLnBrk="0" hangingPunct="0">
              <a:buFont typeface="Wingdings" pitchFamily="2" charset="2"/>
              <a:buChar char="ü"/>
              <a:defRPr/>
            </a:pPr>
            <a:r>
              <a:rPr lang="ar-DZ" sz="2400" b="1" dirty="0">
                <a:latin typeface="Simplified Arabic" pitchFamily="18" charset="-78"/>
                <a:cs typeface="Times New Roman" pitchFamily="18" charset="0"/>
              </a:rPr>
              <a:t>الكثير من الأوامر في </a:t>
            </a:r>
            <a:r>
              <a:rPr lang="fr-FR" sz="2400" b="1" dirty="0">
                <a:latin typeface="Simplified Arabic" pitchFamily="18" charset="-78"/>
                <a:cs typeface="Times New Roman" pitchFamily="18" charset="0"/>
              </a:rPr>
              <a:t>SPSS</a:t>
            </a:r>
            <a:r>
              <a:rPr lang="ar-DZ" sz="2400" b="1" dirty="0">
                <a:latin typeface="Simplified Arabic" pitchFamily="18" charset="-78"/>
                <a:cs typeface="Times New Roman" pitchFamily="18" charset="0"/>
              </a:rPr>
              <a:t> تنفذ فقط مع المتغيرات الرقمية</a:t>
            </a:r>
          </a:p>
          <a:p>
            <a:pPr algn="justLow" rtl="1" eaLnBrk="0" hangingPunct="0">
              <a:defRPr/>
            </a:pPr>
            <a:r>
              <a:rPr lang="ar-DZ" sz="2400" b="1" dirty="0">
                <a:latin typeface="Simplified Arabic" pitchFamily="18" charset="-78"/>
                <a:cs typeface="Times New Roman" pitchFamily="18" charset="0"/>
              </a:rPr>
              <a:t> ولا تنفذ مع المتغيرات الحرفية.</a:t>
            </a:r>
            <a:endParaRPr lang="ar-DZ" sz="2400" b="1" dirty="0"/>
          </a:p>
        </p:txBody>
      </p:sp>
      <p:pic>
        <p:nvPicPr>
          <p:cNvPr id="6"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7" name="Picture 7" descr="C:\Users\user\Desktop\images (23).jpg"/>
          <p:cNvPicPr>
            <a:picLocks noChangeAspect="1" noChangeArrowheads="1"/>
          </p:cNvPicPr>
          <p:nvPr/>
        </p:nvPicPr>
        <p:blipFill>
          <a:blip r:embed="rId3"/>
          <a:srcRect/>
          <a:stretch>
            <a:fillRect/>
          </a:stretch>
        </p:blipFill>
        <p:spPr bwMode="auto">
          <a:xfrm>
            <a:off x="0" y="6429396"/>
            <a:ext cx="9144000" cy="428604"/>
          </a:xfrm>
          <a:prstGeom prst="rect">
            <a:avLst/>
          </a:prstGeom>
          <a:ln>
            <a:noFill/>
          </a:ln>
          <a:effectLst>
            <a:softEdge rad="112500"/>
          </a:effectLst>
        </p:spPr>
      </p:pic>
      <p:pic>
        <p:nvPicPr>
          <p:cNvPr id="8" name="Picture 2" descr="D:\images.png"/>
          <p:cNvPicPr>
            <a:picLocks noChangeAspect="1" noChangeArrowheads="1"/>
          </p:cNvPicPr>
          <p:nvPr/>
        </p:nvPicPr>
        <p:blipFill>
          <a:blip r:embed="rId4"/>
          <a:srcRect/>
          <a:stretch>
            <a:fillRect/>
          </a:stretch>
        </p:blipFill>
        <p:spPr bwMode="auto">
          <a:xfrm>
            <a:off x="214282" y="2500306"/>
            <a:ext cx="1643074" cy="428604"/>
          </a:xfrm>
          <a:prstGeom prst="rect">
            <a:avLst/>
          </a:prstGeom>
          <a:noFill/>
        </p:spPr>
      </p:pic>
    </p:spTree>
  </p:cSld>
  <p:clrMapOvr>
    <a:masterClrMapping/>
  </p:clrMapOvr>
  <p:transition spd="slow">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2308324"/>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Université de </a:t>
            </a:r>
            <a:r>
              <a:rPr lang="fr-FR"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Boumerdes</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FSEGC</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Département SG Master II Management</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250030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r>
              <a:rPr lang="fr-FR" sz="4000" b="1" dirty="0" smtClean="0"/>
              <a:t>Programme de module Applications</a:t>
            </a:r>
            <a:br>
              <a:rPr lang="fr-FR" sz="4000" b="1" dirty="0" smtClean="0"/>
            </a:br>
            <a:r>
              <a:rPr lang="fr-FR" sz="4000" b="1" dirty="0" smtClean="0"/>
              <a:t>d’Informatique à la Gestion</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fr-FR" dirty="0" smtClean="0">
                <a:ln>
                  <a:solidFill>
                    <a:schemeClr val="tx1"/>
                  </a:solidFill>
                </a:ln>
                <a:solidFill>
                  <a:schemeClr val="tx1"/>
                </a:solidFill>
                <a:latin typeface="Simplified Arabic" pitchFamily="18" charset="-78"/>
                <a:cs typeface="Simplified Arabic" pitchFamily="18" charset="-78"/>
              </a:rPr>
              <a:t>Réalisé par</a:t>
            </a:r>
            <a:endParaRPr lang="ar-DZ" dirty="0" smtClean="0">
              <a:ln>
                <a:solidFill>
                  <a:schemeClr val="tx1"/>
                </a:solidFill>
              </a:ln>
              <a:solidFill>
                <a:schemeClr val="tx1"/>
              </a:solidFill>
              <a:latin typeface="Simplified Arabic" pitchFamily="18" charset="-78"/>
              <a:cs typeface="Simplified Arabic" pitchFamily="18" charset="-78"/>
            </a:endParaRPr>
          </a:p>
          <a:p>
            <a:pPr rtl="1"/>
            <a:r>
              <a:rPr lang="fr-FR" b="1" dirty="0" smtClean="0">
                <a:ln>
                  <a:solidFill>
                    <a:schemeClr val="tx1"/>
                  </a:solidFill>
                </a:ln>
                <a:solidFill>
                  <a:schemeClr val="tx1"/>
                </a:solidFill>
                <a:latin typeface="Simplified Arabic" pitchFamily="18" charset="-78"/>
                <a:cs typeface="Simplified Arabic" pitchFamily="18" charset="-78"/>
              </a:rPr>
              <a:t>Dr. ARKOUB </a:t>
            </a:r>
            <a:r>
              <a:rPr lang="fr-FR" b="1" dirty="0" err="1" smtClean="0">
                <a:ln>
                  <a:solidFill>
                    <a:schemeClr val="tx1"/>
                  </a:solidFill>
                </a:ln>
                <a:solidFill>
                  <a:schemeClr val="tx1"/>
                </a:solidFill>
                <a:latin typeface="Simplified Arabic" pitchFamily="18" charset="-78"/>
                <a:cs typeface="Simplified Arabic" pitchFamily="18" charset="-78"/>
              </a:rPr>
              <a:t>Ouali</a:t>
            </a:r>
            <a:endParaRPr lang="ar-DZ" b="1" dirty="0" smtClean="0">
              <a:ln>
                <a:solidFill>
                  <a:schemeClr val="tx1"/>
                </a:solidFill>
              </a:ln>
              <a:solidFill>
                <a:schemeClr val="tx1"/>
              </a:solidFill>
              <a:latin typeface="Simplified Arabic" pitchFamily="18" charset="-78"/>
              <a:cs typeface="Simplified Arabic" pitchFamily="18" charset="-78"/>
            </a:endParaRPr>
          </a:p>
          <a:p>
            <a:pPr rtl="1"/>
            <a:r>
              <a:rPr lang="fr-FR" sz="2600" b="1" dirty="0" smtClean="0">
                <a:ln>
                  <a:solidFill>
                    <a:schemeClr val="tx1"/>
                  </a:solidFill>
                </a:ln>
                <a:solidFill>
                  <a:schemeClr val="tx1"/>
                </a:solidFill>
                <a:latin typeface="Simplified Arabic" pitchFamily="18" charset="-78"/>
                <a:cs typeface="Simplified Arabic" pitchFamily="18" charset="-78"/>
              </a:rPr>
              <a:t>UMBB/ FSEGC</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images (20).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43011" name="Rectangle 1"/>
          <p:cNvSpPr>
            <a:spLocks noChangeArrowheads="1"/>
          </p:cNvSpPr>
          <p:nvPr/>
        </p:nvSpPr>
        <p:spPr bwMode="auto">
          <a:xfrm>
            <a:off x="571500" y="2143125"/>
            <a:ext cx="8358188"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eaLnBrk="0" hangingPunct="0"/>
            <a:r>
              <a:rPr lang="ar-DZ" sz="2800">
                <a:latin typeface="Simplified Arabic" pitchFamily="18" charset="-78"/>
                <a:cs typeface="Calibri" pitchFamily="34" charset="0"/>
              </a:rPr>
              <a:t>بعد عملية الترميز يقوم الباحث بهذه العملية بإستعمال البرنامج الإحصائي، ولكن قبل ذلك لابد من ضرورة التفريق بين طبيعة البيانات –المتغيرات- التي تم جمعها وتحديدها مسبقا لأن:</a:t>
            </a:r>
            <a:endParaRPr lang="en-US" sz="2800"/>
          </a:p>
          <a:p>
            <a:pPr algn="justLow" rtl="1" eaLnBrk="0" hangingPunct="0">
              <a:buFont typeface="Wingdings" pitchFamily="2" charset="2"/>
              <a:buChar char="ü"/>
            </a:pPr>
            <a:r>
              <a:rPr lang="ar-DZ" sz="2800" b="1">
                <a:latin typeface="Simplified Arabic" pitchFamily="18" charset="-78"/>
                <a:cs typeface="Times New Roman" pitchFamily="18" charset="0"/>
              </a:rPr>
              <a:t>نوع المتغير له علاقة بنوع التحليل الإحصائي الذي يريد الباحث استخدامه،</a:t>
            </a:r>
            <a:endParaRPr lang="en-US" sz="2800" b="1"/>
          </a:p>
          <a:p>
            <a:pPr algn="justLow" rtl="1" eaLnBrk="0" hangingPunct="0">
              <a:buFont typeface="Wingdings" pitchFamily="2" charset="2"/>
              <a:buChar char="ü"/>
            </a:pPr>
            <a:r>
              <a:rPr lang="ar-DZ" sz="2800" b="1">
                <a:latin typeface="Simplified Arabic" pitchFamily="18" charset="-78"/>
                <a:cs typeface="Times New Roman" pitchFamily="18" charset="0"/>
              </a:rPr>
              <a:t>أي إخلال بذلك يؤثر على الإفتراضات الأساسية الخاصة بكل تحليل إحصائي، ويؤدي إلى خل كبير في نتائج التحليل.</a:t>
            </a:r>
            <a:endParaRPr lang="ar-DZ" sz="2800" b="1"/>
          </a:p>
        </p:txBody>
      </p:sp>
      <p:pic>
        <p:nvPicPr>
          <p:cNvPr id="5"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6"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sp>
        <p:nvSpPr>
          <p:cNvPr id="7" name="Rectangle 6"/>
          <p:cNvSpPr/>
          <p:nvPr/>
        </p:nvSpPr>
        <p:spPr>
          <a:xfrm>
            <a:off x="1214414" y="785794"/>
            <a:ext cx="6500858" cy="1077218"/>
          </a:xfrm>
          <a:prstGeom prst="rect">
            <a:avLst/>
          </a:prstGeo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eaLnBrk="0" hangingPunct="0">
              <a:defRPr/>
            </a:pPr>
            <a:r>
              <a:rPr lang="ar-DZ"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2-إدخال البيانات في صفحة محرر البيانات </a:t>
            </a:r>
          </a:p>
          <a:p>
            <a:pPr algn="ctr" rtl="1" eaLnBrk="0" hangingPunct="0">
              <a:defRPr/>
            </a:pPr>
            <a:r>
              <a:rPr lang="en-US"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Vie</a:t>
            </a:r>
            <a:r>
              <a:rPr lang="fr-FR"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w- Data Editor </a:t>
            </a:r>
            <a:r>
              <a:rPr lang="en-US"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Data</a:t>
            </a:r>
            <a:r>
              <a:rPr lang="ar-DZ" sz="3200" b="1" dirty="0">
                <a:ln/>
                <a:solidFill>
                  <a:schemeClr val="accent3"/>
                </a:solidFill>
                <a:effectLst>
                  <a:glow rad="139700">
                    <a:schemeClr val="accent4">
                      <a:satMod val="175000"/>
                      <a:alpha val="40000"/>
                    </a:schemeClr>
                  </a:glow>
                </a:effectLst>
                <a:latin typeface="Simplified Arabic" pitchFamily="18" charset="-78"/>
                <a:cs typeface="Calibri" pitchFamily="34" charset="0"/>
              </a:rPr>
              <a:t>:</a:t>
            </a:r>
            <a:endParaRPr lang="en-US" sz="3200" b="1" dirty="0">
              <a:ln/>
              <a:solidFill>
                <a:schemeClr val="accent3"/>
              </a:solidFill>
              <a:effectLst>
                <a:glow rad="139700">
                  <a:schemeClr val="accent4">
                    <a:satMod val="175000"/>
                    <a:alpha val="40000"/>
                  </a:schemeClr>
                </a:glow>
              </a:effectLst>
            </a:endParaRPr>
          </a:p>
        </p:txBody>
      </p:sp>
      <p:pic>
        <p:nvPicPr>
          <p:cNvPr id="8" name="Picture 2" descr="D:\images.png"/>
          <p:cNvPicPr>
            <a:picLocks noChangeAspect="1" noChangeArrowheads="1"/>
          </p:cNvPicPr>
          <p:nvPr/>
        </p:nvPicPr>
        <p:blipFill>
          <a:blip r:embed="rId4"/>
          <a:srcRect/>
          <a:stretch>
            <a:fillRect/>
          </a:stretch>
        </p:blipFill>
        <p:spPr bwMode="auto">
          <a:xfrm>
            <a:off x="0" y="500042"/>
            <a:ext cx="1643074" cy="428604"/>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images (20).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44035" name="Rectangle 2"/>
          <p:cNvSpPr>
            <a:spLocks noChangeArrowheads="1"/>
          </p:cNvSpPr>
          <p:nvPr/>
        </p:nvSpPr>
        <p:spPr bwMode="auto">
          <a:xfrm>
            <a:off x="428625" y="642938"/>
            <a:ext cx="8358188"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457200" algn="justLow" rtl="1" eaLnBrk="0" hangingPunct="0"/>
            <a:r>
              <a:rPr lang="ar-DZ" sz="2800" dirty="0">
                <a:latin typeface="Simplified Arabic" pitchFamily="18" charset="-78"/>
                <a:cs typeface="Calibri" pitchFamily="34" charset="0"/>
              </a:rPr>
              <a:t>يهتم علم الإحصاء يجمع البيانات </a:t>
            </a:r>
            <a:r>
              <a:rPr lang="fr-FR" sz="2800" dirty="0">
                <a:latin typeface="Simplified Arabic" pitchFamily="18" charset="-78"/>
                <a:cs typeface="Calibri" pitchFamily="34" charset="0"/>
              </a:rPr>
              <a:t>Data</a:t>
            </a:r>
            <a:r>
              <a:rPr lang="ar-DZ" sz="2800" dirty="0">
                <a:latin typeface="Simplified Arabic" pitchFamily="18" charset="-78"/>
                <a:cs typeface="Calibri" pitchFamily="34" charset="0"/>
              </a:rPr>
              <a:t>، ونوع البيانات، وطريقة قياسها من أهم الأشياء التي تحدد التحليل الإحصائي المستخدم، فمنها الرقمية ومنها غير رقمية</a:t>
            </a:r>
            <a:r>
              <a:rPr lang="ar-DZ" sz="2800" b="1" dirty="0">
                <a:latin typeface="Simplified Arabic" pitchFamily="18" charset="-78"/>
                <a:cs typeface="Calibri" pitchFamily="34" charset="0"/>
              </a:rPr>
              <a:t>.</a:t>
            </a:r>
            <a:endParaRPr lang="en-US" sz="2800" dirty="0"/>
          </a:p>
        </p:txBody>
      </p:sp>
      <p:pic>
        <p:nvPicPr>
          <p:cNvPr id="5"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6"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graphicFrame>
        <p:nvGraphicFramePr>
          <p:cNvPr id="8" name="Diagramme 7"/>
          <p:cNvGraphicFramePr/>
          <p:nvPr/>
        </p:nvGraphicFramePr>
        <p:xfrm>
          <a:off x="0" y="2071678"/>
          <a:ext cx="9144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descr="D:\images.png"/>
          <p:cNvPicPr>
            <a:picLocks noChangeAspect="1" noChangeArrowheads="1"/>
          </p:cNvPicPr>
          <p:nvPr/>
        </p:nvPicPr>
        <p:blipFill>
          <a:blip r:embed="rId8"/>
          <a:srcRect/>
          <a:stretch>
            <a:fillRect/>
          </a:stretch>
        </p:blipFill>
        <p:spPr bwMode="auto">
          <a:xfrm>
            <a:off x="0" y="5786454"/>
            <a:ext cx="1643074" cy="428604"/>
          </a:xfrm>
          <a:prstGeom prst="rect">
            <a:avLst/>
          </a:prstGeom>
          <a:noFill/>
        </p:spPr>
      </p:pic>
    </p:spTree>
  </p:cSld>
  <p:clrMapOvr>
    <a:masterClrMapping/>
  </p:clrMapOvr>
  <p:transition spd="slow">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1020762"/>
          </a:xfrm>
        </p:spPr>
        <p:txBody>
          <a:bodyPr>
            <a:normAutofit fontScale="90000"/>
          </a:bodyPr>
          <a:lstStyle/>
          <a:p>
            <a:pPr algn="ctr" rtl="1" eaLnBrk="1" hangingPunct="1"/>
            <a:r>
              <a:rPr lang="ar-SA" sz="2800" b="1" dirty="0" smtClean="0">
                <a:solidFill>
                  <a:srgbClr val="FFFF00"/>
                </a:solidFill>
              </a:rPr>
              <a:t>1- </a:t>
            </a:r>
            <a:r>
              <a:rPr lang="ar-SA" sz="3600" b="1" dirty="0" smtClean="0">
                <a:solidFill>
                  <a:srgbClr val="FFFF00"/>
                </a:solidFill>
              </a:rPr>
              <a:t>المقاييس الاسمية</a:t>
            </a:r>
            <a:br>
              <a:rPr lang="ar-SA" sz="3600" b="1" dirty="0" smtClean="0">
                <a:solidFill>
                  <a:srgbClr val="FFFF00"/>
                </a:solidFill>
              </a:rPr>
            </a:br>
            <a:r>
              <a:rPr lang="ar-SA" sz="3600" b="1" dirty="0" smtClean="0">
                <a:solidFill>
                  <a:srgbClr val="FFFF00"/>
                </a:solidFill>
              </a:rPr>
              <a:t> (</a:t>
            </a:r>
            <a:r>
              <a:rPr lang="en-US" sz="3600" b="1" dirty="0" smtClean="0">
                <a:solidFill>
                  <a:srgbClr val="FFFF00"/>
                </a:solidFill>
                <a:cs typeface="Times New Roman" pitchFamily="18" charset="0"/>
              </a:rPr>
              <a:t>nominal or categorical  measurement scales</a:t>
            </a:r>
            <a:r>
              <a:rPr lang="ar-SA" sz="2800" b="1" dirty="0" smtClean="0">
                <a:solidFill>
                  <a:srgbClr val="FFFF00"/>
                </a:solidFill>
              </a:rPr>
              <a:t>)</a:t>
            </a:r>
            <a:endParaRPr lang="en-US" sz="2800" b="1" dirty="0" smtClean="0">
              <a:solidFill>
                <a:srgbClr val="FFFF00"/>
              </a:solidFill>
              <a:cs typeface="Times New Roman" pitchFamily="18" charset="0"/>
            </a:endParaRPr>
          </a:p>
        </p:txBody>
      </p:sp>
      <p:sp>
        <p:nvSpPr>
          <p:cNvPr id="18435" name="Rectangle 3"/>
          <p:cNvSpPr>
            <a:spLocks noGrp="1" noChangeArrowheads="1"/>
          </p:cNvSpPr>
          <p:nvPr>
            <p:ph type="body" idx="4294967295"/>
          </p:nvPr>
        </p:nvSpPr>
        <p:spPr>
          <a:xfrm>
            <a:off x="0" y="1676400"/>
            <a:ext cx="8229600" cy="4449763"/>
          </a:xfrm>
        </p:spPr>
        <p:txBody>
          <a:bodyPr/>
          <a:lstStyle/>
          <a:p>
            <a:pPr algn="just" eaLnBrk="1" hangingPunct="1">
              <a:lnSpc>
                <a:spcPct val="80000"/>
              </a:lnSpc>
              <a:buFont typeface="Arial" pitchFamily="34" charset="0"/>
              <a:buNone/>
            </a:pPr>
            <a:endParaRPr lang="ar-SA" sz="2800" smtClean="0">
              <a:cs typeface="Simplified Arabic" pitchFamily="18" charset="-78"/>
            </a:endParaRPr>
          </a:p>
          <a:p>
            <a:pPr algn="just" rtl="1" eaLnBrk="1" hangingPunct="1">
              <a:lnSpc>
                <a:spcPct val="80000"/>
              </a:lnSpc>
              <a:buFont typeface="Arial" pitchFamily="34" charset="0"/>
              <a:buNone/>
            </a:pPr>
            <a:r>
              <a:rPr lang="ar-SA" sz="2800" smtClean="0">
                <a:cs typeface="Simplified Arabic" pitchFamily="18" charset="-78"/>
              </a:rPr>
              <a:t>الأرقام في هذه المقاييس  </a:t>
            </a:r>
            <a:r>
              <a:rPr lang="ar-SA" sz="2800" b="1" smtClean="0">
                <a:solidFill>
                  <a:srgbClr val="FF0000"/>
                </a:solidFill>
                <a:cs typeface="Simplified Arabic" pitchFamily="18" charset="-78"/>
              </a:rPr>
              <a:t>تستخدم فقط للدلالة </a:t>
            </a:r>
            <a:r>
              <a:rPr lang="ar-SA" sz="2800" smtClean="0">
                <a:cs typeface="Simplified Arabic" pitchFamily="18" charset="-78"/>
              </a:rPr>
              <a:t>على الفئات التي ينتمي إليها الأفراد أو الأشياء من أمثلتها مثلا: ترقيم أعضاء فريق كرة القدم، أو أرقام الهويات، أو أرقام التلفون .... فالرقم هنا ليس له خصائص محددة فهو فقط يشير إلى الشخص أو الشيء الذي خصص له.</a:t>
            </a:r>
          </a:p>
          <a:p>
            <a:pPr algn="just" eaLnBrk="1" hangingPunct="1">
              <a:lnSpc>
                <a:spcPct val="80000"/>
              </a:lnSpc>
              <a:buFont typeface="Arial" pitchFamily="34" charset="0"/>
              <a:buNone/>
            </a:pPr>
            <a:endParaRPr lang="ar-SA" sz="2800" smtClean="0">
              <a:cs typeface="Simplified Arabic" pitchFamily="18" charset="-78"/>
            </a:endParaRPr>
          </a:p>
          <a:p>
            <a:pPr algn="just" rtl="1" eaLnBrk="1" hangingPunct="1">
              <a:lnSpc>
                <a:spcPct val="80000"/>
              </a:lnSpc>
              <a:buFont typeface="Arial" pitchFamily="34" charset="0"/>
              <a:buNone/>
            </a:pPr>
            <a:r>
              <a:rPr lang="ar-SA" sz="2800" smtClean="0">
                <a:cs typeface="Simplified Arabic" pitchFamily="18" charset="-78"/>
              </a:rPr>
              <a:t>ومن أمثلة هذه المقاييس </a:t>
            </a:r>
            <a:r>
              <a:rPr lang="ar-SA" sz="2800" b="1" smtClean="0">
                <a:solidFill>
                  <a:srgbClr val="FF0000"/>
                </a:solidFill>
                <a:cs typeface="Simplified Arabic" pitchFamily="18" charset="-78"/>
              </a:rPr>
              <a:t>الجنس</a:t>
            </a:r>
            <a:r>
              <a:rPr lang="ar-SA" sz="2800" smtClean="0">
                <a:cs typeface="Simplified Arabic" pitchFamily="18" charset="-78"/>
              </a:rPr>
              <a:t>، الديانة، عضوية الأحزاب، ..... فالأرقام لا تعكس معنى رياضي ولا تعكس ترتيب معين فمثلا يمكن إعطاء الذكر رقم 1 والأنثى الرقم 2 كما انه يجوز أيضا عكس الأرقام فهي فقط مجرد إشارة تصنيف.</a:t>
            </a:r>
          </a:p>
          <a:p>
            <a:pPr algn="just" rtl="1" eaLnBrk="1" hangingPunct="1">
              <a:lnSpc>
                <a:spcPct val="80000"/>
              </a:lnSpc>
              <a:buFont typeface="Arial" pitchFamily="34" charset="0"/>
              <a:buNone/>
            </a:pPr>
            <a:r>
              <a:rPr lang="ar-SA" sz="2800" smtClean="0">
                <a:cs typeface="Simplified Arabic" pitchFamily="18" charset="-78"/>
              </a:rPr>
              <a:t>مثال آخر: الحالة الاجتماعية: 1 متزوج، 2 أعزب، 3 مطلق..</a:t>
            </a:r>
          </a:p>
          <a:p>
            <a:pPr algn="just" eaLnBrk="1" hangingPunct="1">
              <a:lnSpc>
                <a:spcPct val="80000"/>
              </a:lnSpc>
            </a:pPr>
            <a:endParaRPr lang="en-US" sz="280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1000"/>
                                        <p:tgtEl>
                                          <p:spTgt spid="18435">
                                            <p:txEl>
                                              <p:pRg st="1" end="1"/>
                                            </p:txEl>
                                          </p:spTgt>
                                        </p:tgtEl>
                                      </p:cBhvr>
                                    </p:animEffect>
                                    <p:anim calcmode="lin" valueType="num">
                                      <p:cBhvr>
                                        <p:cTn id="18"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8435">
                                            <p:txEl>
                                              <p:pRg st="3" end="3"/>
                                            </p:txEl>
                                          </p:spTgt>
                                        </p:tgtEl>
                                        <p:attrNameLst>
                                          <p:attrName>style.visibility</p:attrName>
                                        </p:attrNameLst>
                                      </p:cBhvr>
                                      <p:to>
                                        <p:strVal val="visible"/>
                                      </p:to>
                                    </p:set>
                                    <p:animEffect transition="in" filter="fade">
                                      <p:cBhvr>
                                        <p:cTn id="24" dur="1000"/>
                                        <p:tgtEl>
                                          <p:spTgt spid="18435">
                                            <p:txEl>
                                              <p:pRg st="3" end="3"/>
                                            </p:txEl>
                                          </p:spTgt>
                                        </p:tgtEl>
                                      </p:cBhvr>
                                    </p:animEffect>
                                    <p:anim calcmode="lin" valueType="num">
                                      <p:cBhvr>
                                        <p:cTn id="25"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Effect transition="in" filter="fade">
                                      <p:cBhvr>
                                        <p:cTn id="31" dur="1000"/>
                                        <p:tgtEl>
                                          <p:spTgt spid="18435">
                                            <p:txEl>
                                              <p:pRg st="4" end="4"/>
                                            </p:txEl>
                                          </p:spTgt>
                                        </p:tgtEl>
                                      </p:cBhvr>
                                    </p:animEffect>
                                    <p:anim calcmode="lin" valueType="num">
                                      <p:cBhvr>
                                        <p:cTn id="32"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0" y="228600"/>
            <a:ext cx="8229600" cy="6629400"/>
          </a:xfrm>
        </p:spPr>
        <p:txBody>
          <a:bodyPr/>
          <a:lstStyle/>
          <a:p>
            <a:pPr algn="just" rtl="1" eaLnBrk="1" hangingPunct="1">
              <a:spcBef>
                <a:spcPct val="0"/>
              </a:spcBef>
            </a:pPr>
            <a:r>
              <a:rPr lang="ar-SA" sz="2800" b="1" smtClean="0">
                <a:cs typeface="Simplified Arabic" pitchFamily="18" charset="-78"/>
              </a:rPr>
              <a:t>وهذه المقاييس لا يوجد إلا عدد قليل من التحليلات الإحصائية التي يمكن استخدامها.</a:t>
            </a:r>
            <a:r>
              <a:rPr lang="ar-SA" sz="2800" b="1" smtClean="0">
                <a:solidFill>
                  <a:srgbClr val="FF0000"/>
                </a:solidFill>
                <a:cs typeface="Simplified Arabic" pitchFamily="18" charset="-78"/>
              </a:rPr>
              <a:t> </a:t>
            </a:r>
            <a:r>
              <a:rPr lang="ar-SA" sz="2800" smtClean="0">
                <a:cs typeface="Simplified Arabic" pitchFamily="18" charset="-78"/>
              </a:rPr>
              <a:t>فالباحث هنا مثلا لا يستطيع تحديد المتوسط الحسابي (لا يوجد شيء معناه متوسط الجنس أو متوسط الديانة). ولكن باستطاعته هنا استخدام النسب المئوية (</a:t>
            </a:r>
            <a:r>
              <a:rPr lang="en-US" sz="2800" smtClean="0">
                <a:cs typeface="Simplified Arabic" pitchFamily="18" charset="-78"/>
              </a:rPr>
              <a:t>percentage</a:t>
            </a:r>
            <a:r>
              <a:rPr lang="ar-SA" sz="2800" smtClean="0">
                <a:cs typeface="Simplified Arabic" pitchFamily="18" charset="-78"/>
              </a:rPr>
              <a:t>) والتكرارات (</a:t>
            </a:r>
            <a:r>
              <a:rPr lang="en-US" sz="2800" smtClean="0">
                <a:cs typeface="Simplified Arabic" pitchFamily="18" charset="-78"/>
              </a:rPr>
              <a:t>frequencies</a:t>
            </a:r>
            <a:r>
              <a:rPr lang="ar-SA" sz="2800" smtClean="0">
                <a:cs typeface="Simplified Arabic" pitchFamily="18" charset="-78"/>
              </a:rPr>
              <a:t>) مثلا يمكن تحديد نسبة الذكور والإناث.</a:t>
            </a:r>
          </a:p>
          <a:p>
            <a:pPr algn="just" rtl="1" eaLnBrk="1" hangingPunct="1">
              <a:spcBef>
                <a:spcPct val="0"/>
              </a:spcBef>
            </a:pPr>
            <a:r>
              <a:rPr lang="ar-SA" sz="2800" smtClean="0">
                <a:cs typeface="Simplified Arabic" pitchFamily="18" charset="-78"/>
              </a:rPr>
              <a:t> </a:t>
            </a:r>
            <a:r>
              <a:rPr lang="ar-SA" sz="2800" b="1" smtClean="0">
                <a:cs typeface="Simplified Arabic" pitchFamily="18" charset="-78"/>
              </a:rPr>
              <a:t>ويعتبر المنوال (</a:t>
            </a:r>
            <a:r>
              <a:rPr lang="en-US" sz="2800" b="1" smtClean="0">
                <a:cs typeface="Simplified Arabic" pitchFamily="18" charset="-78"/>
              </a:rPr>
              <a:t>mode</a:t>
            </a:r>
            <a:r>
              <a:rPr lang="ar-SA" sz="2800" b="1" smtClean="0">
                <a:cs typeface="Simplified Arabic" pitchFamily="18" charset="-78"/>
              </a:rPr>
              <a:t>) هو المقياس الوحيد للنزعة المركزية (</a:t>
            </a:r>
            <a:r>
              <a:rPr lang="en-US" sz="2800" b="1" smtClean="0">
                <a:cs typeface="Simplified Arabic" pitchFamily="18" charset="-78"/>
              </a:rPr>
              <a:t>central tendency</a:t>
            </a:r>
            <a:r>
              <a:rPr lang="ar-SA" sz="2800" b="1" smtClean="0">
                <a:cs typeface="Simplified Arabic" pitchFamily="18" charset="-78"/>
              </a:rPr>
              <a:t>) الذي يمكن حسابه في حالة هذه المقاييس ويشير إلى القيمة الأكثر تكرارا.</a:t>
            </a:r>
          </a:p>
          <a:p>
            <a:pPr algn="just" rtl="1" eaLnBrk="1" hangingPunct="1">
              <a:spcBef>
                <a:spcPct val="0"/>
              </a:spcBef>
            </a:pPr>
            <a:r>
              <a:rPr lang="ar-SA" sz="2800" b="1" smtClean="0">
                <a:cs typeface="Simplified Arabic" pitchFamily="18" charset="-78"/>
              </a:rPr>
              <a:t>كما أن هذه المقاييس لا يمكن إجراء العمليات الحسابية عليها  (الجمع والطرح والضرب والقسمة)</a:t>
            </a:r>
            <a:r>
              <a:rPr lang="ar-SA" sz="2800" smtClean="0">
                <a:cs typeface="Simplified Arabic" pitchFamily="18" charset="-78"/>
              </a:rPr>
              <a:t> إذ لا يوجد معنى لان نجمع رقم الذكور مع رقم الإناث مثلا. كما وتعتبر هذه المقاييس </a:t>
            </a:r>
            <a:r>
              <a:rPr lang="ar-SA" sz="2800" b="1" smtClean="0">
                <a:solidFill>
                  <a:srgbClr val="FF0000"/>
                </a:solidFill>
                <a:cs typeface="Simplified Arabic" pitchFamily="18" charset="-78"/>
              </a:rPr>
              <a:t>في أدنى سلم المقاييس وابسطها.</a:t>
            </a:r>
          </a:p>
          <a:p>
            <a:pPr algn="just" rtl="1" eaLnBrk="1" hangingPunct="1">
              <a:spcBef>
                <a:spcPct val="0"/>
              </a:spcBef>
            </a:pPr>
            <a:r>
              <a:rPr lang="ar-SA" sz="2800" b="1" smtClean="0">
                <a:cs typeface="Simplified Arabic" pitchFamily="18" charset="-78"/>
              </a:rPr>
              <a:t>تطبق الاختبارات اللامعلمية على هذا النوع من المقاييس ولا يجوز مطلقا استخدام الاختبارات المعلمية</a:t>
            </a:r>
            <a:endParaRPr lang="en-US" sz="2800" b="1" smtClean="0">
              <a:cs typeface="Simplified Arabic" pitchFamily="18" charset="-78"/>
            </a:endParaRPr>
          </a:p>
          <a:p>
            <a:pPr algn="just" eaLnBrk="1" hangingPunct="1">
              <a:spcBef>
                <a:spcPct val="0"/>
              </a:spcBef>
            </a:pPr>
            <a:endParaRPr lang="en-US" sz="280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fade">
                                      <p:cBhvr>
                                        <p:cTn id="7" dur="1000"/>
                                        <p:tgtEl>
                                          <p:spTgt spid="19458">
                                            <p:txEl>
                                              <p:pRg st="0" end="0"/>
                                            </p:txEl>
                                          </p:spTgt>
                                        </p:tgtEl>
                                      </p:cBhvr>
                                    </p:animEffect>
                                    <p:anim calcmode="lin" valueType="num">
                                      <p:cBhvr>
                                        <p:cTn id="8" dur="10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458">
                                            <p:txEl>
                                              <p:pRg st="1" end="1"/>
                                            </p:txEl>
                                          </p:spTgt>
                                        </p:tgtEl>
                                        <p:attrNameLst>
                                          <p:attrName>style.visibility</p:attrName>
                                        </p:attrNameLst>
                                      </p:cBhvr>
                                      <p:to>
                                        <p:strVal val="visible"/>
                                      </p:to>
                                    </p:set>
                                    <p:animEffect transition="in" filter="fade">
                                      <p:cBhvr>
                                        <p:cTn id="14" dur="1000"/>
                                        <p:tgtEl>
                                          <p:spTgt spid="19458">
                                            <p:txEl>
                                              <p:pRg st="1" end="1"/>
                                            </p:txEl>
                                          </p:spTgt>
                                        </p:tgtEl>
                                      </p:cBhvr>
                                    </p:animEffect>
                                    <p:anim calcmode="lin" valueType="num">
                                      <p:cBhvr>
                                        <p:cTn id="15" dur="1000" fill="hold"/>
                                        <p:tgtEl>
                                          <p:spTgt spid="1945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458">
                                            <p:txEl>
                                              <p:pRg st="2" end="2"/>
                                            </p:txEl>
                                          </p:spTgt>
                                        </p:tgtEl>
                                        <p:attrNameLst>
                                          <p:attrName>style.visibility</p:attrName>
                                        </p:attrNameLst>
                                      </p:cBhvr>
                                      <p:to>
                                        <p:strVal val="visible"/>
                                      </p:to>
                                    </p:set>
                                    <p:animEffect transition="in" filter="fade">
                                      <p:cBhvr>
                                        <p:cTn id="21" dur="1000"/>
                                        <p:tgtEl>
                                          <p:spTgt spid="19458">
                                            <p:txEl>
                                              <p:pRg st="2" end="2"/>
                                            </p:txEl>
                                          </p:spTgt>
                                        </p:tgtEl>
                                      </p:cBhvr>
                                    </p:animEffect>
                                    <p:anim calcmode="lin" valueType="num">
                                      <p:cBhvr>
                                        <p:cTn id="22" dur="1000" fill="hold"/>
                                        <p:tgtEl>
                                          <p:spTgt spid="1945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4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9458">
                                            <p:txEl>
                                              <p:pRg st="3" end="3"/>
                                            </p:txEl>
                                          </p:spTgt>
                                        </p:tgtEl>
                                        <p:attrNameLst>
                                          <p:attrName>style.visibility</p:attrName>
                                        </p:attrNameLst>
                                      </p:cBhvr>
                                      <p:to>
                                        <p:strVal val="visible"/>
                                      </p:to>
                                    </p:set>
                                    <p:animEffect transition="in" filter="fade">
                                      <p:cBhvr>
                                        <p:cTn id="28" dur="1000"/>
                                        <p:tgtEl>
                                          <p:spTgt spid="19458">
                                            <p:txEl>
                                              <p:pRg st="3" end="3"/>
                                            </p:txEl>
                                          </p:spTgt>
                                        </p:tgtEl>
                                      </p:cBhvr>
                                    </p:animEffect>
                                    <p:anim calcmode="lin" valueType="num">
                                      <p:cBhvr>
                                        <p:cTn id="29" dur="1000" fill="hold"/>
                                        <p:tgtEl>
                                          <p:spTgt spid="1945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45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6" name="Rectangle 2"/>
          <p:cNvSpPr>
            <a:spLocks noGrp="1" noChangeArrowheads="1"/>
          </p:cNvSpPr>
          <p:nvPr>
            <p:ph type="title" idx="4294967295"/>
          </p:nvPr>
        </p:nvSpPr>
        <p:spPr>
          <a:xfrm>
            <a:off x="0" y="274638"/>
            <a:ext cx="8229600" cy="487362"/>
          </a:xfrm>
        </p:spPr>
        <p:txBody>
          <a:bodyPr>
            <a:normAutofit fontScale="90000"/>
          </a:bodyPr>
          <a:lstStyle/>
          <a:p>
            <a:pPr algn="r" rtl="1" eaLnBrk="1" fontAlgn="auto" hangingPunct="1">
              <a:spcAft>
                <a:spcPts val="0"/>
              </a:spcAft>
              <a:defRPr/>
            </a:pPr>
            <a:r>
              <a:rPr lang="ar-SA" b="1" dirty="0" smtClean="0">
                <a:solidFill>
                  <a:srgbClr val="FF0000"/>
                </a:solidFill>
              </a:rPr>
              <a:t>امثلة على المقياس الاسمي</a:t>
            </a:r>
            <a:endParaRPr lang="en-US" b="1" dirty="0" smtClean="0">
              <a:solidFill>
                <a:srgbClr val="FF0000"/>
              </a:solidFill>
              <a:cs typeface="Times New Roman" pitchFamily="18" charset="0"/>
            </a:endParaRPr>
          </a:p>
        </p:txBody>
      </p:sp>
      <p:sp>
        <p:nvSpPr>
          <p:cNvPr id="20483" name="Rectangle 3"/>
          <p:cNvSpPr>
            <a:spLocks noGrp="1" noChangeArrowheads="1"/>
          </p:cNvSpPr>
          <p:nvPr>
            <p:ph type="body" sz="half" idx="4294967295"/>
          </p:nvPr>
        </p:nvSpPr>
        <p:spPr>
          <a:xfrm>
            <a:off x="0" y="1052513"/>
            <a:ext cx="9163050" cy="5461000"/>
          </a:xfrm>
        </p:spPr>
        <p:txBody>
          <a:bodyPr/>
          <a:lstStyle/>
          <a:p>
            <a:pPr algn="r" rtl="1" eaLnBrk="1" hangingPunct="1">
              <a:lnSpc>
                <a:spcPct val="80000"/>
              </a:lnSpc>
              <a:buFont typeface="Arial" pitchFamily="34" charset="0"/>
              <a:buNone/>
            </a:pPr>
            <a:r>
              <a:rPr lang="ar-SA" sz="1800" b="1" smtClean="0"/>
              <a:t>1- </a:t>
            </a:r>
            <a:r>
              <a:rPr lang="ar-SA" sz="2400" b="1" smtClean="0"/>
              <a:t>الديانة</a:t>
            </a:r>
            <a:r>
              <a:rPr lang="ar-SA" sz="1800" b="1" smtClean="0"/>
              <a:t>:</a:t>
            </a:r>
          </a:p>
          <a:p>
            <a:pPr eaLnBrk="1" hangingPunct="1">
              <a:lnSpc>
                <a:spcPct val="80000"/>
              </a:lnSpc>
              <a:buFont typeface="Arial" pitchFamily="34" charset="0"/>
              <a:buNone/>
            </a:pPr>
            <a:endParaRPr lang="ar-SA" sz="1800" b="1"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algn="r" rtl="1" eaLnBrk="1" hangingPunct="1">
              <a:lnSpc>
                <a:spcPct val="80000"/>
              </a:lnSpc>
              <a:buFont typeface="Arial" pitchFamily="34" charset="0"/>
              <a:buNone/>
            </a:pPr>
            <a:r>
              <a:rPr lang="ar-SA" sz="2000" b="1" smtClean="0"/>
              <a:t>2- </a:t>
            </a:r>
            <a:r>
              <a:rPr lang="ar-SA" sz="2800" b="1" smtClean="0"/>
              <a:t>التخصص العلمي</a:t>
            </a:r>
            <a:endParaRPr lang="ar-SA" sz="2000" b="1" smtClean="0"/>
          </a:p>
          <a:p>
            <a:pPr eaLnBrk="1" hangingPunct="1">
              <a:lnSpc>
                <a:spcPct val="80000"/>
              </a:lnSpc>
              <a:buFont typeface="Arial" pitchFamily="34" charset="0"/>
              <a:buNone/>
            </a:pPr>
            <a:endParaRPr lang="ar-SA" sz="2000" b="1"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800" smtClean="0"/>
          </a:p>
          <a:p>
            <a:pPr eaLnBrk="1" hangingPunct="1">
              <a:lnSpc>
                <a:spcPct val="80000"/>
              </a:lnSpc>
              <a:buFont typeface="Arial" pitchFamily="34" charset="0"/>
              <a:buNone/>
            </a:pPr>
            <a:endParaRPr lang="ar-SA" sz="1000" smtClean="0"/>
          </a:p>
          <a:p>
            <a:pPr eaLnBrk="1" hangingPunct="1">
              <a:lnSpc>
                <a:spcPct val="80000"/>
              </a:lnSpc>
              <a:buFont typeface="Arial" pitchFamily="34" charset="0"/>
              <a:buNone/>
            </a:pPr>
            <a:endParaRPr lang="ar-SA" sz="1000" smtClean="0"/>
          </a:p>
          <a:p>
            <a:pPr algn="r" rtl="1" eaLnBrk="1" hangingPunct="1">
              <a:lnSpc>
                <a:spcPct val="80000"/>
              </a:lnSpc>
              <a:buFont typeface="Arial" pitchFamily="34" charset="0"/>
              <a:buNone/>
            </a:pPr>
            <a:r>
              <a:rPr lang="ar-SA" sz="2400" b="1" smtClean="0"/>
              <a:t>3-  الأسئلة التي تكون الإجابة عليها بنعم أو لا </a:t>
            </a:r>
            <a:r>
              <a:rPr lang="ar-SA" sz="1800" b="1" smtClean="0"/>
              <a:t>:</a:t>
            </a:r>
          </a:p>
          <a:p>
            <a:pPr eaLnBrk="1" hangingPunct="1">
              <a:lnSpc>
                <a:spcPct val="80000"/>
              </a:lnSpc>
              <a:buFont typeface="Arial" pitchFamily="34" charset="0"/>
              <a:buNone/>
            </a:pPr>
            <a:endParaRPr lang="ar-SA" sz="1800" b="1" smtClean="0"/>
          </a:p>
          <a:p>
            <a:pPr eaLnBrk="1" hangingPunct="1">
              <a:lnSpc>
                <a:spcPct val="80000"/>
              </a:lnSpc>
              <a:buFont typeface="Arial" pitchFamily="34" charset="0"/>
              <a:buNone/>
            </a:pPr>
            <a:endParaRPr lang="ar-SA" sz="1400" b="1" smtClean="0"/>
          </a:p>
          <a:p>
            <a:pPr eaLnBrk="1" hangingPunct="1">
              <a:lnSpc>
                <a:spcPct val="80000"/>
              </a:lnSpc>
              <a:buFont typeface="Arial" pitchFamily="34" charset="0"/>
              <a:buNone/>
            </a:pPr>
            <a:endParaRPr lang="ar-SA" sz="2000" b="1" smtClean="0"/>
          </a:p>
          <a:p>
            <a:pPr eaLnBrk="1" hangingPunct="1">
              <a:lnSpc>
                <a:spcPct val="80000"/>
              </a:lnSpc>
              <a:buFont typeface="Arial" pitchFamily="34" charset="0"/>
              <a:buNone/>
            </a:pPr>
            <a:endParaRPr lang="ar-SA" sz="2000" b="1" smtClean="0"/>
          </a:p>
          <a:p>
            <a:pPr algn="just" rtl="1" eaLnBrk="1" hangingPunct="1">
              <a:lnSpc>
                <a:spcPct val="80000"/>
              </a:lnSpc>
              <a:buFont typeface="Arial" pitchFamily="34" charset="0"/>
              <a:buNone/>
            </a:pPr>
            <a:r>
              <a:rPr lang="ar-SA" sz="2800" b="1" smtClean="0"/>
              <a:t>يلاحظ أن الأرقام هنا فقط </a:t>
            </a:r>
            <a:r>
              <a:rPr lang="ar-SA" sz="2800" b="1" smtClean="0">
                <a:solidFill>
                  <a:srgbClr val="FF0000"/>
                </a:solidFill>
              </a:rPr>
              <a:t>للترميز</a:t>
            </a:r>
            <a:r>
              <a:rPr lang="ar-SA" sz="2800" b="1" smtClean="0"/>
              <a:t> وليس لها أي معنى كمي أو ترتيبي وهي فقط لأغراض </a:t>
            </a:r>
            <a:r>
              <a:rPr lang="ar-SA" sz="2800" b="1" smtClean="0">
                <a:solidFill>
                  <a:srgbClr val="FF0000"/>
                </a:solidFill>
              </a:rPr>
              <a:t>التصنيف</a:t>
            </a:r>
            <a:r>
              <a:rPr lang="ar-SA" sz="2800" b="1" smtClean="0"/>
              <a:t> ويمكننا وضع أي رقم ولأي صفة وكما نشاء </a:t>
            </a:r>
            <a:endParaRPr lang="en-US" sz="2800" b="1" smtClean="0">
              <a:cs typeface="Arial" pitchFamily="34" charset="0"/>
            </a:endParaRPr>
          </a:p>
        </p:txBody>
      </p:sp>
      <p:graphicFrame>
        <p:nvGraphicFramePr>
          <p:cNvPr id="18544" name="Group 112"/>
          <p:cNvGraphicFramePr>
            <a:graphicFrameLocks noGrp="1"/>
          </p:cNvGraphicFramePr>
          <p:nvPr>
            <p:ph sz="quarter" idx="4294967295"/>
          </p:nvPr>
        </p:nvGraphicFramePr>
        <p:xfrm>
          <a:off x="0" y="1341438"/>
          <a:ext cx="4062413" cy="1214516"/>
        </p:xfrm>
        <a:graphic>
          <a:graphicData uri="http://schemas.openxmlformats.org/drawingml/2006/table">
            <a:tbl>
              <a:tblPr rtl="1"/>
              <a:tblGrid>
                <a:gridCol w="965200"/>
                <a:gridCol w="1119188"/>
                <a:gridCol w="1131887"/>
                <a:gridCol w="846138"/>
              </a:tblGrid>
              <a:tr h="696420">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dirty="0" smtClean="0">
                          <a:ln>
                            <a:noFill/>
                          </a:ln>
                          <a:solidFill>
                            <a:schemeClr val="tx1"/>
                          </a:solidFill>
                          <a:effectLst/>
                          <a:latin typeface="Calibri" pitchFamily="34" charset="0"/>
                          <a:cs typeface="Arial" pitchFamily="34" charset="0"/>
                        </a:rPr>
                        <a:t>مسلم</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مسيحي</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يهودي</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DZ" sz="2800" b="0" i="0" u="none" strike="noStrike" cap="none" normalizeH="0" baseline="0" dirty="0" smtClean="0">
                          <a:ln>
                            <a:noFill/>
                          </a:ln>
                          <a:solidFill>
                            <a:schemeClr val="tx1"/>
                          </a:solidFill>
                          <a:effectLst/>
                          <a:latin typeface="Calibri" pitchFamily="34" charset="0"/>
                          <a:cs typeface="Arial" pitchFamily="34" charset="0"/>
                        </a:rPr>
                        <a:t>بوذي</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17">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1</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2</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3</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dirty="0" smtClean="0">
                          <a:ln>
                            <a:noFill/>
                          </a:ln>
                          <a:solidFill>
                            <a:schemeClr val="tx1"/>
                          </a:solidFill>
                          <a:effectLst/>
                          <a:latin typeface="Calibri" pitchFamily="34" charset="0"/>
                          <a:cs typeface="Arial" pitchFamily="34" charset="0"/>
                        </a:rPr>
                        <a:t>4</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524" name="Group 92"/>
          <p:cNvGraphicFramePr>
            <a:graphicFrameLocks noGrp="1"/>
          </p:cNvGraphicFramePr>
          <p:nvPr>
            <p:ph sz="quarter" idx="4294967295"/>
          </p:nvPr>
        </p:nvGraphicFramePr>
        <p:xfrm>
          <a:off x="1" y="2781300"/>
          <a:ext cx="4602162" cy="1036638"/>
        </p:xfrm>
        <a:graphic>
          <a:graphicData uri="http://schemas.openxmlformats.org/drawingml/2006/table">
            <a:tbl>
              <a:tblPr rtl="1"/>
              <a:tblGrid>
                <a:gridCol w="1009650"/>
                <a:gridCol w="1100137"/>
                <a:gridCol w="1482725"/>
                <a:gridCol w="1009650"/>
              </a:tblGrid>
              <a:tr h="518319">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dirty="0" smtClean="0">
                          <a:ln>
                            <a:noFill/>
                          </a:ln>
                          <a:solidFill>
                            <a:schemeClr val="tx1"/>
                          </a:solidFill>
                          <a:effectLst/>
                          <a:latin typeface="Calibri" pitchFamily="34" charset="0"/>
                          <a:cs typeface="Arial" pitchFamily="34" charset="0"/>
                        </a:rPr>
                        <a:t>اقتصاد</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محاسبة</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DZ" sz="2800" b="0" i="0" u="none" strike="noStrike" cap="none" normalizeH="0" baseline="0" dirty="0" smtClean="0">
                          <a:ln>
                            <a:noFill/>
                          </a:ln>
                          <a:solidFill>
                            <a:schemeClr val="tx1"/>
                          </a:solidFill>
                          <a:effectLst/>
                          <a:latin typeface="Calibri" pitchFamily="34" charset="0"/>
                          <a:cs typeface="Arial" pitchFamily="34" charset="0"/>
                        </a:rPr>
                        <a:t>إ</a:t>
                      </a:r>
                      <a:r>
                        <a:rPr kumimoji="0" lang="ar-SA" sz="2800" b="0" i="0" u="none" strike="noStrike" cap="none" normalizeH="0" baseline="0" dirty="0" smtClean="0">
                          <a:ln>
                            <a:noFill/>
                          </a:ln>
                          <a:solidFill>
                            <a:schemeClr val="tx1"/>
                          </a:solidFill>
                          <a:effectLst/>
                          <a:latin typeface="Calibri" pitchFamily="34" charset="0"/>
                          <a:cs typeface="Arial" pitchFamily="34" charset="0"/>
                        </a:rPr>
                        <a:t>دارة </a:t>
                      </a:r>
                      <a:r>
                        <a:rPr kumimoji="0" lang="ar-DZ" sz="2800" b="0" i="0" u="none" strike="noStrike" cap="none" normalizeH="0" baseline="0" dirty="0" smtClean="0">
                          <a:ln>
                            <a:noFill/>
                          </a:ln>
                          <a:solidFill>
                            <a:schemeClr val="tx1"/>
                          </a:solidFill>
                          <a:effectLst/>
                          <a:latin typeface="Calibri" pitchFamily="34" charset="0"/>
                          <a:cs typeface="Arial" pitchFamily="34" charset="0"/>
                        </a:rPr>
                        <a:t>أ</a:t>
                      </a:r>
                      <a:r>
                        <a:rPr kumimoji="0" lang="ar-SA" sz="2800" b="0" i="0" u="none" strike="noStrike" cap="none" normalizeH="0" baseline="0" dirty="0" smtClean="0">
                          <a:ln>
                            <a:noFill/>
                          </a:ln>
                          <a:solidFill>
                            <a:schemeClr val="tx1"/>
                          </a:solidFill>
                          <a:effectLst/>
                          <a:latin typeface="Calibri" pitchFamily="34" charset="0"/>
                          <a:cs typeface="Arial" pitchFamily="34" charset="0"/>
                        </a:rPr>
                        <a:t>عمال</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DZ" sz="2800" b="0" i="0" u="none" strike="noStrike" cap="none" normalizeH="0" baseline="0" dirty="0" smtClean="0">
                          <a:ln>
                            <a:noFill/>
                          </a:ln>
                          <a:solidFill>
                            <a:schemeClr val="tx1"/>
                          </a:solidFill>
                          <a:effectLst/>
                          <a:latin typeface="Calibri" pitchFamily="34" charset="0"/>
                          <a:cs typeface="Arial" pitchFamily="34" charset="0"/>
                        </a:rPr>
                        <a:t>تسويق</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1</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2</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dirty="0" smtClean="0">
                          <a:ln>
                            <a:noFill/>
                          </a:ln>
                          <a:solidFill>
                            <a:schemeClr val="tx1"/>
                          </a:solidFill>
                          <a:effectLst/>
                          <a:latin typeface="Calibri" pitchFamily="34" charset="0"/>
                          <a:cs typeface="Arial" pitchFamily="34" charset="0"/>
                        </a:rPr>
                        <a:t>3</a:t>
                      </a:r>
                      <a:endParaRPr kumimoji="0" lang="en-US" sz="2800" b="0" i="0" u="none" strike="noStrike" cap="none" normalizeH="0" baseline="0" dirty="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4</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543" name="Group 111"/>
          <p:cNvGraphicFramePr>
            <a:graphicFrameLocks noGrp="1"/>
          </p:cNvGraphicFramePr>
          <p:nvPr/>
        </p:nvGraphicFramePr>
        <p:xfrm>
          <a:off x="2411413" y="4365625"/>
          <a:ext cx="914400" cy="1036638"/>
        </p:xfrm>
        <a:graphic>
          <a:graphicData uri="http://schemas.openxmlformats.org/drawingml/2006/table">
            <a:tbl>
              <a:tblPr rtl="1"/>
              <a:tblGrid>
                <a:gridCol w="531813"/>
                <a:gridCol w="382587"/>
              </a:tblGrid>
              <a:tr h="518319">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نعم</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لا</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1</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pPr>
                      <a:r>
                        <a:rPr kumimoji="0" lang="ar-SA" sz="2800" b="0" i="0" u="none" strike="noStrike" cap="none" normalizeH="0" baseline="0" smtClean="0">
                          <a:ln>
                            <a:noFill/>
                          </a:ln>
                          <a:solidFill>
                            <a:schemeClr val="tx1"/>
                          </a:solidFill>
                          <a:effectLst/>
                          <a:latin typeface="Calibri" pitchFamily="34" charset="0"/>
                          <a:cs typeface="Arial" pitchFamily="34" charset="0"/>
                        </a:rPr>
                        <a:t>2</a:t>
                      </a:r>
                      <a:endParaRPr kumimoji="0" lang="en-US" sz="2800" b="0" i="0" u="none" strike="noStrike" cap="none" normalizeH="0" baseline="0" smtClean="0">
                        <a:ln>
                          <a:noFill/>
                        </a:ln>
                        <a:solidFill>
                          <a:schemeClr val="tx1"/>
                        </a:solidFill>
                        <a:effectLst/>
                        <a:latin typeface="Calibri" pitchFamily="34" charset="0"/>
                        <a:cs typeface="Arial" pitchFamily="34"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800" decel="100000"/>
                                        <p:tgtEl>
                                          <p:spTgt spid="272386"/>
                                        </p:tgtEl>
                                      </p:cBhvr>
                                    </p:animEffect>
                                    <p:anim calcmode="lin" valueType="num">
                                      <p:cBhvr>
                                        <p:cTn id="8" dur="800" decel="100000" fill="hold"/>
                                        <p:tgtEl>
                                          <p:spTgt spid="272386"/>
                                        </p:tgtEl>
                                        <p:attrNameLst>
                                          <p:attrName>style.rotation</p:attrName>
                                        </p:attrNameLst>
                                      </p:cBhvr>
                                      <p:tavLst>
                                        <p:tav tm="0">
                                          <p:val>
                                            <p:fltVal val="-90"/>
                                          </p:val>
                                        </p:tav>
                                        <p:tav tm="100000">
                                          <p:val>
                                            <p:fltVal val="0"/>
                                          </p:val>
                                        </p:tav>
                                      </p:tavLst>
                                    </p:anim>
                                    <p:anim calcmode="lin" valueType="num">
                                      <p:cBhvr>
                                        <p:cTn id="9" dur="800" decel="100000" fill="hold"/>
                                        <p:tgtEl>
                                          <p:spTgt spid="272386"/>
                                        </p:tgtEl>
                                        <p:attrNameLst>
                                          <p:attrName>ppt_x</p:attrName>
                                        </p:attrNameLst>
                                      </p:cBhvr>
                                      <p:tavLst>
                                        <p:tav tm="0">
                                          <p:val>
                                            <p:strVal val="#ppt_x+0.4"/>
                                          </p:val>
                                        </p:tav>
                                        <p:tav tm="100000">
                                          <p:val>
                                            <p:strVal val="#ppt_x-0.05"/>
                                          </p:val>
                                        </p:tav>
                                      </p:tavLst>
                                    </p:anim>
                                    <p:anim calcmode="lin" valueType="num">
                                      <p:cBhvr>
                                        <p:cTn id="10" dur="800" decel="100000" fill="hold"/>
                                        <p:tgtEl>
                                          <p:spTgt spid="2723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23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238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483">
                                            <p:txEl>
                                              <p:pRg st="0" end="0"/>
                                            </p:txEl>
                                          </p:spTgt>
                                        </p:tgtEl>
                                        <p:attrNameLst>
                                          <p:attrName>style.visibility</p:attrName>
                                        </p:attrNameLst>
                                      </p:cBhvr>
                                      <p:to>
                                        <p:strVal val="visible"/>
                                      </p:to>
                                    </p:set>
                                    <p:animEffect transition="in" filter="fade">
                                      <p:cBhvr>
                                        <p:cTn id="17" dur="1000"/>
                                        <p:tgtEl>
                                          <p:spTgt spid="20483">
                                            <p:txEl>
                                              <p:pRg st="0" end="0"/>
                                            </p:txEl>
                                          </p:spTgt>
                                        </p:tgtEl>
                                      </p:cBhvr>
                                    </p:animEffect>
                                    <p:anim calcmode="lin" valueType="num">
                                      <p:cBhvr>
                                        <p:cTn id="18"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0483">
                                            <p:txEl>
                                              <p:pRg st="9" end="9"/>
                                            </p:txEl>
                                          </p:spTgt>
                                        </p:tgtEl>
                                        <p:attrNameLst>
                                          <p:attrName>style.visibility</p:attrName>
                                        </p:attrNameLst>
                                      </p:cBhvr>
                                      <p:to>
                                        <p:strVal val="visible"/>
                                      </p:to>
                                    </p:set>
                                    <p:animEffect transition="in" filter="fade">
                                      <p:cBhvr>
                                        <p:cTn id="24" dur="1000"/>
                                        <p:tgtEl>
                                          <p:spTgt spid="20483">
                                            <p:txEl>
                                              <p:pRg st="9" end="9"/>
                                            </p:txEl>
                                          </p:spTgt>
                                        </p:tgtEl>
                                      </p:cBhvr>
                                    </p:animEffect>
                                    <p:anim calcmode="lin" valueType="num">
                                      <p:cBhvr>
                                        <p:cTn id="25" dur="1000" fill="hold"/>
                                        <p:tgtEl>
                                          <p:spTgt spid="20483">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048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0483">
                                            <p:txEl>
                                              <p:pRg st="17" end="17"/>
                                            </p:txEl>
                                          </p:spTgt>
                                        </p:tgtEl>
                                        <p:attrNameLst>
                                          <p:attrName>style.visibility</p:attrName>
                                        </p:attrNameLst>
                                      </p:cBhvr>
                                      <p:to>
                                        <p:strVal val="visible"/>
                                      </p:to>
                                    </p:set>
                                    <p:animEffect transition="in" filter="fade">
                                      <p:cBhvr>
                                        <p:cTn id="31" dur="1000"/>
                                        <p:tgtEl>
                                          <p:spTgt spid="20483">
                                            <p:txEl>
                                              <p:pRg st="17" end="17"/>
                                            </p:txEl>
                                          </p:spTgt>
                                        </p:tgtEl>
                                      </p:cBhvr>
                                    </p:animEffect>
                                    <p:anim calcmode="lin" valueType="num">
                                      <p:cBhvr>
                                        <p:cTn id="32" dur="1000" fill="hold"/>
                                        <p:tgtEl>
                                          <p:spTgt spid="20483">
                                            <p:txEl>
                                              <p:pRg st="17" end="17"/>
                                            </p:txEl>
                                          </p:spTgt>
                                        </p:tgtEl>
                                        <p:attrNameLst>
                                          <p:attrName>ppt_x</p:attrName>
                                        </p:attrNameLst>
                                      </p:cBhvr>
                                      <p:tavLst>
                                        <p:tav tm="0">
                                          <p:val>
                                            <p:strVal val="#ppt_x"/>
                                          </p:val>
                                        </p:tav>
                                        <p:tav tm="100000">
                                          <p:val>
                                            <p:strVal val="#ppt_x"/>
                                          </p:val>
                                        </p:tav>
                                      </p:tavLst>
                                    </p:anim>
                                    <p:anim calcmode="lin" valueType="num">
                                      <p:cBhvr>
                                        <p:cTn id="33" dur="1000" fill="hold"/>
                                        <p:tgtEl>
                                          <p:spTgt spid="2048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483">
                                            <p:txEl>
                                              <p:pRg st="22" end="22"/>
                                            </p:txEl>
                                          </p:spTgt>
                                        </p:tgtEl>
                                        <p:attrNameLst>
                                          <p:attrName>style.visibility</p:attrName>
                                        </p:attrNameLst>
                                      </p:cBhvr>
                                      <p:to>
                                        <p:strVal val="visible"/>
                                      </p:to>
                                    </p:set>
                                    <p:animEffect transition="in" filter="fade">
                                      <p:cBhvr>
                                        <p:cTn id="38" dur="1000"/>
                                        <p:tgtEl>
                                          <p:spTgt spid="20483">
                                            <p:txEl>
                                              <p:pRg st="22" end="22"/>
                                            </p:txEl>
                                          </p:spTgt>
                                        </p:tgtEl>
                                      </p:cBhvr>
                                    </p:animEffect>
                                    <p:anim calcmode="lin" valueType="num">
                                      <p:cBhvr>
                                        <p:cTn id="39" dur="1000" fill="hold"/>
                                        <p:tgtEl>
                                          <p:spTgt spid="20483">
                                            <p:txEl>
                                              <p:pRg st="22" end="22"/>
                                            </p:txEl>
                                          </p:spTgt>
                                        </p:tgtEl>
                                        <p:attrNameLst>
                                          <p:attrName>ppt_x</p:attrName>
                                        </p:attrNameLst>
                                      </p:cBhvr>
                                      <p:tavLst>
                                        <p:tav tm="0">
                                          <p:val>
                                            <p:strVal val="#ppt_x"/>
                                          </p:val>
                                        </p:tav>
                                        <p:tav tm="100000">
                                          <p:val>
                                            <p:strVal val="#ppt_x"/>
                                          </p:val>
                                        </p:tav>
                                      </p:tavLst>
                                    </p:anim>
                                    <p:anim calcmode="lin" valueType="num">
                                      <p:cBhvr>
                                        <p:cTn id="40" dur="1000" fill="hold"/>
                                        <p:tgtEl>
                                          <p:spTgt spid="20483">
                                            <p:txEl>
                                              <p:pRg st="22" end="2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P spid="2048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idx="4294967295"/>
          </p:nvPr>
        </p:nvSpPr>
        <p:spPr>
          <a:xfrm>
            <a:off x="457200" y="274638"/>
            <a:ext cx="8229600" cy="1249362"/>
          </a:xfrm>
        </p:spPr>
        <p:txBody>
          <a:bodyPr>
            <a:normAutofit fontScale="90000"/>
          </a:bodyPr>
          <a:lstStyle/>
          <a:p>
            <a:pPr rtl="1" eaLnBrk="1" fontAlgn="auto" hangingPunct="1">
              <a:spcAft>
                <a:spcPts val="0"/>
              </a:spcAft>
              <a:defRPr/>
            </a:pPr>
            <a:r>
              <a:rPr lang="ar-SA" sz="4000" b="1" dirty="0" smtClean="0">
                <a:solidFill>
                  <a:srgbClr val="FFFF00"/>
                </a:solidFill>
              </a:rPr>
              <a:t>2- مقاييس الترتيب  </a:t>
            </a:r>
            <a:br>
              <a:rPr lang="ar-SA" sz="4000" b="1" dirty="0" smtClean="0">
                <a:solidFill>
                  <a:srgbClr val="FFFF00"/>
                </a:solidFill>
              </a:rPr>
            </a:br>
            <a:r>
              <a:rPr lang="ar-SA" sz="4000" b="1" dirty="0" smtClean="0">
                <a:solidFill>
                  <a:srgbClr val="FFFF00"/>
                </a:solidFill>
              </a:rPr>
              <a:t>(</a:t>
            </a:r>
            <a:r>
              <a:rPr lang="en-US" sz="4000" b="1" dirty="0" smtClean="0">
                <a:solidFill>
                  <a:srgbClr val="FFFF00"/>
                </a:solidFill>
                <a:cs typeface="Times New Roman" pitchFamily="18" charset="0"/>
              </a:rPr>
              <a:t>Ordinal Measurement Scales</a:t>
            </a:r>
            <a:r>
              <a:rPr lang="ar-SA" sz="4000" dirty="0" smtClean="0">
                <a:solidFill>
                  <a:srgbClr val="FFFF00"/>
                </a:solidFill>
              </a:rPr>
              <a:t>)</a:t>
            </a:r>
            <a:endParaRPr lang="en-US" sz="4000" dirty="0" smtClean="0">
              <a:solidFill>
                <a:srgbClr val="FFFF00"/>
              </a:solidFill>
              <a:cs typeface="Times New Roman" pitchFamily="18" charset="0"/>
            </a:endParaRPr>
          </a:p>
        </p:txBody>
      </p:sp>
      <p:sp>
        <p:nvSpPr>
          <p:cNvPr id="21507" name="Rectangle 3"/>
          <p:cNvSpPr>
            <a:spLocks noGrp="1" noChangeArrowheads="1"/>
          </p:cNvSpPr>
          <p:nvPr>
            <p:ph type="body" idx="4294967295"/>
          </p:nvPr>
        </p:nvSpPr>
        <p:spPr>
          <a:xfrm>
            <a:off x="323850" y="1557338"/>
            <a:ext cx="8362950" cy="4568825"/>
          </a:xfrm>
        </p:spPr>
        <p:txBody>
          <a:bodyPr/>
          <a:lstStyle/>
          <a:p>
            <a:pPr algn="just" rtl="1" eaLnBrk="1" hangingPunct="1">
              <a:lnSpc>
                <a:spcPct val="80000"/>
              </a:lnSpc>
              <a:spcBef>
                <a:spcPts val="1200"/>
              </a:spcBef>
              <a:spcAft>
                <a:spcPts val="1200"/>
              </a:spcAft>
              <a:buFont typeface="Wingdings" pitchFamily="2" charset="2"/>
              <a:buChar char="Ø"/>
            </a:pPr>
            <a:r>
              <a:rPr lang="ar-SA" sz="2800" dirty="0" smtClean="0">
                <a:cs typeface="Simplified Arabic" pitchFamily="18" charset="-78"/>
              </a:rPr>
              <a:t>لا تقتصر وظيفة الأرقام هنا فقط على مجرد التصنيف كما هو في المقاييس الاسمية بل تضيف شيء جديد لنا وهو الترتيب، وبالتالي فان الأرقام المستخدمة في هذه المقاييس يمكن ترتيبها بمعنى يمكن القول أن شيء أكثر أو اقل من شيء آخر بالنسبة لخاصية معينة.</a:t>
            </a:r>
          </a:p>
          <a:p>
            <a:pPr algn="just" rtl="1" eaLnBrk="1" hangingPunct="1">
              <a:lnSpc>
                <a:spcPct val="80000"/>
              </a:lnSpc>
              <a:spcBef>
                <a:spcPts val="1200"/>
              </a:spcBef>
              <a:spcAft>
                <a:spcPts val="1200"/>
              </a:spcAft>
              <a:buFont typeface="Wingdings" pitchFamily="2" charset="2"/>
              <a:buChar char="Ø"/>
            </a:pPr>
            <a:r>
              <a:rPr lang="ar-SA" sz="2800" dirty="0" smtClean="0">
                <a:cs typeface="Simplified Arabic" pitchFamily="18" charset="-78"/>
              </a:rPr>
              <a:t>المقياس الترتيبي يستخدم مع المتغيرات التي يحكم فئاتها تدرج في المستوى مثلا من الأصغر للأعلى مثل الدرجة الوظيفية (موظف، رئيس قسم، مدير، مدير عام).</a:t>
            </a:r>
          </a:p>
          <a:p>
            <a:pPr algn="just" rtl="1" eaLnBrk="1" hangingPunct="1">
              <a:lnSpc>
                <a:spcPct val="80000"/>
              </a:lnSpc>
              <a:spcBef>
                <a:spcPts val="1200"/>
              </a:spcBef>
              <a:spcAft>
                <a:spcPts val="1200"/>
              </a:spcAft>
              <a:buFont typeface="Wingdings" pitchFamily="2" charset="2"/>
              <a:buChar char="Ø"/>
            </a:pPr>
            <a:r>
              <a:rPr lang="ar-SA" sz="2800" dirty="0" smtClean="0">
                <a:cs typeface="Simplified Arabic" pitchFamily="18" charset="-78"/>
              </a:rPr>
              <a:t>والمقياس الترتيبي يوضح أو يعكس وجود فروق بين الفئات ولكن لا يوضح لنا مقدار هذه الفروق.</a:t>
            </a:r>
          </a:p>
          <a:p>
            <a:pPr algn="just" rtl="1" eaLnBrk="1" hangingPunct="1">
              <a:lnSpc>
                <a:spcPct val="80000"/>
              </a:lnSpc>
              <a:spcBef>
                <a:spcPts val="1200"/>
              </a:spcBef>
              <a:spcAft>
                <a:spcPts val="1200"/>
              </a:spcAft>
              <a:buFont typeface="Wingdings" pitchFamily="2" charset="2"/>
              <a:buChar char="Ø"/>
            </a:pPr>
            <a:endParaRPr lang="ar-SA" sz="2800" dirty="0" smtClean="0">
              <a:cs typeface="Simplified Arabic" pitchFamily="18" charset="-78"/>
            </a:endParaRPr>
          </a:p>
          <a:p>
            <a:pPr algn="just" rtl="1" eaLnBrk="1" hangingPunct="1">
              <a:lnSpc>
                <a:spcPct val="80000"/>
              </a:lnSpc>
              <a:spcBef>
                <a:spcPts val="1200"/>
              </a:spcBef>
              <a:spcAft>
                <a:spcPts val="1200"/>
              </a:spcAft>
              <a:buFont typeface="Wingdings" pitchFamily="2" charset="2"/>
              <a:buChar char="Ø"/>
            </a:pPr>
            <a:endParaRPr lang="ar-SA" sz="2800" b="1"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fade">
                                      <p:cBhvr>
                                        <p:cTn id="7" dur="800" decel="100000"/>
                                        <p:tgtEl>
                                          <p:spTgt spid="273410"/>
                                        </p:tgtEl>
                                      </p:cBhvr>
                                    </p:animEffect>
                                    <p:anim calcmode="lin" valueType="num">
                                      <p:cBhvr>
                                        <p:cTn id="8" dur="800" decel="100000" fill="hold"/>
                                        <p:tgtEl>
                                          <p:spTgt spid="273410"/>
                                        </p:tgtEl>
                                        <p:attrNameLst>
                                          <p:attrName>style.rotation</p:attrName>
                                        </p:attrNameLst>
                                      </p:cBhvr>
                                      <p:tavLst>
                                        <p:tav tm="0">
                                          <p:val>
                                            <p:fltVal val="-90"/>
                                          </p:val>
                                        </p:tav>
                                        <p:tav tm="100000">
                                          <p:val>
                                            <p:fltVal val="0"/>
                                          </p:val>
                                        </p:tav>
                                      </p:tavLst>
                                    </p:anim>
                                    <p:anim calcmode="lin" valueType="num">
                                      <p:cBhvr>
                                        <p:cTn id="9" dur="800" decel="100000" fill="hold"/>
                                        <p:tgtEl>
                                          <p:spTgt spid="273410"/>
                                        </p:tgtEl>
                                        <p:attrNameLst>
                                          <p:attrName>ppt_x</p:attrName>
                                        </p:attrNameLst>
                                      </p:cBhvr>
                                      <p:tavLst>
                                        <p:tav tm="0">
                                          <p:val>
                                            <p:strVal val="#ppt_x+0.4"/>
                                          </p:val>
                                        </p:tav>
                                        <p:tav tm="100000">
                                          <p:val>
                                            <p:strVal val="#ppt_x-0.05"/>
                                          </p:val>
                                        </p:tav>
                                      </p:tavLst>
                                    </p:anim>
                                    <p:anim calcmode="lin" valueType="num">
                                      <p:cBhvr>
                                        <p:cTn id="10" dur="800" decel="100000" fill="hold"/>
                                        <p:tgtEl>
                                          <p:spTgt spid="2734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34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341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1507">
                                            <p:txEl>
                                              <p:pRg st="0" end="0"/>
                                            </p:txEl>
                                          </p:spTgt>
                                        </p:tgtEl>
                                        <p:attrNameLst>
                                          <p:attrName>style.visibility</p:attrName>
                                        </p:attrNameLst>
                                      </p:cBhvr>
                                      <p:to>
                                        <p:strVal val="visible"/>
                                      </p:to>
                                    </p:set>
                                    <p:animEffect transition="in" filter="fade">
                                      <p:cBhvr>
                                        <p:cTn id="17" dur="1000"/>
                                        <p:tgtEl>
                                          <p:spTgt spid="21507">
                                            <p:txEl>
                                              <p:pRg st="0" end="0"/>
                                            </p:txEl>
                                          </p:spTgt>
                                        </p:tgtEl>
                                      </p:cBhvr>
                                    </p:animEffect>
                                    <p:anim calcmode="lin" valueType="num">
                                      <p:cBhvr>
                                        <p:cTn id="18"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1507">
                                            <p:txEl>
                                              <p:pRg st="1" end="1"/>
                                            </p:txEl>
                                          </p:spTgt>
                                        </p:tgtEl>
                                        <p:attrNameLst>
                                          <p:attrName>style.visibility</p:attrName>
                                        </p:attrNameLst>
                                      </p:cBhvr>
                                      <p:to>
                                        <p:strVal val="visible"/>
                                      </p:to>
                                    </p:set>
                                    <p:animEffect transition="in" filter="fade">
                                      <p:cBhvr>
                                        <p:cTn id="24" dur="1000"/>
                                        <p:tgtEl>
                                          <p:spTgt spid="21507">
                                            <p:txEl>
                                              <p:pRg st="1" end="1"/>
                                            </p:txEl>
                                          </p:spTgt>
                                        </p:tgtEl>
                                      </p:cBhvr>
                                    </p:animEffect>
                                    <p:anim calcmode="lin" valueType="num">
                                      <p:cBhvr>
                                        <p:cTn id="25" dur="1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1507">
                                            <p:txEl>
                                              <p:pRg st="2" end="2"/>
                                            </p:txEl>
                                          </p:spTgt>
                                        </p:tgtEl>
                                        <p:attrNameLst>
                                          <p:attrName>style.visibility</p:attrName>
                                        </p:attrNameLst>
                                      </p:cBhvr>
                                      <p:to>
                                        <p:strVal val="visible"/>
                                      </p:to>
                                    </p:set>
                                    <p:animEffect transition="in" filter="fade">
                                      <p:cBhvr>
                                        <p:cTn id="31" dur="1000"/>
                                        <p:tgtEl>
                                          <p:spTgt spid="21507">
                                            <p:txEl>
                                              <p:pRg st="2" end="2"/>
                                            </p:txEl>
                                          </p:spTgt>
                                        </p:tgtEl>
                                      </p:cBhvr>
                                    </p:animEffect>
                                    <p:anim calcmode="lin" valueType="num">
                                      <p:cBhvr>
                                        <p:cTn id="32" dur="10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15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150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457200" y="333375"/>
            <a:ext cx="8229600" cy="6335713"/>
          </a:xfrm>
        </p:spPr>
        <p:txBody>
          <a:bodyPr/>
          <a:lstStyle/>
          <a:p>
            <a:pPr algn="just" eaLnBrk="1" hangingPunct="1">
              <a:lnSpc>
                <a:spcPct val="80000"/>
              </a:lnSpc>
              <a:buFont typeface="Arial" pitchFamily="34" charset="0"/>
              <a:buNone/>
            </a:pPr>
            <a:r>
              <a:rPr lang="ar-SA" sz="2800" b="1" smtClean="0">
                <a:solidFill>
                  <a:srgbClr val="FF0000"/>
                </a:solidFill>
                <a:cs typeface="Simplified Arabic" pitchFamily="18" charset="-78"/>
              </a:rPr>
              <a:t>مثال: المستوى الاقتصادي: منخفض – متوسط – مرتفع</a:t>
            </a:r>
          </a:p>
          <a:p>
            <a:pPr algn="just" rtl="1" eaLnBrk="1" hangingPunct="1">
              <a:lnSpc>
                <a:spcPct val="80000"/>
              </a:lnSpc>
              <a:buFont typeface="Arial" pitchFamily="34" charset="0"/>
              <a:buNone/>
            </a:pPr>
            <a:r>
              <a:rPr lang="ar-SA" sz="2400" smtClean="0">
                <a:cs typeface="Simplified Arabic" pitchFamily="18" charset="-78"/>
              </a:rPr>
              <a:t>فهذا المتغير ترتيبي عكس لنا اتجاه وترتيب المستوى الاقتصادي إلا انه لم يخبرنا عن مقدار الفرق في هذا المستوى بين الفئتين (منخفض، ومتوسط) مثلا أو بين (متوسط ومرتفع)</a:t>
            </a:r>
          </a:p>
          <a:p>
            <a:pPr algn="just" rtl="1" eaLnBrk="1" hangingPunct="1">
              <a:lnSpc>
                <a:spcPct val="80000"/>
              </a:lnSpc>
              <a:buFont typeface="Arial" pitchFamily="34" charset="0"/>
              <a:buNone/>
            </a:pPr>
            <a:r>
              <a:rPr lang="ar-SA" sz="2400" smtClean="0">
                <a:cs typeface="Simplified Arabic" pitchFamily="18" charset="-78"/>
              </a:rPr>
              <a:t> كما لا يمكننا أن نستنتج من المقياس الرتبي أن الفرق بين المستوى المنخفض والمستوى المتوسط هو نفس الفرق بين المستوى المتوسط والمستوى المرتفع. أي أن هذا المقياس كل ما زودنا به هو أن المستوى الاقتصادي المتوسط اعلي من المستوى الاقتصادي المنخفض وان المستوى المرتفع اعلي من المستوى المتوسط دون معرفة أو تحديد مقدار الفروق بين الفئات. وهذه المشكلة أو السلبية يعالجها لنا المقياس الثالث الأكثر ارتقاء وهو المقياس الفتري</a:t>
            </a:r>
            <a:r>
              <a:rPr lang="ar-SA" sz="2800" smtClean="0">
                <a:cs typeface="Simplified Arabic" pitchFamily="18" charset="-78"/>
              </a:rPr>
              <a:t>.</a:t>
            </a:r>
          </a:p>
          <a:p>
            <a:pPr algn="just" rtl="1" eaLnBrk="1" hangingPunct="1">
              <a:lnSpc>
                <a:spcPct val="80000"/>
              </a:lnSpc>
              <a:buFont typeface="Arial" pitchFamily="34" charset="0"/>
              <a:buNone/>
            </a:pPr>
            <a:endParaRPr lang="ar-SA" sz="2800" smtClean="0">
              <a:cs typeface="Simplified Arabic" pitchFamily="18" charset="-78"/>
            </a:endParaRPr>
          </a:p>
          <a:p>
            <a:pPr algn="just" rtl="1" eaLnBrk="1" hangingPunct="1">
              <a:lnSpc>
                <a:spcPct val="80000"/>
              </a:lnSpc>
              <a:buFont typeface="Wingdings" pitchFamily="2" charset="2"/>
              <a:buChar char="Ø"/>
            </a:pPr>
            <a:r>
              <a:rPr lang="ar-SA" sz="2800" smtClean="0">
                <a:cs typeface="Simplified Arabic" pitchFamily="18" charset="-78"/>
              </a:rPr>
              <a:t>والمقياس الرتبي شأنه شأن المقياس الاسمي لا نستطيع استخدام العمليات الحسابية معه. ويستخدم الوسيط (</a:t>
            </a:r>
            <a:r>
              <a:rPr lang="en-US" sz="2800" smtClean="0">
                <a:cs typeface="Simplified Arabic" pitchFamily="18" charset="-78"/>
              </a:rPr>
              <a:t>median</a:t>
            </a:r>
            <a:r>
              <a:rPr lang="ar-SA" sz="2800" smtClean="0">
                <a:cs typeface="Simplified Arabic" pitchFamily="18" charset="-78"/>
              </a:rPr>
              <a:t>) بالإضافة إلى المنوال (</a:t>
            </a:r>
            <a:r>
              <a:rPr lang="en-US" sz="2800" smtClean="0">
                <a:cs typeface="Simplified Arabic" pitchFamily="18" charset="-78"/>
              </a:rPr>
              <a:t>mode</a:t>
            </a:r>
            <a:r>
              <a:rPr lang="ar-SA" sz="2800" smtClean="0">
                <a:cs typeface="Simplified Arabic" pitchFamily="18" charset="-78"/>
              </a:rPr>
              <a:t>) كمؤشرات للنزعة المركزية في مقاييس الرتبة ولا يستخدم الوسط الحسابي.</a:t>
            </a:r>
          </a:p>
          <a:p>
            <a:pPr algn="just" rtl="1" eaLnBrk="1" hangingPunct="1">
              <a:lnSpc>
                <a:spcPct val="80000"/>
              </a:lnSpc>
              <a:buFont typeface="Wingdings" pitchFamily="2" charset="2"/>
              <a:buChar char="Ø"/>
            </a:pPr>
            <a:r>
              <a:rPr lang="ar-SA" sz="2800" smtClean="0">
                <a:cs typeface="Simplified Arabic" pitchFamily="18" charset="-78"/>
              </a:rPr>
              <a:t>كما تطبق عليه الاختبارات اللامعلمية.</a:t>
            </a:r>
            <a:endParaRPr lang="en-US" sz="2800" smtClean="0">
              <a:cs typeface="Simplified Arabic" pitchFamily="18" charset="-78"/>
            </a:endParaRPr>
          </a:p>
          <a:p>
            <a:pPr algn="just" rtl="1" eaLnBrk="1" hangingPunct="1">
              <a:lnSpc>
                <a:spcPct val="80000"/>
              </a:lnSpc>
              <a:buFont typeface="Arial" pitchFamily="34" charset="0"/>
              <a:buNone/>
            </a:pPr>
            <a:endParaRPr lang="ar-SA" sz="2800" smtClean="0">
              <a:cs typeface="Simplified Arabic" pitchFamily="18" charset="-78"/>
            </a:endParaRPr>
          </a:p>
          <a:p>
            <a:pPr algn="just" rtl="1" eaLnBrk="1" hangingPunct="1">
              <a:lnSpc>
                <a:spcPct val="80000"/>
              </a:lnSpc>
              <a:buFont typeface="Arial" pitchFamily="34" charset="0"/>
              <a:buNone/>
            </a:pPr>
            <a:endParaRPr lang="en-US" sz="280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1000"/>
                                        <p:tgtEl>
                                          <p:spTgt spid="22530">
                                            <p:txEl>
                                              <p:pRg st="0" end="0"/>
                                            </p:txEl>
                                          </p:spTgt>
                                        </p:tgtEl>
                                      </p:cBhvr>
                                    </p:animEffect>
                                    <p:anim calcmode="lin" valueType="num">
                                      <p:cBhvr>
                                        <p:cTn id="8" dur="1000" fill="hold"/>
                                        <p:tgtEl>
                                          <p:spTgt spid="225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2530">
                                            <p:txEl>
                                              <p:pRg st="1" end="1"/>
                                            </p:txEl>
                                          </p:spTgt>
                                        </p:tgtEl>
                                        <p:attrNameLst>
                                          <p:attrName>style.visibility</p:attrName>
                                        </p:attrNameLst>
                                      </p:cBhvr>
                                      <p:to>
                                        <p:strVal val="visible"/>
                                      </p:to>
                                    </p:set>
                                    <p:animEffect transition="in" filter="fade">
                                      <p:cBhvr>
                                        <p:cTn id="14" dur="1000"/>
                                        <p:tgtEl>
                                          <p:spTgt spid="22530">
                                            <p:txEl>
                                              <p:pRg st="1" end="1"/>
                                            </p:txEl>
                                          </p:spTgt>
                                        </p:tgtEl>
                                      </p:cBhvr>
                                    </p:animEffect>
                                    <p:anim calcmode="lin" valueType="num">
                                      <p:cBhvr>
                                        <p:cTn id="15" dur="1000" fill="hold"/>
                                        <p:tgtEl>
                                          <p:spTgt spid="2253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5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2530">
                                            <p:txEl>
                                              <p:pRg st="2" end="2"/>
                                            </p:txEl>
                                          </p:spTgt>
                                        </p:tgtEl>
                                        <p:attrNameLst>
                                          <p:attrName>style.visibility</p:attrName>
                                        </p:attrNameLst>
                                      </p:cBhvr>
                                      <p:to>
                                        <p:strVal val="visible"/>
                                      </p:to>
                                    </p:set>
                                    <p:animEffect transition="in" filter="fade">
                                      <p:cBhvr>
                                        <p:cTn id="21" dur="1000"/>
                                        <p:tgtEl>
                                          <p:spTgt spid="22530">
                                            <p:txEl>
                                              <p:pRg st="2" end="2"/>
                                            </p:txEl>
                                          </p:spTgt>
                                        </p:tgtEl>
                                      </p:cBhvr>
                                    </p:animEffect>
                                    <p:anim calcmode="lin" valueType="num">
                                      <p:cBhvr>
                                        <p:cTn id="22" dur="1000" fill="hold"/>
                                        <p:tgtEl>
                                          <p:spTgt spid="2253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5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2530">
                                            <p:txEl>
                                              <p:pRg st="4" end="4"/>
                                            </p:txEl>
                                          </p:spTgt>
                                        </p:tgtEl>
                                        <p:attrNameLst>
                                          <p:attrName>style.visibility</p:attrName>
                                        </p:attrNameLst>
                                      </p:cBhvr>
                                      <p:to>
                                        <p:strVal val="visible"/>
                                      </p:to>
                                    </p:set>
                                    <p:animEffect transition="in" filter="fade">
                                      <p:cBhvr>
                                        <p:cTn id="28" dur="1000"/>
                                        <p:tgtEl>
                                          <p:spTgt spid="22530">
                                            <p:txEl>
                                              <p:pRg st="4" end="4"/>
                                            </p:txEl>
                                          </p:spTgt>
                                        </p:tgtEl>
                                      </p:cBhvr>
                                    </p:animEffect>
                                    <p:anim calcmode="lin" valueType="num">
                                      <p:cBhvr>
                                        <p:cTn id="29" dur="1000" fill="hold"/>
                                        <p:tgtEl>
                                          <p:spTgt spid="2253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25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2530">
                                            <p:txEl>
                                              <p:pRg st="5" end="5"/>
                                            </p:txEl>
                                          </p:spTgt>
                                        </p:tgtEl>
                                        <p:attrNameLst>
                                          <p:attrName>style.visibility</p:attrName>
                                        </p:attrNameLst>
                                      </p:cBhvr>
                                      <p:to>
                                        <p:strVal val="visible"/>
                                      </p:to>
                                    </p:set>
                                    <p:animEffect transition="in" filter="fade">
                                      <p:cBhvr>
                                        <p:cTn id="35" dur="1000"/>
                                        <p:tgtEl>
                                          <p:spTgt spid="22530">
                                            <p:txEl>
                                              <p:pRg st="5" end="5"/>
                                            </p:txEl>
                                          </p:spTgt>
                                        </p:tgtEl>
                                      </p:cBhvr>
                                    </p:animEffect>
                                    <p:anim calcmode="lin" valueType="num">
                                      <p:cBhvr>
                                        <p:cTn id="36" dur="1000" fill="hold"/>
                                        <p:tgtEl>
                                          <p:spTgt spid="2253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5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457200" y="404813"/>
            <a:ext cx="8229600" cy="5721350"/>
          </a:xfrm>
        </p:spPr>
        <p:txBody>
          <a:bodyPr/>
          <a:lstStyle/>
          <a:p>
            <a:pPr algn="just" rtl="1" eaLnBrk="1" hangingPunct="1">
              <a:lnSpc>
                <a:spcPct val="90000"/>
              </a:lnSpc>
            </a:pPr>
            <a:r>
              <a:rPr lang="ar-SA" sz="2800" b="1" dirty="0" smtClean="0">
                <a:solidFill>
                  <a:schemeClr val="accent2"/>
                </a:solidFill>
                <a:cs typeface="Simplified Arabic" pitchFamily="18" charset="-78"/>
              </a:rPr>
              <a:t>ومن أمثلة المقياس الترتيبي ما يلي:</a:t>
            </a:r>
          </a:p>
          <a:p>
            <a:pPr algn="just" rtl="1" eaLnBrk="1" hangingPunct="1">
              <a:lnSpc>
                <a:spcPct val="90000"/>
              </a:lnSpc>
              <a:buFont typeface="Arial" pitchFamily="34" charset="0"/>
              <a:buNone/>
            </a:pPr>
            <a:r>
              <a:rPr lang="ar-SA" sz="2800" dirty="0" smtClean="0">
                <a:cs typeface="Simplified Arabic" pitchFamily="18" charset="-78"/>
              </a:rPr>
              <a:t>1- قيام مندوب التسويق بترتيب السلع التي يسوقها بحسب تفضيل المستهلك لها .</a:t>
            </a:r>
          </a:p>
          <a:p>
            <a:pPr algn="just" rtl="1" eaLnBrk="1" hangingPunct="1">
              <a:lnSpc>
                <a:spcPct val="90000"/>
              </a:lnSpc>
              <a:buFont typeface="Arial" pitchFamily="34" charset="0"/>
              <a:buNone/>
            </a:pPr>
            <a:r>
              <a:rPr lang="ar-SA" sz="2800" dirty="0" smtClean="0">
                <a:cs typeface="Simplified Arabic" pitchFamily="18" charset="-78"/>
              </a:rPr>
              <a:t>2- ترتيب الأفراد بحسب مؤهلاتهم العلمية: (ثانوي</a:t>
            </a:r>
            <a:r>
              <a:rPr lang="ar-DZ" sz="2800" dirty="0" smtClean="0">
                <a:cs typeface="Simplified Arabic" pitchFamily="18" charset="-78"/>
              </a:rPr>
              <a:t> فأقل</a:t>
            </a:r>
            <a:r>
              <a:rPr lang="ar-SA" sz="2800" dirty="0" smtClean="0">
                <a:cs typeface="Simplified Arabic" pitchFamily="18" charset="-78"/>
              </a:rPr>
              <a:t>– </a:t>
            </a:r>
            <a:r>
              <a:rPr lang="ar-DZ" sz="2800" dirty="0" smtClean="0">
                <a:cs typeface="Simplified Arabic" pitchFamily="18" charset="-78"/>
              </a:rPr>
              <a:t>ليسانس</a:t>
            </a:r>
            <a:r>
              <a:rPr lang="ar-SA" sz="2800" dirty="0" smtClean="0">
                <a:cs typeface="Simplified Arabic" pitchFamily="18" charset="-78"/>
              </a:rPr>
              <a:t> – </a:t>
            </a:r>
            <a:r>
              <a:rPr lang="ar-DZ" sz="2800" dirty="0" err="1" smtClean="0">
                <a:cs typeface="Simplified Arabic" pitchFamily="18" charset="-78"/>
              </a:rPr>
              <a:t>ماستر</a:t>
            </a:r>
            <a:r>
              <a:rPr lang="ar-SA" sz="2800" dirty="0" smtClean="0">
                <a:cs typeface="Simplified Arabic" pitchFamily="18" charset="-78"/>
              </a:rPr>
              <a:t> – ماجستير – دكتوراه).</a:t>
            </a:r>
          </a:p>
          <a:p>
            <a:pPr algn="just" rtl="1" eaLnBrk="1" hangingPunct="1">
              <a:lnSpc>
                <a:spcPct val="90000"/>
              </a:lnSpc>
              <a:buFont typeface="Arial" pitchFamily="34" charset="0"/>
              <a:buNone/>
            </a:pPr>
            <a:r>
              <a:rPr lang="ar-SA" sz="2800" dirty="0" smtClean="0">
                <a:cs typeface="Simplified Arabic" pitchFamily="18" charset="-78"/>
              </a:rPr>
              <a:t>3- مقاييس الاتجاهات: مثل مقياس </a:t>
            </a:r>
            <a:r>
              <a:rPr lang="ar-SA" sz="2800" dirty="0" err="1" smtClean="0">
                <a:cs typeface="Simplified Arabic" pitchFamily="18" charset="-78"/>
              </a:rPr>
              <a:t>ليكرت</a:t>
            </a:r>
            <a:r>
              <a:rPr lang="ar-SA" sz="2800" dirty="0" smtClean="0">
                <a:cs typeface="Simplified Arabic" pitchFamily="18" charset="-78"/>
              </a:rPr>
              <a:t> الخماسي (موافق بشدة  موافق  محايد  غير موافق   غير موافق بشدة)</a:t>
            </a:r>
          </a:p>
          <a:p>
            <a:pPr algn="just" rtl="1" eaLnBrk="1" hangingPunct="1">
              <a:lnSpc>
                <a:spcPct val="90000"/>
              </a:lnSpc>
              <a:buFont typeface="Arial" pitchFamily="34" charset="0"/>
              <a:buNone/>
            </a:pPr>
            <a:r>
              <a:rPr lang="ar-SA" sz="2800" dirty="0" smtClean="0">
                <a:cs typeface="Simplified Arabic" pitchFamily="18" charset="-78"/>
              </a:rPr>
              <a:t>4- المقاييس الأخرى التي على نمط </a:t>
            </a:r>
            <a:r>
              <a:rPr lang="ar-SA" sz="2800" dirty="0" err="1" smtClean="0">
                <a:cs typeface="Simplified Arabic" pitchFamily="18" charset="-78"/>
              </a:rPr>
              <a:t>ليكرت</a:t>
            </a:r>
            <a:r>
              <a:rPr lang="ar-SA" sz="2800" dirty="0" smtClean="0">
                <a:cs typeface="Simplified Arabic" pitchFamily="18" charset="-78"/>
              </a:rPr>
              <a:t> مثل: (بدرجة كبيرة جدا  بدرجة كبيرة  بدرجة متوسطة  بدرجة ضعيفة   بدرجة ضعيفة جدا) وهكذا</a:t>
            </a:r>
          </a:p>
          <a:p>
            <a:pPr algn="just" rtl="1" eaLnBrk="1" hangingPunct="1">
              <a:lnSpc>
                <a:spcPct val="90000"/>
              </a:lnSpc>
              <a:buFont typeface="Arial" pitchFamily="34" charset="0"/>
              <a:buNone/>
            </a:pPr>
            <a:r>
              <a:rPr lang="ar-SA" sz="2800" dirty="0" smtClean="0">
                <a:cs typeface="Simplified Arabic" pitchFamily="18" charset="-78"/>
              </a:rPr>
              <a:t>ونظرا لأهمية مقياس </a:t>
            </a:r>
            <a:r>
              <a:rPr lang="ar-SA" sz="2800" dirty="0" err="1" smtClean="0">
                <a:cs typeface="Simplified Arabic" pitchFamily="18" charset="-78"/>
              </a:rPr>
              <a:t>ليكرت</a:t>
            </a:r>
            <a:r>
              <a:rPr lang="ar-SA" sz="2800" dirty="0" smtClean="0">
                <a:cs typeface="Simplified Arabic" pitchFamily="18" charset="-78"/>
              </a:rPr>
              <a:t> وكثرة استخدامه في البحوث الاجتماعية فيما يلي نظرة موجزة عن واضع هذا المقياس: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1000"/>
                                        <p:tgtEl>
                                          <p:spTgt spid="14338">
                                            <p:txEl>
                                              <p:pRg st="0" end="0"/>
                                            </p:txEl>
                                          </p:spTgt>
                                        </p:tgtEl>
                                      </p:cBhvr>
                                    </p:animEffect>
                                    <p:anim calcmode="lin" valueType="num">
                                      <p:cBhvr>
                                        <p:cTn id="8" dur="10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1" nodeType="clickEffect">
                                  <p:stCondLst>
                                    <p:cond delay="0"/>
                                  </p:stCondLst>
                                  <p:childTnLst>
                                    <p:set>
                                      <p:cBhvr>
                                        <p:cTn id="13" dur="1" fill="hold">
                                          <p:stCondLst>
                                            <p:cond delay="0"/>
                                          </p:stCondLst>
                                        </p:cTn>
                                        <p:tgtEl>
                                          <p:spTgt spid="14338">
                                            <p:txEl>
                                              <p:pRg st="1" end="1"/>
                                            </p:txEl>
                                          </p:spTgt>
                                        </p:tgtEl>
                                        <p:attrNameLst>
                                          <p:attrName>style.visibility</p:attrName>
                                        </p:attrNameLst>
                                      </p:cBhvr>
                                      <p:to>
                                        <p:strVal val="visible"/>
                                      </p:to>
                                    </p:set>
                                    <p:animEffect transition="in" filter="fade">
                                      <p:cBhvr>
                                        <p:cTn id="14" dur="1000"/>
                                        <p:tgtEl>
                                          <p:spTgt spid="14338">
                                            <p:txEl>
                                              <p:pRg st="1" end="1"/>
                                            </p:txEl>
                                          </p:spTgt>
                                        </p:tgtEl>
                                      </p:cBhvr>
                                    </p:animEffect>
                                    <p:anim calcmode="lin" valueType="num">
                                      <p:cBhvr>
                                        <p:cTn id="15" dur="10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3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1" nodeType="clickEffect">
                                  <p:stCondLst>
                                    <p:cond delay="0"/>
                                  </p:stCondLst>
                                  <p:childTnLst>
                                    <p:set>
                                      <p:cBhvr>
                                        <p:cTn id="20" dur="1" fill="hold">
                                          <p:stCondLst>
                                            <p:cond delay="0"/>
                                          </p:stCondLst>
                                        </p:cTn>
                                        <p:tgtEl>
                                          <p:spTgt spid="14338">
                                            <p:txEl>
                                              <p:pRg st="2" end="2"/>
                                            </p:txEl>
                                          </p:spTgt>
                                        </p:tgtEl>
                                        <p:attrNameLst>
                                          <p:attrName>style.visibility</p:attrName>
                                        </p:attrNameLst>
                                      </p:cBhvr>
                                      <p:to>
                                        <p:strVal val="visible"/>
                                      </p:to>
                                    </p:set>
                                    <p:animEffect transition="in" filter="fade">
                                      <p:cBhvr>
                                        <p:cTn id="21" dur="1000"/>
                                        <p:tgtEl>
                                          <p:spTgt spid="14338">
                                            <p:txEl>
                                              <p:pRg st="2" end="2"/>
                                            </p:txEl>
                                          </p:spTgt>
                                        </p:tgtEl>
                                      </p:cBhvr>
                                    </p:animEffect>
                                    <p:anim calcmode="lin" valueType="num">
                                      <p:cBhvr>
                                        <p:cTn id="22" dur="10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3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1" nodeType="clickEffect">
                                  <p:stCondLst>
                                    <p:cond delay="0"/>
                                  </p:stCondLst>
                                  <p:childTnLst>
                                    <p:set>
                                      <p:cBhvr>
                                        <p:cTn id="27" dur="1" fill="hold">
                                          <p:stCondLst>
                                            <p:cond delay="0"/>
                                          </p:stCondLst>
                                        </p:cTn>
                                        <p:tgtEl>
                                          <p:spTgt spid="14338">
                                            <p:txEl>
                                              <p:pRg st="3" end="3"/>
                                            </p:txEl>
                                          </p:spTgt>
                                        </p:tgtEl>
                                        <p:attrNameLst>
                                          <p:attrName>style.visibility</p:attrName>
                                        </p:attrNameLst>
                                      </p:cBhvr>
                                      <p:to>
                                        <p:strVal val="visible"/>
                                      </p:to>
                                    </p:set>
                                    <p:animEffect transition="in" filter="fade">
                                      <p:cBhvr>
                                        <p:cTn id="28" dur="1000"/>
                                        <p:tgtEl>
                                          <p:spTgt spid="14338">
                                            <p:txEl>
                                              <p:pRg st="3" end="3"/>
                                            </p:txEl>
                                          </p:spTgt>
                                        </p:tgtEl>
                                      </p:cBhvr>
                                    </p:animEffect>
                                    <p:anim calcmode="lin" valueType="num">
                                      <p:cBhvr>
                                        <p:cTn id="29" dur="10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3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1" nodeType="clickEffect">
                                  <p:stCondLst>
                                    <p:cond delay="0"/>
                                  </p:stCondLst>
                                  <p:childTnLst>
                                    <p:set>
                                      <p:cBhvr>
                                        <p:cTn id="34" dur="1" fill="hold">
                                          <p:stCondLst>
                                            <p:cond delay="0"/>
                                          </p:stCondLst>
                                        </p:cTn>
                                        <p:tgtEl>
                                          <p:spTgt spid="14338">
                                            <p:txEl>
                                              <p:pRg st="4" end="4"/>
                                            </p:txEl>
                                          </p:spTgt>
                                        </p:tgtEl>
                                        <p:attrNameLst>
                                          <p:attrName>style.visibility</p:attrName>
                                        </p:attrNameLst>
                                      </p:cBhvr>
                                      <p:to>
                                        <p:strVal val="visible"/>
                                      </p:to>
                                    </p:set>
                                    <p:animEffect transition="in" filter="fade">
                                      <p:cBhvr>
                                        <p:cTn id="35" dur="1000"/>
                                        <p:tgtEl>
                                          <p:spTgt spid="14338">
                                            <p:txEl>
                                              <p:pRg st="4" end="4"/>
                                            </p:txEl>
                                          </p:spTgt>
                                        </p:tgtEl>
                                      </p:cBhvr>
                                    </p:animEffect>
                                    <p:anim calcmode="lin" valueType="num">
                                      <p:cBhvr>
                                        <p:cTn id="36" dur="10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3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1" nodeType="clickEffect">
                                  <p:stCondLst>
                                    <p:cond delay="0"/>
                                  </p:stCondLst>
                                  <p:childTnLst>
                                    <p:set>
                                      <p:cBhvr>
                                        <p:cTn id="41" dur="1" fill="hold">
                                          <p:stCondLst>
                                            <p:cond delay="0"/>
                                          </p:stCondLst>
                                        </p:cTn>
                                        <p:tgtEl>
                                          <p:spTgt spid="14338">
                                            <p:txEl>
                                              <p:pRg st="5" end="5"/>
                                            </p:txEl>
                                          </p:spTgt>
                                        </p:tgtEl>
                                        <p:attrNameLst>
                                          <p:attrName>style.visibility</p:attrName>
                                        </p:attrNameLst>
                                      </p:cBhvr>
                                      <p:to>
                                        <p:strVal val="visible"/>
                                      </p:to>
                                    </p:set>
                                    <p:animEffect transition="in" filter="fade">
                                      <p:cBhvr>
                                        <p:cTn id="42" dur="1000"/>
                                        <p:tgtEl>
                                          <p:spTgt spid="14338">
                                            <p:txEl>
                                              <p:pRg st="5" end="5"/>
                                            </p:txEl>
                                          </p:spTgt>
                                        </p:tgtEl>
                                      </p:cBhvr>
                                    </p:animEffect>
                                    <p:anim calcmode="lin" valueType="num">
                                      <p:cBhvr>
                                        <p:cTn id="43" dur="10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33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338">
                                            <p:txEl>
                                              <p:pRg st="0" end="0"/>
                                            </p:txEl>
                                          </p:spTgt>
                                        </p:tgtEl>
                                        <p:attrNameLst>
                                          <p:attrName>style.visibility</p:attrName>
                                        </p:attrNameLst>
                                      </p:cBhvr>
                                      <p:to>
                                        <p:strVal val="visible"/>
                                      </p:to>
                                    </p:set>
                                    <p:anim calcmode="lin" valueType="num">
                                      <p:cBhvr additive="base">
                                        <p:cTn id="49"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38">
                                            <p:txEl>
                                              <p:pRg st="1" end="1"/>
                                            </p:txEl>
                                          </p:spTgt>
                                        </p:tgtEl>
                                        <p:attrNameLst>
                                          <p:attrName>style.visibility</p:attrName>
                                        </p:attrNameLst>
                                      </p:cBhvr>
                                      <p:to>
                                        <p:strVal val="visible"/>
                                      </p:to>
                                    </p:set>
                                    <p:anim calcmode="lin" valueType="num">
                                      <p:cBhvr additive="base">
                                        <p:cTn id="55"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3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338">
                                            <p:txEl>
                                              <p:pRg st="2" end="2"/>
                                            </p:txEl>
                                          </p:spTgt>
                                        </p:tgtEl>
                                        <p:attrNameLst>
                                          <p:attrName>style.visibility</p:attrName>
                                        </p:attrNameLst>
                                      </p:cBhvr>
                                      <p:to>
                                        <p:strVal val="visible"/>
                                      </p:to>
                                    </p:set>
                                    <p:anim calcmode="lin" valueType="num">
                                      <p:cBhvr additive="base">
                                        <p:cTn id="61"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3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338">
                                            <p:txEl>
                                              <p:pRg st="3" end="3"/>
                                            </p:txEl>
                                          </p:spTgt>
                                        </p:tgtEl>
                                        <p:attrNameLst>
                                          <p:attrName>style.visibility</p:attrName>
                                        </p:attrNameLst>
                                      </p:cBhvr>
                                      <p:to>
                                        <p:strVal val="visible"/>
                                      </p:to>
                                    </p:set>
                                    <p:anim calcmode="lin" valueType="num">
                                      <p:cBhvr additive="base">
                                        <p:cTn id="67"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3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338">
                                            <p:txEl>
                                              <p:pRg st="4" end="4"/>
                                            </p:txEl>
                                          </p:spTgt>
                                        </p:tgtEl>
                                        <p:attrNameLst>
                                          <p:attrName>style.visibility</p:attrName>
                                        </p:attrNameLst>
                                      </p:cBhvr>
                                      <p:to>
                                        <p:strVal val="visible"/>
                                      </p:to>
                                    </p:set>
                                    <p:anim calcmode="lin" valueType="num">
                                      <p:cBhvr additive="base">
                                        <p:cTn id="7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43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338">
                                            <p:txEl>
                                              <p:pRg st="5" end="5"/>
                                            </p:txEl>
                                          </p:spTgt>
                                        </p:tgtEl>
                                        <p:attrNameLst>
                                          <p:attrName>style.visibility</p:attrName>
                                        </p:attrNameLst>
                                      </p:cBhvr>
                                      <p:to>
                                        <p:strVal val="visible"/>
                                      </p:to>
                                    </p:set>
                                    <p:anim calcmode="lin" valueType="num">
                                      <p:cBhvr additive="base">
                                        <p:cTn id="79"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433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P spid="14338" grpI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82" name="Rectangle 2"/>
          <p:cNvSpPr>
            <a:spLocks noGrp="1" noChangeArrowheads="1"/>
          </p:cNvSpPr>
          <p:nvPr>
            <p:ph type="title" idx="4294967295"/>
          </p:nvPr>
        </p:nvSpPr>
        <p:spPr>
          <a:xfrm>
            <a:off x="457200" y="274638"/>
            <a:ext cx="8229600" cy="258762"/>
          </a:xfrm>
        </p:spPr>
        <p:txBody>
          <a:bodyPr>
            <a:normAutofit fontScale="90000"/>
          </a:bodyPr>
          <a:lstStyle/>
          <a:p>
            <a:pPr eaLnBrk="1" fontAlgn="auto" hangingPunct="1">
              <a:spcAft>
                <a:spcPts val="0"/>
              </a:spcAft>
              <a:defRPr/>
            </a:pPr>
            <a:r>
              <a:rPr lang="ar-SA" sz="4000" dirty="0" smtClean="0">
                <a:solidFill>
                  <a:srgbClr val="FFFF00"/>
                </a:solidFill>
              </a:rPr>
              <a:t>مقياس </a:t>
            </a:r>
            <a:r>
              <a:rPr lang="ar-SA" sz="4000" dirty="0" err="1" smtClean="0">
                <a:solidFill>
                  <a:srgbClr val="FFFF00"/>
                </a:solidFill>
              </a:rPr>
              <a:t>ليكرت</a:t>
            </a:r>
            <a:r>
              <a:rPr lang="ar-SA" sz="4000" dirty="0" smtClean="0">
                <a:solidFill>
                  <a:srgbClr val="FFFF00"/>
                </a:solidFill>
              </a:rPr>
              <a:t> الخماسي</a:t>
            </a:r>
            <a:endParaRPr lang="en-US" sz="4000" dirty="0" smtClean="0">
              <a:solidFill>
                <a:srgbClr val="FFFF00"/>
              </a:solidFill>
              <a:cs typeface="Times New Roman" pitchFamily="18" charset="0"/>
            </a:endParaRPr>
          </a:p>
        </p:txBody>
      </p:sp>
      <p:sp>
        <p:nvSpPr>
          <p:cNvPr id="24579" name="Rectangle 3"/>
          <p:cNvSpPr>
            <a:spLocks noGrp="1" noChangeArrowheads="1"/>
          </p:cNvSpPr>
          <p:nvPr>
            <p:ph type="body" idx="4294967295"/>
          </p:nvPr>
        </p:nvSpPr>
        <p:spPr>
          <a:xfrm>
            <a:off x="457200" y="685800"/>
            <a:ext cx="8229600" cy="5943600"/>
          </a:xfrm>
        </p:spPr>
        <p:txBody>
          <a:bodyPr/>
          <a:lstStyle/>
          <a:p>
            <a:pPr algn="just" rtl="1" eaLnBrk="1" hangingPunct="1">
              <a:lnSpc>
                <a:spcPct val="80000"/>
              </a:lnSpc>
            </a:pPr>
            <a:r>
              <a:rPr lang="ar-SA" sz="2400" dirty="0" smtClean="0">
                <a:cs typeface="Simplified Arabic" pitchFamily="18" charset="-78"/>
              </a:rPr>
              <a:t>أسمه الكامل </a:t>
            </a:r>
            <a:r>
              <a:rPr lang="en-US" sz="2400" dirty="0" err="1" smtClean="0">
                <a:cs typeface="Simplified Arabic" pitchFamily="18" charset="-78"/>
              </a:rPr>
              <a:t>Rensis</a:t>
            </a:r>
            <a:r>
              <a:rPr lang="en-US" sz="2400" dirty="0" smtClean="0">
                <a:cs typeface="Simplified Arabic" pitchFamily="18" charset="-78"/>
              </a:rPr>
              <a:t> </a:t>
            </a:r>
            <a:r>
              <a:rPr lang="en-US" sz="2400" dirty="0" err="1" smtClean="0">
                <a:cs typeface="Simplified Arabic" pitchFamily="18" charset="-78"/>
              </a:rPr>
              <a:t>Likert</a:t>
            </a:r>
            <a:r>
              <a:rPr lang="ar-SA" sz="2400" dirty="0" smtClean="0">
                <a:cs typeface="Simplified Arabic" pitchFamily="18" charset="-78"/>
              </a:rPr>
              <a:t> . </a:t>
            </a:r>
          </a:p>
          <a:p>
            <a:pPr algn="just" rtl="1" eaLnBrk="1" hangingPunct="1">
              <a:lnSpc>
                <a:spcPct val="80000"/>
              </a:lnSpc>
            </a:pPr>
            <a:r>
              <a:rPr lang="ar-SA" sz="2400" dirty="0" smtClean="0">
                <a:cs typeface="Simplified Arabic" pitchFamily="18" charset="-78"/>
              </a:rPr>
              <a:t>وهو عالم اجتماع أمريكي. </a:t>
            </a:r>
          </a:p>
          <a:p>
            <a:pPr algn="just" rtl="1" eaLnBrk="1" hangingPunct="1">
              <a:lnSpc>
                <a:spcPct val="80000"/>
              </a:lnSpc>
            </a:pPr>
            <a:r>
              <a:rPr lang="ar-SA" sz="2400" dirty="0" smtClean="0">
                <a:cs typeface="Simplified Arabic" pitchFamily="18" charset="-78"/>
              </a:rPr>
              <a:t>ولد في مدينة </a:t>
            </a:r>
            <a:r>
              <a:rPr lang="en-US" sz="2400" dirty="0" smtClean="0">
                <a:cs typeface="Simplified Arabic" pitchFamily="18" charset="-78"/>
              </a:rPr>
              <a:t>Cheyenne</a:t>
            </a:r>
            <a:r>
              <a:rPr lang="ar-SA" sz="2400" dirty="0" smtClean="0">
                <a:cs typeface="Simplified Arabic" pitchFamily="18" charset="-78"/>
              </a:rPr>
              <a:t> بولاية </a:t>
            </a:r>
            <a:r>
              <a:rPr lang="en-US" sz="2400" dirty="0" smtClean="0">
                <a:cs typeface="Simplified Arabic" pitchFamily="18" charset="-78"/>
              </a:rPr>
              <a:t>Wyoming</a:t>
            </a:r>
            <a:r>
              <a:rPr lang="ar-SA" sz="2400" dirty="0" smtClean="0">
                <a:cs typeface="Simplified Arabic" pitchFamily="18" charset="-78"/>
              </a:rPr>
              <a:t> في 5 أغسطس عام 1903 </a:t>
            </a:r>
          </a:p>
          <a:p>
            <a:pPr algn="just" rtl="1" eaLnBrk="1" hangingPunct="1">
              <a:lnSpc>
                <a:spcPct val="80000"/>
              </a:lnSpc>
            </a:pPr>
            <a:r>
              <a:rPr lang="ar-SA" sz="2400" dirty="0" smtClean="0">
                <a:cs typeface="Simplified Arabic" pitchFamily="18" charset="-78"/>
              </a:rPr>
              <a:t>وتوفي في مدينة </a:t>
            </a:r>
            <a:r>
              <a:rPr lang="en-US" sz="2400" dirty="0" smtClean="0">
                <a:cs typeface="Simplified Arabic" pitchFamily="18" charset="-78"/>
              </a:rPr>
              <a:t>Ann Arbor</a:t>
            </a:r>
            <a:r>
              <a:rPr lang="ar-SA" sz="2400" dirty="0" smtClean="0">
                <a:cs typeface="Simplified Arabic" pitchFamily="18" charset="-78"/>
              </a:rPr>
              <a:t> بولاية </a:t>
            </a:r>
            <a:r>
              <a:rPr lang="en-US" sz="2400" dirty="0" smtClean="0">
                <a:cs typeface="Simplified Arabic" pitchFamily="18" charset="-78"/>
              </a:rPr>
              <a:t>Michigan</a:t>
            </a:r>
            <a:r>
              <a:rPr lang="ar-SA" sz="2400" dirty="0" smtClean="0">
                <a:cs typeface="Simplified Arabic" pitchFamily="18" charset="-78"/>
              </a:rPr>
              <a:t> في 3 سبتمبر عام 1981 </a:t>
            </a:r>
          </a:p>
          <a:p>
            <a:pPr algn="just" rtl="1" eaLnBrk="1" hangingPunct="1">
              <a:lnSpc>
                <a:spcPct val="80000"/>
              </a:lnSpc>
            </a:pPr>
            <a:r>
              <a:rPr lang="ar-SA" sz="2400" dirty="0" smtClean="0">
                <a:cs typeface="Simplified Arabic" pitchFamily="18" charset="-78"/>
              </a:rPr>
              <a:t>حاصل على درجة البكالوريوس في علم الاجتماع والاقتصاد من جامعة ميتشغان عام 1926م. </a:t>
            </a:r>
          </a:p>
          <a:p>
            <a:pPr algn="just" rtl="1" eaLnBrk="1" hangingPunct="1">
              <a:lnSpc>
                <a:spcPct val="80000"/>
              </a:lnSpc>
            </a:pPr>
            <a:r>
              <a:rPr lang="ar-SA" sz="2400" dirty="0" smtClean="0">
                <a:cs typeface="Simplified Arabic" pitchFamily="18" charset="-78"/>
              </a:rPr>
              <a:t>حاصل على درجة الدكتوراه في علم النفس من جامعة كولومبيا عام 1932م. </a:t>
            </a:r>
          </a:p>
          <a:p>
            <a:pPr algn="just" rtl="1" eaLnBrk="1" hangingPunct="1">
              <a:lnSpc>
                <a:spcPct val="80000"/>
              </a:lnSpc>
            </a:pPr>
            <a:r>
              <a:rPr lang="ar-SA" sz="2400" dirty="0" smtClean="0">
                <a:cs typeface="Simplified Arabic" pitchFamily="18" charset="-78"/>
              </a:rPr>
              <a:t>مؤسس معهد البحوث الاجتماعية التابع لجامعة ميتشغان : </a:t>
            </a:r>
          </a:p>
          <a:p>
            <a:pPr algn="just" rtl="1" eaLnBrk="1" hangingPunct="1">
              <a:lnSpc>
                <a:spcPct val="80000"/>
              </a:lnSpc>
            </a:pPr>
            <a:r>
              <a:rPr lang="en-US" sz="2400" dirty="0" smtClean="0">
                <a:cs typeface="Simplified Arabic" pitchFamily="18" charset="-78"/>
              </a:rPr>
              <a:t>University of Michigan's Institute for Social</a:t>
            </a:r>
            <a:r>
              <a:rPr lang="ar-SA" sz="2400" dirty="0" smtClean="0">
                <a:cs typeface="Simplified Arabic" pitchFamily="18" charset="-78"/>
              </a:rPr>
              <a:t> </a:t>
            </a:r>
            <a:r>
              <a:rPr lang="en-US" sz="2400" dirty="0" smtClean="0">
                <a:cs typeface="Simplified Arabic" pitchFamily="18" charset="-78"/>
              </a:rPr>
              <a:t> Research</a:t>
            </a:r>
            <a:r>
              <a:rPr lang="ar-SA" sz="2400" dirty="0" smtClean="0">
                <a:cs typeface="Simplified Arabic" pitchFamily="18" charset="-78"/>
              </a:rPr>
              <a:t>في عام 1946 </a:t>
            </a:r>
            <a:r>
              <a:rPr lang="ar-SA" sz="2400" dirty="0" err="1" smtClean="0">
                <a:cs typeface="Simplified Arabic" pitchFamily="18" charset="-78"/>
              </a:rPr>
              <a:t>م</a:t>
            </a:r>
            <a:r>
              <a:rPr lang="ar-SA" sz="2400" dirty="0" smtClean="0">
                <a:cs typeface="Simplified Arabic" pitchFamily="18" charset="-78"/>
              </a:rPr>
              <a:t> وكان يرأس المعهد منذ إنشائه حتى عام 1970م عندها تقاعد من الجامعة. </a:t>
            </a:r>
          </a:p>
          <a:p>
            <a:pPr algn="just" rtl="1" eaLnBrk="1" hangingPunct="1">
              <a:lnSpc>
                <a:spcPct val="80000"/>
              </a:lnSpc>
            </a:pPr>
            <a:r>
              <a:rPr lang="ar-SA" sz="2400" dirty="0" smtClean="0">
                <a:cs typeface="Simplified Arabic" pitchFamily="18" charset="-78"/>
              </a:rPr>
              <a:t>بعد تقاعده من الجامعة أسس شركة خاصة </a:t>
            </a:r>
            <a:r>
              <a:rPr lang="ar-SA" sz="2400" dirty="0" err="1" smtClean="0">
                <a:cs typeface="Simplified Arabic" pitchFamily="18" charset="-78"/>
              </a:rPr>
              <a:t>به</a:t>
            </a:r>
            <a:r>
              <a:rPr lang="ar-SA" sz="2400" dirty="0" smtClean="0">
                <a:cs typeface="Simplified Arabic" pitchFamily="18" charset="-78"/>
              </a:rPr>
              <a:t> </a:t>
            </a:r>
            <a:r>
              <a:rPr lang="en-US" sz="2400" dirty="0" err="1" smtClean="0">
                <a:cs typeface="Simplified Arabic" pitchFamily="18" charset="-78"/>
              </a:rPr>
              <a:t>Rensis</a:t>
            </a:r>
            <a:r>
              <a:rPr lang="en-US" sz="2400" dirty="0" smtClean="0">
                <a:cs typeface="Simplified Arabic" pitchFamily="18" charset="-78"/>
              </a:rPr>
              <a:t> </a:t>
            </a:r>
            <a:r>
              <a:rPr lang="en-US" sz="2400" dirty="0" err="1" smtClean="0">
                <a:cs typeface="Simplified Arabic" pitchFamily="18" charset="-78"/>
              </a:rPr>
              <a:t>Likert</a:t>
            </a:r>
            <a:r>
              <a:rPr lang="en-US" sz="2400" dirty="0" smtClean="0">
                <a:cs typeface="Simplified Arabic" pitchFamily="18" charset="-78"/>
              </a:rPr>
              <a:t> Associates</a:t>
            </a:r>
            <a:r>
              <a:rPr lang="ar-SA" sz="2400" dirty="0" smtClean="0">
                <a:cs typeface="Simplified Arabic" pitchFamily="18" charset="-78"/>
              </a:rPr>
              <a:t> لتقديم الاستشارات لمختلف الشركات. </a:t>
            </a:r>
          </a:p>
          <a:p>
            <a:pPr algn="just" rtl="1" eaLnBrk="1" hangingPunct="1">
              <a:lnSpc>
                <a:spcPct val="80000"/>
              </a:lnSpc>
            </a:pPr>
            <a:r>
              <a:rPr lang="ar-SA" sz="2400" dirty="0" smtClean="0">
                <a:cs typeface="Simplified Arabic" pitchFamily="18" charset="-78"/>
              </a:rPr>
              <a:t>ويعد مقياس </a:t>
            </a:r>
            <a:r>
              <a:rPr lang="ar-SA" sz="2400" dirty="0" err="1" smtClean="0">
                <a:cs typeface="Simplified Arabic" pitchFamily="18" charset="-78"/>
              </a:rPr>
              <a:t>ليكرت</a:t>
            </a:r>
            <a:r>
              <a:rPr lang="ar-SA" sz="2400" dirty="0" smtClean="0">
                <a:cs typeface="Simplified Arabic" pitchFamily="18" charset="-78"/>
              </a:rPr>
              <a:t> الخماسي (1-5) العمل الأكثر شهرة لــــ </a:t>
            </a:r>
            <a:r>
              <a:rPr lang="ar-SA" sz="2400" dirty="0" err="1" smtClean="0">
                <a:cs typeface="Simplified Arabic" pitchFamily="18" charset="-78"/>
              </a:rPr>
              <a:t>ليكرت</a:t>
            </a:r>
            <a:r>
              <a:rPr lang="ar-SA" sz="2400" dirty="0" smtClean="0">
                <a:cs typeface="Simplified Arabic" pitchFamily="18" charset="-78"/>
              </a:rPr>
              <a:t> والذي كان نتاجا لبحثه في رسالة الدكتوراه بعنوان "أسلوب لقياس المواقف (الاتجاهات)</a:t>
            </a:r>
          </a:p>
          <a:p>
            <a:pPr algn="just" rtl="1" eaLnBrk="1" hangingPunct="1">
              <a:lnSpc>
                <a:spcPct val="80000"/>
              </a:lnSpc>
              <a:buFont typeface="Arial" pitchFamily="34" charset="0"/>
              <a:buNone/>
            </a:pPr>
            <a:r>
              <a:rPr lang="ar-SA" sz="2400" dirty="0" smtClean="0">
                <a:cs typeface="Simplified Arabic" pitchFamily="18" charset="-78"/>
              </a:rPr>
              <a:t>" </a:t>
            </a:r>
            <a:r>
              <a:rPr lang="en-US" sz="2400" i="1" dirty="0" smtClean="0">
                <a:cs typeface="Simplified Arabic" pitchFamily="18" charset="-78"/>
              </a:rPr>
              <a:t>A Technique For The Measurement of Attitudes</a:t>
            </a:r>
            <a:r>
              <a:rPr lang="ar-SA" sz="2400" dirty="0" smtClean="0">
                <a:cs typeface="Simplified Arabic" pitchFamily="18" charset="-78"/>
              </a:rPr>
              <a:t> </a:t>
            </a:r>
            <a:endParaRPr lang="en-US" sz="24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fade">
                                      <p:cBhvr>
                                        <p:cTn id="7" dur="800" decel="100000"/>
                                        <p:tgtEl>
                                          <p:spTgt spid="276482"/>
                                        </p:tgtEl>
                                      </p:cBhvr>
                                    </p:animEffect>
                                    <p:anim calcmode="lin" valueType="num">
                                      <p:cBhvr>
                                        <p:cTn id="8" dur="800" decel="100000" fill="hold"/>
                                        <p:tgtEl>
                                          <p:spTgt spid="276482"/>
                                        </p:tgtEl>
                                        <p:attrNameLst>
                                          <p:attrName>style.rotation</p:attrName>
                                        </p:attrNameLst>
                                      </p:cBhvr>
                                      <p:tavLst>
                                        <p:tav tm="0">
                                          <p:val>
                                            <p:fltVal val="-90"/>
                                          </p:val>
                                        </p:tav>
                                        <p:tav tm="100000">
                                          <p:val>
                                            <p:fltVal val="0"/>
                                          </p:val>
                                        </p:tav>
                                      </p:tavLst>
                                    </p:anim>
                                    <p:anim calcmode="lin" valueType="num">
                                      <p:cBhvr>
                                        <p:cTn id="9" dur="800" decel="100000" fill="hold"/>
                                        <p:tgtEl>
                                          <p:spTgt spid="276482"/>
                                        </p:tgtEl>
                                        <p:attrNameLst>
                                          <p:attrName>ppt_x</p:attrName>
                                        </p:attrNameLst>
                                      </p:cBhvr>
                                      <p:tavLst>
                                        <p:tav tm="0">
                                          <p:val>
                                            <p:strVal val="#ppt_x+0.4"/>
                                          </p:val>
                                        </p:tav>
                                        <p:tav tm="100000">
                                          <p:val>
                                            <p:strVal val="#ppt_x-0.05"/>
                                          </p:val>
                                        </p:tav>
                                      </p:tavLst>
                                    </p:anim>
                                    <p:anim calcmode="lin" valueType="num">
                                      <p:cBhvr>
                                        <p:cTn id="10" dur="800" decel="100000" fill="hold"/>
                                        <p:tgtEl>
                                          <p:spTgt spid="2764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64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648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4579">
                                            <p:txEl>
                                              <p:pRg st="0" end="0"/>
                                            </p:txEl>
                                          </p:spTgt>
                                        </p:tgtEl>
                                        <p:attrNameLst>
                                          <p:attrName>style.visibility</p:attrName>
                                        </p:attrNameLst>
                                      </p:cBhvr>
                                      <p:to>
                                        <p:strVal val="visible"/>
                                      </p:to>
                                    </p:set>
                                    <p:animEffect transition="in" filter="fade">
                                      <p:cBhvr>
                                        <p:cTn id="17" dur="1000"/>
                                        <p:tgtEl>
                                          <p:spTgt spid="24579">
                                            <p:txEl>
                                              <p:pRg st="0" end="0"/>
                                            </p:txEl>
                                          </p:spTgt>
                                        </p:tgtEl>
                                      </p:cBhvr>
                                    </p:animEffect>
                                    <p:anim calcmode="lin" valueType="num">
                                      <p:cBhvr>
                                        <p:cTn id="1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4579">
                                            <p:txEl>
                                              <p:pRg st="1" end="1"/>
                                            </p:txEl>
                                          </p:spTgt>
                                        </p:tgtEl>
                                        <p:attrNameLst>
                                          <p:attrName>style.visibility</p:attrName>
                                        </p:attrNameLst>
                                      </p:cBhvr>
                                      <p:to>
                                        <p:strVal val="visible"/>
                                      </p:to>
                                    </p:set>
                                    <p:animEffect transition="in" filter="fade">
                                      <p:cBhvr>
                                        <p:cTn id="24" dur="1000"/>
                                        <p:tgtEl>
                                          <p:spTgt spid="24579">
                                            <p:txEl>
                                              <p:pRg st="1" end="1"/>
                                            </p:txEl>
                                          </p:spTgt>
                                        </p:tgtEl>
                                      </p:cBhvr>
                                    </p:animEffect>
                                    <p:anim calcmode="lin" valueType="num">
                                      <p:cBhvr>
                                        <p:cTn id="2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4579">
                                            <p:txEl>
                                              <p:pRg st="2" end="2"/>
                                            </p:txEl>
                                          </p:spTgt>
                                        </p:tgtEl>
                                        <p:attrNameLst>
                                          <p:attrName>style.visibility</p:attrName>
                                        </p:attrNameLst>
                                      </p:cBhvr>
                                      <p:to>
                                        <p:strVal val="visible"/>
                                      </p:to>
                                    </p:set>
                                    <p:animEffect transition="in" filter="fade">
                                      <p:cBhvr>
                                        <p:cTn id="31" dur="1000"/>
                                        <p:tgtEl>
                                          <p:spTgt spid="24579">
                                            <p:txEl>
                                              <p:pRg st="2" end="2"/>
                                            </p:txEl>
                                          </p:spTgt>
                                        </p:tgtEl>
                                      </p:cBhvr>
                                    </p:animEffect>
                                    <p:anim calcmode="lin" valueType="num">
                                      <p:cBhvr>
                                        <p:cTn id="3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4579">
                                            <p:txEl>
                                              <p:pRg st="3" end="3"/>
                                            </p:txEl>
                                          </p:spTgt>
                                        </p:tgtEl>
                                        <p:attrNameLst>
                                          <p:attrName>style.visibility</p:attrName>
                                        </p:attrNameLst>
                                      </p:cBhvr>
                                      <p:to>
                                        <p:strVal val="visible"/>
                                      </p:to>
                                    </p:set>
                                    <p:animEffect transition="in" filter="fade">
                                      <p:cBhvr>
                                        <p:cTn id="38" dur="1000"/>
                                        <p:tgtEl>
                                          <p:spTgt spid="24579">
                                            <p:txEl>
                                              <p:pRg st="3" end="3"/>
                                            </p:txEl>
                                          </p:spTgt>
                                        </p:tgtEl>
                                      </p:cBhvr>
                                    </p:animEffect>
                                    <p:anim calcmode="lin" valueType="num">
                                      <p:cBhvr>
                                        <p:cTn id="3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4579">
                                            <p:txEl>
                                              <p:pRg st="4" end="4"/>
                                            </p:txEl>
                                          </p:spTgt>
                                        </p:tgtEl>
                                        <p:attrNameLst>
                                          <p:attrName>style.visibility</p:attrName>
                                        </p:attrNameLst>
                                      </p:cBhvr>
                                      <p:to>
                                        <p:strVal val="visible"/>
                                      </p:to>
                                    </p:set>
                                    <p:animEffect transition="in" filter="fade">
                                      <p:cBhvr>
                                        <p:cTn id="45" dur="1000"/>
                                        <p:tgtEl>
                                          <p:spTgt spid="24579">
                                            <p:txEl>
                                              <p:pRg st="4" end="4"/>
                                            </p:txEl>
                                          </p:spTgt>
                                        </p:tgtEl>
                                      </p:cBhvr>
                                    </p:animEffect>
                                    <p:anim calcmode="lin" valueType="num">
                                      <p:cBhvr>
                                        <p:cTn id="46"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4579">
                                            <p:txEl>
                                              <p:pRg st="5" end="5"/>
                                            </p:txEl>
                                          </p:spTgt>
                                        </p:tgtEl>
                                        <p:attrNameLst>
                                          <p:attrName>style.visibility</p:attrName>
                                        </p:attrNameLst>
                                      </p:cBhvr>
                                      <p:to>
                                        <p:strVal val="visible"/>
                                      </p:to>
                                    </p:set>
                                    <p:animEffect transition="in" filter="fade">
                                      <p:cBhvr>
                                        <p:cTn id="52" dur="1000"/>
                                        <p:tgtEl>
                                          <p:spTgt spid="24579">
                                            <p:txEl>
                                              <p:pRg st="5" end="5"/>
                                            </p:txEl>
                                          </p:spTgt>
                                        </p:tgtEl>
                                      </p:cBhvr>
                                    </p:animEffect>
                                    <p:anim calcmode="lin" valueType="num">
                                      <p:cBhvr>
                                        <p:cTn id="53" dur="1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4579">
                                            <p:txEl>
                                              <p:pRg st="6" end="6"/>
                                            </p:txEl>
                                          </p:spTgt>
                                        </p:tgtEl>
                                        <p:attrNameLst>
                                          <p:attrName>style.visibility</p:attrName>
                                        </p:attrNameLst>
                                      </p:cBhvr>
                                      <p:to>
                                        <p:strVal val="visible"/>
                                      </p:to>
                                    </p:set>
                                    <p:animEffect transition="in" filter="fade">
                                      <p:cBhvr>
                                        <p:cTn id="59" dur="1000"/>
                                        <p:tgtEl>
                                          <p:spTgt spid="24579">
                                            <p:txEl>
                                              <p:pRg st="6" end="6"/>
                                            </p:txEl>
                                          </p:spTgt>
                                        </p:tgtEl>
                                      </p:cBhvr>
                                    </p:animEffect>
                                    <p:anim calcmode="lin" valueType="num">
                                      <p:cBhvr>
                                        <p:cTn id="60" dur="10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245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4579">
                                            <p:txEl>
                                              <p:pRg st="7" end="7"/>
                                            </p:txEl>
                                          </p:spTgt>
                                        </p:tgtEl>
                                        <p:attrNameLst>
                                          <p:attrName>style.visibility</p:attrName>
                                        </p:attrNameLst>
                                      </p:cBhvr>
                                      <p:to>
                                        <p:strVal val="visible"/>
                                      </p:to>
                                    </p:set>
                                    <p:animEffect transition="in" filter="fade">
                                      <p:cBhvr>
                                        <p:cTn id="66" dur="1000"/>
                                        <p:tgtEl>
                                          <p:spTgt spid="24579">
                                            <p:txEl>
                                              <p:pRg st="7" end="7"/>
                                            </p:txEl>
                                          </p:spTgt>
                                        </p:tgtEl>
                                      </p:cBhvr>
                                    </p:animEffect>
                                    <p:anim calcmode="lin" valueType="num">
                                      <p:cBhvr>
                                        <p:cTn id="67" dur="10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245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4579">
                                            <p:txEl>
                                              <p:pRg st="8" end="8"/>
                                            </p:txEl>
                                          </p:spTgt>
                                        </p:tgtEl>
                                        <p:attrNameLst>
                                          <p:attrName>style.visibility</p:attrName>
                                        </p:attrNameLst>
                                      </p:cBhvr>
                                      <p:to>
                                        <p:strVal val="visible"/>
                                      </p:to>
                                    </p:set>
                                    <p:animEffect transition="in" filter="fade">
                                      <p:cBhvr>
                                        <p:cTn id="73" dur="1000"/>
                                        <p:tgtEl>
                                          <p:spTgt spid="24579">
                                            <p:txEl>
                                              <p:pRg st="8" end="8"/>
                                            </p:txEl>
                                          </p:spTgt>
                                        </p:tgtEl>
                                      </p:cBhvr>
                                    </p:animEffect>
                                    <p:anim calcmode="lin" valueType="num">
                                      <p:cBhvr>
                                        <p:cTn id="74" dur="10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245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4579">
                                            <p:txEl>
                                              <p:pRg st="9" end="9"/>
                                            </p:txEl>
                                          </p:spTgt>
                                        </p:tgtEl>
                                        <p:attrNameLst>
                                          <p:attrName>style.visibility</p:attrName>
                                        </p:attrNameLst>
                                      </p:cBhvr>
                                      <p:to>
                                        <p:strVal val="visible"/>
                                      </p:to>
                                    </p:set>
                                    <p:animEffect transition="in" filter="fade">
                                      <p:cBhvr>
                                        <p:cTn id="80" dur="1000"/>
                                        <p:tgtEl>
                                          <p:spTgt spid="24579">
                                            <p:txEl>
                                              <p:pRg st="9" end="9"/>
                                            </p:txEl>
                                          </p:spTgt>
                                        </p:tgtEl>
                                      </p:cBhvr>
                                    </p:animEffect>
                                    <p:anim calcmode="lin" valueType="num">
                                      <p:cBhvr>
                                        <p:cTn id="81" dur="10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2457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24579">
                                            <p:txEl>
                                              <p:pRg st="10" end="10"/>
                                            </p:txEl>
                                          </p:spTgt>
                                        </p:tgtEl>
                                        <p:attrNameLst>
                                          <p:attrName>style.visibility</p:attrName>
                                        </p:attrNameLst>
                                      </p:cBhvr>
                                      <p:to>
                                        <p:strVal val="visible"/>
                                      </p:to>
                                    </p:set>
                                    <p:animEffect transition="in" filter="fade">
                                      <p:cBhvr>
                                        <p:cTn id="87" dur="1000"/>
                                        <p:tgtEl>
                                          <p:spTgt spid="24579">
                                            <p:txEl>
                                              <p:pRg st="10" end="10"/>
                                            </p:txEl>
                                          </p:spTgt>
                                        </p:tgtEl>
                                      </p:cBhvr>
                                    </p:animEffect>
                                    <p:anim calcmode="lin" valueType="num">
                                      <p:cBhvr>
                                        <p:cTn id="88" dur="1000" fill="hold"/>
                                        <p:tgtEl>
                                          <p:spTgt spid="24579">
                                            <p:txEl>
                                              <p:pRg st="10" end="10"/>
                                            </p:txEl>
                                          </p:spTgt>
                                        </p:tgtEl>
                                        <p:attrNameLst>
                                          <p:attrName>ppt_x</p:attrName>
                                        </p:attrNameLst>
                                      </p:cBhvr>
                                      <p:tavLst>
                                        <p:tav tm="0">
                                          <p:val>
                                            <p:strVal val="#ppt_x"/>
                                          </p:val>
                                        </p:tav>
                                        <p:tav tm="100000">
                                          <p:val>
                                            <p:strVal val="#ppt_x"/>
                                          </p:val>
                                        </p:tav>
                                      </p:tavLst>
                                    </p:anim>
                                    <p:anim calcmode="lin" valueType="num">
                                      <p:cBhvr>
                                        <p:cTn id="89" dur="1000" fill="hold"/>
                                        <p:tgtEl>
                                          <p:spTgt spid="2457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P spid="24579"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idx="4294967295"/>
          </p:nvPr>
        </p:nvSpPr>
        <p:spPr>
          <a:xfrm>
            <a:off x="457200" y="274638"/>
            <a:ext cx="8229600" cy="639762"/>
          </a:xfrm>
        </p:spPr>
        <p:txBody>
          <a:bodyPr>
            <a:normAutofit fontScale="90000"/>
          </a:bodyPr>
          <a:lstStyle/>
          <a:p>
            <a:pPr rtl="1" eaLnBrk="1" fontAlgn="auto" hangingPunct="1">
              <a:spcAft>
                <a:spcPts val="0"/>
              </a:spcAft>
              <a:defRPr/>
            </a:pPr>
            <a:r>
              <a:rPr lang="ar-SA" b="1" dirty="0" smtClean="0">
                <a:solidFill>
                  <a:srgbClr val="FFFF00"/>
                </a:solidFill>
              </a:rPr>
              <a:t>3- المقياس الفتري </a:t>
            </a:r>
            <a:r>
              <a:rPr lang="en-US" b="1" dirty="0" smtClean="0">
                <a:solidFill>
                  <a:srgbClr val="FFFF00"/>
                </a:solidFill>
                <a:cs typeface="Times New Roman" pitchFamily="18" charset="0"/>
              </a:rPr>
              <a:t>Interval Scale</a:t>
            </a:r>
          </a:p>
        </p:txBody>
      </p:sp>
      <p:sp>
        <p:nvSpPr>
          <p:cNvPr id="26627" name="Rectangle 3"/>
          <p:cNvSpPr>
            <a:spLocks noGrp="1" noChangeArrowheads="1"/>
          </p:cNvSpPr>
          <p:nvPr>
            <p:ph type="body" idx="4294967295"/>
          </p:nvPr>
        </p:nvSpPr>
        <p:spPr>
          <a:xfrm>
            <a:off x="457200" y="914400"/>
            <a:ext cx="8229600" cy="5715000"/>
          </a:xfrm>
        </p:spPr>
        <p:txBody>
          <a:bodyPr/>
          <a:lstStyle/>
          <a:p>
            <a:pPr algn="just" rtl="1" eaLnBrk="1" hangingPunct="1">
              <a:lnSpc>
                <a:spcPct val="90000"/>
              </a:lnSpc>
            </a:pPr>
            <a:r>
              <a:rPr lang="ar-SA" sz="2400" dirty="0" smtClean="0"/>
              <a:t>كما يتضح مما سبق أن كلا من المقياس الاسمي والمقياس الرتب</a:t>
            </a:r>
            <a:r>
              <a:rPr lang="ar-DZ" sz="2400" dirty="0" smtClean="0"/>
              <a:t>ي</a:t>
            </a:r>
            <a:r>
              <a:rPr lang="ar-SA" sz="2400" dirty="0" smtClean="0"/>
              <a:t> فشلا في تحديد مقدار المسافة بين فئات الأشياء أو الأشخاص. والمقياس </a:t>
            </a:r>
            <a:r>
              <a:rPr lang="ar-SA" sz="2400" dirty="0" err="1" smtClean="0"/>
              <a:t>الفتر</a:t>
            </a:r>
            <a:r>
              <a:rPr lang="ar-DZ" sz="2400" dirty="0" smtClean="0"/>
              <a:t>ي</a:t>
            </a:r>
            <a:r>
              <a:rPr lang="ar-SA" sz="2400" dirty="0" smtClean="0"/>
              <a:t> يتغلب على هذه الخاصية حيث أن الأرقام في هذا المقياس توضح لنا ليس فقط الرتبة بل أيضا مقدار الفروق بين الفئات وبالتالي يمكننا المقارنة بين هذه الفروق.</a:t>
            </a:r>
          </a:p>
          <a:p>
            <a:pPr algn="just" rtl="1" eaLnBrk="1" hangingPunct="1">
              <a:lnSpc>
                <a:spcPct val="90000"/>
              </a:lnSpc>
            </a:pPr>
            <a:r>
              <a:rPr lang="ar-SA" sz="2400" dirty="0" smtClean="0"/>
              <a:t>وابرز مثال على المقياس </a:t>
            </a:r>
            <a:r>
              <a:rPr lang="ar-SA" sz="2400" dirty="0" err="1" smtClean="0"/>
              <a:t>الفتر</a:t>
            </a:r>
            <a:r>
              <a:rPr lang="ar-DZ" sz="2400" dirty="0" smtClean="0"/>
              <a:t>ي</a:t>
            </a:r>
            <a:r>
              <a:rPr lang="ar-SA" sz="2400" dirty="0" smtClean="0"/>
              <a:t> هو مقياس درجات الحرارة حيث أن الفرق بين درجة الحرارة 40 و50 هو نفس الفرق بين درجة الحرارة بين 70 و80 ويساوي 10 درجات لان وحدات القياس ثابتة. </a:t>
            </a:r>
          </a:p>
          <a:p>
            <a:pPr algn="just" rtl="1" eaLnBrk="1" hangingPunct="1">
              <a:lnSpc>
                <a:spcPct val="90000"/>
              </a:lnSpc>
            </a:pPr>
            <a:r>
              <a:rPr lang="ar-SA" sz="2400" b="1" dirty="0" smtClean="0">
                <a:solidFill>
                  <a:srgbClr val="FFC000"/>
                </a:solidFill>
              </a:rPr>
              <a:t>وبالرغم من ارتقاء المقياس </a:t>
            </a:r>
            <a:r>
              <a:rPr lang="ar-SA" sz="2400" b="1" dirty="0" err="1" smtClean="0">
                <a:solidFill>
                  <a:srgbClr val="FFC000"/>
                </a:solidFill>
              </a:rPr>
              <a:t>الفتري</a:t>
            </a:r>
            <a:r>
              <a:rPr lang="ar-SA" sz="2400" b="1" dirty="0" smtClean="0">
                <a:solidFill>
                  <a:srgbClr val="FFC000"/>
                </a:solidFill>
              </a:rPr>
              <a:t> مقارنة مع </a:t>
            </a:r>
            <a:r>
              <a:rPr lang="ar-SA" sz="2400" b="1" dirty="0" err="1" smtClean="0">
                <a:solidFill>
                  <a:srgbClr val="FFC000"/>
                </a:solidFill>
              </a:rPr>
              <a:t>الرتبي</a:t>
            </a:r>
            <a:r>
              <a:rPr lang="ar-SA" sz="2400" b="1" dirty="0" smtClean="0">
                <a:solidFill>
                  <a:srgbClr val="FFC000"/>
                </a:solidFill>
              </a:rPr>
              <a:t> والاسمي إلا انه لا تطبق عليه جميع العمليات الحسابية إذ لا يطبق عليه سوى عمليات الجمع والطرح ولا يمكن استخدام عملية القسمة فيه لان الصفر في المقياس </a:t>
            </a:r>
            <a:r>
              <a:rPr lang="ar-SA" sz="2400" b="1" dirty="0" err="1" smtClean="0">
                <a:solidFill>
                  <a:srgbClr val="FFC000"/>
                </a:solidFill>
              </a:rPr>
              <a:t>الفتري</a:t>
            </a:r>
            <a:r>
              <a:rPr lang="ar-SA" sz="2400" b="1" dirty="0" smtClean="0">
                <a:solidFill>
                  <a:srgbClr val="FFC000"/>
                </a:solidFill>
              </a:rPr>
              <a:t> هو صفر اعتباري وليس الصفر المطلق الذي يعني انعدام الخاصية</a:t>
            </a:r>
            <a:r>
              <a:rPr lang="ar-SA" sz="2400" dirty="0" smtClean="0"/>
              <a:t>. فبحسب مثال درجة الحرارة السابق فانه عندما تكون درجة الحرارة تساوي صفر لا يعني انعدام درجة الحرارة بل درجة الحرارة تبقى والصفر هنا اعتباري للإشارة إلى درجة حرارة تجمد المياه فخاصية الحرارة لازالت موجودة لكنها منخفضة جدا والدرجة التي يتجمد عندها الماء اصطلح على أنها تساوي صفر.</a:t>
            </a:r>
          </a:p>
          <a:p>
            <a:pPr algn="just" rtl="1" eaLnBrk="1" hangingPunct="1">
              <a:lnSpc>
                <a:spcPct val="90000"/>
              </a:lnSpc>
            </a:pPr>
            <a:endParaRPr lang="ar-SA"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7506"/>
                                        </p:tgtEl>
                                        <p:attrNameLst>
                                          <p:attrName>style.visibility</p:attrName>
                                        </p:attrNameLst>
                                      </p:cBhvr>
                                      <p:to>
                                        <p:strVal val="visible"/>
                                      </p:to>
                                    </p:set>
                                    <p:animEffect transition="in" filter="fade">
                                      <p:cBhvr>
                                        <p:cTn id="7" dur="800" decel="100000"/>
                                        <p:tgtEl>
                                          <p:spTgt spid="277506"/>
                                        </p:tgtEl>
                                      </p:cBhvr>
                                    </p:animEffect>
                                    <p:anim calcmode="lin" valueType="num">
                                      <p:cBhvr>
                                        <p:cTn id="8" dur="800" decel="100000" fill="hold"/>
                                        <p:tgtEl>
                                          <p:spTgt spid="277506"/>
                                        </p:tgtEl>
                                        <p:attrNameLst>
                                          <p:attrName>style.rotation</p:attrName>
                                        </p:attrNameLst>
                                      </p:cBhvr>
                                      <p:tavLst>
                                        <p:tav tm="0">
                                          <p:val>
                                            <p:fltVal val="-90"/>
                                          </p:val>
                                        </p:tav>
                                        <p:tav tm="100000">
                                          <p:val>
                                            <p:fltVal val="0"/>
                                          </p:val>
                                        </p:tav>
                                      </p:tavLst>
                                    </p:anim>
                                    <p:anim calcmode="lin" valueType="num">
                                      <p:cBhvr>
                                        <p:cTn id="9" dur="800" decel="100000" fill="hold"/>
                                        <p:tgtEl>
                                          <p:spTgt spid="277506"/>
                                        </p:tgtEl>
                                        <p:attrNameLst>
                                          <p:attrName>ppt_x</p:attrName>
                                        </p:attrNameLst>
                                      </p:cBhvr>
                                      <p:tavLst>
                                        <p:tav tm="0">
                                          <p:val>
                                            <p:strVal val="#ppt_x+0.4"/>
                                          </p:val>
                                        </p:tav>
                                        <p:tav tm="100000">
                                          <p:val>
                                            <p:strVal val="#ppt_x-0.05"/>
                                          </p:val>
                                        </p:tav>
                                      </p:tavLst>
                                    </p:anim>
                                    <p:anim calcmode="lin" valueType="num">
                                      <p:cBhvr>
                                        <p:cTn id="10" dur="800" decel="100000" fill="hold"/>
                                        <p:tgtEl>
                                          <p:spTgt spid="2775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75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750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6627">
                                            <p:txEl>
                                              <p:pRg st="0" end="0"/>
                                            </p:txEl>
                                          </p:spTgt>
                                        </p:tgtEl>
                                        <p:attrNameLst>
                                          <p:attrName>style.visibility</p:attrName>
                                        </p:attrNameLst>
                                      </p:cBhvr>
                                      <p:to>
                                        <p:strVal val="visible"/>
                                      </p:to>
                                    </p:set>
                                    <p:animEffect transition="in" filter="fade">
                                      <p:cBhvr>
                                        <p:cTn id="17" dur="1000"/>
                                        <p:tgtEl>
                                          <p:spTgt spid="26627">
                                            <p:txEl>
                                              <p:pRg st="0" end="0"/>
                                            </p:txEl>
                                          </p:spTgt>
                                        </p:tgtEl>
                                      </p:cBhvr>
                                    </p:animEffect>
                                    <p:anim calcmode="lin" valueType="num">
                                      <p:cBhvr>
                                        <p:cTn id="18"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627">
                                            <p:txEl>
                                              <p:pRg st="1" end="1"/>
                                            </p:txEl>
                                          </p:spTgt>
                                        </p:tgtEl>
                                        <p:attrNameLst>
                                          <p:attrName>style.visibility</p:attrName>
                                        </p:attrNameLst>
                                      </p:cBhvr>
                                      <p:to>
                                        <p:strVal val="visible"/>
                                      </p:to>
                                    </p:set>
                                    <p:animEffect transition="in" filter="fade">
                                      <p:cBhvr>
                                        <p:cTn id="24" dur="1000"/>
                                        <p:tgtEl>
                                          <p:spTgt spid="26627">
                                            <p:txEl>
                                              <p:pRg st="1" end="1"/>
                                            </p:txEl>
                                          </p:spTgt>
                                        </p:tgtEl>
                                      </p:cBhvr>
                                    </p:animEffect>
                                    <p:anim calcmode="lin" valueType="num">
                                      <p:cBhvr>
                                        <p:cTn id="25" dur="1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6627">
                                            <p:txEl>
                                              <p:pRg st="2" end="2"/>
                                            </p:txEl>
                                          </p:spTgt>
                                        </p:tgtEl>
                                        <p:attrNameLst>
                                          <p:attrName>style.visibility</p:attrName>
                                        </p:attrNameLst>
                                      </p:cBhvr>
                                      <p:to>
                                        <p:strVal val="visible"/>
                                      </p:to>
                                    </p:set>
                                    <p:animEffect transition="in" filter="fade">
                                      <p:cBhvr>
                                        <p:cTn id="31" dur="1000"/>
                                        <p:tgtEl>
                                          <p:spTgt spid="26627">
                                            <p:txEl>
                                              <p:pRg st="2" end="2"/>
                                            </p:txEl>
                                          </p:spTgt>
                                        </p:tgtEl>
                                      </p:cBhvr>
                                    </p:animEffect>
                                    <p:anim calcmode="lin" valueType="num">
                                      <p:cBhvr>
                                        <p:cTn id="32" dur="1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66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6" grpId="0"/>
      <p:bldP spid="2662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500042"/>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برنامج المقياس</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rtl="1">
              <a:buNone/>
            </a:pPr>
            <a:r>
              <a:rPr lang="ar-DZ" sz="3100" b="1" dirty="0" smtClean="0">
                <a:solidFill>
                  <a:srgbClr val="FFC000"/>
                </a:solidFill>
                <a:latin typeface="Simplified Arabic" pitchFamily="18" charset="-78"/>
                <a:cs typeface="Simplified Arabic" pitchFamily="18" charset="-78"/>
              </a:rPr>
              <a:t>الفصل الأول: </a:t>
            </a:r>
            <a:r>
              <a:rPr lang="ar-DZ" sz="3100" b="1" dirty="0" smtClean="0">
                <a:latin typeface="Simplified Arabic" pitchFamily="18" charset="-78"/>
                <a:cs typeface="Simplified Arabic" pitchFamily="18" charset="-78"/>
              </a:rPr>
              <a:t>البرمجيات الرياضية والإحصائية في علوم التسيير</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الفصل الثاني: </a:t>
            </a:r>
            <a:r>
              <a:rPr lang="ar-DZ" sz="3100" b="1" dirty="0" err="1" smtClean="0">
                <a:latin typeface="Simplified Arabic" pitchFamily="18" charset="-78"/>
                <a:cs typeface="Simplified Arabic" pitchFamily="18" charset="-78"/>
              </a:rPr>
              <a:t>النمذجة</a:t>
            </a:r>
            <a:r>
              <a:rPr lang="ar-DZ" sz="3100" b="1" dirty="0" smtClean="0">
                <a:latin typeface="Simplified Arabic" pitchFamily="18" charset="-78"/>
                <a:cs typeface="Simplified Arabic" pitchFamily="18" charset="-78"/>
              </a:rPr>
              <a:t> الرياضية باستخدام </a:t>
            </a:r>
            <a:r>
              <a:rPr lang="fr-FR" sz="3100" b="1" dirty="0" smtClean="0">
                <a:latin typeface="Simplified Arabic" pitchFamily="18" charset="-78"/>
                <a:cs typeface="Simplified Arabic" pitchFamily="18" charset="-78"/>
              </a:rPr>
              <a:t>Excel</a:t>
            </a:r>
          </a:p>
          <a:p>
            <a:pPr algn="just" rtl="1">
              <a:buNone/>
            </a:pPr>
            <a:r>
              <a:rPr lang="ar-DZ" sz="3100" b="1" dirty="0" smtClean="0">
                <a:solidFill>
                  <a:srgbClr val="FFC000"/>
                </a:solidFill>
                <a:latin typeface="Simplified Arabic" pitchFamily="18" charset="-78"/>
                <a:cs typeface="Simplified Arabic" pitchFamily="18" charset="-78"/>
              </a:rPr>
              <a:t>الفصل الثالث: </a:t>
            </a:r>
            <a:r>
              <a:rPr lang="ar-DZ" sz="3100" b="1" dirty="0" smtClean="0">
                <a:latin typeface="Simplified Arabic" pitchFamily="18" charset="-78"/>
                <a:cs typeface="Simplified Arabic" pitchFamily="18" charset="-78"/>
              </a:rPr>
              <a:t>الإحصاء الوصفي 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الرابع: </a:t>
            </a:r>
            <a:r>
              <a:rPr lang="ar-DZ" sz="3100" b="1" dirty="0" smtClean="0">
                <a:latin typeface="Simplified Arabic" pitchFamily="18" charset="-78"/>
                <a:cs typeface="Simplified Arabic" pitchFamily="18" charset="-78"/>
              </a:rPr>
              <a:t>الارتباط والنماذج الانحدارية 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الخامس: </a:t>
            </a:r>
            <a:r>
              <a:rPr lang="ar-DZ" sz="3100" b="1" dirty="0" smtClean="0">
                <a:latin typeface="Simplified Arabic" pitchFamily="18" charset="-78"/>
                <a:cs typeface="Simplified Arabic" pitchFamily="18" charset="-78"/>
              </a:rPr>
              <a:t>تحليل بيانات الاستبيان: الاختبارات القبلية باستخدام البرمجيات الإحصائية</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الفصل السادس: </a:t>
            </a:r>
            <a:r>
              <a:rPr lang="ar-DZ" sz="3100" b="1" dirty="0" smtClean="0">
                <a:latin typeface="Simplified Arabic" pitchFamily="18" charset="-78"/>
                <a:cs typeface="Simplified Arabic" pitchFamily="18" charset="-78"/>
              </a:rPr>
              <a:t>تحليل بيانات الاستبيان: الاختبارات </a:t>
            </a:r>
            <a:r>
              <a:rPr lang="ar-DZ" sz="3100" b="1" dirty="0" err="1" smtClean="0">
                <a:latin typeface="Simplified Arabic" pitchFamily="18" charset="-78"/>
                <a:cs typeface="Simplified Arabic" pitchFamily="18" charset="-78"/>
              </a:rPr>
              <a:t>المعلمية</a:t>
            </a:r>
            <a:r>
              <a:rPr lang="ar-DZ" sz="3100" b="1" dirty="0" smtClean="0">
                <a:latin typeface="Simplified Arabic" pitchFamily="18" charset="-78"/>
                <a:cs typeface="Simplified Arabic" pitchFamily="18" charset="-78"/>
              </a:rPr>
              <a:t> </a:t>
            </a:r>
          </a:p>
          <a:p>
            <a:pPr algn="just" rtl="1">
              <a:buNone/>
            </a:pPr>
            <a:r>
              <a:rPr lang="ar-DZ" sz="3100" b="1" dirty="0" smtClean="0">
                <a:latin typeface="Simplified Arabic" pitchFamily="18" charset="-78"/>
                <a:cs typeface="Simplified Arabic" pitchFamily="18" charset="-78"/>
              </a:rPr>
              <a:t>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السابع: </a:t>
            </a:r>
            <a:r>
              <a:rPr lang="ar-DZ" sz="3100" b="1" dirty="0" smtClean="0">
                <a:latin typeface="Simplified Arabic" pitchFamily="18" charset="-78"/>
                <a:cs typeface="Simplified Arabic" pitchFamily="18" charset="-78"/>
              </a:rPr>
              <a:t>تحليل بيانات الاستبيان: الاختبارات غير </a:t>
            </a:r>
            <a:r>
              <a:rPr lang="ar-DZ" sz="3100" b="1" dirty="0" err="1" smtClean="0">
                <a:latin typeface="Simplified Arabic" pitchFamily="18" charset="-78"/>
                <a:cs typeface="Simplified Arabic" pitchFamily="18" charset="-78"/>
              </a:rPr>
              <a:t>المعلمية</a:t>
            </a:r>
            <a:r>
              <a:rPr lang="ar-DZ" sz="3100" b="1" dirty="0" smtClean="0">
                <a:latin typeface="Simplified Arabic" pitchFamily="18" charset="-78"/>
                <a:cs typeface="Simplified Arabic" pitchFamily="18" charset="-78"/>
              </a:rPr>
              <a:t> </a:t>
            </a:r>
          </a:p>
          <a:p>
            <a:pPr algn="just" rtl="1">
              <a:buNone/>
            </a:pPr>
            <a:r>
              <a:rPr lang="ar-DZ" sz="3100" b="1" dirty="0" smtClean="0">
                <a:latin typeface="Simplified Arabic" pitchFamily="18" charset="-78"/>
                <a:cs typeface="Simplified Arabic" pitchFamily="18" charset="-78"/>
              </a:rPr>
              <a:t>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الثامن: </a:t>
            </a:r>
            <a:r>
              <a:rPr lang="ar-DZ" sz="3100" b="1" dirty="0" smtClean="0">
                <a:latin typeface="Simplified Arabic" pitchFamily="18" charset="-78"/>
                <a:cs typeface="Simplified Arabic" pitchFamily="18" charset="-78"/>
              </a:rPr>
              <a:t>تحليل بيانات الاستبيان: اختبار الفرضيات</a:t>
            </a:r>
          </a:p>
          <a:p>
            <a:pPr algn="just" rtl="1">
              <a:buNone/>
            </a:pPr>
            <a:endParaRPr lang="fr-FR"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1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10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blinds(horizontal)">
                                      <p:cBhvr>
                                        <p:cTn id="51" dur="10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blinds(horizontal)">
                                      <p:cBhvr>
                                        <p:cTn id="5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457200" y="333375"/>
            <a:ext cx="8229600" cy="5792788"/>
          </a:xfrm>
        </p:spPr>
        <p:txBody>
          <a:bodyPr/>
          <a:lstStyle/>
          <a:p>
            <a:pPr algn="just" rtl="1" eaLnBrk="1" hangingPunct="1">
              <a:lnSpc>
                <a:spcPct val="80000"/>
              </a:lnSpc>
              <a:buFont typeface="Wingdings" pitchFamily="2" charset="2"/>
              <a:buChar char="§"/>
            </a:pPr>
            <a:r>
              <a:rPr lang="ar-SA" sz="3600" b="1" smtClean="0">
                <a:cs typeface="Simplified Arabic" pitchFamily="18" charset="-78"/>
              </a:rPr>
              <a:t>وفي حالة المقياس الفتري يمكن استخدام الوسط الحسابي والانحراف المعياري طبعا بالإضافة إلى إمكانية استخدام مقاييس النزعة المركزية المستخدمة في المقاييس السابقة الاسمية والرتبية مثل المنوال والتكرار والوسيط.</a:t>
            </a:r>
          </a:p>
          <a:p>
            <a:pPr algn="just" rtl="1" eaLnBrk="1" hangingPunct="1">
              <a:lnSpc>
                <a:spcPct val="80000"/>
              </a:lnSpc>
              <a:buFont typeface="Arial" pitchFamily="34" charset="0"/>
              <a:buNone/>
            </a:pPr>
            <a:endParaRPr lang="ar-SA" sz="3600" b="1" smtClean="0">
              <a:cs typeface="Simplified Arabic" pitchFamily="18" charset="-78"/>
            </a:endParaRPr>
          </a:p>
          <a:p>
            <a:pPr algn="just" rtl="1" eaLnBrk="1" hangingPunct="1">
              <a:lnSpc>
                <a:spcPct val="80000"/>
              </a:lnSpc>
              <a:buFont typeface="Wingdings" pitchFamily="2" charset="2"/>
              <a:buChar char="§"/>
            </a:pPr>
            <a:r>
              <a:rPr lang="ar-SA" sz="3600" b="1" smtClean="0">
                <a:cs typeface="Simplified Arabic" pitchFamily="18" charset="-78"/>
              </a:rPr>
              <a:t>كما يمكن استخدام الاختبارات المعلمية في هذه الحالة بالإضافة أيضا إلى إمكانية استخدام الاختبارات اللامعلمية أيضا في ظروف معينة</a:t>
            </a:r>
            <a:endParaRPr lang="ar-SA" sz="2800" b="1"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1000"/>
                                        <p:tgtEl>
                                          <p:spTgt spid="27650">
                                            <p:txEl>
                                              <p:pRg st="0" end="0"/>
                                            </p:txEl>
                                          </p:spTgt>
                                        </p:tgtEl>
                                      </p:cBhvr>
                                    </p:animEffect>
                                    <p:anim calcmode="lin" valueType="num">
                                      <p:cBhvr>
                                        <p:cTn id="8" dur="1000" fill="hold"/>
                                        <p:tgtEl>
                                          <p:spTgt spid="276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7650">
                                            <p:txEl>
                                              <p:pRg st="2" end="2"/>
                                            </p:txEl>
                                          </p:spTgt>
                                        </p:tgtEl>
                                        <p:attrNameLst>
                                          <p:attrName>style.visibility</p:attrName>
                                        </p:attrNameLst>
                                      </p:cBhvr>
                                      <p:to>
                                        <p:strVal val="visible"/>
                                      </p:to>
                                    </p:set>
                                    <p:animEffect transition="in" filter="fade">
                                      <p:cBhvr>
                                        <p:cTn id="14" dur="1000"/>
                                        <p:tgtEl>
                                          <p:spTgt spid="27650">
                                            <p:txEl>
                                              <p:pRg st="2" end="2"/>
                                            </p:txEl>
                                          </p:spTgt>
                                        </p:tgtEl>
                                      </p:cBhvr>
                                    </p:animEffect>
                                    <p:anim calcmode="lin" valueType="num">
                                      <p:cBhvr>
                                        <p:cTn id="15" dur="1000" fill="hold"/>
                                        <p:tgtEl>
                                          <p:spTgt spid="2765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65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idx="4294967295"/>
          </p:nvPr>
        </p:nvSpPr>
        <p:spPr>
          <a:xfrm>
            <a:off x="457200" y="274638"/>
            <a:ext cx="8229600" cy="563562"/>
          </a:xfrm>
        </p:spPr>
        <p:txBody>
          <a:bodyPr>
            <a:normAutofit fontScale="90000"/>
          </a:bodyPr>
          <a:lstStyle/>
          <a:p>
            <a:pPr rtl="1" eaLnBrk="1" fontAlgn="auto" hangingPunct="1">
              <a:spcAft>
                <a:spcPts val="0"/>
              </a:spcAft>
              <a:defRPr/>
            </a:pPr>
            <a:r>
              <a:rPr lang="ar-SA" dirty="0" smtClean="0">
                <a:solidFill>
                  <a:srgbClr val="FFFF00"/>
                </a:solidFill>
              </a:rPr>
              <a:t>4- </a:t>
            </a:r>
            <a:r>
              <a:rPr lang="ar-SA" b="1" dirty="0" smtClean="0">
                <a:solidFill>
                  <a:srgbClr val="FFFF00"/>
                </a:solidFill>
              </a:rPr>
              <a:t>المقياس النسبي </a:t>
            </a:r>
            <a:r>
              <a:rPr lang="en-US" b="1" dirty="0" smtClean="0">
                <a:solidFill>
                  <a:srgbClr val="FFFF00"/>
                </a:solidFill>
                <a:cs typeface="Times New Roman" pitchFamily="18" charset="0"/>
              </a:rPr>
              <a:t>Ra</a:t>
            </a:r>
            <a:r>
              <a:rPr lang="en-US" dirty="0" smtClean="0">
                <a:solidFill>
                  <a:srgbClr val="FFFF00"/>
                </a:solidFill>
                <a:cs typeface="Times New Roman" pitchFamily="18" charset="0"/>
              </a:rPr>
              <a:t>tio Scale</a:t>
            </a:r>
            <a:endParaRPr lang="ar-SA" dirty="0" smtClean="0">
              <a:solidFill>
                <a:srgbClr val="FFFF00"/>
              </a:solidFill>
            </a:endParaRPr>
          </a:p>
        </p:txBody>
      </p:sp>
      <p:sp>
        <p:nvSpPr>
          <p:cNvPr id="279555" name="Rectangle 3"/>
          <p:cNvSpPr>
            <a:spLocks noGrp="1" noChangeArrowheads="1"/>
          </p:cNvSpPr>
          <p:nvPr>
            <p:ph type="body" idx="4294967295"/>
          </p:nvPr>
        </p:nvSpPr>
        <p:spPr>
          <a:xfrm>
            <a:off x="457200" y="1066800"/>
            <a:ext cx="8229600" cy="5791200"/>
          </a:xfrm>
        </p:spPr>
        <p:txBody>
          <a:bodyPr>
            <a:normAutofit lnSpcReduction="10000"/>
          </a:bodyPr>
          <a:lstStyle/>
          <a:p>
            <a:pPr marL="274320" indent="-274320" algn="just" rtl="1" eaLnBrk="1" fontAlgn="auto" hangingPunct="1">
              <a:lnSpc>
                <a:spcPct val="90000"/>
              </a:lnSpc>
              <a:spcAft>
                <a:spcPts val="0"/>
              </a:spcAft>
              <a:buClr>
                <a:schemeClr val="accent3"/>
              </a:buClr>
              <a:buFont typeface="Wingdings 2"/>
              <a:buChar char=""/>
              <a:defRPr/>
            </a:pPr>
            <a:r>
              <a:rPr lang="ar-SA" sz="2800" dirty="0" smtClean="0">
                <a:ea typeface="+mn-ea"/>
              </a:rPr>
              <a:t>يعتبر هذا المقياس من ارقي المقاييس ويتصف بجميع خصائص المقاييس السابقة بالإضافة إلى ميزة أخرى وهي أن الصفر في هذا المقياس هو صفر مطلق يعني انعدام الخاصية.</a:t>
            </a:r>
          </a:p>
          <a:p>
            <a:pPr marL="274320" indent="-274320" algn="just" rtl="1" eaLnBrk="1" fontAlgn="auto" hangingPunct="1">
              <a:lnSpc>
                <a:spcPct val="90000"/>
              </a:lnSpc>
              <a:spcAft>
                <a:spcPts val="0"/>
              </a:spcAft>
              <a:buClr>
                <a:schemeClr val="accent3"/>
              </a:buClr>
              <a:buFont typeface="Wingdings 2"/>
              <a:buChar char=""/>
              <a:defRPr/>
            </a:pPr>
            <a:r>
              <a:rPr lang="ar-SA" sz="2800" dirty="0" smtClean="0">
                <a:ea typeface="+mn-ea"/>
              </a:rPr>
              <a:t>ومن أمثلة هذا المقياس متغيرات </a:t>
            </a:r>
            <a:r>
              <a:rPr lang="ar-SA" sz="2800" b="1" dirty="0" smtClean="0">
                <a:solidFill>
                  <a:srgbClr val="FF0000"/>
                </a:solidFill>
                <a:ea typeface="+mn-ea"/>
              </a:rPr>
              <a:t>الأوزان والأطوال </a:t>
            </a:r>
            <a:r>
              <a:rPr lang="ar-SA" sz="2800" dirty="0" smtClean="0">
                <a:ea typeface="+mn-ea"/>
              </a:rPr>
              <a:t>فالوزن عندما يساوي صفر يعني انعدام خاصية الوزن تماما </a:t>
            </a:r>
          </a:p>
          <a:p>
            <a:pPr marL="274320" indent="-274320" algn="just" rtl="1" eaLnBrk="1" fontAlgn="auto" hangingPunct="1">
              <a:lnSpc>
                <a:spcPct val="90000"/>
              </a:lnSpc>
              <a:spcAft>
                <a:spcPts val="0"/>
              </a:spcAft>
              <a:buClr>
                <a:schemeClr val="accent3"/>
              </a:buClr>
              <a:buFont typeface="Wingdings 2"/>
              <a:buChar char=""/>
              <a:defRPr/>
            </a:pPr>
            <a:r>
              <a:rPr lang="ar-SA" sz="2800" dirty="0" smtClean="0">
                <a:ea typeface="+mn-ea"/>
              </a:rPr>
              <a:t>كذلك متغيرات مثل </a:t>
            </a:r>
            <a:r>
              <a:rPr lang="ar-SA" sz="2800" b="1" dirty="0" smtClean="0">
                <a:solidFill>
                  <a:srgbClr val="FF0000"/>
                </a:solidFill>
                <a:ea typeface="+mn-ea"/>
              </a:rPr>
              <a:t>الدخل، والكمية المنتجة أو المباعة، وحجم التكاليف</a:t>
            </a:r>
            <a:r>
              <a:rPr lang="ar-SA" sz="2800" dirty="0" smtClean="0">
                <a:ea typeface="+mn-ea"/>
              </a:rPr>
              <a:t>، ومصاريف الدعاية، حجم رأس المال ....الخ كلها تعتبر مقاييس كمية نسبية </a:t>
            </a:r>
          </a:p>
          <a:p>
            <a:pPr marL="274320" indent="-274320" algn="just" rtl="1" eaLnBrk="1" fontAlgn="auto" hangingPunct="1">
              <a:lnSpc>
                <a:spcPct val="90000"/>
              </a:lnSpc>
              <a:spcAft>
                <a:spcPts val="0"/>
              </a:spcAft>
              <a:buClr>
                <a:schemeClr val="accent3"/>
              </a:buClr>
              <a:buFont typeface="Wingdings 2"/>
              <a:buChar char=""/>
              <a:defRPr/>
            </a:pPr>
            <a:r>
              <a:rPr lang="ar-SA" sz="2800" dirty="0" smtClean="0">
                <a:ea typeface="+mn-ea"/>
              </a:rPr>
              <a:t>ونظرا لان الصفر في المقياس النسبي هو صفر مطلق لذلك </a:t>
            </a:r>
            <a:r>
              <a:rPr lang="ar-SA" sz="2800" b="1" dirty="0" smtClean="0">
                <a:ea typeface="+mn-ea"/>
              </a:rPr>
              <a:t>يمكن استخدام جميع العمليات الحسابية بالإضافة إلى القسمة </a:t>
            </a:r>
            <a:r>
              <a:rPr lang="ar-SA" sz="2800" dirty="0" smtClean="0">
                <a:ea typeface="+mn-ea"/>
              </a:rPr>
              <a:t>(ولذلك سمي نسبي لأنه يعكس خاصية القسمة).</a:t>
            </a:r>
          </a:p>
          <a:p>
            <a:pPr marL="274320" indent="-274320" algn="just" rtl="1" eaLnBrk="1" fontAlgn="auto" hangingPunct="1">
              <a:lnSpc>
                <a:spcPct val="90000"/>
              </a:lnSpc>
              <a:spcAft>
                <a:spcPts val="0"/>
              </a:spcAft>
              <a:buClr>
                <a:schemeClr val="accent3"/>
              </a:buClr>
              <a:buFont typeface="Wingdings 2"/>
              <a:buChar char=""/>
              <a:defRPr/>
            </a:pPr>
            <a:r>
              <a:rPr lang="ar-SA" sz="2800" dirty="0" smtClean="0">
                <a:ea typeface="+mn-ea"/>
              </a:rPr>
              <a:t> </a:t>
            </a:r>
            <a:r>
              <a:rPr lang="ar-SA" sz="2800" b="1" dirty="0" smtClean="0">
                <a:ea typeface="+mn-ea"/>
              </a:rPr>
              <a:t>كما أن هذا المقياس تستخدم فيه جميع مقاييس النزعة المركزية والتشتت كما يمكن تطبيق كلا النوعين من الاختبارات </a:t>
            </a:r>
            <a:r>
              <a:rPr lang="ar-SA" sz="2800" b="1" dirty="0" err="1" smtClean="0">
                <a:ea typeface="+mn-ea"/>
              </a:rPr>
              <a:t>المعلمية</a:t>
            </a:r>
            <a:r>
              <a:rPr lang="ar-SA" sz="2800" b="1" dirty="0" smtClean="0">
                <a:ea typeface="+mn-ea"/>
              </a:rPr>
              <a:t> </a:t>
            </a:r>
            <a:r>
              <a:rPr lang="ar-SA" sz="2800" b="1" dirty="0" err="1" smtClean="0">
                <a:ea typeface="+mn-ea"/>
              </a:rPr>
              <a:t>واللامعلمية</a:t>
            </a:r>
            <a:r>
              <a:rPr lang="ar-SA" sz="2800" b="1" dirty="0" smtClean="0">
                <a:ea typeface="+mn-ea"/>
              </a:rPr>
              <a:t>.</a:t>
            </a:r>
          </a:p>
          <a:p>
            <a:pPr marL="274320" indent="-274320" algn="just" eaLnBrk="1" fontAlgn="auto" hangingPunct="1">
              <a:lnSpc>
                <a:spcPct val="90000"/>
              </a:lnSpc>
              <a:spcAft>
                <a:spcPts val="0"/>
              </a:spcAft>
              <a:buClr>
                <a:schemeClr val="accent3"/>
              </a:buClr>
              <a:buFont typeface="Wingdings 2"/>
              <a:buChar char=""/>
              <a:defRPr/>
            </a:pPr>
            <a:endParaRPr lang="ar-SA" sz="2800" dirty="0" smtClean="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9554"/>
                                        </p:tgtEl>
                                        <p:attrNameLst>
                                          <p:attrName>style.visibility</p:attrName>
                                        </p:attrNameLst>
                                      </p:cBhvr>
                                      <p:to>
                                        <p:strVal val="visible"/>
                                      </p:to>
                                    </p:set>
                                    <p:animEffect transition="in" filter="fade">
                                      <p:cBhvr>
                                        <p:cTn id="7" dur="800" decel="100000"/>
                                        <p:tgtEl>
                                          <p:spTgt spid="279554"/>
                                        </p:tgtEl>
                                      </p:cBhvr>
                                    </p:animEffect>
                                    <p:anim calcmode="lin" valueType="num">
                                      <p:cBhvr>
                                        <p:cTn id="8" dur="800" decel="100000" fill="hold"/>
                                        <p:tgtEl>
                                          <p:spTgt spid="279554"/>
                                        </p:tgtEl>
                                        <p:attrNameLst>
                                          <p:attrName>style.rotation</p:attrName>
                                        </p:attrNameLst>
                                      </p:cBhvr>
                                      <p:tavLst>
                                        <p:tav tm="0">
                                          <p:val>
                                            <p:fltVal val="-90"/>
                                          </p:val>
                                        </p:tav>
                                        <p:tav tm="100000">
                                          <p:val>
                                            <p:fltVal val="0"/>
                                          </p:val>
                                        </p:tav>
                                      </p:tavLst>
                                    </p:anim>
                                    <p:anim calcmode="lin" valueType="num">
                                      <p:cBhvr>
                                        <p:cTn id="9" dur="800" decel="100000" fill="hold"/>
                                        <p:tgtEl>
                                          <p:spTgt spid="279554"/>
                                        </p:tgtEl>
                                        <p:attrNameLst>
                                          <p:attrName>ppt_x</p:attrName>
                                        </p:attrNameLst>
                                      </p:cBhvr>
                                      <p:tavLst>
                                        <p:tav tm="0">
                                          <p:val>
                                            <p:strVal val="#ppt_x+0.4"/>
                                          </p:val>
                                        </p:tav>
                                        <p:tav tm="100000">
                                          <p:val>
                                            <p:strVal val="#ppt_x-0.05"/>
                                          </p:val>
                                        </p:tav>
                                      </p:tavLst>
                                    </p:anim>
                                    <p:anim calcmode="lin" valueType="num">
                                      <p:cBhvr>
                                        <p:cTn id="10" dur="800" decel="100000" fill="hold"/>
                                        <p:tgtEl>
                                          <p:spTgt spid="27955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955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955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79555">
                                            <p:txEl>
                                              <p:pRg st="0" end="0"/>
                                            </p:txEl>
                                          </p:spTgt>
                                        </p:tgtEl>
                                        <p:attrNameLst>
                                          <p:attrName>style.visibility</p:attrName>
                                        </p:attrNameLst>
                                      </p:cBhvr>
                                      <p:to>
                                        <p:strVal val="visible"/>
                                      </p:to>
                                    </p:set>
                                    <p:animEffect transition="in" filter="fade">
                                      <p:cBhvr>
                                        <p:cTn id="17" dur="1000"/>
                                        <p:tgtEl>
                                          <p:spTgt spid="279555">
                                            <p:txEl>
                                              <p:pRg st="0" end="0"/>
                                            </p:txEl>
                                          </p:spTgt>
                                        </p:tgtEl>
                                      </p:cBhvr>
                                    </p:animEffect>
                                    <p:anim calcmode="lin" valueType="num">
                                      <p:cBhvr>
                                        <p:cTn id="18" dur="1000" fill="hold"/>
                                        <p:tgtEl>
                                          <p:spTgt spid="27955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79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79555">
                                            <p:txEl>
                                              <p:pRg st="1" end="1"/>
                                            </p:txEl>
                                          </p:spTgt>
                                        </p:tgtEl>
                                        <p:attrNameLst>
                                          <p:attrName>style.visibility</p:attrName>
                                        </p:attrNameLst>
                                      </p:cBhvr>
                                      <p:to>
                                        <p:strVal val="visible"/>
                                      </p:to>
                                    </p:set>
                                    <p:animEffect transition="in" filter="fade">
                                      <p:cBhvr>
                                        <p:cTn id="24" dur="1000"/>
                                        <p:tgtEl>
                                          <p:spTgt spid="279555">
                                            <p:txEl>
                                              <p:pRg st="1" end="1"/>
                                            </p:txEl>
                                          </p:spTgt>
                                        </p:tgtEl>
                                      </p:cBhvr>
                                    </p:animEffect>
                                    <p:anim calcmode="lin" valueType="num">
                                      <p:cBhvr>
                                        <p:cTn id="25" dur="1000" fill="hold"/>
                                        <p:tgtEl>
                                          <p:spTgt spid="27955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795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79555">
                                            <p:txEl>
                                              <p:pRg st="2" end="2"/>
                                            </p:txEl>
                                          </p:spTgt>
                                        </p:tgtEl>
                                        <p:attrNameLst>
                                          <p:attrName>style.visibility</p:attrName>
                                        </p:attrNameLst>
                                      </p:cBhvr>
                                      <p:to>
                                        <p:strVal val="visible"/>
                                      </p:to>
                                    </p:set>
                                    <p:animEffect transition="in" filter="fade">
                                      <p:cBhvr>
                                        <p:cTn id="31" dur="1000"/>
                                        <p:tgtEl>
                                          <p:spTgt spid="279555">
                                            <p:txEl>
                                              <p:pRg st="2" end="2"/>
                                            </p:txEl>
                                          </p:spTgt>
                                        </p:tgtEl>
                                      </p:cBhvr>
                                    </p:animEffect>
                                    <p:anim calcmode="lin" valueType="num">
                                      <p:cBhvr>
                                        <p:cTn id="32" dur="1000" fill="hold"/>
                                        <p:tgtEl>
                                          <p:spTgt spid="27955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79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79555">
                                            <p:txEl>
                                              <p:pRg st="3" end="3"/>
                                            </p:txEl>
                                          </p:spTgt>
                                        </p:tgtEl>
                                        <p:attrNameLst>
                                          <p:attrName>style.visibility</p:attrName>
                                        </p:attrNameLst>
                                      </p:cBhvr>
                                      <p:to>
                                        <p:strVal val="visible"/>
                                      </p:to>
                                    </p:set>
                                    <p:animEffect transition="in" filter="fade">
                                      <p:cBhvr>
                                        <p:cTn id="38" dur="1000"/>
                                        <p:tgtEl>
                                          <p:spTgt spid="279555">
                                            <p:txEl>
                                              <p:pRg st="3" end="3"/>
                                            </p:txEl>
                                          </p:spTgt>
                                        </p:tgtEl>
                                      </p:cBhvr>
                                    </p:animEffect>
                                    <p:anim calcmode="lin" valueType="num">
                                      <p:cBhvr>
                                        <p:cTn id="39" dur="1000" fill="hold"/>
                                        <p:tgtEl>
                                          <p:spTgt spid="27955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795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79555">
                                            <p:txEl>
                                              <p:pRg st="4" end="4"/>
                                            </p:txEl>
                                          </p:spTgt>
                                        </p:tgtEl>
                                        <p:attrNameLst>
                                          <p:attrName>style.visibility</p:attrName>
                                        </p:attrNameLst>
                                      </p:cBhvr>
                                      <p:to>
                                        <p:strVal val="visible"/>
                                      </p:to>
                                    </p:set>
                                    <p:animEffect transition="in" filter="fade">
                                      <p:cBhvr>
                                        <p:cTn id="45" dur="1000"/>
                                        <p:tgtEl>
                                          <p:spTgt spid="279555">
                                            <p:txEl>
                                              <p:pRg st="4" end="4"/>
                                            </p:txEl>
                                          </p:spTgt>
                                        </p:tgtEl>
                                      </p:cBhvr>
                                    </p:animEffect>
                                    <p:anim calcmode="lin" valueType="num">
                                      <p:cBhvr>
                                        <p:cTn id="46" dur="1000" fill="hold"/>
                                        <p:tgtEl>
                                          <p:spTgt spid="27955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7955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p:bldP spid="27955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692150"/>
            <a:ext cx="8229600" cy="5403850"/>
          </a:xfrm>
        </p:spPr>
        <p:txBody>
          <a:bodyPr/>
          <a:lstStyle/>
          <a:p>
            <a:pPr algn="just" rtl="1" eaLnBrk="1" hangingPunct="1"/>
            <a:r>
              <a:rPr lang="ar-SA" b="1" dirty="0" smtClean="0">
                <a:solidFill>
                  <a:srgbClr val="FFFF00"/>
                </a:solidFill>
              </a:rPr>
              <a:t>الإحصاء</a:t>
            </a:r>
            <a:r>
              <a:rPr lang="ar-DZ" b="1" dirty="0" smtClean="0">
                <a:solidFill>
                  <a:srgbClr val="FFFF00"/>
                </a:solidFill>
              </a:rPr>
              <a:t> </a:t>
            </a:r>
            <a:r>
              <a:rPr lang="ar-DZ" b="1" dirty="0" err="1" smtClean="0">
                <a:solidFill>
                  <a:srgbClr val="FFFF00"/>
                </a:solidFill>
              </a:rPr>
              <a:t>المعلمي</a:t>
            </a:r>
            <a:r>
              <a:rPr lang="ar-SA" b="1" dirty="0" smtClean="0">
                <a:solidFill>
                  <a:srgbClr val="FFFF00"/>
                </a:solidFill>
              </a:rPr>
              <a:t> </a:t>
            </a:r>
            <a:r>
              <a:rPr lang="ar-DZ" b="1" dirty="0" smtClean="0">
                <a:solidFill>
                  <a:srgbClr val="FFFF00"/>
                </a:solidFill>
              </a:rPr>
              <a:t>(</a:t>
            </a:r>
            <a:r>
              <a:rPr lang="ar-SA" b="1" dirty="0" err="1" smtClean="0">
                <a:solidFill>
                  <a:srgbClr val="FFFF00"/>
                </a:solidFill>
              </a:rPr>
              <a:t>البارامترى</a:t>
            </a:r>
            <a:r>
              <a:rPr lang="ar-DZ" b="1" dirty="0" smtClean="0">
                <a:solidFill>
                  <a:srgbClr val="FFFF00"/>
                </a:solidFill>
              </a:rPr>
              <a:t>)</a:t>
            </a:r>
            <a:r>
              <a:rPr lang="ar-SA" b="1" dirty="0" smtClean="0">
                <a:solidFill>
                  <a:srgbClr val="FFFF00"/>
                </a:solidFill>
              </a:rPr>
              <a:t> </a:t>
            </a:r>
            <a:r>
              <a:rPr lang="en-US" b="1" dirty="0" smtClean="0">
                <a:solidFill>
                  <a:srgbClr val="FFFF00"/>
                </a:solidFill>
              </a:rPr>
              <a:t>Parametric</a:t>
            </a:r>
            <a:r>
              <a:rPr lang="ar-SA" b="1" dirty="0" smtClean="0">
                <a:solidFill>
                  <a:srgbClr val="FFFF00"/>
                </a:solidFill>
              </a:rPr>
              <a:t>  </a:t>
            </a:r>
            <a:r>
              <a:rPr lang="ar-SA" dirty="0" smtClean="0"/>
              <a:t>: الأساليب الإحصائية التي تستخدم في التحقق من صحة الفروض المتعلقة بمجتمعات قيم </a:t>
            </a:r>
            <a:r>
              <a:rPr lang="ar-SA" dirty="0" err="1" smtClean="0"/>
              <a:t>برامتراتها</a:t>
            </a:r>
            <a:r>
              <a:rPr lang="ar-SA" dirty="0" smtClean="0"/>
              <a:t> محددة ،أي يعتمد على معالم المجتمع </a:t>
            </a:r>
            <a:r>
              <a:rPr lang="en-US" dirty="0" smtClean="0"/>
              <a:t>.</a:t>
            </a:r>
            <a:endParaRPr lang="ar-SA" dirty="0" smtClean="0"/>
          </a:p>
          <a:p>
            <a:pPr algn="just" rtl="1" eaLnBrk="1" hangingPunct="1"/>
            <a:r>
              <a:rPr lang="ar-SA" dirty="0" smtClean="0"/>
              <a:t>- يشترط اعتدالي</a:t>
            </a:r>
            <a:r>
              <a:rPr lang="ar-DZ" dirty="0" smtClean="0"/>
              <a:t>ة</a:t>
            </a:r>
            <a:r>
              <a:rPr lang="ar-SA" dirty="0" smtClean="0"/>
              <a:t> التوزيع</a:t>
            </a:r>
            <a:r>
              <a:rPr lang="ar-DZ" dirty="0" smtClean="0"/>
              <a:t>؛</a:t>
            </a:r>
            <a:endParaRPr lang="ar-SA" dirty="0" smtClean="0"/>
          </a:p>
          <a:p>
            <a:pPr algn="just" rtl="1" eaLnBrk="1" hangingPunct="1"/>
            <a:r>
              <a:rPr lang="ar-SA" dirty="0" smtClean="0"/>
              <a:t>- أن يكون حجم العينة كبير وتم اختياره عشوائياً </a:t>
            </a:r>
            <a:r>
              <a:rPr lang="ar-DZ" dirty="0" smtClean="0"/>
              <a:t>؛</a:t>
            </a:r>
            <a:endParaRPr lang="ar-SA" dirty="0" smtClean="0"/>
          </a:p>
          <a:p>
            <a:pPr algn="just" rtl="1" eaLnBrk="1" hangingPunct="1"/>
            <a:r>
              <a:rPr lang="ar-SA" dirty="0" smtClean="0"/>
              <a:t>- يستخدم </a:t>
            </a:r>
            <a:r>
              <a:rPr lang="ar-DZ" dirty="0" smtClean="0"/>
              <a:t>في</a:t>
            </a:r>
            <a:r>
              <a:rPr lang="ar-SA" dirty="0" smtClean="0"/>
              <a:t> حالة القياس </a:t>
            </a:r>
            <a:r>
              <a:rPr lang="ar-DZ" dirty="0" err="1" smtClean="0"/>
              <a:t>الفتري</a:t>
            </a:r>
            <a:r>
              <a:rPr lang="ar-DZ" dirty="0" smtClean="0"/>
              <a:t> </a:t>
            </a:r>
            <a:r>
              <a:rPr lang="ar-SA" dirty="0" smtClean="0"/>
              <a:t>والنسب</a:t>
            </a:r>
            <a:r>
              <a:rPr lang="ar-DZ" dirty="0" smtClean="0"/>
              <a:t>ي؛</a:t>
            </a:r>
            <a:endParaRPr lang="ar-SA" dirty="0" smtClean="0"/>
          </a:p>
          <a:p>
            <a:pPr algn="just" rtl="1" eaLnBrk="1" hangingPunct="1"/>
            <a:r>
              <a:rPr lang="ar-SA" dirty="0" smtClean="0"/>
              <a:t>- من أمثلته : اختبار </a:t>
            </a:r>
            <a:r>
              <a:rPr lang="fr-FR" dirty="0" smtClean="0"/>
              <a:t>T</a:t>
            </a:r>
            <a:r>
              <a:rPr lang="ar-SA" dirty="0" smtClean="0"/>
              <a:t> - الارتباط الخطى  - تحليل التباين</a:t>
            </a:r>
            <a:r>
              <a:rPr lang="ar-DZ" dirty="0" smtClean="0"/>
              <a:t> (اختبار </a:t>
            </a:r>
            <a:r>
              <a:rPr lang="fr-FR" dirty="0" smtClean="0"/>
              <a:t>F</a:t>
            </a:r>
            <a:r>
              <a:rPr lang="ar-DZ" dirty="0" smtClean="0"/>
              <a:t>).</a:t>
            </a:r>
            <a:endParaRPr lang="en-US" dirty="0"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ar-SA" smtClean="0"/>
              <a:t> </a:t>
            </a:r>
            <a:endParaRPr lang="en-US" smtClean="0"/>
          </a:p>
        </p:txBody>
      </p:sp>
      <p:sp>
        <p:nvSpPr>
          <p:cNvPr id="13315" name="Rectangle 3"/>
          <p:cNvSpPr>
            <a:spLocks noGrp="1" noChangeArrowheads="1"/>
          </p:cNvSpPr>
          <p:nvPr>
            <p:ph type="body" idx="1"/>
          </p:nvPr>
        </p:nvSpPr>
        <p:spPr>
          <a:xfrm>
            <a:off x="0" y="1052513"/>
            <a:ext cx="8686800" cy="5043487"/>
          </a:xfrm>
        </p:spPr>
        <p:txBody>
          <a:bodyPr/>
          <a:lstStyle/>
          <a:p>
            <a:pPr algn="just" rtl="1" eaLnBrk="1" hangingPunct="1">
              <a:lnSpc>
                <a:spcPct val="90000"/>
              </a:lnSpc>
            </a:pPr>
            <a:r>
              <a:rPr lang="ar-SA" b="1" dirty="0" smtClean="0">
                <a:solidFill>
                  <a:srgbClr val="FFFF00"/>
                </a:solidFill>
              </a:rPr>
              <a:t>الإحصاء</a:t>
            </a:r>
            <a:r>
              <a:rPr lang="ar-DZ" b="1" dirty="0" smtClean="0">
                <a:solidFill>
                  <a:srgbClr val="FFFF00"/>
                </a:solidFill>
              </a:rPr>
              <a:t> غير </a:t>
            </a:r>
            <a:r>
              <a:rPr lang="ar-DZ" b="1" dirty="0" err="1" smtClean="0">
                <a:solidFill>
                  <a:srgbClr val="FFFF00"/>
                </a:solidFill>
              </a:rPr>
              <a:t>المعلمي</a:t>
            </a:r>
            <a:r>
              <a:rPr lang="ar-SA" b="1" dirty="0" smtClean="0">
                <a:solidFill>
                  <a:srgbClr val="FFFF00"/>
                </a:solidFill>
              </a:rPr>
              <a:t> </a:t>
            </a:r>
            <a:r>
              <a:rPr lang="ar-DZ" b="1" dirty="0" smtClean="0">
                <a:solidFill>
                  <a:srgbClr val="FFFF00"/>
                </a:solidFill>
              </a:rPr>
              <a:t>(</a:t>
            </a:r>
            <a:r>
              <a:rPr lang="ar-SA" b="1" dirty="0" err="1" smtClean="0">
                <a:solidFill>
                  <a:srgbClr val="FFFF00"/>
                </a:solidFill>
              </a:rPr>
              <a:t>اللابارامترى</a:t>
            </a:r>
            <a:r>
              <a:rPr lang="ar-DZ" b="1" dirty="0" smtClean="0">
                <a:solidFill>
                  <a:srgbClr val="FFFF00"/>
                </a:solidFill>
              </a:rPr>
              <a:t>)</a:t>
            </a:r>
            <a:r>
              <a:rPr lang="ar-SA" b="1" dirty="0" smtClean="0">
                <a:solidFill>
                  <a:srgbClr val="FFFF00"/>
                </a:solidFill>
              </a:rPr>
              <a:t> </a:t>
            </a:r>
            <a:r>
              <a:rPr lang="en-US" b="1" dirty="0" smtClean="0">
                <a:solidFill>
                  <a:srgbClr val="FFFF00"/>
                </a:solidFill>
              </a:rPr>
              <a:t>Non parametric</a:t>
            </a:r>
            <a:r>
              <a:rPr lang="ar-SA" dirty="0" smtClean="0"/>
              <a:t>  : الأساليب الإحصائية التي تستخدم في التحقق من صحة الفروض المتعلقة بمجتمعات قيم </a:t>
            </a:r>
            <a:r>
              <a:rPr lang="ar-SA" dirty="0" err="1" smtClean="0"/>
              <a:t>بارامتراتها</a:t>
            </a:r>
            <a:r>
              <a:rPr lang="ar-SA" dirty="0" smtClean="0"/>
              <a:t> غير محددة </a:t>
            </a:r>
            <a:r>
              <a:rPr lang="ar-SA" dirty="0" err="1" smtClean="0"/>
              <a:t>أ</a:t>
            </a:r>
            <a:r>
              <a:rPr lang="ar-DZ" dirty="0" smtClean="0"/>
              <a:t>ي</a:t>
            </a:r>
            <a:r>
              <a:rPr lang="ar-SA" dirty="0" smtClean="0"/>
              <a:t> لا يعتمد على معالم المجتمع ويسمى بإحصاء التوزيعات الحرة أو الفرضيات الضعيفة</a:t>
            </a:r>
            <a:r>
              <a:rPr lang="ar-DZ" dirty="0" smtClean="0"/>
              <a:t>.</a:t>
            </a:r>
            <a:endParaRPr lang="ar-SA" dirty="0" smtClean="0"/>
          </a:p>
          <a:p>
            <a:pPr algn="just" rtl="1" eaLnBrk="1" hangingPunct="1">
              <a:lnSpc>
                <a:spcPct val="90000"/>
              </a:lnSpc>
            </a:pPr>
            <a:r>
              <a:rPr lang="ar-SA" dirty="0" smtClean="0"/>
              <a:t>- لا يشترط </a:t>
            </a:r>
            <a:r>
              <a:rPr lang="ar-SA" dirty="0" err="1" smtClean="0"/>
              <a:t>اعتدالية</a:t>
            </a:r>
            <a:r>
              <a:rPr lang="ar-SA" dirty="0" smtClean="0"/>
              <a:t> التوزيع</a:t>
            </a:r>
            <a:r>
              <a:rPr lang="ar-DZ" dirty="0" smtClean="0"/>
              <a:t>؛</a:t>
            </a:r>
            <a:endParaRPr lang="ar-SA" dirty="0" smtClean="0"/>
          </a:p>
          <a:p>
            <a:pPr algn="just" rtl="1" eaLnBrk="1" hangingPunct="1">
              <a:lnSpc>
                <a:spcPct val="90000"/>
              </a:lnSpc>
            </a:pPr>
            <a:r>
              <a:rPr lang="ar-SA" dirty="0" smtClean="0"/>
              <a:t>- حجم العينة صغير</a:t>
            </a:r>
            <a:r>
              <a:rPr lang="ar-DZ" dirty="0" smtClean="0"/>
              <a:t>؛</a:t>
            </a:r>
            <a:endParaRPr lang="ar-SA" dirty="0" smtClean="0"/>
          </a:p>
          <a:p>
            <a:pPr algn="just" rtl="1" eaLnBrk="1" hangingPunct="1">
              <a:lnSpc>
                <a:spcPct val="90000"/>
              </a:lnSpc>
            </a:pPr>
            <a:r>
              <a:rPr lang="ar-SA" dirty="0" smtClean="0"/>
              <a:t>- يستخدم </a:t>
            </a:r>
            <a:r>
              <a:rPr lang="ar-DZ" dirty="0" smtClean="0"/>
              <a:t>في</a:t>
            </a:r>
            <a:r>
              <a:rPr lang="ar-SA" dirty="0" smtClean="0"/>
              <a:t> حالة القياس الاسم</a:t>
            </a:r>
            <a:r>
              <a:rPr lang="ar-DZ" dirty="0" smtClean="0"/>
              <a:t>ي</a:t>
            </a:r>
            <a:r>
              <a:rPr lang="ar-SA" dirty="0" smtClean="0"/>
              <a:t> والترتيب</a:t>
            </a:r>
            <a:r>
              <a:rPr lang="ar-DZ" dirty="0" smtClean="0"/>
              <a:t>ي؛</a:t>
            </a:r>
            <a:endParaRPr lang="ar-SA" dirty="0" smtClean="0"/>
          </a:p>
          <a:p>
            <a:pPr algn="just" rtl="1" eaLnBrk="1" hangingPunct="1">
              <a:lnSpc>
                <a:spcPct val="90000"/>
              </a:lnSpc>
            </a:pPr>
            <a:r>
              <a:rPr lang="ar-SA" dirty="0" smtClean="0"/>
              <a:t>- من أمثلته : التكرارات – النسب المئوية – مربع </a:t>
            </a:r>
            <a:r>
              <a:rPr lang="ar-SA" dirty="0" err="1" smtClean="0"/>
              <a:t>كا</a:t>
            </a:r>
            <a:r>
              <a:rPr lang="ar-DZ" dirty="0" smtClean="0"/>
              <a:t>ي</a:t>
            </a:r>
            <a:r>
              <a:rPr lang="ar-SA" dirty="0" smtClean="0"/>
              <a:t> – </a:t>
            </a:r>
            <a:r>
              <a:rPr lang="ar-SA" dirty="0" err="1" smtClean="0"/>
              <a:t>مان</a:t>
            </a:r>
            <a:r>
              <a:rPr lang="ar-SA" dirty="0" smtClean="0"/>
              <a:t> </a:t>
            </a:r>
            <a:r>
              <a:rPr lang="ar-SA" dirty="0" err="1" smtClean="0"/>
              <a:t>ويتنى</a:t>
            </a:r>
            <a:r>
              <a:rPr lang="ar-DZ" dirty="0" smtClean="0"/>
              <a:t>... .</a:t>
            </a:r>
            <a:r>
              <a:rPr lang="ar-SA" dirty="0" smtClean="0"/>
              <a:t> </a:t>
            </a:r>
            <a:endParaRPr lang="en-US" dirty="0"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C:\Users\user\Desktop\صور\images (4).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64515" name="Rectangle 1"/>
          <p:cNvSpPr>
            <a:spLocks noChangeArrowheads="1"/>
          </p:cNvSpPr>
          <p:nvPr/>
        </p:nvSpPr>
        <p:spPr bwMode="auto">
          <a:xfrm>
            <a:off x="0" y="0"/>
            <a:ext cx="87153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rtl="1" eaLnBrk="0" hangingPunct="0"/>
            <a:r>
              <a:rPr lang="ar-DZ" sz="2000" b="1">
                <a:latin typeface="Simplified Arabic" pitchFamily="18" charset="-78"/>
                <a:cs typeface="Times New Roman" pitchFamily="18" charset="0"/>
              </a:rPr>
              <a:t>جدول بوضح بعض الإختبارات الإحصائية لقياس الإختلاف في المتوسطات الحسابية حسب نوع المتغير وعدد العينات:</a:t>
            </a:r>
            <a:endParaRPr lang="ar-DZ" sz="2000"/>
          </a:p>
        </p:txBody>
      </p:sp>
      <p:graphicFrame>
        <p:nvGraphicFramePr>
          <p:cNvPr id="3" name="Tableau 2"/>
          <p:cNvGraphicFramePr>
            <a:graphicFrameLocks noGrp="1"/>
          </p:cNvGraphicFramePr>
          <p:nvPr/>
        </p:nvGraphicFramePr>
        <p:xfrm>
          <a:off x="714375" y="517525"/>
          <a:ext cx="7715250" cy="6054726"/>
        </p:xfrm>
        <a:graphic>
          <a:graphicData uri="http://schemas.openxmlformats.org/drawingml/2006/table">
            <a:tbl>
              <a:tblPr rtl="1"/>
              <a:tblGrid>
                <a:gridCol w="1593422"/>
                <a:gridCol w="88249"/>
                <a:gridCol w="2832376"/>
                <a:gridCol w="3201203"/>
              </a:tblGrid>
              <a:tr h="232874">
                <a:tc rowSpan="2" gridSpan="2">
                  <a:txBody>
                    <a:bodyPr/>
                    <a:lstStyle/>
                    <a:p>
                      <a:pPr marL="88900" indent="0" algn="ctr" rtl="1">
                        <a:spcAft>
                          <a:spcPts val="0"/>
                        </a:spcAft>
                      </a:pPr>
                      <a:r>
                        <a:rPr lang="ar-DZ" sz="1500" b="1" dirty="0">
                          <a:latin typeface="Times New Roman"/>
                          <a:ea typeface="Times New Roman"/>
                          <a:cs typeface="Simplified Arabic"/>
                        </a:rPr>
                        <a:t>نوع البيانات</a:t>
                      </a:r>
                      <a:endParaRPr lang="en-US" sz="1500" dirty="0">
                        <a:latin typeface="Times New Roman"/>
                        <a:ea typeface="Times New Roman"/>
                        <a:cs typeface="Arial"/>
                      </a:endParaRPr>
                    </a:p>
                    <a:p>
                      <a:pPr marL="0" indent="0" algn="ctr" rtl="1">
                        <a:spcAft>
                          <a:spcPts val="0"/>
                        </a:spcAft>
                      </a:pPr>
                      <a:r>
                        <a:rPr lang="ar-DZ" sz="1500" b="1" dirty="0">
                          <a:latin typeface="Times New Roman"/>
                          <a:ea typeface="Times New Roman"/>
                          <a:cs typeface="Simplified Arabic"/>
                        </a:rPr>
                        <a:t>-نوع المتغير-</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gridSpan="2">
                  <a:txBody>
                    <a:bodyPr/>
                    <a:lstStyle/>
                    <a:p>
                      <a:pPr marL="457200" algn="ctr" rtl="1">
                        <a:spcAft>
                          <a:spcPts val="0"/>
                        </a:spcAft>
                      </a:pPr>
                      <a:r>
                        <a:rPr lang="ar-DZ" sz="1500" b="1" dirty="0">
                          <a:latin typeface="Times New Roman"/>
                          <a:ea typeface="Times New Roman"/>
                          <a:cs typeface="Simplified Arabic"/>
                        </a:rPr>
                        <a:t>تصميم تجريبي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r>
              <a:tr h="465748">
                <a:tc gridSpan="2" vMerge="1">
                  <a:txBody>
                    <a:bodyPr/>
                    <a:lstStyle/>
                    <a:p>
                      <a:endParaRPr lang="fr-FR"/>
                    </a:p>
                  </a:txBody>
                  <a:tcPr/>
                </a:tc>
                <a:tc hMerge="1" vMerge="1">
                  <a:txBody>
                    <a:bodyPr/>
                    <a:lstStyle/>
                    <a:p>
                      <a:endParaRPr lang="fr-FR"/>
                    </a:p>
                  </a:txBody>
                  <a:tcPr/>
                </a:tc>
                <a:tc>
                  <a:txBody>
                    <a:bodyPr/>
                    <a:lstStyle/>
                    <a:p>
                      <a:pPr marL="457200" algn="ctr" rtl="1">
                        <a:spcAft>
                          <a:spcPts val="0"/>
                        </a:spcAft>
                      </a:pPr>
                      <a:r>
                        <a:rPr lang="ar-DZ" sz="1500" b="1" dirty="0">
                          <a:latin typeface="Times New Roman"/>
                          <a:ea typeface="Times New Roman"/>
                          <a:cs typeface="Simplified Arabic"/>
                        </a:rPr>
                        <a:t>بين المجموعات</a:t>
                      </a:r>
                      <a:endParaRPr lang="en-US" sz="1500" dirty="0">
                        <a:latin typeface="Times New Roman"/>
                        <a:ea typeface="Times New Roman"/>
                        <a:cs typeface="Arial"/>
                      </a:endParaRPr>
                    </a:p>
                    <a:p>
                      <a:pPr marL="457200" algn="ctr" rtl="1">
                        <a:spcAft>
                          <a:spcPts val="0"/>
                        </a:spcAft>
                      </a:pPr>
                      <a:r>
                        <a:rPr lang="ar-DZ" sz="1500" b="1" dirty="0">
                          <a:latin typeface="Times New Roman"/>
                          <a:ea typeface="Times New Roman"/>
                          <a:cs typeface="Simplified Arabic"/>
                        </a:rPr>
                        <a:t>عينات مستقلة</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rtl="1">
                        <a:spcAft>
                          <a:spcPts val="0"/>
                        </a:spcAft>
                      </a:pPr>
                      <a:r>
                        <a:rPr lang="ar-DZ" sz="1500" b="1">
                          <a:latin typeface="Times New Roman"/>
                          <a:ea typeface="Times New Roman"/>
                          <a:cs typeface="Simplified Arabic"/>
                        </a:rPr>
                        <a:t>داخل المجموعات</a:t>
                      </a:r>
                      <a:endParaRPr lang="en-US" sz="1500">
                        <a:latin typeface="Times New Roman"/>
                        <a:ea typeface="Times New Roman"/>
                        <a:cs typeface="Arial"/>
                      </a:endParaRPr>
                    </a:p>
                    <a:p>
                      <a:pPr marL="457200" algn="ctr" rtl="1">
                        <a:spcAft>
                          <a:spcPts val="0"/>
                        </a:spcAft>
                      </a:pPr>
                      <a:r>
                        <a:rPr lang="ar-DZ" sz="1500" b="1">
                          <a:latin typeface="Times New Roman"/>
                          <a:ea typeface="Times New Roman"/>
                          <a:cs typeface="Simplified Arabic"/>
                        </a:rPr>
                        <a:t>عينات مترابطة</a:t>
                      </a:r>
                      <a:endParaRPr lang="en-US" sz="150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874">
                <a:tc gridSpan="4">
                  <a:txBody>
                    <a:bodyPr/>
                    <a:lstStyle/>
                    <a:p>
                      <a:pPr marL="457200" algn="ctr" rtl="1">
                        <a:spcAft>
                          <a:spcPts val="0"/>
                        </a:spcAft>
                      </a:pPr>
                      <a:r>
                        <a:rPr lang="ar-DZ" sz="1500" b="1" dirty="0">
                          <a:latin typeface="Times New Roman"/>
                          <a:ea typeface="Times New Roman"/>
                          <a:cs typeface="Simplified Arabic"/>
                        </a:rPr>
                        <a:t>عينة واحدة</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232874">
                <a:tc gridSpan="2">
                  <a:txBody>
                    <a:bodyPr/>
                    <a:lstStyle/>
                    <a:p>
                      <a:pPr marL="0" indent="0" algn="ctr" rtl="1">
                        <a:spcAft>
                          <a:spcPts val="0"/>
                        </a:spcAft>
                      </a:pPr>
                      <a:r>
                        <a:rPr lang="ar-DZ" sz="1500" b="1" dirty="0">
                          <a:latin typeface="Times New Roman"/>
                          <a:ea typeface="Times New Roman"/>
                          <a:cs typeface="Simplified Arabic"/>
                        </a:rPr>
                        <a:t>نوعي –</a:t>
                      </a:r>
                      <a:r>
                        <a:rPr lang="ar-DZ" sz="1500" b="1" dirty="0" err="1">
                          <a:latin typeface="Times New Roman"/>
                          <a:ea typeface="Times New Roman"/>
                          <a:cs typeface="Simplified Arabic"/>
                        </a:rPr>
                        <a:t>إسمي</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marL="457200" algn="ctr" rtl="1">
                        <a:spcAft>
                          <a:spcPts val="0"/>
                        </a:spcAft>
                      </a:pPr>
                      <a:r>
                        <a:rPr lang="ar-DZ" sz="1500" b="1" dirty="0">
                          <a:latin typeface="Times New Roman"/>
                          <a:ea typeface="Times New Roman"/>
                          <a:cs typeface="Simplified Arabic"/>
                        </a:rPr>
                        <a:t>اختبار </a:t>
                      </a:r>
                      <a:r>
                        <a:rPr lang="ar-DZ" sz="1500" b="1" dirty="0" err="1">
                          <a:latin typeface="Times New Roman"/>
                          <a:ea typeface="Times New Roman"/>
                          <a:cs typeface="Simplified Arabic"/>
                        </a:rPr>
                        <a:t>كاي</a:t>
                      </a:r>
                      <a:r>
                        <a:rPr lang="ar-DZ" sz="1500" b="1" dirty="0">
                          <a:latin typeface="Times New Roman"/>
                          <a:ea typeface="Times New Roman"/>
                          <a:cs typeface="Simplified Arabic"/>
                        </a:rPr>
                        <a:t> مربع (</a:t>
                      </a:r>
                      <a:r>
                        <a:rPr lang="en-US" sz="1500" b="1" dirty="0">
                          <a:latin typeface="Simplified Arabic"/>
                          <a:ea typeface="Times New Roman"/>
                          <a:cs typeface="Arial"/>
                        </a:rPr>
                        <a:t>Chi-Square test</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r>
              <a:tr h="232874">
                <a:tc gridSpan="2">
                  <a:txBody>
                    <a:bodyPr/>
                    <a:lstStyle/>
                    <a:p>
                      <a:pPr marL="0" indent="0" algn="ctr" rtl="1">
                        <a:spcAft>
                          <a:spcPts val="0"/>
                        </a:spcAft>
                      </a:pPr>
                      <a:r>
                        <a:rPr lang="ar-DZ" sz="1500" b="1" dirty="0">
                          <a:latin typeface="Times New Roman"/>
                          <a:ea typeface="Times New Roman"/>
                          <a:cs typeface="Simplified Arabic"/>
                        </a:rPr>
                        <a:t>رتبي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marL="457200" algn="ctr" rtl="1">
                        <a:spcAft>
                          <a:spcPts val="0"/>
                        </a:spcAft>
                      </a:pPr>
                      <a:r>
                        <a:rPr lang="ar-DZ" sz="1500" b="1" dirty="0">
                          <a:latin typeface="Times New Roman"/>
                          <a:ea typeface="Times New Roman"/>
                          <a:cs typeface="Simplified Arabic"/>
                        </a:rPr>
                        <a:t>اختبار الإشارة أو ذات الحدين (</a:t>
                      </a:r>
                      <a:r>
                        <a:rPr lang="en-US" sz="1500" b="1" dirty="0">
                          <a:latin typeface="Simplified Arabic"/>
                          <a:ea typeface="Times New Roman"/>
                          <a:cs typeface="Arial"/>
                        </a:rPr>
                        <a:t>Sign test/Binomial</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r>
              <a:tr h="232874">
                <a:tc gridSpan="2">
                  <a:txBody>
                    <a:bodyPr/>
                    <a:lstStyle/>
                    <a:p>
                      <a:pPr marL="88900" indent="0" algn="ctr" rtl="1">
                        <a:spcAft>
                          <a:spcPts val="0"/>
                        </a:spcAft>
                      </a:pPr>
                      <a:r>
                        <a:rPr lang="ar-DZ" sz="1500" b="1" dirty="0">
                          <a:latin typeface="Times New Roman"/>
                          <a:ea typeface="Times New Roman"/>
                          <a:cs typeface="Simplified Arabic"/>
                        </a:rPr>
                        <a:t>فتري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marL="457200" algn="ctr" rtl="1">
                        <a:spcAft>
                          <a:spcPts val="0"/>
                        </a:spcAft>
                      </a:pPr>
                      <a:r>
                        <a:rPr lang="ar-DZ" sz="1500" b="1" dirty="0">
                          <a:latin typeface="Times New Roman"/>
                          <a:ea typeface="Times New Roman"/>
                          <a:cs typeface="Simplified Arabic"/>
                        </a:rPr>
                        <a:t>اختبار(</a:t>
                      </a:r>
                      <a:r>
                        <a:rPr lang="en-US" sz="1500" b="1" dirty="0">
                          <a:latin typeface="Simplified Arabic"/>
                          <a:ea typeface="Times New Roman"/>
                          <a:cs typeface="Arial"/>
                        </a:rPr>
                        <a:t>T</a:t>
                      </a:r>
                      <a:r>
                        <a:rPr lang="ar-DZ" sz="1500" b="1" dirty="0">
                          <a:latin typeface="Times New Roman"/>
                          <a:ea typeface="Times New Roman"/>
                          <a:cs typeface="Simplified Arabic"/>
                        </a:rPr>
                        <a:t>) لعينة واحدة (</a:t>
                      </a:r>
                      <a:r>
                        <a:rPr lang="en-US" sz="1500" b="1" dirty="0">
                          <a:latin typeface="Simplified Arabic"/>
                          <a:ea typeface="Times New Roman"/>
                          <a:cs typeface="Arial"/>
                        </a:rPr>
                        <a:t>One-Sample T-Test</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r>
              <a:tr h="232874">
                <a:tc gridSpan="4">
                  <a:txBody>
                    <a:bodyPr/>
                    <a:lstStyle/>
                    <a:p>
                      <a:pPr marL="457200" algn="ctr" rtl="1">
                        <a:spcAft>
                          <a:spcPts val="0"/>
                        </a:spcAft>
                      </a:pPr>
                      <a:r>
                        <a:rPr lang="ar-DZ" sz="1500" b="1" dirty="0">
                          <a:latin typeface="Times New Roman"/>
                          <a:ea typeface="Times New Roman"/>
                          <a:cs typeface="Simplified Arabic"/>
                        </a:rPr>
                        <a:t>عينتان</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465748">
                <a:tc>
                  <a:txBody>
                    <a:bodyPr/>
                    <a:lstStyle/>
                    <a:p>
                      <a:pPr marL="0" indent="0" algn="ctr" rtl="1">
                        <a:spcAft>
                          <a:spcPts val="0"/>
                        </a:spcAft>
                      </a:pPr>
                      <a:r>
                        <a:rPr lang="ar-DZ" sz="1500" b="1" dirty="0">
                          <a:latin typeface="Times New Roman"/>
                          <a:ea typeface="Times New Roman"/>
                          <a:cs typeface="Simplified Arabic"/>
                        </a:rPr>
                        <a:t>نوعي</a:t>
                      </a:r>
                      <a:endParaRPr lang="en-US" sz="1500" dirty="0">
                        <a:latin typeface="Times New Roman"/>
                        <a:ea typeface="Times New Roman"/>
                        <a:cs typeface="Arial"/>
                      </a:endParaRPr>
                    </a:p>
                    <a:p>
                      <a:pPr marL="95250" indent="-95250" algn="ctr" rtl="1">
                        <a:spcAft>
                          <a:spcPts val="0"/>
                        </a:spcAft>
                      </a:pPr>
                      <a:r>
                        <a:rPr lang="fr-FR" sz="1500" b="1" dirty="0">
                          <a:latin typeface="Simplified Arabic"/>
                          <a:ea typeface="Times New Roman"/>
                          <a:cs typeface="Arial"/>
                        </a:rPr>
                        <a:t>- </a:t>
                      </a:r>
                      <a:r>
                        <a:rPr lang="ar-DZ" sz="1500" b="1" dirty="0" err="1">
                          <a:latin typeface="Times New Roman"/>
                          <a:ea typeface="Times New Roman"/>
                          <a:cs typeface="Simplified Arabic"/>
                        </a:rPr>
                        <a:t>إسمي</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457200" algn="ctr" rtl="1">
                        <a:spcAft>
                          <a:spcPts val="0"/>
                        </a:spcAft>
                      </a:pPr>
                      <a:r>
                        <a:rPr lang="ar-DZ" sz="1500" b="1" dirty="0">
                          <a:latin typeface="Times New Roman"/>
                          <a:ea typeface="Times New Roman"/>
                          <a:cs typeface="Simplified Arabic"/>
                        </a:rPr>
                        <a:t>اختبار </a:t>
                      </a:r>
                      <a:r>
                        <a:rPr lang="ar-DZ" sz="1500" b="1" dirty="0" err="1">
                          <a:latin typeface="Times New Roman"/>
                          <a:ea typeface="Times New Roman"/>
                          <a:cs typeface="Simplified Arabic"/>
                        </a:rPr>
                        <a:t>كاي</a:t>
                      </a:r>
                      <a:r>
                        <a:rPr lang="ar-DZ" sz="1500" b="1" dirty="0">
                          <a:latin typeface="Times New Roman"/>
                          <a:ea typeface="Times New Roman"/>
                          <a:cs typeface="Simplified Arabic"/>
                        </a:rPr>
                        <a:t> مربع </a:t>
                      </a:r>
                      <a:endParaRPr lang="en-US" sz="1500" dirty="0">
                        <a:latin typeface="Times New Roman"/>
                        <a:ea typeface="Times New Roman"/>
                        <a:cs typeface="Arial"/>
                      </a:endParaRPr>
                    </a:p>
                    <a:p>
                      <a:pPr marL="457200" algn="ctr" rtl="1">
                        <a:spcAft>
                          <a:spcPts val="0"/>
                        </a:spcAft>
                      </a:pPr>
                      <a:r>
                        <a:rPr lang="en-US" sz="1500" b="1" dirty="0">
                          <a:latin typeface="Simplified Arabic"/>
                          <a:ea typeface="Times New Roman"/>
                          <a:cs typeface="Arial"/>
                        </a:rPr>
                        <a:t>Chi-Square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dirty="0">
                          <a:latin typeface="Times New Roman"/>
                          <a:ea typeface="Times New Roman"/>
                          <a:cs typeface="Simplified Arabic"/>
                        </a:rPr>
                        <a:t>اختبار </a:t>
                      </a:r>
                      <a:r>
                        <a:rPr lang="ar-DZ" sz="1500" b="1" dirty="0" err="1">
                          <a:latin typeface="Times New Roman"/>
                          <a:ea typeface="Times New Roman"/>
                          <a:cs typeface="Simplified Arabic"/>
                        </a:rPr>
                        <a:t>مكنمار</a:t>
                      </a:r>
                      <a:endParaRPr lang="en-US" sz="1500" dirty="0">
                        <a:latin typeface="Times New Roman"/>
                        <a:ea typeface="Times New Roman"/>
                        <a:cs typeface="Arial"/>
                      </a:endParaRPr>
                    </a:p>
                    <a:p>
                      <a:pPr marL="457200" algn="ctr" rtl="1">
                        <a:spcAft>
                          <a:spcPts val="0"/>
                        </a:spcAft>
                      </a:pPr>
                      <a:r>
                        <a:rPr lang="en-US" sz="1500" b="1" dirty="0" err="1">
                          <a:latin typeface="Simplified Arabic"/>
                          <a:ea typeface="Times New Roman"/>
                          <a:cs typeface="Arial"/>
                        </a:rPr>
                        <a:t>Mcnemar</a:t>
                      </a:r>
                      <a:r>
                        <a:rPr lang="en-US" sz="1500" b="1" dirty="0">
                          <a:latin typeface="Simplified Arabic"/>
                          <a:ea typeface="Times New Roman"/>
                          <a:cs typeface="Arial"/>
                        </a:rPr>
                        <a:t>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1497">
                <a:tc>
                  <a:txBody>
                    <a:bodyPr/>
                    <a:lstStyle/>
                    <a:p>
                      <a:pPr marL="0" indent="0" algn="ctr" rtl="1">
                        <a:spcAft>
                          <a:spcPts val="0"/>
                        </a:spcAft>
                      </a:pPr>
                      <a:r>
                        <a:rPr lang="ar-DZ" sz="1500" b="1" dirty="0">
                          <a:latin typeface="Times New Roman"/>
                          <a:ea typeface="Times New Roman"/>
                          <a:cs typeface="Simplified Arabic"/>
                        </a:rPr>
                        <a:t>رتبي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457200" algn="ctr" rtl="1">
                        <a:spcAft>
                          <a:spcPts val="0"/>
                        </a:spcAft>
                      </a:pPr>
                      <a:r>
                        <a:rPr lang="ar-DZ" sz="1500" b="1" dirty="0" err="1">
                          <a:latin typeface="Times New Roman"/>
                          <a:ea typeface="Times New Roman"/>
                          <a:cs typeface="Simplified Arabic"/>
                        </a:rPr>
                        <a:t>ولكوكسون</a:t>
                      </a:r>
                      <a:r>
                        <a:rPr lang="ar-DZ" sz="1500" b="1" dirty="0">
                          <a:latin typeface="Times New Roman"/>
                          <a:ea typeface="Times New Roman"/>
                          <a:cs typeface="Simplified Arabic"/>
                        </a:rPr>
                        <a:t>، </a:t>
                      </a:r>
                      <a:r>
                        <a:rPr lang="ar-DZ" sz="1500" b="1" dirty="0" err="1">
                          <a:latin typeface="Times New Roman"/>
                          <a:ea typeface="Times New Roman"/>
                          <a:cs typeface="Simplified Arabic"/>
                        </a:rPr>
                        <a:t>مان</a:t>
                      </a:r>
                      <a:r>
                        <a:rPr lang="ar-DZ" sz="1500" b="1" dirty="0">
                          <a:latin typeface="Times New Roman"/>
                          <a:ea typeface="Times New Roman"/>
                          <a:cs typeface="Simplified Arabic"/>
                        </a:rPr>
                        <a:t> </a:t>
                      </a:r>
                      <a:r>
                        <a:rPr lang="ar-DZ" sz="1500" b="1" dirty="0" err="1">
                          <a:latin typeface="Times New Roman"/>
                          <a:ea typeface="Times New Roman"/>
                          <a:cs typeface="Simplified Arabic"/>
                        </a:rPr>
                        <a:t>ويتني</a:t>
                      </a:r>
                      <a:r>
                        <a:rPr lang="ar-DZ" sz="1500" b="1" dirty="0">
                          <a:latin typeface="Times New Roman"/>
                          <a:ea typeface="Times New Roman"/>
                          <a:cs typeface="Simplified Arabic"/>
                        </a:rPr>
                        <a:t> </a:t>
                      </a:r>
                      <a:endParaRPr lang="en-US" sz="1500" dirty="0">
                        <a:latin typeface="Times New Roman"/>
                        <a:ea typeface="Times New Roman"/>
                        <a:cs typeface="Arial"/>
                      </a:endParaRPr>
                    </a:p>
                    <a:p>
                      <a:pPr marL="457200" algn="ctr" rtl="1">
                        <a:spcAft>
                          <a:spcPts val="0"/>
                        </a:spcAft>
                      </a:pPr>
                      <a:r>
                        <a:rPr lang="en-US" sz="1500" b="1" dirty="0">
                          <a:latin typeface="Simplified Arabic"/>
                          <a:ea typeface="Times New Roman"/>
                          <a:cs typeface="Arial"/>
                        </a:rPr>
                        <a:t>Mann-Whiney, </a:t>
                      </a:r>
                      <a:r>
                        <a:rPr lang="en-US" sz="1500" b="1" dirty="0" err="1">
                          <a:latin typeface="Simplified Arabic"/>
                          <a:ea typeface="Times New Roman"/>
                          <a:cs typeface="Arial"/>
                        </a:rPr>
                        <a:t>Wilcoxon</a:t>
                      </a:r>
                      <a:r>
                        <a:rPr lang="en-US" sz="1500" b="1" dirty="0">
                          <a:latin typeface="Simplified Arabic"/>
                          <a:ea typeface="Times New Roman"/>
                          <a:cs typeface="Arial"/>
                        </a:rPr>
                        <a:t>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dirty="0" err="1">
                          <a:latin typeface="Times New Roman"/>
                          <a:ea typeface="Times New Roman"/>
                          <a:cs typeface="Simplified Arabic"/>
                        </a:rPr>
                        <a:t>ولكوكسون</a:t>
                      </a:r>
                      <a:r>
                        <a:rPr lang="ar-DZ" sz="1500" b="1" dirty="0">
                          <a:latin typeface="Times New Roman"/>
                          <a:ea typeface="Times New Roman"/>
                          <a:cs typeface="Simplified Arabic"/>
                        </a:rPr>
                        <a:t> للأزواج المترابطة ذات الرتب المؤشرة</a:t>
                      </a:r>
                      <a:endParaRPr lang="en-US" sz="1500" dirty="0">
                        <a:latin typeface="Times New Roman"/>
                        <a:ea typeface="Times New Roman"/>
                        <a:cs typeface="Arial"/>
                      </a:endParaRPr>
                    </a:p>
                    <a:p>
                      <a:pPr marL="457200" algn="ctr" rtl="1">
                        <a:spcAft>
                          <a:spcPts val="0"/>
                        </a:spcAft>
                      </a:pPr>
                      <a:r>
                        <a:rPr lang="en-US" sz="1500" b="1" dirty="0" err="1">
                          <a:latin typeface="Simplified Arabic"/>
                          <a:ea typeface="Times New Roman"/>
                          <a:cs typeface="Arial"/>
                        </a:rPr>
                        <a:t>Wilcoxon</a:t>
                      </a:r>
                      <a:r>
                        <a:rPr lang="en-US" sz="1500" b="1" dirty="0">
                          <a:latin typeface="Simplified Arabic"/>
                          <a:ea typeface="Times New Roman"/>
                          <a:cs typeface="Arial"/>
                        </a:rPr>
                        <a:t>-signed ranks test, Sign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1497">
                <a:tc>
                  <a:txBody>
                    <a:bodyPr/>
                    <a:lstStyle/>
                    <a:p>
                      <a:pPr marL="88900" indent="0" algn="ctr" rtl="1">
                        <a:spcAft>
                          <a:spcPts val="0"/>
                        </a:spcAft>
                      </a:pPr>
                      <a:r>
                        <a:rPr lang="ar-DZ" sz="1500" b="1" dirty="0">
                          <a:latin typeface="Times New Roman"/>
                          <a:ea typeface="Times New Roman"/>
                          <a:cs typeface="Simplified Arabic"/>
                        </a:rPr>
                        <a:t>فتري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457200" algn="ctr" rtl="1">
                        <a:spcAft>
                          <a:spcPts val="0"/>
                        </a:spcAft>
                      </a:pPr>
                      <a:r>
                        <a:rPr lang="ar-DZ" sz="1500" b="1" dirty="0">
                          <a:latin typeface="Times New Roman"/>
                          <a:ea typeface="Times New Roman"/>
                          <a:cs typeface="Simplified Arabic"/>
                        </a:rPr>
                        <a:t>اختبار(</a:t>
                      </a:r>
                      <a:r>
                        <a:rPr lang="en-US" sz="1500" b="1" dirty="0">
                          <a:latin typeface="Simplified Arabic"/>
                          <a:ea typeface="Times New Roman"/>
                          <a:cs typeface="Arial"/>
                        </a:rPr>
                        <a:t>T</a:t>
                      </a:r>
                      <a:r>
                        <a:rPr lang="ar-DZ" sz="1500" b="1" dirty="0">
                          <a:latin typeface="Times New Roman"/>
                          <a:ea typeface="Times New Roman"/>
                          <a:cs typeface="Simplified Arabic"/>
                        </a:rPr>
                        <a:t>) للعينات المستقلة </a:t>
                      </a:r>
                      <a:endParaRPr lang="en-US" sz="1500" dirty="0">
                        <a:latin typeface="Times New Roman"/>
                        <a:ea typeface="Times New Roman"/>
                        <a:cs typeface="Arial"/>
                      </a:endParaRPr>
                    </a:p>
                    <a:p>
                      <a:pPr marL="457200" algn="ctr" rtl="1">
                        <a:spcAft>
                          <a:spcPts val="0"/>
                        </a:spcAft>
                      </a:pPr>
                      <a:r>
                        <a:rPr lang="fr-FR" sz="1500" b="1" dirty="0">
                          <a:latin typeface="Simplified Arabic"/>
                          <a:ea typeface="Times New Roman"/>
                          <a:cs typeface="Arial"/>
                        </a:rPr>
                        <a:t>Independent-</a:t>
                      </a:r>
                      <a:r>
                        <a:rPr lang="fr-FR" sz="1500" b="1" dirty="0" err="1">
                          <a:latin typeface="Simplified Arabic"/>
                          <a:ea typeface="Times New Roman"/>
                          <a:cs typeface="Arial"/>
                        </a:rPr>
                        <a:t>Samples</a:t>
                      </a:r>
                      <a:r>
                        <a:rPr lang="fr-FR" sz="1500" b="1" dirty="0">
                          <a:latin typeface="Simplified Arabic"/>
                          <a:ea typeface="Times New Roman"/>
                          <a:cs typeface="Arial"/>
                        </a:rPr>
                        <a:t> T-Test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dirty="0">
                          <a:latin typeface="Times New Roman"/>
                          <a:ea typeface="Times New Roman"/>
                          <a:cs typeface="Simplified Arabic"/>
                        </a:rPr>
                        <a:t>اختبار(</a:t>
                      </a:r>
                      <a:r>
                        <a:rPr lang="en-US" sz="1500" b="1" dirty="0">
                          <a:latin typeface="Simplified Arabic"/>
                          <a:ea typeface="Times New Roman"/>
                          <a:cs typeface="Arial"/>
                        </a:rPr>
                        <a:t>T</a:t>
                      </a:r>
                      <a:r>
                        <a:rPr lang="ar-DZ" sz="1500" b="1" dirty="0">
                          <a:latin typeface="Times New Roman"/>
                          <a:ea typeface="Times New Roman"/>
                          <a:cs typeface="Simplified Arabic"/>
                        </a:rPr>
                        <a:t>) لعينات المترابطة على شكل أزواج </a:t>
                      </a:r>
                      <a:r>
                        <a:rPr lang="en-US" sz="1500" b="1" dirty="0">
                          <a:latin typeface="Simplified Arabic"/>
                          <a:ea typeface="Times New Roman"/>
                          <a:cs typeface="Arial"/>
                        </a:rPr>
                        <a:t>Dependent </a:t>
                      </a:r>
                      <a:r>
                        <a:rPr lang="fr-FR" sz="1500" b="1" dirty="0">
                          <a:latin typeface="Simplified Arabic"/>
                          <a:ea typeface="Times New Roman"/>
                          <a:cs typeface="Arial"/>
                        </a:rPr>
                        <a:t>(</a:t>
                      </a:r>
                      <a:r>
                        <a:rPr lang="en-US" sz="1500" b="1" dirty="0">
                          <a:latin typeface="Simplified Arabic"/>
                          <a:ea typeface="Times New Roman"/>
                          <a:cs typeface="Arial"/>
                        </a:rPr>
                        <a:t>Paired</a:t>
                      </a:r>
                      <a:r>
                        <a:rPr lang="fr-FR" sz="1500" b="1" dirty="0">
                          <a:latin typeface="Simplified Arabic"/>
                          <a:ea typeface="Times New Roman"/>
                          <a:cs typeface="Arial"/>
                        </a:rPr>
                        <a:t>) </a:t>
                      </a:r>
                      <a:r>
                        <a:rPr lang="en-US" sz="1500" b="1" dirty="0">
                          <a:latin typeface="Simplified Arabic"/>
                          <a:ea typeface="Times New Roman"/>
                          <a:cs typeface="Arial"/>
                        </a:rPr>
                        <a:t>Samples</a:t>
                      </a:r>
                      <a:endParaRPr lang="en-US" sz="1500" dirty="0">
                        <a:latin typeface="Times New Roman"/>
                        <a:ea typeface="Times New Roman"/>
                        <a:cs typeface="Arial"/>
                      </a:endParaRPr>
                    </a:p>
                    <a:p>
                      <a:pPr marL="457200" algn="ctr" rtl="1">
                        <a:spcAft>
                          <a:spcPts val="0"/>
                        </a:spcAft>
                      </a:pPr>
                      <a:r>
                        <a:rPr lang="en-US" sz="1500" b="1" dirty="0">
                          <a:latin typeface="Simplified Arabic"/>
                          <a:ea typeface="Times New Roman"/>
                          <a:cs typeface="Arial"/>
                        </a:rPr>
                        <a:t> T-Test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874">
                <a:tc gridSpan="4">
                  <a:txBody>
                    <a:bodyPr/>
                    <a:lstStyle/>
                    <a:p>
                      <a:pPr marL="457200" algn="ctr" rtl="1">
                        <a:spcAft>
                          <a:spcPts val="0"/>
                        </a:spcAft>
                      </a:pPr>
                      <a:r>
                        <a:rPr lang="ar-DZ" sz="1500" b="1" dirty="0">
                          <a:latin typeface="Times New Roman"/>
                          <a:ea typeface="Times New Roman"/>
                          <a:cs typeface="Simplified Arabic"/>
                        </a:rPr>
                        <a:t>ثلاث عينات فأكثر</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465748">
                <a:tc gridSpan="2">
                  <a:txBody>
                    <a:bodyPr/>
                    <a:lstStyle/>
                    <a:p>
                      <a:pPr marL="0" indent="95250" algn="ctr" rtl="1">
                        <a:spcAft>
                          <a:spcPts val="0"/>
                        </a:spcAft>
                      </a:pPr>
                      <a:r>
                        <a:rPr lang="ar-DZ" sz="1500" b="1" dirty="0">
                          <a:latin typeface="Times New Roman"/>
                          <a:ea typeface="Times New Roman"/>
                          <a:cs typeface="Simplified Arabic"/>
                        </a:rPr>
                        <a:t>نوعي</a:t>
                      </a:r>
                      <a:endParaRPr lang="en-US" sz="1500" dirty="0">
                        <a:latin typeface="Times New Roman"/>
                        <a:ea typeface="Times New Roman"/>
                        <a:cs typeface="Arial"/>
                      </a:endParaRPr>
                    </a:p>
                    <a:p>
                      <a:pPr marL="0" indent="0" algn="ctr" rtl="1">
                        <a:spcAft>
                          <a:spcPts val="0"/>
                        </a:spcAft>
                      </a:pPr>
                      <a:r>
                        <a:rPr lang="fr-FR" sz="1500" b="1" dirty="0">
                          <a:latin typeface="Simplified Arabic"/>
                          <a:ea typeface="Times New Roman"/>
                          <a:cs typeface="Arial"/>
                        </a:rPr>
                        <a:t>- </a:t>
                      </a:r>
                      <a:r>
                        <a:rPr lang="ar-DZ" sz="1500" b="1" dirty="0" err="1">
                          <a:latin typeface="Times New Roman"/>
                          <a:ea typeface="Times New Roman"/>
                          <a:cs typeface="Simplified Arabic"/>
                        </a:rPr>
                        <a:t>إسمي</a:t>
                      </a:r>
                      <a:r>
                        <a:rPr lang="ar-DZ" sz="1500" b="1" dirty="0">
                          <a:latin typeface="Times New Roman"/>
                          <a:ea typeface="Times New Roman"/>
                          <a:cs typeface="Simplified Arabic"/>
                        </a:rPr>
                        <a: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dirty="0">
                          <a:latin typeface="Times New Roman"/>
                          <a:ea typeface="Times New Roman"/>
                          <a:cs typeface="Simplified Arabic"/>
                        </a:rPr>
                        <a:t>اختبار </a:t>
                      </a:r>
                      <a:r>
                        <a:rPr lang="ar-DZ" sz="1500" b="1" dirty="0" err="1">
                          <a:latin typeface="Times New Roman"/>
                          <a:ea typeface="Times New Roman"/>
                          <a:cs typeface="Simplified Arabic"/>
                        </a:rPr>
                        <a:t>كاي</a:t>
                      </a:r>
                      <a:r>
                        <a:rPr lang="ar-DZ" sz="1500" b="1" dirty="0">
                          <a:latin typeface="Times New Roman"/>
                          <a:ea typeface="Times New Roman"/>
                          <a:cs typeface="Simplified Arabic"/>
                        </a:rPr>
                        <a:t> مربع </a:t>
                      </a:r>
                      <a:endParaRPr lang="en-US" sz="1500" dirty="0">
                        <a:latin typeface="Times New Roman"/>
                        <a:ea typeface="Times New Roman"/>
                        <a:cs typeface="Arial"/>
                      </a:endParaRPr>
                    </a:p>
                    <a:p>
                      <a:pPr marL="457200" algn="ctr" rtl="1">
                        <a:spcAft>
                          <a:spcPts val="0"/>
                        </a:spcAft>
                      </a:pPr>
                      <a:r>
                        <a:rPr lang="en-US" sz="1500" b="1" dirty="0">
                          <a:latin typeface="Simplified Arabic"/>
                          <a:ea typeface="Times New Roman"/>
                          <a:cs typeface="Arial"/>
                        </a:rPr>
                        <a:t>Chi-Square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rtl="1">
                        <a:spcAft>
                          <a:spcPts val="0"/>
                        </a:spcAft>
                      </a:pPr>
                      <a:r>
                        <a:rPr lang="ar-DZ" sz="1500" b="1" dirty="0" err="1">
                          <a:latin typeface="Times New Roman"/>
                          <a:ea typeface="Times New Roman"/>
                          <a:cs typeface="Simplified Arabic"/>
                        </a:rPr>
                        <a:t>كوكران</a:t>
                      </a:r>
                      <a:r>
                        <a:rPr lang="ar-DZ" sz="1500" b="1" dirty="0">
                          <a:latin typeface="Times New Roman"/>
                          <a:ea typeface="Times New Roman"/>
                          <a:cs typeface="Simplified Arabic"/>
                        </a:rPr>
                        <a:t> </a:t>
                      </a:r>
                      <a:r>
                        <a:rPr lang="ar-DZ" sz="1500" b="1" dirty="0" err="1">
                          <a:latin typeface="Times New Roman"/>
                          <a:ea typeface="Times New Roman"/>
                          <a:cs typeface="Simplified Arabic"/>
                        </a:rPr>
                        <a:t>كيو</a:t>
                      </a:r>
                      <a:endParaRPr lang="en-US" sz="1500" dirty="0">
                        <a:latin typeface="Times New Roman"/>
                        <a:ea typeface="Times New Roman"/>
                        <a:cs typeface="Arial"/>
                      </a:endParaRPr>
                    </a:p>
                    <a:p>
                      <a:pPr marL="457200" algn="ctr" rtl="1">
                        <a:spcAft>
                          <a:spcPts val="0"/>
                        </a:spcAft>
                      </a:pPr>
                      <a:r>
                        <a:rPr lang="fr-FR" sz="1500" b="1" dirty="0" err="1">
                          <a:latin typeface="Simplified Arabic"/>
                          <a:ea typeface="Times New Roman"/>
                          <a:cs typeface="Arial"/>
                        </a:rPr>
                        <a:t>Cochran’s</a:t>
                      </a:r>
                      <a:r>
                        <a:rPr lang="fr-FR" sz="1500" b="1" dirty="0">
                          <a:latin typeface="Simplified Arabic"/>
                          <a:ea typeface="Times New Roman"/>
                          <a:cs typeface="Arial"/>
                        </a:rPr>
                        <a:t> Q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5748">
                <a:tc gridSpan="2">
                  <a:txBody>
                    <a:bodyPr/>
                    <a:lstStyle/>
                    <a:p>
                      <a:pPr marL="0" indent="0" algn="ctr" rtl="1">
                        <a:spcAft>
                          <a:spcPts val="0"/>
                        </a:spcAft>
                      </a:pPr>
                      <a:r>
                        <a:rPr lang="ar-DZ" sz="1500" b="1" dirty="0">
                          <a:latin typeface="Times New Roman"/>
                          <a:ea typeface="Times New Roman"/>
                          <a:cs typeface="Simplified Arabic"/>
                        </a:rPr>
                        <a:t>رتبي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dirty="0" err="1">
                          <a:latin typeface="Times New Roman"/>
                          <a:ea typeface="Times New Roman"/>
                          <a:cs typeface="Simplified Arabic"/>
                        </a:rPr>
                        <a:t>كروسكال</a:t>
                      </a:r>
                      <a:r>
                        <a:rPr lang="ar-DZ" sz="1500" b="1" dirty="0">
                          <a:latin typeface="Times New Roman"/>
                          <a:ea typeface="Times New Roman"/>
                          <a:cs typeface="Simplified Arabic"/>
                        </a:rPr>
                        <a:t> </a:t>
                      </a:r>
                      <a:r>
                        <a:rPr lang="ar-DZ" sz="1500" b="1" dirty="0" err="1">
                          <a:latin typeface="Times New Roman"/>
                          <a:ea typeface="Times New Roman"/>
                          <a:cs typeface="Simplified Arabic"/>
                        </a:rPr>
                        <a:t>والاس</a:t>
                      </a:r>
                      <a:endParaRPr lang="en-US" sz="1500" dirty="0">
                        <a:latin typeface="Times New Roman"/>
                        <a:ea typeface="Times New Roman"/>
                        <a:cs typeface="Arial"/>
                      </a:endParaRPr>
                    </a:p>
                    <a:p>
                      <a:pPr marL="457200" algn="ctr" rtl="1">
                        <a:spcAft>
                          <a:spcPts val="0"/>
                        </a:spcAft>
                      </a:pPr>
                      <a:r>
                        <a:rPr lang="en-US" sz="1500" b="1" dirty="0" err="1">
                          <a:latin typeface="Simplified Arabic"/>
                          <a:ea typeface="Times New Roman"/>
                          <a:cs typeface="Arial"/>
                        </a:rPr>
                        <a:t>Kruskal</a:t>
                      </a:r>
                      <a:r>
                        <a:rPr lang="en-US" sz="1500" b="1" dirty="0">
                          <a:latin typeface="Simplified Arabic"/>
                          <a:ea typeface="Times New Roman"/>
                          <a:cs typeface="Arial"/>
                        </a:rPr>
                        <a:t>-Wallis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rtl="1">
                        <a:spcAft>
                          <a:spcPts val="0"/>
                        </a:spcAft>
                      </a:pPr>
                      <a:r>
                        <a:rPr lang="ar-DZ" sz="1500" b="1" dirty="0" err="1">
                          <a:latin typeface="Times New Roman"/>
                          <a:ea typeface="Times New Roman"/>
                          <a:cs typeface="Simplified Arabic"/>
                        </a:rPr>
                        <a:t>فريدمان</a:t>
                      </a:r>
                      <a:endParaRPr lang="en-US" sz="1500" dirty="0">
                        <a:latin typeface="Times New Roman"/>
                        <a:ea typeface="Times New Roman"/>
                        <a:cs typeface="Arial"/>
                      </a:endParaRPr>
                    </a:p>
                    <a:p>
                      <a:pPr marL="457200" algn="ctr" rtl="1">
                        <a:spcAft>
                          <a:spcPts val="0"/>
                        </a:spcAft>
                      </a:pPr>
                      <a:r>
                        <a:rPr lang="en-US" sz="1500" b="1" dirty="0">
                          <a:latin typeface="Simplified Arabic"/>
                          <a:ea typeface="Times New Roman"/>
                          <a:cs typeface="Arial"/>
                        </a:rPr>
                        <a:t>Friedman test</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622">
                <a:tc gridSpan="2">
                  <a:txBody>
                    <a:bodyPr/>
                    <a:lstStyle/>
                    <a:p>
                      <a:pPr marL="0" indent="0" algn="ctr" rtl="1">
                        <a:spcAft>
                          <a:spcPts val="0"/>
                        </a:spcAft>
                      </a:pPr>
                      <a:r>
                        <a:rPr lang="ar-DZ" sz="1500" b="1" dirty="0">
                          <a:latin typeface="Times New Roman"/>
                          <a:ea typeface="Times New Roman"/>
                          <a:cs typeface="Simplified Arabic"/>
                        </a:rPr>
                        <a:t>فتري</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marL="457200" algn="ctr" rtl="1">
                        <a:spcAft>
                          <a:spcPts val="0"/>
                        </a:spcAft>
                      </a:pPr>
                      <a:r>
                        <a:rPr lang="ar-DZ" sz="1500" b="1">
                          <a:latin typeface="Times New Roman"/>
                          <a:ea typeface="Times New Roman"/>
                          <a:cs typeface="Simplified Arabic"/>
                        </a:rPr>
                        <a:t>التباين ذو الإتجاه الواحد</a:t>
                      </a:r>
                      <a:endParaRPr lang="en-US" sz="1500">
                        <a:latin typeface="Times New Roman"/>
                        <a:ea typeface="Times New Roman"/>
                        <a:cs typeface="Arial"/>
                      </a:endParaRPr>
                    </a:p>
                    <a:p>
                      <a:pPr marL="457200" algn="ctr" rtl="1">
                        <a:spcAft>
                          <a:spcPts val="0"/>
                        </a:spcAft>
                      </a:pPr>
                      <a:r>
                        <a:rPr lang="en-US" sz="1500" b="1">
                          <a:latin typeface="Simplified Arabic"/>
                          <a:ea typeface="Times New Roman"/>
                          <a:cs typeface="Arial"/>
                        </a:rPr>
                        <a:t>Independent Samples One-way ANOVA</a:t>
                      </a:r>
                      <a:endParaRPr lang="en-US" sz="150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rtl="1">
                        <a:spcAft>
                          <a:spcPts val="0"/>
                        </a:spcAft>
                      </a:pPr>
                      <a:r>
                        <a:rPr lang="ar-DZ" sz="1500" b="1" dirty="0">
                          <a:latin typeface="Times New Roman"/>
                          <a:ea typeface="Times New Roman"/>
                          <a:cs typeface="Simplified Arabic"/>
                        </a:rPr>
                        <a:t>التباين الأحادي للتصميم ذو القياسات المتكررة</a:t>
                      </a:r>
                      <a:endParaRPr lang="en-US" sz="1500" dirty="0">
                        <a:latin typeface="Times New Roman"/>
                        <a:ea typeface="Times New Roman"/>
                        <a:cs typeface="Arial"/>
                      </a:endParaRPr>
                    </a:p>
                    <a:p>
                      <a:pPr marL="457200" algn="ctr" rtl="0">
                        <a:spcAft>
                          <a:spcPts val="0"/>
                        </a:spcAft>
                      </a:pPr>
                      <a:r>
                        <a:rPr lang="en-US" sz="1500" b="1" dirty="0">
                          <a:latin typeface="Simplified Arabic"/>
                          <a:ea typeface="Times New Roman"/>
                          <a:cs typeface="Arial"/>
                        </a:rPr>
                        <a:t>Repeated measure ANOVA</a:t>
                      </a:r>
                      <a:endParaRPr lang="en-US" sz="1500" dirty="0">
                        <a:latin typeface="Times New Roman"/>
                        <a:ea typeface="Times New Roman"/>
                        <a:cs typeface="Arial"/>
                      </a:endParaRPr>
                    </a:p>
                  </a:txBody>
                  <a:tcPr marL="44833" marR="44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heel spokes="3"/>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10929194_593591940740909_3153975708316014139_n.jpg"/>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hecke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ar-DZ" sz="4800" b="1" u="sng" dirty="0" smtClean="0">
                <a:solidFill>
                  <a:srgbClr val="FFFF00"/>
                </a:solidFill>
                <a:latin typeface="Simplified Arabic" pitchFamily="18" charset="-78"/>
                <a:cs typeface="Simplified Arabic" pitchFamily="18" charset="-78"/>
              </a:rPr>
              <a:t>مثال استبيان درجة رضا الطلبة</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p:txBody>
          <a:bodyPr>
            <a:noAutofit/>
          </a:bodyPr>
          <a:lstStyle/>
          <a:p>
            <a:pPr algn="just" rtl="1">
              <a:buNone/>
            </a:pPr>
            <a:r>
              <a:rPr lang="ar-DZ" sz="3600" b="1" dirty="0" smtClean="0">
                <a:solidFill>
                  <a:srgbClr val="FFFF00"/>
                </a:solidFill>
                <a:latin typeface="Simplified Arabic" pitchFamily="18" charset="-78"/>
                <a:cs typeface="Simplified Arabic" pitchFamily="18" charset="-78"/>
              </a:rPr>
              <a:t>أولا: البيانات الشخصية</a:t>
            </a:r>
          </a:p>
          <a:p>
            <a:pPr algn="just" rtl="1">
              <a:buNone/>
            </a:pPr>
            <a:r>
              <a:rPr lang="ar-DZ" b="1" dirty="0" smtClean="0">
                <a:latin typeface="Simplified Arabic" pitchFamily="18" charset="-78"/>
                <a:cs typeface="Simplified Arabic" pitchFamily="18" charset="-78"/>
              </a:rPr>
              <a:t>الجنس: ذكر/ أنثى</a:t>
            </a:r>
          </a:p>
          <a:p>
            <a:pPr algn="just" rtl="1">
              <a:buNone/>
            </a:pPr>
            <a:r>
              <a:rPr lang="ar-DZ" b="1" dirty="0" smtClean="0">
                <a:latin typeface="Simplified Arabic" pitchFamily="18" charset="-78"/>
                <a:cs typeface="Simplified Arabic" pitchFamily="18" charset="-78"/>
              </a:rPr>
              <a:t>السن: 20 سنة أو أقل/21-26/25-30/ أكثر من 30 سنة</a:t>
            </a:r>
          </a:p>
          <a:p>
            <a:pPr algn="just" rtl="1">
              <a:buNone/>
            </a:pPr>
            <a:r>
              <a:rPr lang="ar-DZ" b="1" dirty="0" smtClean="0">
                <a:latin typeface="Simplified Arabic" pitchFamily="18" charset="-78"/>
                <a:cs typeface="Simplified Arabic" pitchFamily="18" charset="-78"/>
              </a:rPr>
              <a:t>نظام الدراسة في الليسانس: كلاسيكي/ إل </a:t>
            </a:r>
            <a:r>
              <a:rPr lang="ar-DZ" b="1" dirty="0" err="1" smtClean="0">
                <a:latin typeface="Simplified Arabic" pitchFamily="18" charset="-78"/>
                <a:cs typeface="Simplified Arabic" pitchFamily="18" charset="-78"/>
              </a:rPr>
              <a:t>إم</a:t>
            </a:r>
            <a:r>
              <a:rPr lang="ar-DZ" b="1" dirty="0" smtClean="0">
                <a:latin typeface="Simplified Arabic" pitchFamily="18" charset="-78"/>
                <a:cs typeface="Simplified Arabic" pitchFamily="18" charset="-78"/>
              </a:rPr>
              <a:t> </a:t>
            </a:r>
            <a:r>
              <a:rPr lang="ar-DZ" b="1" dirty="0" err="1" smtClean="0">
                <a:latin typeface="Simplified Arabic" pitchFamily="18" charset="-78"/>
                <a:cs typeface="Simplified Arabic" pitchFamily="18" charset="-78"/>
              </a:rPr>
              <a:t>دي</a:t>
            </a:r>
            <a:endParaRPr lang="ar-DZ" b="1" dirty="0" smtClean="0">
              <a:latin typeface="Simplified Arabic" pitchFamily="18" charset="-78"/>
              <a:cs typeface="Simplified Arabic" pitchFamily="18" charset="-78"/>
            </a:endParaRPr>
          </a:p>
          <a:p>
            <a:pPr algn="just" rtl="1">
              <a:buNone/>
            </a:pPr>
            <a:r>
              <a:rPr lang="ar-DZ" b="1" dirty="0" smtClean="0">
                <a:latin typeface="Simplified Arabic" pitchFamily="18" charset="-78"/>
                <a:cs typeface="Simplified Arabic" pitchFamily="18" charset="-78"/>
              </a:rPr>
              <a:t>المعدل السنوي في </a:t>
            </a:r>
            <a:r>
              <a:rPr lang="ar-DZ" b="1" dirty="0" err="1" smtClean="0">
                <a:latin typeface="Simplified Arabic" pitchFamily="18" charset="-78"/>
                <a:cs typeface="Simplified Arabic" pitchFamily="18" charset="-78"/>
              </a:rPr>
              <a:t>الماستر</a:t>
            </a:r>
            <a:r>
              <a:rPr lang="ar-DZ" b="1" dirty="0" smtClean="0">
                <a:latin typeface="Simplified Arabic" pitchFamily="18" charset="-78"/>
                <a:cs typeface="Simplified Arabic" pitchFamily="18" charset="-78"/>
              </a:rPr>
              <a:t> </a:t>
            </a:r>
            <a:r>
              <a:rPr lang="fr-FR" b="1" dirty="0" smtClean="0">
                <a:latin typeface="Simplified Arabic" pitchFamily="18" charset="-78"/>
                <a:cs typeface="Simplified Arabic" pitchFamily="18" charset="-78"/>
              </a:rPr>
              <a:t>I</a:t>
            </a:r>
            <a:r>
              <a:rPr lang="ar-DZ" b="1" smtClean="0">
                <a:latin typeface="Simplified Arabic" pitchFamily="18" charset="-78"/>
                <a:cs typeface="Simplified Arabic" pitchFamily="18" charset="-78"/>
              </a:rPr>
              <a:t>: </a:t>
            </a:r>
            <a:endParaRPr lang="ar-DZ" b="1" dirty="0" smtClean="0">
              <a:latin typeface="Simplified Arabic" pitchFamily="18" charset="-78"/>
              <a:cs typeface="Simplified Arabic" pitchFamily="18" charset="-78"/>
            </a:endParaRPr>
          </a:p>
          <a:p>
            <a:pPr algn="just" rtl="1">
              <a:buNone/>
            </a:pPr>
            <a:r>
              <a:rPr lang="ar-DZ" b="1" dirty="0" smtClean="0">
                <a:latin typeface="Simplified Arabic" pitchFamily="18" charset="-78"/>
                <a:cs typeface="Simplified Arabic" pitchFamily="18" charset="-78"/>
              </a:rPr>
              <a:t> </a:t>
            </a:r>
          </a:p>
          <a:p>
            <a:pPr algn="just" rtl="1">
              <a:buNone/>
            </a:pPr>
            <a:endParaRPr lang="fr-FR" b="1" dirty="0">
              <a:latin typeface="Simplified Arabic" pitchFamily="18" charset="-78"/>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normAutofit/>
          </a:bodyPr>
          <a:lstStyle/>
          <a:p>
            <a:pPr algn="ctr"/>
            <a:r>
              <a:rPr lang="ar-DZ" sz="4800" b="1" u="sng" dirty="0" smtClean="0">
                <a:solidFill>
                  <a:srgbClr val="FFFF00"/>
                </a:solidFill>
                <a:latin typeface="Simplified Arabic" pitchFamily="18" charset="-78"/>
                <a:cs typeface="Simplified Arabic" pitchFamily="18" charset="-78"/>
              </a:rPr>
              <a:t>مثال استبيان درجة رضا الطلبة</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457200" y="1000108"/>
            <a:ext cx="8229600" cy="5126055"/>
          </a:xfrm>
        </p:spPr>
        <p:txBody>
          <a:bodyPr>
            <a:noAutofit/>
          </a:bodyPr>
          <a:lstStyle/>
          <a:p>
            <a:pPr algn="just" rtl="1">
              <a:buNone/>
            </a:pPr>
            <a:r>
              <a:rPr lang="ar-DZ" sz="3600" b="1" dirty="0" smtClean="0">
                <a:solidFill>
                  <a:srgbClr val="FFFF00"/>
                </a:solidFill>
                <a:latin typeface="Simplified Arabic" pitchFamily="18" charset="-78"/>
                <a:cs typeface="Simplified Arabic" pitchFamily="18" charset="-78"/>
              </a:rPr>
              <a:t>ثانيا: رضا الطلبة عن مؤهلاتهم</a:t>
            </a:r>
          </a:p>
          <a:p>
            <a:pPr algn="just" rtl="1">
              <a:buNone/>
            </a:pPr>
            <a:r>
              <a:rPr lang="ar-DZ" b="1" dirty="0" smtClean="0">
                <a:latin typeface="Simplified Arabic" pitchFamily="18" charset="-78"/>
                <a:cs typeface="Simplified Arabic" pitchFamily="18" charset="-78"/>
              </a:rPr>
              <a:t> </a:t>
            </a:r>
          </a:p>
          <a:p>
            <a:pPr algn="just" rtl="1">
              <a:buNone/>
            </a:pPr>
            <a:endParaRPr lang="fr-FR" b="1" dirty="0">
              <a:latin typeface="Simplified Arabic" pitchFamily="18" charset="-78"/>
              <a:cs typeface="Simplified Arabic" pitchFamily="18" charset="-78"/>
            </a:endParaRPr>
          </a:p>
        </p:txBody>
      </p:sp>
      <p:graphicFrame>
        <p:nvGraphicFramePr>
          <p:cNvPr id="4" name="Tableau 3"/>
          <p:cNvGraphicFramePr>
            <a:graphicFrameLocks noGrp="1"/>
          </p:cNvGraphicFramePr>
          <p:nvPr/>
        </p:nvGraphicFramePr>
        <p:xfrm>
          <a:off x="357158" y="2000240"/>
          <a:ext cx="8429682" cy="3714776"/>
        </p:xfrm>
        <a:graphic>
          <a:graphicData uri="http://schemas.openxmlformats.org/drawingml/2006/table">
            <a:tbl>
              <a:tblPr firstRow="1" bandRow="1">
                <a:tableStyleId>{073A0DAA-6AF3-43AB-8588-CEC1D06C72B9}</a:tableStyleId>
              </a:tblPr>
              <a:tblGrid>
                <a:gridCol w="1071570"/>
                <a:gridCol w="857256"/>
                <a:gridCol w="1000132"/>
                <a:gridCol w="1143008"/>
                <a:gridCol w="1285884"/>
                <a:gridCol w="3071832"/>
              </a:tblGrid>
              <a:tr h="821537">
                <a:tc>
                  <a:txBody>
                    <a:bodyPr/>
                    <a:lstStyle/>
                    <a:p>
                      <a:pPr algn="ctr" rtl="1"/>
                      <a:endParaRPr lang="ar-DZ" sz="2000" dirty="0" smtClean="0"/>
                    </a:p>
                    <a:p>
                      <a:pPr algn="ctr" rtl="1"/>
                      <a:r>
                        <a:rPr lang="ar-DZ" sz="2000" dirty="0" smtClean="0"/>
                        <a:t>مرتفع</a:t>
                      </a:r>
                      <a:r>
                        <a:rPr lang="ar-DZ" sz="2000" baseline="0" dirty="0" smtClean="0"/>
                        <a:t> جدا</a:t>
                      </a:r>
                      <a:endParaRPr lang="fr-FR" sz="2000" dirty="0"/>
                    </a:p>
                  </a:txBody>
                  <a:tcPr/>
                </a:tc>
                <a:tc>
                  <a:txBody>
                    <a:bodyPr/>
                    <a:lstStyle/>
                    <a:p>
                      <a:pPr algn="ctr" rtl="1"/>
                      <a:endParaRPr lang="ar-DZ" sz="2000" dirty="0" smtClean="0"/>
                    </a:p>
                    <a:p>
                      <a:pPr algn="ctr" rtl="1"/>
                      <a:r>
                        <a:rPr lang="ar-DZ" sz="2000" dirty="0" smtClean="0"/>
                        <a:t>مرتفع</a:t>
                      </a:r>
                      <a:endParaRPr lang="fr-FR" sz="2000" dirty="0"/>
                    </a:p>
                  </a:txBody>
                  <a:tcPr/>
                </a:tc>
                <a:tc>
                  <a:txBody>
                    <a:bodyPr/>
                    <a:lstStyle/>
                    <a:p>
                      <a:pPr algn="ctr" rtl="1"/>
                      <a:endParaRPr lang="ar-DZ" sz="2000" dirty="0" smtClean="0"/>
                    </a:p>
                    <a:p>
                      <a:pPr algn="ctr" rtl="1"/>
                      <a:r>
                        <a:rPr lang="ar-DZ" sz="2000" dirty="0" smtClean="0"/>
                        <a:t>متوسط</a:t>
                      </a:r>
                      <a:endParaRPr lang="fr-FR" sz="2000" dirty="0"/>
                    </a:p>
                  </a:txBody>
                  <a:tcPr/>
                </a:tc>
                <a:tc>
                  <a:txBody>
                    <a:bodyPr/>
                    <a:lstStyle/>
                    <a:p>
                      <a:pPr algn="ctr" rtl="1"/>
                      <a:endParaRPr lang="ar-DZ" sz="2000" dirty="0" smtClean="0"/>
                    </a:p>
                    <a:p>
                      <a:pPr algn="ctr" rtl="1"/>
                      <a:r>
                        <a:rPr lang="ar-DZ" sz="2000" dirty="0" smtClean="0"/>
                        <a:t>منخفض</a:t>
                      </a:r>
                      <a:endParaRPr lang="fr-FR" sz="2000" dirty="0"/>
                    </a:p>
                  </a:txBody>
                  <a:tcPr/>
                </a:tc>
                <a:tc>
                  <a:txBody>
                    <a:bodyPr/>
                    <a:lstStyle/>
                    <a:p>
                      <a:pPr algn="ctr" rtl="1"/>
                      <a:endParaRPr lang="ar-DZ" sz="2000" dirty="0" smtClean="0"/>
                    </a:p>
                    <a:p>
                      <a:pPr algn="ctr" rtl="1"/>
                      <a:r>
                        <a:rPr lang="ar-DZ" sz="2000" dirty="0" smtClean="0"/>
                        <a:t>منخفض</a:t>
                      </a:r>
                      <a:r>
                        <a:rPr lang="ar-DZ" sz="2000" baseline="0" dirty="0" smtClean="0"/>
                        <a:t> جدا</a:t>
                      </a:r>
                      <a:endParaRPr lang="fr-FR" sz="2000" dirty="0"/>
                    </a:p>
                  </a:txBody>
                  <a:tcPr/>
                </a:tc>
                <a:tc>
                  <a:txBody>
                    <a:bodyPr/>
                    <a:lstStyle/>
                    <a:p>
                      <a:pPr algn="ctr" rtl="1"/>
                      <a:endParaRPr lang="ar-DZ" sz="2000" dirty="0" smtClean="0"/>
                    </a:p>
                    <a:p>
                      <a:pPr algn="ctr" rtl="1"/>
                      <a:r>
                        <a:rPr lang="ar-DZ" sz="2000" dirty="0" smtClean="0"/>
                        <a:t>العبارة</a:t>
                      </a:r>
                      <a:endParaRPr lang="fr-FR" sz="2000" dirty="0"/>
                    </a:p>
                  </a:txBody>
                  <a:tcPr/>
                </a:tc>
              </a:tr>
              <a:tr h="67866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dirty="0"/>
                    </a:p>
                  </a:txBody>
                  <a:tcPr/>
                </a:tc>
                <a:tc>
                  <a:txBody>
                    <a:bodyPr/>
                    <a:lstStyle/>
                    <a:p>
                      <a:pPr algn="ctr" rtl="1"/>
                      <a:r>
                        <a:rPr lang="ar-DZ" b="1" dirty="0" smtClean="0">
                          <a:solidFill>
                            <a:schemeClr val="bg1"/>
                          </a:solidFill>
                        </a:rPr>
                        <a:t>درجة</a:t>
                      </a:r>
                      <a:r>
                        <a:rPr lang="ar-DZ" b="1" baseline="0" dirty="0" smtClean="0">
                          <a:solidFill>
                            <a:schemeClr val="bg1"/>
                          </a:solidFill>
                        </a:rPr>
                        <a:t> رضاك عن مستواك في المقاييس النظرية</a:t>
                      </a:r>
                      <a:endParaRPr lang="ar-DZ" b="1" dirty="0" smtClean="0">
                        <a:solidFill>
                          <a:schemeClr val="bg1"/>
                        </a:solidFill>
                      </a:endParaRPr>
                    </a:p>
                  </a:txBody>
                  <a:tcPr/>
                </a:tc>
              </a:tr>
              <a:tr h="550079">
                <a:tc>
                  <a:txBody>
                    <a:bodyPr/>
                    <a:lstStyle/>
                    <a:p>
                      <a:pPr algn="ctr" rtl="1"/>
                      <a:endParaRPr lang="fr-FR"/>
                    </a:p>
                  </a:txBody>
                  <a:tcPr/>
                </a:tc>
                <a:tc>
                  <a:txBody>
                    <a:bodyPr/>
                    <a:lstStyle/>
                    <a:p>
                      <a:pPr algn="ctr" rtl="1"/>
                      <a:endParaRPr lang="fr-FR"/>
                    </a:p>
                  </a:txBody>
                  <a:tcPr/>
                </a:tc>
                <a:tc>
                  <a:txBody>
                    <a:bodyPr/>
                    <a:lstStyle/>
                    <a:p>
                      <a:pPr algn="ctr" rtl="1"/>
                      <a:endParaRPr lang="fr-FR" dirty="0"/>
                    </a:p>
                  </a:txBody>
                  <a:tcPr/>
                </a:tc>
                <a:tc>
                  <a:txBody>
                    <a:bodyPr/>
                    <a:lstStyle/>
                    <a:p>
                      <a:pPr algn="ctr" rtl="1"/>
                      <a:endParaRPr lang="fr-FR"/>
                    </a:p>
                  </a:txBody>
                  <a:tcPr/>
                </a:tc>
                <a:tc>
                  <a:txBody>
                    <a:bodyPr/>
                    <a:lstStyle/>
                    <a:p>
                      <a:pPr algn="ctr" rtl="1"/>
                      <a:endParaRPr lang="fr-F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DZ" b="1" dirty="0" smtClean="0">
                          <a:solidFill>
                            <a:schemeClr val="bg1"/>
                          </a:solidFill>
                        </a:rPr>
                        <a:t>درجة</a:t>
                      </a:r>
                      <a:r>
                        <a:rPr lang="ar-DZ" b="1" baseline="0" dirty="0" smtClean="0">
                          <a:solidFill>
                            <a:schemeClr val="bg1"/>
                          </a:solidFill>
                        </a:rPr>
                        <a:t> رضاك عن مستواك في المقاييس التقنية</a:t>
                      </a:r>
                      <a:endParaRPr lang="ar-DZ" b="1" dirty="0" smtClean="0">
                        <a:solidFill>
                          <a:schemeClr val="bg1"/>
                        </a:solidFill>
                      </a:endParaRPr>
                    </a:p>
                  </a:txBody>
                  <a:tcPr/>
                </a:tc>
              </a:tr>
              <a:tr h="657236">
                <a:tc>
                  <a:txBody>
                    <a:bodyPr/>
                    <a:lstStyle/>
                    <a:p>
                      <a:pPr algn="ctr" rtl="1"/>
                      <a:endParaRPr lang="fr-FR"/>
                    </a:p>
                  </a:txBody>
                  <a:tcPr/>
                </a:tc>
                <a:tc>
                  <a:txBody>
                    <a:bodyPr/>
                    <a:lstStyle/>
                    <a:p>
                      <a:pPr algn="ctr" rtl="1"/>
                      <a:endParaRPr lang="fr-FR" dirty="0"/>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DZ" b="1" dirty="0" smtClean="0">
                          <a:solidFill>
                            <a:schemeClr val="bg1"/>
                          </a:solidFill>
                        </a:rPr>
                        <a:t>درجة</a:t>
                      </a:r>
                      <a:r>
                        <a:rPr lang="ar-DZ" b="1" baseline="0" dirty="0" smtClean="0">
                          <a:solidFill>
                            <a:schemeClr val="bg1"/>
                          </a:solidFill>
                        </a:rPr>
                        <a:t> رضاك عن مستواك في المقاييس التحليلية</a:t>
                      </a:r>
                      <a:endParaRPr lang="ar-DZ" b="1" dirty="0" smtClean="0">
                        <a:solidFill>
                          <a:schemeClr val="bg1"/>
                        </a:solidFill>
                      </a:endParaRPr>
                    </a:p>
                  </a:txBody>
                  <a:tcPr/>
                </a:tc>
              </a:tr>
              <a:tr h="47864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r>
                        <a:rPr lang="ar-DZ" b="1" dirty="0" smtClean="0"/>
                        <a:t>درجة رضاك عن مستواك في اللغات</a:t>
                      </a:r>
                      <a:endParaRPr lang="fr-FR" b="1" dirty="0"/>
                    </a:p>
                  </a:txBody>
                  <a:tcPr/>
                </a:tc>
              </a:tr>
              <a:tr h="43862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r>
                        <a:rPr lang="ar-DZ" b="1" dirty="0" smtClean="0"/>
                        <a:t>درجة رضاك عن مستوى انضباطك</a:t>
                      </a:r>
                      <a:endParaRPr lang="fr-FR" b="1" dirty="0"/>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normAutofit/>
          </a:bodyPr>
          <a:lstStyle/>
          <a:p>
            <a:pPr algn="ctr"/>
            <a:r>
              <a:rPr lang="ar-DZ" sz="4800" b="1" u="sng" dirty="0" smtClean="0">
                <a:solidFill>
                  <a:srgbClr val="FFFF00"/>
                </a:solidFill>
                <a:latin typeface="Simplified Arabic" pitchFamily="18" charset="-78"/>
                <a:cs typeface="Simplified Arabic" pitchFamily="18" charset="-78"/>
              </a:rPr>
              <a:t>مثال استبيان درجة رضا الطلبة</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457200" y="1000108"/>
            <a:ext cx="8229600" cy="5126055"/>
          </a:xfrm>
        </p:spPr>
        <p:txBody>
          <a:bodyPr>
            <a:noAutofit/>
          </a:bodyPr>
          <a:lstStyle/>
          <a:p>
            <a:pPr algn="just" rtl="1">
              <a:buNone/>
            </a:pPr>
            <a:r>
              <a:rPr lang="ar-DZ" sz="3600" b="1" dirty="0" smtClean="0">
                <a:solidFill>
                  <a:srgbClr val="FFFF00"/>
                </a:solidFill>
                <a:latin typeface="Simplified Arabic" pitchFamily="18" charset="-78"/>
                <a:cs typeface="Simplified Arabic" pitchFamily="18" charset="-78"/>
              </a:rPr>
              <a:t>ثالثا: رضا الطلبة عن عناصر مناخ الدراسة</a:t>
            </a:r>
          </a:p>
          <a:p>
            <a:pPr algn="just" rtl="1">
              <a:buNone/>
            </a:pPr>
            <a:r>
              <a:rPr lang="ar-DZ" b="1" dirty="0" smtClean="0">
                <a:latin typeface="Simplified Arabic" pitchFamily="18" charset="-78"/>
                <a:cs typeface="Simplified Arabic" pitchFamily="18" charset="-78"/>
              </a:rPr>
              <a:t> </a:t>
            </a:r>
          </a:p>
          <a:p>
            <a:pPr algn="just" rtl="1">
              <a:buNone/>
            </a:pPr>
            <a:endParaRPr lang="fr-FR" b="1" dirty="0">
              <a:latin typeface="Simplified Arabic" pitchFamily="18" charset="-78"/>
              <a:cs typeface="Simplified Arabic" pitchFamily="18" charset="-78"/>
            </a:endParaRPr>
          </a:p>
        </p:txBody>
      </p:sp>
      <p:graphicFrame>
        <p:nvGraphicFramePr>
          <p:cNvPr id="4" name="Tableau 3"/>
          <p:cNvGraphicFramePr>
            <a:graphicFrameLocks noGrp="1"/>
          </p:cNvGraphicFramePr>
          <p:nvPr/>
        </p:nvGraphicFramePr>
        <p:xfrm>
          <a:off x="357158" y="2000240"/>
          <a:ext cx="8429682" cy="4077674"/>
        </p:xfrm>
        <a:graphic>
          <a:graphicData uri="http://schemas.openxmlformats.org/drawingml/2006/table">
            <a:tbl>
              <a:tblPr firstRow="1" bandRow="1">
                <a:tableStyleId>{073A0DAA-6AF3-43AB-8588-CEC1D06C72B9}</a:tableStyleId>
              </a:tblPr>
              <a:tblGrid>
                <a:gridCol w="1071570"/>
                <a:gridCol w="857256"/>
                <a:gridCol w="1000132"/>
                <a:gridCol w="1143008"/>
                <a:gridCol w="1285884"/>
                <a:gridCol w="3071832"/>
              </a:tblGrid>
              <a:tr h="821537">
                <a:tc>
                  <a:txBody>
                    <a:bodyPr/>
                    <a:lstStyle/>
                    <a:p>
                      <a:pPr algn="ctr" rtl="1"/>
                      <a:endParaRPr lang="ar-DZ" sz="2000" dirty="0" smtClean="0"/>
                    </a:p>
                    <a:p>
                      <a:pPr algn="ctr" rtl="1"/>
                      <a:r>
                        <a:rPr lang="ar-DZ" sz="2000" dirty="0" smtClean="0"/>
                        <a:t>مرتفع</a:t>
                      </a:r>
                      <a:r>
                        <a:rPr lang="ar-DZ" sz="2000" baseline="0" dirty="0" smtClean="0"/>
                        <a:t> جدا</a:t>
                      </a:r>
                      <a:endParaRPr lang="fr-FR" sz="2000" dirty="0"/>
                    </a:p>
                  </a:txBody>
                  <a:tcPr/>
                </a:tc>
                <a:tc>
                  <a:txBody>
                    <a:bodyPr/>
                    <a:lstStyle/>
                    <a:p>
                      <a:pPr algn="ctr" rtl="1"/>
                      <a:endParaRPr lang="ar-DZ" sz="2000" dirty="0" smtClean="0"/>
                    </a:p>
                    <a:p>
                      <a:pPr algn="ctr" rtl="1"/>
                      <a:r>
                        <a:rPr lang="ar-DZ" sz="2000" dirty="0" smtClean="0"/>
                        <a:t>مرتفع</a:t>
                      </a:r>
                      <a:endParaRPr lang="fr-FR" sz="2000" dirty="0"/>
                    </a:p>
                  </a:txBody>
                  <a:tcPr/>
                </a:tc>
                <a:tc>
                  <a:txBody>
                    <a:bodyPr/>
                    <a:lstStyle/>
                    <a:p>
                      <a:pPr algn="ctr" rtl="1"/>
                      <a:endParaRPr lang="ar-DZ" sz="2000" dirty="0" smtClean="0"/>
                    </a:p>
                    <a:p>
                      <a:pPr algn="ctr" rtl="1"/>
                      <a:r>
                        <a:rPr lang="ar-DZ" sz="2000" dirty="0" smtClean="0"/>
                        <a:t>متوسط</a:t>
                      </a:r>
                      <a:endParaRPr lang="fr-FR" sz="2000" dirty="0"/>
                    </a:p>
                  </a:txBody>
                  <a:tcPr/>
                </a:tc>
                <a:tc>
                  <a:txBody>
                    <a:bodyPr/>
                    <a:lstStyle/>
                    <a:p>
                      <a:pPr algn="ctr" rtl="1"/>
                      <a:endParaRPr lang="ar-DZ" sz="2000" dirty="0" smtClean="0"/>
                    </a:p>
                    <a:p>
                      <a:pPr algn="ctr" rtl="1"/>
                      <a:r>
                        <a:rPr lang="ar-DZ" sz="2000" dirty="0" smtClean="0"/>
                        <a:t>منخفض</a:t>
                      </a:r>
                      <a:endParaRPr lang="fr-FR" sz="2000" dirty="0"/>
                    </a:p>
                  </a:txBody>
                  <a:tcPr/>
                </a:tc>
                <a:tc>
                  <a:txBody>
                    <a:bodyPr/>
                    <a:lstStyle/>
                    <a:p>
                      <a:pPr algn="ctr" rtl="1"/>
                      <a:endParaRPr lang="ar-DZ" sz="2000" dirty="0" smtClean="0"/>
                    </a:p>
                    <a:p>
                      <a:pPr algn="ctr" rtl="1"/>
                      <a:r>
                        <a:rPr lang="ar-DZ" sz="2000" dirty="0" smtClean="0"/>
                        <a:t>منخفض</a:t>
                      </a:r>
                      <a:r>
                        <a:rPr lang="ar-DZ" sz="2000" baseline="0" dirty="0" smtClean="0"/>
                        <a:t> جدا</a:t>
                      </a:r>
                      <a:endParaRPr lang="fr-FR" sz="2000" dirty="0"/>
                    </a:p>
                  </a:txBody>
                  <a:tcPr/>
                </a:tc>
                <a:tc>
                  <a:txBody>
                    <a:bodyPr/>
                    <a:lstStyle/>
                    <a:p>
                      <a:pPr algn="ctr" rtl="1"/>
                      <a:endParaRPr lang="ar-DZ" sz="2000" dirty="0" smtClean="0"/>
                    </a:p>
                    <a:p>
                      <a:pPr algn="ctr" rtl="1"/>
                      <a:r>
                        <a:rPr lang="ar-DZ" sz="2000" dirty="0" smtClean="0"/>
                        <a:t>العبارة</a:t>
                      </a:r>
                      <a:endParaRPr lang="fr-FR" sz="2000" dirty="0"/>
                    </a:p>
                  </a:txBody>
                  <a:tcPr/>
                </a:tc>
              </a:tr>
              <a:tr h="67866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dirty="0"/>
                    </a:p>
                  </a:txBody>
                  <a:tcPr/>
                </a:tc>
                <a:tc>
                  <a:txBody>
                    <a:bodyPr/>
                    <a:lstStyle/>
                    <a:p>
                      <a:pPr algn="ctr" rtl="1"/>
                      <a:r>
                        <a:rPr lang="ar-DZ" b="1" dirty="0" smtClean="0">
                          <a:solidFill>
                            <a:schemeClr val="bg1"/>
                          </a:solidFill>
                        </a:rPr>
                        <a:t>درجة</a:t>
                      </a:r>
                      <a:r>
                        <a:rPr lang="ar-DZ" b="1" baseline="0" dirty="0" smtClean="0">
                          <a:solidFill>
                            <a:schemeClr val="bg1"/>
                          </a:solidFill>
                        </a:rPr>
                        <a:t> رضاك عن التخصص الذي وجهت إليه</a:t>
                      </a:r>
                      <a:endParaRPr lang="ar-DZ" b="1" dirty="0" smtClean="0">
                        <a:solidFill>
                          <a:schemeClr val="bg1"/>
                        </a:solidFill>
                      </a:endParaRPr>
                    </a:p>
                  </a:txBody>
                  <a:tcPr/>
                </a:tc>
              </a:tr>
              <a:tr h="550079">
                <a:tc>
                  <a:txBody>
                    <a:bodyPr/>
                    <a:lstStyle/>
                    <a:p>
                      <a:pPr algn="ctr" rtl="1"/>
                      <a:endParaRPr lang="fr-FR"/>
                    </a:p>
                  </a:txBody>
                  <a:tcPr/>
                </a:tc>
                <a:tc>
                  <a:txBody>
                    <a:bodyPr/>
                    <a:lstStyle/>
                    <a:p>
                      <a:pPr algn="ctr" rtl="1"/>
                      <a:endParaRPr lang="fr-FR"/>
                    </a:p>
                  </a:txBody>
                  <a:tcPr/>
                </a:tc>
                <a:tc>
                  <a:txBody>
                    <a:bodyPr/>
                    <a:lstStyle/>
                    <a:p>
                      <a:pPr algn="ctr" rtl="1"/>
                      <a:endParaRPr lang="fr-FR" dirty="0"/>
                    </a:p>
                  </a:txBody>
                  <a:tcPr/>
                </a:tc>
                <a:tc>
                  <a:txBody>
                    <a:bodyPr/>
                    <a:lstStyle/>
                    <a:p>
                      <a:pPr algn="ctr" rtl="1"/>
                      <a:endParaRPr lang="fr-FR"/>
                    </a:p>
                  </a:txBody>
                  <a:tcPr/>
                </a:tc>
                <a:tc>
                  <a:txBody>
                    <a:bodyPr/>
                    <a:lstStyle/>
                    <a:p>
                      <a:pPr algn="ctr" rtl="1"/>
                      <a:endParaRPr lang="fr-F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DZ" b="1" dirty="0" smtClean="0">
                          <a:solidFill>
                            <a:schemeClr val="bg1"/>
                          </a:solidFill>
                        </a:rPr>
                        <a:t>درجة</a:t>
                      </a:r>
                      <a:r>
                        <a:rPr lang="ar-DZ" b="1" baseline="0" dirty="0" smtClean="0">
                          <a:solidFill>
                            <a:schemeClr val="bg1"/>
                          </a:solidFill>
                        </a:rPr>
                        <a:t> رضاك عن برامج المقاييس التي تدرسها</a:t>
                      </a:r>
                      <a:endParaRPr lang="ar-DZ" b="1" dirty="0" smtClean="0">
                        <a:solidFill>
                          <a:schemeClr val="bg1"/>
                        </a:solidFill>
                      </a:endParaRPr>
                    </a:p>
                  </a:txBody>
                  <a:tcPr/>
                </a:tc>
              </a:tr>
              <a:tr h="657236">
                <a:tc>
                  <a:txBody>
                    <a:bodyPr/>
                    <a:lstStyle/>
                    <a:p>
                      <a:pPr algn="ctr" rtl="1"/>
                      <a:endParaRPr lang="fr-FR"/>
                    </a:p>
                  </a:txBody>
                  <a:tcPr/>
                </a:tc>
                <a:tc>
                  <a:txBody>
                    <a:bodyPr/>
                    <a:lstStyle/>
                    <a:p>
                      <a:pPr algn="ctr" rtl="1"/>
                      <a:endParaRPr lang="fr-FR" dirty="0"/>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DZ" b="1" dirty="0" smtClean="0">
                          <a:solidFill>
                            <a:schemeClr val="bg1"/>
                          </a:solidFill>
                        </a:rPr>
                        <a:t>درجة</a:t>
                      </a:r>
                      <a:r>
                        <a:rPr lang="ar-DZ" b="1" baseline="0" dirty="0" smtClean="0">
                          <a:solidFill>
                            <a:schemeClr val="bg1"/>
                          </a:solidFill>
                        </a:rPr>
                        <a:t> رضاك عن أداء الأساتذة في المحاضرات والأعمال الموجهة</a:t>
                      </a:r>
                      <a:endParaRPr lang="ar-DZ" b="1" dirty="0" smtClean="0">
                        <a:solidFill>
                          <a:schemeClr val="bg1"/>
                        </a:solidFill>
                      </a:endParaRPr>
                    </a:p>
                  </a:txBody>
                  <a:tcPr/>
                </a:tc>
              </a:tr>
              <a:tr h="47864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r>
                        <a:rPr lang="ar-DZ" b="1" dirty="0" smtClean="0"/>
                        <a:t>درجة رضاك عن أداء الإدارة في تسيير الشؤون</a:t>
                      </a:r>
                      <a:r>
                        <a:rPr lang="ar-DZ" b="1" baseline="0" dirty="0" smtClean="0"/>
                        <a:t> </a:t>
                      </a:r>
                      <a:r>
                        <a:rPr lang="ar-DZ" b="1" baseline="0" dirty="0" err="1" smtClean="0"/>
                        <a:t>البيداغوجية</a:t>
                      </a:r>
                      <a:endParaRPr lang="fr-FR" b="1" dirty="0"/>
                    </a:p>
                  </a:txBody>
                  <a:tcPr/>
                </a:tc>
              </a:tr>
              <a:tr h="438621">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endParaRPr lang="fr-FR"/>
                    </a:p>
                  </a:txBody>
                  <a:tcPr/>
                </a:tc>
                <a:tc>
                  <a:txBody>
                    <a:bodyPr/>
                    <a:lstStyle/>
                    <a:p>
                      <a:pPr algn="ctr" rtl="1"/>
                      <a:r>
                        <a:rPr lang="ar-DZ" b="1" dirty="0" smtClean="0"/>
                        <a:t>درجة رضاك عن مستوى جودة التعليم والمحيط العام</a:t>
                      </a:r>
                      <a:r>
                        <a:rPr lang="ar-DZ" b="1" baseline="0" dirty="0" smtClean="0"/>
                        <a:t> </a:t>
                      </a:r>
                      <a:r>
                        <a:rPr lang="ar-DZ" b="1" baseline="0" smtClean="0"/>
                        <a:t>للعمل بالجامعة</a:t>
                      </a:r>
                      <a:endParaRPr lang="fr-FR" b="1" dirty="0"/>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501122" cy="6000792"/>
          </a:xfrm>
        </p:spPr>
        <p:txBody>
          <a:bodyPr>
            <a:normAutofit/>
          </a:bodyPr>
          <a:lstStyle/>
          <a:p>
            <a:pPr rtl="1"/>
            <a:r>
              <a:rPr lang="ar-DZ" sz="6000" b="1" u="sng" dirty="0" smtClean="0">
                <a:solidFill>
                  <a:srgbClr val="FFFF00"/>
                </a:solidFill>
                <a:latin typeface="Simplified Arabic" pitchFamily="18" charset="-78"/>
                <a:cs typeface="Simplified Arabic" pitchFamily="18" charset="-78"/>
              </a:rPr>
              <a:t/>
            </a:r>
            <a:br>
              <a:rPr lang="ar-DZ" sz="6000" b="1" u="sng" dirty="0" smtClean="0">
                <a:solidFill>
                  <a:srgbClr val="FFFF00"/>
                </a:solidFill>
                <a:latin typeface="Simplified Arabic" pitchFamily="18" charset="-78"/>
                <a:cs typeface="Simplified Arabic" pitchFamily="18" charset="-78"/>
              </a:rPr>
            </a:br>
            <a:r>
              <a:rPr lang="ar-DZ" sz="6000" b="1" u="sng" dirty="0" smtClean="0">
                <a:solidFill>
                  <a:srgbClr val="FFFF00"/>
                </a:solidFill>
                <a:latin typeface="Simplified Arabic" pitchFamily="18" charset="-78"/>
                <a:cs typeface="Simplified Arabic" pitchFamily="18" charset="-78"/>
              </a:rPr>
              <a:t>2- الاختبارات القبلية</a:t>
            </a:r>
            <a:br>
              <a:rPr lang="ar-DZ" sz="6000" b="1" u="sng" dirty="0" smtClean="0">
                <a:solidFill>
                  <a:srgbClr val="FFFF00"/>
                </a:solidFill>
                <a:latin typeface="Simplified Arabic" pitchFamily="18" charset="-78"/>
                <a:cs typeface="Simplified Arabic" pitchFamily="18" charset="-78"/>
              </a:rPr>
            </a:br>
            <a:r>
              <a:rPr lang="ar-DZ" sz="6000" b="1" u="sng" dirty="0" smtClean="0">
                <a:solidFill>
                  <a:srgbClr val="FFFF00"/>
                </a:solidFill>
                <a:latin typeface="Simplified Arabic" pitchFamily="18" charset="-78"/>
                <a:cs typeface="Simplified Arabic" pitchFamily="18" charset="-78"/>
              </a:rPr>
              <a:t/>
            </a:r>
            <a:br>
              <a:rPr lang="ar-DZ"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
            </a:r>
            <a:br>
              <a:rPr lang="fr-FR"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II- Les Pré-tests</a:t>
            </a:r>
            <a:br>
              <a:rPr lang="fr-FR" sz="6000" b="1" u="sng" dirty="0" smtClean="0">
                <a:solidFill>
                  <a:srgbClr val="FFFF00"/>
                </a:solidFill>
                <a:latin typeface="Simplified Arabic" pitchFamily="18" charset="-78"/>
                <a:cs typeface="Simplified Arabic" pitchFamily="18" charset="-78"/>
              </a:rPr>
            </a:br>
            <a:endParaRPr lang="fr-FR" sz="6000" b="1" u="sng" dirty="0">
              <a:solidFill>
                <a:srgbClr val="FFFF00"/>
              </a:solidFill>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500042"/>
          </a:xfrm>
        </p:spPr>
        <p:txBody>
          <a:bodyPr>
            <a:normAutofit fontScale="90000"/>
          </a:bodyPr>
          <a:lstStyle/>
          <a:p>
            <a:r>
              <a:rPr lang="fr-FR" sz="4800" b="1" u="sng" dirty="0" smtClean="0">
                <a:solidFill>
                  <a:srgbClr val="FFFF00"/>
                </a:solidFill>
                <a:latin typeface="Simplified Arabic" pitchFamily="18" charset="-78"/>
                <a:cs typeface="Simplified Arabic" pitchFamily="18" charset="-78"/>
              </a:rPr>
              <a:t>Programme de Module</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a:buNone/>
            </a:pPr>
            <a:r>
              <a:rPr lang="fr-FR" sz="2800" b="1" dirty="0" smtClean="0">
                <a:solidFill>
                  <a:srgbClr val="FFC000"/>
                </a:solidFill>
                <a:latin typeface="Times New Roman" pitchFamily="18" charset="0"/>
                <a:cs typeface="Times New Roman" pitchFamily="18" charset="0"/>
              </a:rPr>
              <a:t>Chapitre I:</a:t>
            </a:r>
            <a:r>
              <a:rPr lang="fr-FR" sz="2800" b="1" dirty="0" smtClean="0">
                <a:latin typeface="Times New Roman" pitchFamily="18" charset="0"/>
                <a:cs typeface="Times New Roman" pitchFamily="18" charset="0"/>
              </a:rPr>
              <a:t> Logiciels Statistiques appliqués à la Gestion.</a:t>
            </a:r>
          </a:p>
          <a:p>
            <a:pPr algn="just">
              <a:buNone/>
            </a:pPr>
            <a:r>
              <a:rPr lang="fr-FR" sz="2800" b="1" dirty="0" smtClean="0">
                <a:solidFill>
                  <a:srgbClr val="FFC000"/>
                </a:solidFill>
                <a:latin typeface="Times New Roman" pitchFamily="18" charset="0"/>
                <a:cs typeface="Times New Roman" pitchFamily="18" charset="0"/>
              </a:rPr>
              <a:t>Chapitre II: </a:t>
            </a:r>
            <a:r>
              <a:rPr lang="fr-FR" sz="2800" b="1" dirty="0" smtClean="0">
                <a:latin typeface="Times New Roman" pitchFamily="18" charset="0"/>
                <a:cs typeface="Times New Roman" pitchFamily="18" charset="0"/>
              </a:rPr>
              <a:t>Modélisations Mathématique sous Excel.</a:t>
            </a:r>
          </a:p>
          <a:p>
            <a:pPr algn="just">
              <a:buNone/>
            </a:pPr>
            <a:r>
              <a:rPr lang="fr-FR" sz="2800" b="1" dirty="0" smtClean="0">
                <a:solidFill>
                  <a:srgbClr val="FFC000"/>
                </a:solidFill>
                <a:latin typeface="Times New Roman" pitchFamily="18" charset="0"/>
                <a:cs typeface="Times New Roman" pitchFamily="18" charset="0"/>
              </a:rPr>
              <a:t>Chapitre III: </a:t>
            </a:r>
            <a:r>
              <a:rPr lang="fr-FR" sz="2800" b="1" dirty="0" smtClean="0">
                <a:latin typeface="Times New Roman" pitchFamily="18" charset="0"/>
                <a:cs typeface="Times New Roman" pitchFamily="18" charset="0"/>
              </a:rPr>
              <a:t>Statistique Descriptive Sous Logiciels Statistiques.</a:t>
            </a:r>
          </a:p>
          <a:p>
            <a:pPr algn="just">
              <a:buNone/>
            </a:pPr>
            <a:r>
              <a:rPr lang="fr-FR" sz="2800" b="1" dirty="0" smtClean="0">
                <a:solidFill>
                  <a:srgbClr val="FFC000"/>
                </a:solidFill>
                <a:latin typeface="Times New Roman" pitchFamily="18" charset="0"/>
                <a:cs typeface="Times New Roman" pitchFamily="18" charset="0"/>
              </a:rPr>
              <a:t>Chapitre IV: </a:t>
            </a:r>
            <a:r>
              <a:rPr lang="fr-FR" sz="2800" b="1" dirty="0" smtClean="0">
                <a:latin typeface="Times New Roman" pitchFamily="18" charset="0"/>
                <a:cs typeface="Times New Roman" pitchFamily="18" charset="0"/>
              </a:rPr>
              <a:t>Corrélation et Modèles de Régression sous LS.</a:t>
            </a:r>
          </a:p>
          <a:p>
            <a:pPr algn="just">
              <a:buNone/>
            </a:pPr>
            <a:r>
              <a:rPr lang="fr-FR" sz="2800" b="1" dirty="0" smtClean="0">
                <a:solidFill>
                  <a:srgbClr val="FFC000"/>
                </a:solidFill>
                <a:latin typeface="Times New Roman" pitchFamily="18" charset="0"/>
                <a:cs typeface="Times New Roman" pitchFamily="18" charset="0"/>
              </a:rPr>
              <a:t>Chapitre V:</a:t>
            </a:r>
            <a:r>
              <a:rPr lang="fr-FR" sz="2800" b="1" dirty="0" smtClean="0">
                <a:latin typeface="Times New Roman" pitchFamily="18" charset="0"/>
                <a:cs typeface="Times New Roman" pitchFamily="18" charset="0"/>
              </a:rPr>
              <a:t> Analyses De Données de Questionnaires: Pré-tests sous LS.</a:t>
            </a:r>
          </a:p>
          <a:p>
            <a:pPr algn="just">
              <a:buNone/>
            </a:pPr>
            <a:r>
              <a:rPr lang="fr-FR" sz="2800" b="1" dirty="0" smtClean="0">
                <a:solidFill>
                  <a:srgbClr val="FFC000"/>
                </a:solidFill>
                <a:latin typeface="Times New Roman" pitchFamily="18" charset="0"/>
                <a:cs typeface="Times New Roman" pitchFamily="18" charset="0"/>
              </a:rPr>
              <a:t>Chapitre VI: </a:t>
            </a:r>
            <a:r>
              <a:rPr lang="fr-FR" sz="2800" b="1" dirty="0" smtClean="0">
                <a:latin typeface="Times New Roman" pitchFamily="18" charset="0"/>
                <a:cs typeface="Times New Roman" pitchFamily="18" charset="0"/>
              </a:rPr>
              <a:t>Analyses De Données de Questionnaires: Tests Paramétriques sous LS.</a:t>
            </a:r>
          </a:p>
          <a:p>
            <a:pPr algn="just">
              <a:buNone/>
            </a:pPr>
            <a:r>
              <a:rPr lang="fr-FR" sz="2800" b="1" dirty="0" smtClean="0">
                <a:solidFill>
                  <a:srgbClr val="FFC000"/>
                </a:solidFill>
                <a:latin typeface="Times New Roman" pitchFamily="18" charset="0"/>
                <a:cs typeface="Times New Roman" pitchFamily="18" charset="0"/>
              </a:rPr>
              <a:t>Chapitre VII: </a:t>
            </a:r>
            <a:r>
              <a:rPr lang="fr-FR" sz="2800" b="1" dirty="0" smtClean="0">
                <a:latin typeface="Times New Roman" pitchFamily="18" charset="0"/>
                <a:cs typeface="Times New Roman" pitchFamily="18" charset="0"/>
              </a:rPr>
              <a:t>Analyses De Données de Questionnaires: Tests Non Paramétriques sous LS.</a:t>
            </a:r>
          </a:p>
          <a:p>
            <a:pPr algn="just">
              <a:buNone/>
            </a:pPr>
            <a:r>
              <a:rPr lang="fr-FR" sz="2800" b="1" dirty="0" smtClean="0">
                <a:solidFill>
                  <a:srgbClr val="FFC000"/>
                </a:solidFill>
                <a:latin typeface="Times New Roman" pitchFamily="18" charset="0"/>
                <a:cs typeface="Times New Roman" pitchFamily="18" charset="0"/>
              </a:rPr>
              <a:t>Chapitre VIII: </a:t>
            </a:r>
            <a:r>
              <a:rPr lang="fr-FR" sz="2800" b="1" dirty="0" smtClean="0">
                <a:latin typeface="Times New Roman" pitchFamily="18" charset="0"/>
                <a:cs typeface="Times New Roman" pitchFamily="18" charset="0"/>
              </a:rPr>
              <a:t>Analyses De Données de Questionnaires: Test des Hypothèses.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1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الاختبارات القبلية لفقرات ومحاور </a:t>
            </a:r>
            <a:r>
              <a:rPr lang="ar-DZ" sz="3200" b="1" u="sng" dirty="0" err="1" smtClean="0">
                <a:solidFill>
                  <a:srgbClr val="FFFF00"/>
                </a:solidFill>
                <a:latin typeface="Simplified Arabic" pitchFamily="18" charset="-78"/>
                <a:cs typeface="Simplified Arabic" pitchFamily="18" charset="-78"/>
              </a:rPr>
              <a:t>الاستبانة</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40000" lnSpcReduction="20000"/>
          </a:bodyPr>
          <a:lstStyle/>
          <a:p>
            <a:pPr algn="just" eaLnBrk="1" hangingPunct="1">
              <a:lnSpc>
                <a:spcPct val="80000"/>
              </a:lnSpc>
              <a:buFont typeface="Arial" pitchFamily="34" charset="0"/>
              <a:buNone/>
            </a:pPr>
            <a:endParaRPr lang="ar-SA" sz="2800" dirty="0" smtClean="0">
              <a:cs typeface="Simplified Arabic" pitchFamily="18" charset="-78"/>
            </a:endParaRPr>
          </a:p>
          <a:p>
            <a:pPr algn="just" rtl="1" eaLnBrk="1" hangingPunct="1">
              <a:lnSpc>
                <a:spcPct val="120000"/>
              </a:lnSpc>
              <a:buFont typeface="Arial" pitchFamily="34" charset="0"/>
              <a:buNone/>
            </a:pPr>
            <a:r>
              <a:rPr lang="ar-DZ" sz="6000" dirty="0" smtClean="0">
                <a:latin typeface="Simplified Arabic" pitchFamily="18" charset="-78"/>
                <a:cs typeface="Simplified Arabic" pitchFamily="18" charset="-78"/>
              </a:rPr>
              <a:t>تجرى الاختبارات القبلية عادة على عينة استطلاعية من 30 إلى 50 فرد في حالة مجتمعات الدراسة الكبيرة، كما يمكن أن تجرى مباشرة على مجتمع الدراسة في حالة صغره أي عدم تجاوزه 50 فردا، وهذا بعد تحكيم </a:t>
            </a:r>
            <a:r>
              <a:rPr lang="ar-DZ" sz="6000" dirty="0" err="1" smtClean="0">
                <a:latin typeface="Simplified Arabic" pitchFamily="18" charset="-78"/>
                <a:cs typeface="Simplified Arabic" pitchFamily="18" charset="-78"/>
              </a:rPr>
              <a:t>الاستبانة</a:t>
            </a:r>
            <a:r>
              <a:rPr lang="ar-DZ" sz="6000" dirty="0" smtClean="0">
                <a:latin typeface="Simplified Arabic" pitchFamily="18" charset="-78"/>
                <a:cs typeface="Simplified Arabic" pitchFamily="18" charset="-78"/>
              </a:rPr>
              <a:t> والتأكد من صدقها الظاهري </a:t>
            </a:r>
            <a:r>
              <a:rPr lang="fr-FR" sz="6000" dirty="0" smtClean="0">
                <a:latin typeface="Simplified Arabic" pitchFamily="18" charset="-78"/>
                <a:cs typeface="Simplified Arabic" pitchFamily="18" charset="-78"/>
              </a:rPr>
              <a:t>(La validité d’apparence)</a:t>
            </a:r>
            <a:r>
              <a:rPr lang="ar-DZ" sz="6000" dirty="0" smtClean="0">
                <a:latin typeface="Simplified Arabic" pitchFamily="18" charset="-78"/>
                <a:cs typeface="Simplified Arabic" pitchFamily="18" charset="-78"/>
              </a:rPr>
              <a:t> وصدق محتواها </a:t>
            </a:r>
            <a:r>
              <a:rPr lang="fr-FR" sz="6000" dirty="0" smtClean="0">
                <a:latin typeface="Simplified Arabic" pitchFamily="18" charset="-78"/>
                <a:cs typeface="Simplified Arabic" pitchFamily="18" charset="-78"/>
              </a:rPr>
              <a:t>(La validité de contenu)</a:t>
            </a:r>
            <a:r>
              <a:rPr lang="ar-DZ" sz="6000" dirty="0" smtClean="0">
                <a:latin typeface="Simplified Arabic" pitchFamily="18" charset="-78"/>
                <a:cs typeface="Simplified Arabic" pitchFamily="18" charset="-78"/>
              </a:rPr>
              <a:t> من قبل 3 محكمين على الأقل (متخصصين في موضوع الدراسة) ويمكن إدراج محكمين إحصائيين أيضا للتأكد من صحة بناء فقرات ومحاور </a:t>
            </a:r>
            <a:r>
              <a:rPr lang="ar-DZ" sz="6000" dirty="0" err="1" smtClean="0">
                <a:latin typeface="Simplified Arabic" pitchFamily="18" charset="-78"/>
                <a:cs typeface="Simplified Arabic" pitchFamily="18" charset="-78"/>
              </a:rPr>
              <a:t>الإستبانة</a:t>
            </a:r>
            <a:r>
              <a:rPr lang="ar-DZ" sz="6000" dirty="0" smtClean="0">
                <a:latin typeface="Simplified Arabic" pitchFamily="18" charset="-78"/>
                <a:cs typeface="Simplified Arabic" pitchFamily="18" charset="-78"/>
              </a:rPr>
              <a:t>. </a:t>
            </a:r>
          </a:p>
          <a:p>
            <a:pPr algn="just" rtl="1" eaLnBrk="1" hangingPunct="1">
              <a:lnSpc>
                <a:spcPct val="120000"/>
              </a:lnSpc>
              <a:buFont typeface="Arial" pitchFamily="34" charset="0"/>
              <a:buNone/>
            </a:pPr>
            <a:r>
              <a:rPr lang="ar-DZ" sz="6000" dirty="0" smtClean="0">
                <a:latin typeface="Simplified Arabic" pitchFamily="18" charset="-78"/>
                <a:cs typeface="Simplified Arabic" pitchFamily="18" charset="-78"/>
              </a:rPr>
              <a:t>من جانب المنهجية الإحصائية، لابد من التأكد من الاتساق الداخلي </a:t>
            </a:r>
            <a:r>
              <a:rPr lang="fr-FR" sz="6000" dirty="0" smtClean="0">
                <a:latin typeface="Simplified Arabic" pitchFamily="18" charset="-78"/>
                <a:cs typeface="Simplified Arabic" pitchFamily="18" charset="-78"/>
              </a:rPr>
              <a:t>(Cohérence interne)</a:t>
            </a:r>
            <a:r>
              <a:rPr lang="ar-DZ" sz="6000" dirty="0" smtClean="0">
                <a:latin typeface="Simplified Arabic" pitchFamily="18" charset="-78"/>
                <a:cs typeface="Simplified Arabic" pitchFamily="18" charset="-78"/>
              </a:rPr>
              <a:t> لفقرات الاستبيان مع محاورها، وأن هذه الفقرات تصب جيدا في قالب ومضمون محورها حيث أن كل محور يمكن أن يمثل متغيرا أو ظاهرة مدروسة، كما أنه من الضروري التأكد أن تخدم المحاور أهداف الدراسة وتترابط وتتفاعل فيما بينها بالاعتماد على دراسة الصدق البنائي </a:t>
            </a:r>
            <a:r>
              <a:rPr lang="ar-DZ" sz="6000" dirty="0" err="1" smtClean="0">
                <a:latin typeface="Simplified Arabic" pitchFamily="18" charset="-78"/>
                <a:cs typeface="Simplified Arabic" pitchFamily="18" charset="-78"/>
              </a:rPr>
              <a:t>للاستبانة</a:t>
            </a:r>
            <a:r>
              <a:rPr lang="ar-DZ" sz="6000" dirty="0" smtClean="0">
                <a:latin typeface="Simplified Arabic" pitchFamily="18" charset="-78"/>
                <a:cs typeface="Simplified Arabic" pitchFamily="18" charset="-78"/>
              </a:rPr>
              <a:t> </a:t>
            </a:r>
            <a:r>
              <a:rPr lang="fr-FR" sz="6000" dirty="0" smtClean="0">
                <a:latin typeface="Simplified Arabic" pitchFamily="18" charset="-78"/>
                <a:cs typeface="Simplified Arabic" pitchFamily="18" charset="-78"/>
              </a:rPr>
              <a:t>(La validité structurelle)</a:t>
            </a:r>
            <a:r>
              <a:rPr lang="ar-DZ" sz="6000" dirty="0" smtClean="0">
                <a:latin typeface="Simplified Arabic" pitchFamily="18" charset="-78"/>
                <a:cs typeface="Simplified Arabic" pitchFamily="18" charset="-78"/>
              </a:rPr>
              <a:t> التي يمكن أن تكون داخلية </a:t>
            </a:r>
            <a:r>
              <a:rPr lang="fr-FR" sz="6000" dirty="0" smtClean="0">
                <a:latin typeface="Simplified Arabic" pitchFamily="18" charset="-78"/>
                <a:cs typeface="Simplified Arabic" pitchFamily="18" charset="-78"/>
              </a:rPr>
              <a:t>(Interne)</a:t>
            </a:r>
            <a:r>
              <a:rPr lang="ar-DZ" sz="6000" dirty="0" smtClean="0">
                <a:latin typeface="Simplified Arabic" pitchFamily="18" charset="-78"/>
                <a:cs typeface="Simplified Arabic" pitchFamily="18" charset="-78"/>
              </a:rPr>
              <a:t> بدراسة ارتباط محاور </a:t>
            </a:r>
            <a:r>
              <a:rPr lang="ar-DZ" sz="6000" dirty="0" err="1" smtClean="0">
                <a:latin typeface="Simplified Arabic" pitchFamily="18" charset="-78"/>
                <a:cs typeface="Simplified Arabic" pitchFamily="18" charset="-78"/>
              </a:rPr>
              <a:t>الاستبانة</a:t>
            </a:r>
            <a:r>
              <a:rPr lang="ar-DZ" sz="6000" dirty="0" smtClean="0">
                <a:latin typeface="Simplified Arabic" pitchFamily="18" charset="-78"/>
                <a:cs typeface="Simplified Arabic" pitchFamily="18" charset="-78"/>
              </a:rPr>
              <a:t> مع درجتها الكلية، أو خارجية </a:t>
            </a:r>
            <a:r>
              <a:rPr lang="fr-FR" sz="6000" dirty="0" smtClean="0">
                <a:latin typeface="Simplified Arabic" pitchFamily="18" charset="-78"/>
                <a:cs typeface="Simplified Arabic" pitchFamily="18" charset="-78"/>
              </a:rPr>
              <a:t>(Externe)</a:t>
            </a:r>
            <a:r>
              <a:rPr lang="ar-DZ" sz="6000" dirty="0" smtClean="0">
                <a:latin typeface="Simplified Arabic" pitchFamily="18" charset="-78"/>
                <a:cs typeface="Simplified Arabic" pitchFamily="18" charset="-78"/>
              </a:rPr>
              <a:t> بمقارنة نتائج الاستبيان مع نتائج استبيان دراسة أخرى وتحديد ما إن كانت متقاربة </a:t>
            </a:r>
            <a:r>
              <a:rPr lang="fr-FR" sz="6000" dirty="0" smtClean="0">
                <a:latin typeface="Simplified Arabic" pitchFamily="18" charset="-78"/>
                <a:cs typeface="Simplified Arabic" pitchFamily="18" charset="-78"/>
              </a:rPr>
              <a:t>(Convergente)</a:t>
            </a:r>
            <a:r>
              <a:rPr lang="ar-DZ" sz="6000" dirty="0" smtClean="0">
                <a:latin typeface="Simplified Arabic" pitchFamily="18" charset="-78"/>
                <a:cs typeface="Simplified Arabic" pitchFamily="18" charset="-78"/>
              </a:rPr>
              <a:t> أو متباعدة </a:t>
            </a:r>
            <a:r>
              <a:rPr lang="fr-FR" sz="6000" dirty="0" smtClean="0">
                <a:latin typeface="Simplified Arabic" pitchFamily="18" charset="-78"/>
                <a:cs typeface="Simplified Arabic" pitchFamily="18" charset="-78"/>
              </a:rPr>
              <a:t>(Divergente)</a:t>
            </a:r>
            <a:r>
              <a:rPr lang="ar-DZ" sz="6000" dirty="0" smtClean="0">
                <a:latin typeface="Simplified Arabic" pitchFamily="18" charset="-78"/>
                <a:cs typeface="Simplified Arabic" pitchFamily="18" charset="-78"/>
              </a:rPr>
              <a:t>.</a:t>
            </a:r>
            <a:endParaRPr lang="ar-SA" sz="6000"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1000"/>
                                        <p:tgtEl>
                                          <p:spTgt spid="18435">
                                            <p:txEl>
                                              <p:pRg st="1" end="1"/>
                                            </p:txEl>
                                          </p:spTgt>
                                        </p:tgtEl>
                                      </p:cBhvr>
                                    </p:animEffect>
                                    <p:anim calcmode="lin" valueType="num">
                                      <p:cBhvr>
                                        <p:cTn id="18"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8435">
                                            <p:txEl>
                                              <p:pRg st="2" end="2"/>
                                            </p:txEl>
                                          </p:spTgt>
                                        </p:tgtEl>
                                        <p:attrNameLst>
                                          <p:attrName>style.visibility</p:attrName>
                                        </p:attrNameLst>
                                      </p:cBhvr>
                                      <p:to>
                                        <p:strVal val="visible"/>
                                      </p:to>
                                    </p:set>
                                    <p:animEffect transition="in" filter="fade">
                                      <p:cBhvr>
                                        <p:cTn id="24" dur="1000"/>
                                        <p:tgtEl>
                                          <p:spTgt spid="18435">
                                            <p:txEl>
                                              <p:pRg st="2" end="2"/>
                                            </p:txEl>
                                          </p:spTgt>
                                        </p:tgtEl>
                                      </p:cBhvr>
                                    </p:animEffect>
                                    <p:anim calcmode="lin" valueType="num">
                                      <p:cBhvr>
                                        <p:cTn id="25"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الاختبارات القبلية لفقرات ومحاور </a:t>
            </a:r>
            <a:r>
              <a:rPr lang="ar-DZ" sz="3200" b="1" u="sng" dirty="0" err="1" smtClean="0">
                <a:solidFill>
                  <a:srgbClr val="FFFF00"/>
                </a:solidFill>
                <a:latin typeface="Simplified Arabic" pitchFamily="18" charset="-78"/>
                <a:cs typeface="Simplified Arabic" pitchFamily="18" charset="-78"/>
              </a:rPr>
              <a:t>الاستبانة</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25000" lnSpcReduction="20000"/>
          </a:bodyPr>
          <a:lstStyle/>
          <a:p>
            <a:pPr algn="just" eaLnBrk="1" hangingPunct="1">
              <a:lnSpc>
                <a:spcPct val="80000"/>
              </a:lnSpc>
              <a:buFont typeface="Arial" pitchFamily="34" charset="0"/>
              <a:buNone/>
            </a:pPr>
            <a:endParaRPr lang="ar-SA" sz="9600" dirty="0" smtClean="0">
              <a:cs typeface="Simplified Arabic" pitchFamily="18" charset="-78"/>
            </a:endParaRPr>
          </a:p>
          <a:p>
            <a:pPr algn="just" rtl="1" eaLnBrk="1" hangingPunct="1">
              <a:lnSpc>
                <a:spcPct val="120000"/>
              </a:lnSpc>
              <a:buFont typeface="Arial" pitchFamily="34" charset="0"/>
              <a:buNone/>
            </a:pPr>
            <a:r>
              <a:rPr lang="ar-DZ" sz="9600" dirty="0" smtClean="0">
                <a:latin typeface="Simplified Arabic" pitchFamily="18" charset="-78"/>
                <a:cs typeface="Simplified Arabic" pitchFamily="18" charset="-78"/>
              </a:rPr>
              <a:t>أهم الاختبارات القبلية التي تجرى على العينة الاستطلاعية:</a:t>
            </a:r>
          </a:p>
          <a:p>
            <a:pPr algn="just" rtl="1" eaLnBrk="1" hangingPunct="1">
              <a:lnSpc>
                <a:spcPct val="120000"/>
              </a:lnSpc>
              <a:buFontTx/>
              <a:buChar char="-"/>
            </a:pPr>
            <a:r>
              <a:rPr lang="ar-DZ" sz="9600" b="1" dirty="0" smtClean="0">
                <a:solidFill>
                  <a:srgbClr val="FFC000"/>
                </a:solidFill>
                <a:latin typeface="Simplified Arabic" pitchFamily="18" charset="-78"/>
                <a:cs typeface="Simplified Arabic" pitchFamily="18" charset="-78"/>
              </a:rPr>
              <a:t>اختبار الاتساق الداخلي </a:t>
            </a:r>
            <a:r>
              <a:rPr lang="fr-FR" sz="9600" b="1" dirty="0" smtClean="0">
                <a:solidFill>
                  <a:srgbClr val="FFC000"/>
                </a:solidFill>
                <a:latin typeface="Simplified Arabic" pitchFamily="18" charset="-78"/>
                <a:cs typeface="Simplified Arabic" pitchFamily="18" charset="-78"/>
              </a:rPr>
              <a:t>(Cohérence Interne)</a:t>
            </a:r>
            <a:r>
              <a:rPr lang="ar-DZ" sz="9600" dirty="0" smtClean="0">
                <a:solidFill>
                  <a:srgbClr val="FFC0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لفقرات الاستبيان مع محاورها (باستخدام </a:t>
            </a:r>
            <a:r>
              <a:rPr lang="ar-DZ" sz="9600" dirty="0" smtClean="0">
                <a:solidFill>
                  <a:srgbClr val="FFFF00"/>
                </a:solidFill>
                <a:latin typeface="Simplified Arabic" pitchFamily="18" charset="-78"/>
                <a:cs typeface="Simplified Arabic" pitchFamily="18" charset="-78"/>
              </a:rPr>
              <a:t>معامل الارتباط </a:t>
            </a:r>
            <a:r>
              <a:rPr lang="ar-DZ" sz="9600" dirty="0" err="1" smtClean="0">
                <a:solidFill>
                  <a:srgbClr val="FFFF00"/>
                </a:solidFill>
                <a:latin typeface="Simplified Arabic" pitchFamily="18" charset="-78"/>
                <a:cs typeface="Simplified Arabic" pitchFamily="18" charset="-78"/>
              </a:rPr>
              <a:t>بيرسون</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لكل فقرة مع المحور الخاص </a:t>
            </a:r>
            <a:r>
              <a:rPr lang="ar-DZ" sz="9600" dirty="0" err="1" smtClean="0">
                <a:latin typeface="Simplified Arabic" pitchFamily="18" charset="-78"/>
                <a:cs typeface="Simplified Arabic" pitchFamily="18" charset="-78"/>
              </a:rPr>
              <a:t>بها</a:t>
            </a:r>
            <a:r>
              <a:rPr lang="ar-DZ" sz="9600" dirty="0" smtClean="0">
                <a:latin typeface="Simplified Arabic" pitchFamily="18" charset="-78"/>
                <a:cs typeface="Simplified Arabic" pitchFamily="18" charset="-78"/>
              </a:rPr>
              <a:t>)؛</a:t>
            </a:r>
          </a:p>
          <a:p>
            <a:pPr algn="just" rtl="1" eaLnBrk="1" hangingPunct="1">
              <a:lnSpc>
                <a:spcPct val="120000"/>
              </a:lnSpc>
              <a:buFontTx/>
              <a:buChar char="-"/>
            </a:pPr>
            <a:r>
              <a:rPr lang="ar-DZ" sz="9600" b="1" dirty="0" smtClean="0">
                <a:solidFill>
                  <a:srgbClr val="FFC000"/>
                </a:solidFill>
                <a:latin typeface="Simplified Arabic" pitchFamily="18" charset="-78"/>
                <a:cs typeface="Simplified Arabic" pitchFamily="18" charset="-78"/>
              </a:rPr>
              <a:t>اختبار الصدق البنائي </a:t>
            </a:r>
            <a:r>
              <a:rPr lang="fr-FR" sz="9600" b="1" dirty="0" smtClean="0">
                <a:solidFill>
                  <a:srgbClr val="FFC000"/>
                </a:solidFill>
                <a:latin typeface="Simplified Arabic" pitchFamily="18" charset="-78"/>
                <a:cs typeface="Simplified Arabic" pitchFamily="18" charset="-78"/>
              </a:rPr>
              <a:t>(Validité Structurelle)</a:t>
            </a:r>
            <a:r>
              <a:rPr lang="ar-DZ" sz="9600" b="1" dirty="0" smtClean="0">
                <a:solidFill>
                  <a:srgbClr val="FFC0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لمحاور الاستبيان مع الدرجة الكلية للاستبيان في حالة استبانه المعتمدة على مقاييس </a:t>
            </a:r>
            <a:r>
              <a:rPr lang="ar-DZ" sz="9600" dirty="0" err="1" smtClean="0">
                <a:latin typeface="Simplified Arabic" pitchFamily="18" charset="-78"/>
                <a:cs typeface="Simplified Arabic" pitchFamily="18" charset="-78"/>
              </a:rPr>
              <a:t>رتبية</a:t>
            </a:r>
            <a:r>
              <a:rPr lang="ar-DZ" sz="9600" dirty="0" smtClean="0">
                <a:latin typeface="Simplified Arabic" pitchFamily="18" charset="-78"/>
                <a:cs typeface="Simplified Arabic" pitchFamily="18" charset="-78"/>
              </a:rPr>
              <a:t> أو قياسية كسلم </a:t>
            </a:r>
            <a:r>
              <a:rPr lang="ar-DZ" sz="9600" dirty="0" err="1" smtClean="0">
                <a:latin typeface="Simplified Arabic" pitchFamily="18" charset="-78"/>
                <a:cs typeface="Simplified Arabic" pitchFamily="18" charset="-78"/>
              </a:rPr>
              <a:t>ليكرت</a:t>
            </a:r>
            <a:r>
              <a:rPr lang="ar-DZ" sz="9600" dirty="0" smtClean="0">
                <a:latin typeface="Simplified Arabic" pitchFamily="18" charset="-78"/>
                <a:cs typeface="Simplified Arabic" pitchFamily="18" charset="-78"/>
              </a:rPr>
              <a:t> (باستخدام </a:t>
            </a:r>
            <a:r>
              <a:rPr lang="ar-DZ" sz="9600" dirty="0" smtClean="0">
                <a:solidFill>
                  <a:srgbClr val="FFFF00"/>
                </a:solidFill>
                <a:latin typeface="Simplified Arabic" pitchFamily="18" charset="-78"/>
                <a:cs typeface="Simplified Arabic" pitchFamily="18" charset="-78"/>
              </a:rPr>
              <a:t>معامل الارتباط </a:t>
            </a:r>
            <a:r>
              <a:rPr lang="ar-DZ" sz="9600" dirty="0" err="1" smtClean="0">
                <a:solidFill>
                  <a:srgbClr val="FFFF00"/>
                </a:solidFill>
                <a:latin typeface="Simplified Arabic" pitchFamily="18" charset="-78"/>
                <a:cs typeface="Simplified Arabic" pitchFamily="18" charset="-78"/>
              </a:rPr>
              <a:t>بيرسون</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لكل محور مع الدرجة الكلية </a:t>
            </a:r>
            <a:r>
              <a:rPr lang="ar-DZ" sz="9600" dirty="0" err="1" smtClean="0">
                <a:latin typeface="Simplified Arabic" pitchFamily="18" charset="-78"/>
                <a:cs typeface="Simplified Arabic" pitchFamily="18" charset="-78"/>
              </a:rPr>
              <a:t>للاستبانة</a:t>
            </a:r>
            <a:r>
              <a:rPr lang="ar-DZ" sz="9600" dirty="0" smtClean="0">
                <a:latin typeface="Simplified Arabic" pitchFamily="18" charset="-78"/>
                <a:cs typeface="Simplified Arabic" pitchFamily="18" charset="-78"/>
              </a:rPr>
              <a:t>)؛</a:t>
            </a:r>
          </a:p>
          <a:p>
            <a:pPr algn="just" rtl="1" eaLnBrk="1" hangingPunct="1">
              <a:lnSpc>
                <a:spcPct val="120000"/>
              </a:lnSpc>
              <a:buFontTx/>
              <a:buChar char="-"/>
            </a:pPr>
            <a:r>
              <a:rPr lang="ar-DZ" sz="9600" b="1" dirty="0" smtClean="0">
                <a:solidFill>
                  <a:srgbClr val="FFC000"/>
                </a:solidFill>
                <a:latin typeface="Simplified Arabic" pitchFamily="18" charset="-78"/>
                <a:cs typeface="Simplified Arabic" pitchFamily="18" charset="-78"/>
              </a:rPr>
              <a:t>اختبار ثبات وصدق الاستبيان </a:t>
            </a:r>
            <a:r>
              <a:rPr lang="fr-FR" sz="9600" b="1" dirty="0" smtClean="0">
                <a:solidFill>
                  <a:srgbClr val="FFC000"/>
                </a:solidFill>
                <a:latin typeface="Simplified Arabic" pitchFamily="18" charset="-78"/>
                <a:cs typeface="Simplified Arabic" pitchFamily="18" charset="-78"/>
              </a:rPr>
              <a:t>(Fiabilité et Validité des items)</a:t>
            </a:r>
            <a:r>
              <a:rPr lang="ar-DZ" sz="9600" b="1" dirty="0" smtClean="0">
                <a:solidFill>
                  <a:srgbClr val="FFC0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أي اختبار ثبات فقراته عند تكراره على عينات أخرى من الأفراد، وذلك باستخدام عدة مقاييس أهمها وأكثرها انتشارا هو </a:t>
            </a:r>
            <a:r>
              <a:rPr lang="ar-DZ" sz="9600" dirty="0" smtClean="0">
                <a:solidFill>
                  <a:srgbClr val="FFFF00"/>
                </a:solidFill>
                <a:latin typeface="Simplified Arabic" pitchFamily="18" charset="-78"/>
                <a:cs typeface="Simplified Arabic" pitchFamily="18" charset="-78"/>
              </a:rPr>
              <a:t>معامل ألفا كرونباخ </a:t>
            </a:r>
            <a:r>
              <a:rPr lang="fr-FR" sz="9600" dirty="0" smtClean="0">
                <a:latin typeface="Simplified Arabic" pitchFamily="18" charset="-78"/>
                <a:cs typeface="Simplified Arabic" pitchFamily="18" charset="-78"/>
              </a:rPr>
              <a:t>(</a:t>
            </a:r>
            <a:r>
              <a:rPr lang="fr-FR" sz="9600" dirty="0" smtClean="0">
                <a:solidFill>
                  <a:srgbClr val="FFFF00"/>
                </a:solidFill>
                <a:latin typeface="Simplified Arabic" pitchFamily="18" charset="-78"/>
                <a:cs typeface="Simplified Arabic" pitchFamily="18" charset="-78"/>
              </a:rPr>
              <a:t>Coefficient de Alpha CRONBACH)</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الذي يمثل معامل الثبات وجذره </a:t>
            </a:r>
            <a:r>
              <a:rPr lang="ar-DZ" sz="9600" dirty="0" err="1" smtClean="0">
                <a:latin typeface="Simplified Arabic" pitchFamily="18" charset="-78"/>
                <a:cs typeface="Simplified Arabic" pitchFamily="18" charset="-78"/>
              </a:rPr>
              <a:t>التربيعي</a:t>
            </a:r>
            <a:r>
              <a:rPr lang="ar-DZ" sz="9600" dirty="0" smtClean="0">
                <a:latin typeface="Simplified Arabic" pitchFamily="18" charset="-78"/>
                <a:cs typeface="Simplified Arabic" pitchFamily="18" charset="-78"/>
              </a:rPr>
              <a:t> معامل الصدق، وهناك طريقة أخرى بديلة مستخدم بكثرة هي طريقة </a:t>
            </a:r>
            <a:r>
              <a:rPr lang="ar-DZ" sz="9600" dirty="0" smtClean="0">
                <a:solidFill>
                  <a:srgbClr val="FFFF00"/>
                </a:solidFill>
                <a:latin typeface="Simplified Arabic" pitchFamily="18" charset="-78"/>
                <a:cs typeface="Simplified Arabic" pitchFamily="18" charset="-78"/>
              </a:rPr>
              <a:t>التجزئة النصفية </a:t>
            </a:r>
            <a:r>
              <a:rPr lang="fr-FR" sz="9600" dirty="0" smtClean="0">
                <a:solidFill>
                  <a:srgbClr val="FFFF00"/>
                </a:solidFill>
                <a:latin typeface="Simplified Arabic" pitchFamily="18" charset="-78"/>
                <a:cs typeface="Simplified Arabic" pitchFamily="18" charset="-78"/>
              </a:rPr>
              <a:t>(Méthode de Split </a:t>
            </a:r>
            <a:r>
              <a:rPr lang="fr-FR" sz="9600" dirty="0" err="1" smtClean="0">
                <a:solidFill>
                  <a:srgbClr val="FFFF00"/>
                </a:solidFill>
                <a:latin typeface="Simplified Arabic" pitchFamily="18" charset="-78"/>
                <a:cs typeface="Simplified Arabic" pitchFamily="18" charset="-78"/>
              </a:rPr>
              <a:t>Half</a:t>
            </a:r>
            <a:r>
              <a:rPr lang="fr-FR" sz="9600" dirty="0" smtClean="0">
                <a:solidFill>
                  <a:srgbClr val="FFFF00"/>
                </a:solidFill>
                <a:latin typeface="Simplified Arabic" pitchFamily="18" charset="-78"/>
                <a:cs typeface="Simplified Arabic" pitchFamily="18" charset="-78"/>
              </a:rPr>
              <a:t>)</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التي تعتمد على تقسيم أسئلة كل محور إلى فردية وزوجية وحساب </a:t>
            </a:r>
            <a:r>
              <a:rPr lang="ar-DZ" sz="9600" dirty="0" smtClean="0">
                <a:solidFill>
                  <a:srgbClr val="FFFF00"/>
                </a:solidFill>
                <a:latin typeface="Simplified Arabic" pitchFamily="18" charset="-78"/>
                <a:cs typeface="Simplified Arabic" pitchFamily="18" charset="-78"/>
              </a:rPr>
              <a:t>معامل الارتباط </a:t>
            </a:r>
            <a:r>
              <a:rPr lang="ar-DZ" sz="9600" dirty="0" err="1" smtClean="0">
                <a:solidFill>
                  <a:srgbClr val="FFFF00"/>
                </a:solidFill>
                <a:latin typeface="Simplified Arabic" pitchFamily="18" charset="-78"/>
                <a:cs typeface="Simplified Arabic" pitchFamily="18" charset="-78"/>
              </a:rPr>
              <a:t>بيرسون</a:t>
            </a:r>
            <a:r>
              <a:rPr lang="ar-DZ" sz="9600" dirty="0" smtClean="0">
                <a:solidFill>
                  <a:srgbClr val="FFFF00"/>
                </a:solidFill>
                <a:latin typeface="Simplified Arabic" pitchFamily="18" charset="-78"/>
                <a:cs typeface="Simplified Arabic" pitchFamily="18" charset="-78"/>
              </a:rPr>
              <a:t> </a:t>
            </a:r>
            <a:r>
              <a:rPr lang="fr-FR" sz="9600" dirty="0" smtClean="0">
                <a:solidFill>
                  <a:srgbClr val="FFFF00"/>
                </a:solidFill>
                <a:latin typeface="Simplified Arabic" pitchFamily="18" charset="-78"/>
                <a:cs typeface="Simplified Arabic" pitchFamily="18" charset="-78"/>
              </a:rPr>
              <a:t>(r de Pearson)</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بينها ثم تصحيحه </a:t>
            </a:r>
            <a:r>
              <a:rPr lang="ar-DZ" sz="9600" dirty="0" smtClean="0">
                <a:solidFill>
                  <a:srgbClr val="FFFF00"/>
                </a:solidFill>
                <a:latin typeface="Simplified Arabic" pitchFamily="18" charset="-78"/>
                <a:cs typeface="Simplified Arabic" pitchFamily="18" charset="-78"/>
              </a:rPr>
              <a:t>بمعادلة </a:t>
            </a:r>
            <a:r>
              <a:rPr lang="ar-DZ" sz="9600" dirty="0" err="1" smtClean="0">
                <a:solidFill>
                  <a:srgbClr val="FFFF00"/>
                </a:solidFill>
                <a:latin typeface="Simplified Arabic" pitchFamily="18" charset="-78"/>
                <a:cs typeface="Simplified Arabic" pitchFamily="18" charset="-78"/>
              </a:rPr>
              <a:t>سبيرمان</a:t>
            </a:r>
            <a:r>
              <a:rPr lang="ar-DZ" sz="9600" dirty="0" smtClean="0">
                <a:solidFill>
                  <a:srgbClr val="FFFF00"/>
                </a:solidFill>
                <a:latin typeface="Simplified Arabic" pitchFamily="18" charset="-78"/>
                <a:cs typeface="Simplified Arabic" pitchFamily="18" charset="-78"/>
              </a:rPr>
              <a:t> </a:t>
            </a:r>
            <a:r>
              <a:rPr lang="ar-DZ" sz="9600" dirty="0" err="1" smtClean="0">
                <a:solidFill>
                  <a:srgbClr val="FFFF00"/>
                </a:solidFill>
                <a:latin typeface="Simplified Arabic" pitchFamily="18" charset="-78"/>
                <a:cs typeface="Simplified Arabic" pitchFamily="18" charset="-78"/>
              </a:rPr>
              <a:t>براون</a:t>
            </a:r>
            <a:r>
              <a:rPr lang="ar-DZ" sz="9600" dirty="0" smtClean="0">
                <a:solidFill>
                  <a:srgbClr val="FFFF00"/>
                </a:solidFill>
                <a:latin typeface="Simplified Arabic" pitchFamily="18" charset="-78"/>
                <a:cs typeface="Simplified Arabic" pitchFamily="18" charset="-78"/>
              </a:rPr>
              <a:t> </a:t>
            </a:r>
            <a:r>
              <a:rPr lang="fr-FR" sz="9600" dirty="0" smtClean="0">
                <a:solidFill>
                  <a:srgbClr val="FFFF00"/>
                </a:solidFill>
                <a:latin typeface="Simplified Arabic" pitchFamily="18" charset="-78"/>
                <a:cs typeface="Simplified Arabic" pitchFamily="18" charset="-78"/>
              </a:rPr>
              <a:t>(Spearman Brown)</a:t>
            </a:r>
            <a:r>
              <a:rPr lang="ar-DZ" sz="9600" dirty="0" smtClean="0">
                <a:solidFill>
                  <a:srgbClr val="FFFF00"/>
                </a:solidFill>
                <a:latin typeface="Simplified Arabic" pitchFamily="18" charset="-78"/>
                <a:cs typeface="Simplified Arabic" pitchFamily="18" charset="-78"/>
              </a:rPr>
              <a:t> </a:t>
            </a:r>
            <a:r>
              <a:rPr lang="ar-DZ" sz="9600" dirty="0" smtClean="0">
                <a:latin typeface="Simplified Arabic" pitchFamily="18" charset="-78"/>
                <a:cs typeface="Simplified Arabic" pitchFamily="18" charset="-78"/>
              </a:rPr>
              <a:t>لإيجاد معامل الارتباط المعدل.</a:t>
            </a: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دراسة حالة </a:t>
            </a:r>
            <a:r>
              <a:rPr lang="ar-DZ" sz="3200" b="1" u="sng" dirty="0" err="1" smtClean="0">
                <a:solidFill>
                  <a:srgbClr val="FFFF00"/>
                </a:solidFill>
                <a:latin typeface="Simplified Arabic" pitchFamily="18" charset="-78"/>
                <a:cs typeface="Simplified Arabic" pitchFamily="18" charset="-78"/>
              </a:rPr>
              <a:t>استبانة</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77500" lnSpcReduction="20000"/>
          </a:bodyPr>
          <a:lstStyle/>
          <a:p>
            <a:pPr algn="just" rtl="1" eaLnBrk="1" hangingPunct="1">
              <a:lnSpc>
                <a:spcPct val="120000"/>
              </a:lnSpc>
              <a:buFont typeface="Arial" pitchFamily="34" charset="0"/>
              <a:buNone/>
            </a:pPr>
            <a:r>
              <a:rPr lang="ar-DZ" dirty="0" smtClean="0">
                <a:latin typeface="Simplified Arabic" pitchFamily="18" charset="-78"/>
                <a:cs typeface="Simplified Arabic" pitchFamily="18" charset="-78"/>
              </a:rPr>
              <a:t>تم الاعتماد على استبانه صممت في ملتقى وطني حول رأس مال البشري في المكتبات الجامعية الجزائرية الذي وجه لموظفي المكتبة  المركزية لجامعة </a:t>
            </a:r>
            <a:r>
              <a:rPr lang="ar-DZ" dirty="0" err="1" smtClean="0">
                <a:latin typeface="Simplified Arabic" pitchFamily="18" charset="-78"/>
                <a:cs typeface="Simplified Arabic" pitchFamily="18" charset="-78"/>
              </a:rPr>
              <a:t>بومرداس</a:t>
            </a:r>
            <a:r>
              <a:rPr lang="ar-DZ" dirty="0" smtClean="0">
                <a:latin typeface="Simplified Arabic" pitchFamily="18" charset="-78"/>
                <a:cs typeface="Simplified Arabic" pitchFamily="18" charset="-78"/>
              </a:rPr>
              <a:t>، أي أن حجم العينة صغير لم يتجاوز 50 فردا، حيث أن عدد الاستبيانات المسترجعة والصالحة للمعالجة الإحصائية يساوي 35 استبانه، مع الاعتماد على </a:t>
            </a:r>
            <a:r>
              <a:rPr lang="ar-DZ" dirty="0" smtClean="0">
                <a:solidFill>
                  <a:srgbClr val="FFC000"/>
                </a:solidFill>
                <a:latin typeface="Simplified Arabic" pitchFamily="18" charset="-78"/>
                <a:cs typeface="Simplified Arabic" pitchFamily="18" charset="-78"/>
              </a:rPr>
              <a:t>سلم </a:t>
            </a:r>
            <a:r>
              <a:rPr lang="ar-DZ" dirty="0" err="1" smtClean="0">
                <a:solidFill>
                  <a:srgbClr val="FFC000"/>
                </a:solidFill>
                <a:latin typeface="Simplified Arabic" pitchFamily="18" charset="-78"/>
                <a:cs typeface="Simplified Arabic" pitchFamily="18" charset="-78"/>
              </a:rPr>
              <a:t>ليكرت</a:t>
            </a:r>
            <a:r>
              <a:rPr lang="ar-DZ" dirty="0" smtClean="0">
                <a:solidFill>
                  <a:srgbClr val="FFC000"/>
                </a:solidFill>
                <a:latin typeface="Simplified Arabic" pitchFamily="18" charset="-78"/>
                <a:cs typeface="Simplified Arabic" pitchFamily="18" charset="-78"/>
              </a:rPr>
              <a:t> الخماسي </a:t>
            </a:r>
            <a:r>
              <a:rPr lang="ar-DZ" dirty="0" smtClean="0">
                <a:latin typeface="Simplified Arabic" pitchFamily="18" charset="-78"/>
                <a:cs typeface="Simplified Arabic" pitchFamily="18" charset="-78"/>
              </a:rPr>
              <a:t>لقياس درجة موافقة المستجوب على تحقق العبارات في المكتبة.</a:t>
            </a:r>
          </a:p>
          <a:p>
            <a:pPr algn="just" rtl="1" eaLnBrk="1" hangingPunct="1">
              <a:lnSpc>
                <a:spcPct val="120000"/>
              </a:lnSpc>
              <a:buFont typeface="Arial" pitchFamily="34" charset="0"/>
              <a:buNone/>
            </a:pPr>
            <a:r>
              <a:rPr lang="ar-DZ" dirty="0" smtClean="0">
                <a:latin typeface="Simplified Arabic" pitchFamily="18" charset="-78"/>
                <a:cs typeface="Simplified Arabic" pitchFamily="18" charset="-78"/>
              </a:rPr>
              <a:t>وتم تقسيم الاستبيان إلى 4 أقسام رئيسية:</a:t>
            </a:r>
          </a:p>
          <a:p>
            <a:pPr algn="just" rtl="1" eaLnBrk="1" hangingPunct="1">
              <a:lnSpc>
                <a:spcPct val="120000"/>
              </a:lnSpc>
              <a:buFontTx/>
              <a:buChar char="-"/>
            </a:pPr>
            <a:r>
              <a:rPr lang="ar-DZ" dirty="0" smtClean="0">
                <a:latin typeface="Simplified Arabic" pitchFamily="18" charset="-78"/>
                <a:cs typeface="Simplified Arabic" pitchFamily="18" charset="-78"/>
              </a:rPr>
              <a:t>القسم الأول: البيانات الشخصية والوظيفية (الجنس، السن، المؤهل العلمي، عدد سنوات </a:t>
            </a:r>
            <a:r>
              <a:rPr lang="ar-DZ" dirty="0" err="1" smtClean="0">
                <a:latin typeface="Simplified Arabic" pitchFamily="18" charset="-78"/>
                <a:cs typeface="Simplified Arabic" pitchFamily="18" charset="-78"/>
              </a:rPr>
              <a:t>الأقدمية</a:t>
            </a:r>
            <a:r>
              <a:rPr lang="ar-DZ" dirty="0" smtClean="0">
                <a:latin typeface="Simplified Arabic" pitchFamily="18" charset="-78"/>
                <a:cs typeface="Simplified Arabic" pitchFamily="18" charset="-78"/>
              </a:rPr>
              <a:t>، الفئة الوظيفية)؛</a:t>
            </a:r>
          </a:p>
          <a:p>
            <a:pPr algn="just" rtl="1" eaLnBrk="1" hangingPunct="1">
              <a:lnSpc>
                <a:spcPct val="120000"/>
              </a:lnSpc>
              <a:buFontTx/>
              <a:buChar char="-"/>
            </a:pPr>
            <a:r>
              <a:rPr lang="ar-DZ" dirty="0" smtClean="0">
                <a:latin typeface="Simplified Arabic" pitchFamily="18" charset="-78"/>
                <a:cs typeface="Simplified Arabic" pitchFamily="18" charset="-78"/>
              </a:rPr>
              <a:t>القسم الثاني: المحور الأول (المتغير الأول): الاستثمار في رأس مال البشري والفكري، يحتوي على 7 فقرات؛</a:t>
            </a:r>
          </a:p>
          <a:p>
            <a:pPr algn="just" rtl="1" eaLnBrk="1" hangingPunct="1">
              <a:lnSpc>
                <a:spcPct val="120000"/>
              </a:lnSpc>
              <a:buFontTx/>
              <a:buChar char="-"/>
            </a:pPr>
            <a:r>
              <a:rPr lang="ar-DZ" dirty="0" smtClean="0">
                <a:latin typeface="Simplified Arabic" pitchFamily="18" charset="-78"/>
                <a:cs typeface="Simplified Arabic" pitchFamily="18" charset="-78"/>
              </a:rPr>
              <a:t>القسم الثالث: المحور الثاني (المتغير الثاني): تنمية وتطوير الكفاءات، يشمل 6 فقرات؛</a:t>
            </a:r>
          </a:p>
          <a:p>
            <a:pPr algn="just" rtl="1">
              <a:buNone/>
            </a:pPr>
            <a:r>
              <a:rPr lang="ar-DZ" dirty="0" smtClean="0">
                <a:latin typeface="Simplified Arabic" pitchFamily="18" charset="-78"/>
                <a:cs typeface="Simplified Arabic" pitchFamily="18" charset="-78"/>
              </a:rPr>
              <a:t>- القسم الرابع: المحور الثالث (المتغير الثالث): دور الموارد البشریة في تحسین جودة خدمات المعلومات بالمكتبات الجامعیة الجزائرية، يتضمن 5 فقرات.</a:t>
            </a: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تعريف متغيرات الدراسة وإدخال بياناتها</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77500" lnSpcReduction="20000"/>
          </a:bodyPr>
          <a:lstStyle/>
          <a:p>
            <a:pPr algn="just" rtl="1" eaLnBrk="1" hangingPunct="1">
              <a:lnSpc>
                <a:spcPct val="120000"/>
              </a:lnSpc>
              <a:buFont typeface="Arial" pitchFamily="34" charset="0"/>
              <a:buNone/>
            </a:pPr>
            <a:r>
              <a:rPr lang="ar-DZ" sz="3700" dirty="0" smtClean="0">
                <a:latin typeface="Simplified Arabic" pitchFamily="18" charset="-78"/>
                <a:cs typeface="Simplified Arabic" pitchFamily="18" charset="-78"/>
              </a:rPr>
              <a:t>أول خطوة في البرنامج الإحصائي هي تعريف متغيرات الدراسة، وفي الاستبيان المقدم كمثال للدراسة، يشمل 5 متغيرات </a:t>
            </a:r>
            <a:r>
              <a:rPr lang="ar-DZ" sz="3700" dirty="0" err="1" smtClean="0">
                <a:latin typeface="Simplified Arabic" pitchFamily="18" charset="-78"/>
                <a:cs typeface="Simplified Arabic" pitchFamily="18" charset="-78"/>
              </a:rPr>
              <a:t>ديمغرافية</a:t>
            </a:r>
            <a:r>
              <a:rPr lang="ar-DZ" sz="3700" dirty="0" smtClean="0">
                <a:latin typeface="Simplified Arabic" pitchFamily="18" charset="-78"/>
                <a:cs typeface="Simplified Arabic" pitchFamily="18" charset="-78"/>
              </a:rPr>
              <a:t> (الخصائص الشخصية والوظيفية) إضافة إلى 7 متغيرات في المحور الأول و6 متغيرات في المحور الثاني و5 متغيرات في المحور الثالث بما ينتج 23 متغيرا (5+18)، ولدينا 4 متغيرات سنحسبها انطلاقا من نتائج الفقرات وهي المتغيرات المستهدفة </a:t>
            </a:r>
            <a:r>
              <a:rPr lang="fr-FR" sz="3700" dirty="0" smtClean="0">
                <a:latin typeface="Simplified Arabic" pitchFamily="18" charset="-78"/>
                <a:cs typeface="Simplified Arabic" pitchFamily="18" charset="-78"/>
              </a:rPr>
              <a:t>(Variables ciblées)</a:t>
            </a:r>
            <a:r>
              <a:rPr lang="ar-DZ" sz="3700" dirty="0" smtClean="0">
                <a:latin typeface="Simplified Arabic" pitchFamily="18" charset="-78"/>
                <a:cs typeface="Simplified Arabic" pitchFamily="18" charset="-78"/>
              </a:rPr>
              <a:t> وهي متوسط المحور الأول (المتوسط الحسابي لفقراته السبع)، ومتوسط المحور الثاني (المتوسط الحسابي لفقراته الست)، ومتوسط المحور الثالث (المتوسط الحسابي لفقراته الخمس)، والدرجة الكلية للاستبيان (المتوسط الحسابي لجميع الفقرات).</a:t>
            </a:r>
          </a:p>
          <a:p>
            <a:pPr algn="just" rtl="1" eaLnBrk="1" hangingPunct="1">
              <a:lnSpc>
                <a:spcPct val="120000"/>
              </a:lnSpc>
              <a:buFont typeface="Arial" pitchFamily="34" charset="0"/>
              <a:buNone/>
            </a:pPr>
            <a:r>
              <a:rPr lang="ar-DZ" sz="3700" dirty="0" smtClean="0">
                <a:latin typeface="Simplified Arabic" pitchFamily="18" charset="-78"/>
                <a:cs typeface="Simplified Arabic" pitchFamily="18" charset="-78"/>
              </a:rPr>
              <a:t>بعد تعريف المتغيرات يتم إدخال بياناتها، حيث أن كل فرد يمثل مشاهدة وهو في البرنامج الإحصائي يمثل السطر، في حين المتغير يمثل العمود.</a:t>
            </a:r>
          </a:p>
          <a:p>
            <a:pPr algn="just" rtl="1" eaLnBrk="1" hangingPunct="1">
              <a:lnSpc>
                <a:spcPct val="120000"/>
              </a:lnSpc>
              <a:buFont typeface="Arial" pitchFamily="34" charset="0"/>
              <a:buNone/>
            </a:pPr>
            <a:endParaRPr lang="ar-DZ" dirty="0" smtClean="0">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0"/>
            <a:ext cx="8839200" cy="571480"/>
          </a:xfrm>
        </p:spPr>
        <p:txBody>
          <a:bodyPr>
            <a:normAutofit fontScale="90000"/>
          </a:bodyPr>
          <a:lstStyle/>
          <a:p>
            <a:pPr algn="ctr" rtl="1" eaLnBrk="1" hangingPunct="1"/>
            <a:r>
              <a:rPr lang="ar-DZ" sz="3200" b="1" u="sng" dirty="0" smtClean="0">
                <a:solidFill>
                  <a:srgbClr val="FFFF00"/>
                </a:solidFill>
                <a:latin typeface="Simplified Arabic" pitchFamily="18" charset="-78"/>
                <a:cs typeface="Simplified Arabic" pitchFamily="18" charset="-78"/>
              </a:rPr>
              <a:t>حساب متغيرات الدراسة المستهدفة</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714356"/>
            <a:ext cx="9144000" cy="5929354"/>
          </a:xfrm>
        </p:spPr>
        <p:txBody>
          <a:bodyPr>
            <a:normAutofit fontScale="32500" lnSpcReduction="20000"/>
          </a:bodyPr>
          <a:lstStyle/>
          <a:p>
            <a:pPr algn="just" rtl="1" eaLnBrk="1" hangingPunct="1">
              <a:lnSpc>
                <a:spcPct val="120000"/>
              </a:lnSpc>
              <a:buFont typeface="Arial" pitchFamily="34" charset="0"/>
              <a:buNone/>
            </a:pPr>
            <a:r>
              <a:rPr lang="ar-DZ" sz="7400" dirty="0" smtClean="0">
                <a:latin typeface="Simplified Arabic" pitchFamily="18" charset="-78"/>
                <a:cs typeface="Simplified Arabic" pitchFamily="18" charset="-78"/>
              </a:rPr>
              <a:t>بعد إدخال جميع البيانات، الخطوة الموالية هي حساب المتغيرات المستهدفة، والتي تمثل درجة كل محور والدرجة الكلية للاستبيان.</a:t>
            </a:r>
          </a:p>
          <a:p>
            <a:pPr algn="just" rtl="1" eaLnBrk="1" hangingPunct="1">
              <a:lnSpc>
                <a:spcPct val="120000"/>
              </a:lnSpc>
              <a:buFont typeface="Arial" pitchFamily="34" charset="0"/>
              <a:buNone/>
            </a:pPr>
            <a:r>
              <a:rPr lang="ar-DZ" sz="7400" dirty="0" smtClean="0">
                <a:latin typeface="Simplified Arabic" pitchFamily="18" charset="-78"/>
                <a:cs typeface="Simplified Arabic" pitchFamily="18" charset="-78"/>
              </a:rPr>
              <a:t>في برنامج </a:t>
            </a:r>
            <a:r>
              <a:rPr lang="fr-FR" sz="7400" dirty="0" err="1" smtClean="0">
                <a:latin typeface="Simplified Arabic" pitchFamily="18" charset="-78"/>
                <a:cs typeface="Simplified Arabic" pitchFamily="18" charset="-78"/>
              </a:rPr>
              <a:t>spss</a:t>
            </a:r>
            <a:r>
              <a:rPr lang="ar-DZ" sz="7400" dirty="0" smtClean="0">
                <a:latin typeface="Simplified Arabic" pitchFamily="18" charset="-78"/>
                <a:cs typeface="Simplified Arabic" pitchFamily="18" charset="-78"/>
              </a:rPr>
              <a:t> يتم ذلك بالاعتماد على الأمر </a:t>
            </a:r>
            <a:r>
              <a:rPr lang="fr-FR" sz="7400" dirty="0" smtClean="0">
                <a:latin typeface="Simplified Arabic" pitchFamily="18" charset="-78"/>
                <a:cs typeface="Simplified Arabic" pitchFamily="18" charset="-78"/>
              </a:rPr>
              <a:t>Transformer</a:t>
            </a:r>
            <a:r>
              <a:rPr lang="ar-DZ" sz="7400" dirty="0" smtClean="0">
                <a:latin typeface="Simplified Arabic" pitchFamily="18" charset="-78"/>
                <a:cs typeface="Simplified Arabic" pitchFamily="18" charset="-78"/>
              </a:rPr>
              <a:t> ومنه </a:t>
            </a:r>
            <a:r>
              <a:rPr lang="fr-FR" sz="7400" dirty="0" smtClean="0">
                <a:latin typeface="Simplified Arabic" pitchFamily="18" charset="-78"/>
                <a:cs typeface="Simplified Arabic" pitchFamily="18" charset="-78"/>
              </a:rPr>
              <a:t>Calculer la variable</a:t>
            </a:r>
            <a:r>
              <a:rPr lang="ar-DZ" sz="7400" dirty="0" smtClean="0">
                <a:latin typeface="Simplified Arabic" pitchFamily="18" charset="-78"/>
                <a:cs typeface="Simplified Arabic" pitchFamily="18" charset="-78"/>
              </a:rPr>
              <a:t> في النافذة نسمي المتغير المستهدف مع اختيار الدوال الإحصائية </a:t>
            </a:r>
            <a:r>
              <a:rPr lang="fr-FR" sz="7400" dirty="0" smtClean="0">
                <a:latin typeface="Simplified Arabic" pitchFamily="18" charset="-78"/>
                <a:cs typeface="Simplified Arabic" pitchFamily="18" charset="-78"/>
              </a:rPr>
              <a:t>Fonctions statistiques</a:t>
            </a:r>
            <a:r>
              <a:rPr lang="ar-DZ" sz="7400" dirty="0" smtClean="0">
                <a:latin typeface="Simplified Arabic" pitchFamily="18" charset="-78"/>
                <a:cs typeface="Simplified Arabic" pitchFamily="18" charset="-78"/>
              </a:rPr>
              <a:t> ومنها نختار </a:t>
            </a:r>
            <a:r>
              <a:rPr lang="fr-FR" sz="7400" dirty="0" err="1" smtClean="0">
                <a:latin typeface="Simplified Arabic" pitchFamily="18" charset="-78"/>
                <a:cs typeface="Simplified Arabic" pitchFamily="18" charset="-78"/>
              </a:rPr>
              <a:t>Mean</a:t>
            </a:r>
            <a:r>
              <a:rPr lang="ar-DZ" sz="7400" dirty="0" smtClean="0">
                <a:latin typeface="Simplified Arabic" pitchFamily="18" charset="-78"/>
                <a:cs typeface="Simplified Arabic" pitchFamily="18" charset="-78"/>
              </a:rPr>
              <a:t> أي المتوسط الحسابي باللغة الإنجليزية، ونحسب المتوسط لفقرات كل محور مع تسمية المتغير المستهدف بالمحور الأول بعدها الثاني بعدها الثالث.</a:t>
            </a:r>
          </a:p>
          <a:p>
            <a:pPr algn="just" rtl="1" eaLnBrk="1" hangingPunct="1">
              <a:lnSpc>
                <a:spcPct val="120000"/>
              </a:lnSpc>
              <a:buFont typeface="Arial" pitchFamily="34" charset="0"/>
              <a:buNone/>
            </a:pPr>
            <a:r>
              <a:rPr lang="ar-DZ" sz="7400" dirty="0" smtClean="0">
                <a:latin typeface="Simplified Arabic" pitchFamily="18" charset="-78"/>
                <a:cs typeface="Simplified Arabic" pitchFamily="18" charset="-78"/>
              </a:rPr>
              <a:t>في برنامج </a:t>
            </a:r>
            <a:r>
              <a:rPr lang="fr-FR" sz="7400" dirty="0" smtClean="0">
                <a:latin typeface="Simplified Arabic" pitchFamily="18" charset="-78"/>
                <a:cs typeface="Simplified Arabic" pitchFamily="18" charset="-78"/>
              </a:rPr>
              <a:t>Stata</a:t>
            </a:r>
            <a:r>
              <a:rPr lang="ar-DZ" sz="7400" dirty="0" smtClean="0">
                <a:latin typeface="Simplified Arabic" pitchFamily="18" charset="-78"/>
                <a:cs typeface="Simplified Arabic" pitchFamily="18" charset="-78"/>
              </a:rPr>
              <a:t> يتم ذلك بالاعتماد على الأمر </a:t>
            </a:r>
            <a:r>
              <a:rPr lang="fr-FR" sz="7400" dirty="0" smtClean="0">
                <a:latin typeface="Simplified Arabic" pitchFamily="18" charset="-78"/>
                <a:cs typeface="Simplified Arabic" pitchFamily="18" charset="-78"/>
              </a:rPr>
              <a:t>Data</a:t>
            </a:r>
            <a:r>
              <a:rPr lang="ar-DZ" sz="7400" dirty="0" smtClean="0">
                <a:latin typeface="Simplified Arabic" pitchFamily="18" charset="-78"/>
                <a:cs typeface="Simplified Arabic" pitchFamily="18" charset="-78"/>
              </a:rPr>
              <a:t> ومنه </a:t>
            </a:r>
            <a:r>
              <a:rPr lang="fr-FR" sz="7400" dirty="0" err="1" smtClean="0">
                <a:latin typeface="Simplified Arabic" pitchFamily="18" charset="-78"/>
                <a:cs typeface="Simplified Arabic" pitchFamily="18" charset="-78"/>
              </a:rPr>
              <a:t>Create</a:t>
            </a:r>
            <a:r>
              <a:rPr lang="fr-FR" sz="7400" dirty="0" smtClean="0">
                <a:latin typeface="Simplified Arabic" pitchFamily="18" charset="-78"/>
                <a:cs typeface="Simplified Arabic" pitchFamily="18" charset="-78"/>
              </a:rPr>
              <a:t> or Change Data</a:t>
            </a:r>
            <a:r>
              <a:rPr lang="ar-DZ" sz="7400" dirty="0" smtClean="0">
                <a:latin typeface="Simplified Arabic" pitchFamily="18" charset="-78"/>
                <a:cs typeface="Simplified Arabic" pitchFamily="18" charset="-78"/>
              </a:rPr>
              <a:t> ومنه   </a:t>
            </a:r>
            <a:r>
              <a:rPr lang="fr-FR" sz="7400" dirty="0" err="1" smtClean="0">
                <a:latin typeface="Simplified Arabic" pitchFamily="18" charset="-78"/>
                <a:cs typeface="Simplified Arabic" pitchFamily="18" charset="-78"/>
              </a:rPr>
              <a:t>Create</a:t>
            </a:r>
            <a:r>
              <a:rPr lang="fr-FR" sz="7400" dirty="0" smtClean="0">
                <a:latin typeface="Simplified Arabic" pitchFamily="18" charset="-78"/>
                <a:cs typeface="Simplified Arabic" pitchFamily="18" charset="-78"/>
              </a:rPr>
              <a:t> a new variable</a:t>
            </a:r>
            <a:r>
              <a:rPr lang="ar-DZ" sz="7400" dirty="0" smtClean="0">
                <a:latin typeface="Simplified Arabic" pitchFamily="18" charset="-78"/>
                <a:cs typeface="Simplified Arabic" pitchFamily="18" charset="-78"/>
              </a:rPr>
              <a:t> وفي النافذة الصغيرة نسمي المتغير المستهدف ونكتب صيغته الحسابية.</a:t>
            </a:r>
          </a:p>
          <a:p>
            <a:pPr algn="just" rtl="1" eaLnBrk="1" hangingPunct="1">
              <a:lnSpc>
                <a:spcPct val="120000"/>
              </a:lnSpc>
              <a:buFont typeface="Arial" pitchFamily="34" charset="0"/>
              <a:buNone/>
            </a:pPr>
            <a:r>
              <a:rPr lang="ar-DZ" sz="7400" dirty="0" smtClean="0">
                <a:latin typeface="Simplified Arabic" pitchFamily="18" charset="-78"/>
                <a:cs typeface="Simplified Arabic" pitchFamily="18" charset="-78"/>
              </a:rPr>
              <a:t>ويعتبر تعريف المتغيرات وإدخال البيانات وحساب المتغيرات المستهدفة في برنامج </a:t>
            </a:r>
            <a:r>
              <a:rPr lang="fr-FR" sz="7400" dirty="0" smtClean="0">
                <a:latin typeface="Simplified Arabic" pitchFamily="18" charset="-78"/>
                <a:cs typeface="Simplified Arabic" pitchFamily="18" charset="-78"/>
              </a:rPr>
              <a:t>SPSS</a:t>
            </a:r>
            <a:r>
              <a:rPr lang="ar-DZ" sz="7400" dirty="0" smtClean="0">
                <a:latin typeface="Simplified Arabic" pitchFamily="18" charset="-78"/>
                <a:cs typeface="Simplified Arabic" pitchFamily="18" charset="-78"/>
              </a:rPr>
              <a:t> وحفظ نسخة منها في صيغة برنامج </a:t>
            </a:r>
            <a:r>
              <a:rPr lang="en-US" sz="7400" dirty="0" smtClean="0">
                <a:latin typeface="Simplified Arabic" pitchFamily="18" charset="-78"/>
                <a:cs typeface="Simplified Arabic" pitchFamily="18" charset="-78"/>
              </a:rPr>
              <a:t>S</a:t>
            </a:r>
            <a:r>
              <a:rPr lang="fr-FR" sz="7400" dirty="0" smtClean="0">
                <a:latin typeface="Simplified Arabic" pitchFamily="18" charset="-78"/>
                <a:cs typeface="Simplified Arabic" pitchFamily="18" charset="-78"/>
              </a:rPr>
              <a:t>TATA</a:t>
            </a:r>
            <a:r>
              <a:rPr lang="ar-DZ" sz="7400" dirty="0" smtClean="0">
                <a:latin typeface="Simplified Arabic" pitchFamily="18" charset="-78"/>
                <a:cs typeface="Simplified Arabic" pitchFamily="18" charset="-78"/>
              </a:rPr>
              <a:t> عن طريق الإجراء </a:t>
            </a:r>
            <a:r>
              <a:rPr lang="fr-FR" sz="7400" dirty="0" smtClean="0">
                <a:latin typeface="Simplified Arabic" pitchFamily="18" charset="-78"/>
                <a:cs typeface="Simplified Arabic" pitchFamily="18" charset="-78"/>
              </a:rPr>
              <a:t>Fichier</a:t>
            </a:r>
            <a:r>
              <a:rPr lang="ar-DZ" sz="7400" dirty="0" smtClean="0">
                <a:latin typeface="Simplified Arabic" pitchFamily="18" charset="-78"/>
                <a:cs typeface="Simplified Arabic" pitchFamily="18" charset="-78"/>
              </a:rPr>
              <a:t> ومنه الأمر </a:t>
            </a:r>
            <a:r>
              <a:rPr lang="fr-FR" sz="7400" dirty="0" smtClean="0">
                <a:latin typeface="Simplified Arabic" pitchFamily="18" charset="-78"/>
                <a:cs typeface="Simplified Arabic" pitchFamily="18" charset="-78"/>
              </a:rPr>
              <a:t>Enregistrer sous</a:t>
            </a:r>
            <a:r>
              <a:rPr lang="ar-DZ" sz="7400" dirty="0" smtClean="0">
                <a:latin typeface="Simplified Arabic" pitchFamily="18" charset="-78"/>
                <a:cs typeface="Simplified Arabic" pitchFamily="18" charset="-78"/>
              </a:rPr>
              <a:t> ونختار صيغة من نوع </a:t>
            </a:r>
            <a:r>
              <a:rPr lang="fr-FR" sz="7400" dirty="0" smtClean="0">
                <a:latin typeface="Simplified Arabic" pitchFamily="18" charset="-78"/>
                <a:cs typeface="Simplified Arabic" pitchFamily="18" charset="-78"/>
              </a:rPr>
              <a:t>STATA</a:t>
            </a:r>
            <a:r>
              <a:rPr lang="ar-DZ" sz="7400" dirty="0" smtClean="0">
                <a:latin typeface="Simplified Arabic" pitchFamily="18" charset="-78"/>
                <a:cs typeface="Simplified Arabic" pitchFamily="18" charset="-78"/>
              </a:rPr>
              <a:t> أحسن طريقة تعطينا نسختين من قاعدة البيانات نسخة </a:t>
            </a:r>
            <a:r>
              <a:rPr lang="fr-FR" sz="7400" dirty="0" smtClean="0">
                <a:latin typeface="Simplified Arabic" pitchFamily="18" charset="-78"/>
                <a:cs typeface="Simplified Arabic" pitchFamily="18" charset="-78"/>
              </a:rPr>
              <a:t>SPSS</a:t>
            </a:r>
            <a:r>
              <a:rPr lang="ar-DZ" sz="7400" dirty="0" smtClean="0">
                <a:latin typeface="Simplified Arabic" pitchFamily="18" charset="-78"/>
                <a:cs typeface="Simplified Arabic" pitchFamily="18" charset="-78"/>
              </a:rPr>
              <a:t> ونسخة </a:t>
            </a:r>
            <a:r>
              <a:rPr lang="fr-FR" sz="7400" dirty="0" smtClean="0">
                <a:latin typeface="Simplified Arabic" pitchFamily="18" charset="-78"/>
                <a:cs typeface="Simplified Arabic" pitchFamily="18" charset="-78"/>
              </a:rPr>
              <a:t>STATA </a:t>
            </a:r>
            <a:r>
              <a:rPr lang="ar-DZ" sz="7400" dirty="0" smtClean="0">
                <a:latin typeface="Simplified Arabic" pitchFamily="18" charset="-78"/>
                <a:cs typeface="Simplified Arabic" pitchFamily="18" charset="-78"/>
              </a:rPr>
              <a:t> ومن ثم يختار الباحث البرنامج الذي يريد العمل </a:t>
            </a:r>
            <a:r>
              <a:rPr lang="ar-DZ" sz="7400" dirty="0" err="1" smtClean="0">
                <a:latin typeface="Simplified Arabic" pitchFamily="18" charset="-78"/>
                <a:cs typeface="Simplified Arabic" pitchFamily="18" charset="-78"/>
              </a:rPr>
              <a:t>به</a:t>
            </a:r>
            <a:r>
              <a:rPr lang="ar-DZ" sz="7400" dirty="0" smtClean="0">
                <a:latin typeface="Simplified Arabic" pitchFamily="18" charset="-78"/>
                <a:cs typeface="Simplified Arabic" pitchFamily="18" charset="-78"/>
              </a:rPr>
              <a:t>، أو يمكنه العمل ببرنامج والتأكد من نتائج تحليله الإحصائي بالبرنامج الآخر.</a:t>
            </a: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501122" cy="6000792"/>
          </a:xfrm>
        </p:spPr>
        <p:txBody>
          <a:bodyPr>
            <a:normAutofit fontScale="90000"/>
          </a:bodyPr>
          <a:lstStyle/>
          <a:p>
            <a:pPr rtl="1"/>
            <a:r>
              <a:rPr lang="ar-DZ" sz="6000" b="1" u="sng" dirty="0" smtClean="0">
                <a:solidFill>
                  <a:srgbClr val="FFFF00"/>
                </a:solidFill>
                <a:latin typeface="Simplified Arabic" pitchFamily="18" charset="-78"/>
                <a:cs typeface="Simplified Arabic" pitchFamily="18" charset="-78"/>
              </a:rPr>
              <a:t>الفصل الخامس</a:t>
            </a:r>
            <a:br>
              <a:rPr lang="ar-DZ" sz="6000" b="1" u="sng" dirty="0" smtClean="0">
                <a:solidFill>
                  <a:srgbClr val="FFFF00"/>
                </a:solidFill>
                <a:latin typeface="Simplified Arabic" pitchFamily="18" charset="-78"/>
                <a:cs typeface="Simplified Arabic" pitchFamily="18" charset="-78"/>
              </a:rPr>
            </a:br>
            <a:r>
              <a:rPr lang="ar-DZ" sz="6000" b="1" u="sng" dirty="0" smtClean="0">
                <a:latin typeface="Simplified Arabic" pitchFamily="18" charset="-78"/>
                <a:cs typeface="Simplified Arabic" pitchFamily="18" charset="-78"/>
              </a:rPr>
              <a:t>تحليل بيانات الاستبيان: الاختبارات القبلية باستخدام البرمجيات الإحصائية</a:t>
            </a:r>
            <a:r>
              <a:rPr lang="fr-FR" sz="6000" b="1" u="sng" dirty="0" smtClean="0">
                <a:solidFill>
                  <a:srgbClr val="FFFF00"/>
                </a:solidFill>
                <a:latin typeface="Simplified Arabic" pitchFamily="18" charset="-78"/>
                <a:cs typeface="Simplified Arabic" pitchFamily="18" charset="-78"/>
              </a:rPr>
              <a:t/>
            </a:r>
            <a:br>
              <a:rPr lang="fr-FR"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CHAPITRE V</a:t>
            </a:r>
            <a:br>
              <a:rPr lang="fr-FR" sz="6000" b="1" u="sng" dirty="0" smtClean="0">
                <a:solidFill>
                  <a:srgbClr val="FFFF00"/>
                </a:solidFill>
                <a:latin typeface="Simplified Arabic" pitchFamily="18" charset="-78"/>
                <a:cs typeface="Simplified Arabic" pitchFamily="18" charset="-78"/>
              </a:rPr>
            </a:br>
            <a:r>
              <a:rPr lang="fr-FR" sz="6000" b="1" u="sng" dirty="0" smtClean="0">
                <a:latin typeface="Simplified Arabic" pitchFamily="18" charset="-78"/>
                <a:cs typeface="Simplified Arabic" pitchFamily="18" charset="-78"/>
              </a:rPr>
              <a:t>Analyses des données de questionnaire: Pré-tests sous LS </a:t>
            </a:r>
            <a:endParaRPr lang="fr-FR" sz="6000" b="1" u="sng" dirty="0">
              <a:solidFill>
                <a:srgbClr val="FFFF00"/>
              </a:solidFill>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1107285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35834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501122" cy="6000792"/>
          </a:xfrm>
        </p:spPr>
        <p:txBody>
          <a:bodyPr>
            <a:normAutofit fontScale="90000"/>
          </a:bodyPr>
          <a:lstStyle/>
          <a:p>
            <a:pPr rtl="1"/>
            <a:r>
              <a:rPr lang="ar-DZ" sz="6000" b="1" u="sng" dirty="0" smtClean="0">
                <a:solidFill>
                  <a:srgbClr val="FFFF00"/>
                </a:solidFill>
                <a:latin typeface="Simplified Arabic" pitchFamily="18" charset="-78"/>
                <a:cs typeface="Simplified Arabic" pitchFamily="18" charset="-78"/>
              </a:rPr>
              <a:t/>
            </a:r>
            <a:br>
              <a:rPr lang="ar-DZ" sz="6000" b="1" u="sng" dirty="0" smtClean="0">
                <a:solidFill>
                  <a:srgbClr val="FFFF00"/>
                </a:solidFill>
                <a:latin typeface="Simplified Arabic" pitchFamily="18" charset="-78"/>
                <a:cs typeface="Simplified Arabic" pitchFamily="18" charset="-78"/>
              </a:rPr>
            </a:br>
            <a:r>
              <a:rPr lang="ar-DZ" sz="6000" b="1" u="sng" dirty="0" smtClean="0">
                <a:solidFill>
                  <a:srgbClr val="FFFF00"/>
                </a:solidFill>
                <a:latin typeface="Simplified Arabic" pitchFamily="18" charset="-78"/>
                <a:cs typeface="Simplified Arabic" pitchFamily="18" charset="-78"/>
              </a:rPr>
              <a:t>1- تصميم </a:t>
            </a:r>
            <a:r>
              <a:rPr lang="ar-DZ" sz="6000" b="1" u="sng" dirty="0" err="1" smtClean="0">
                <a:solidFill>
                  <a:srgbClr val="FFFF00"/>
                </a:solidFill>
                <a:latin typeface="Simplified Arabic" pitchFamily="18" charset="-78"/>
                <a:cs typeface="Simplified Arabic" pitchFamily="18" charset="-78"/>
              </a:rPr>
              <a:t>الاستبانة</a:t>
            </a:r>
            <a:r>
              <a:rPr lang="ar-DZ" sz="6000" b="1" u="sng" dirty="0" smtClean="0">
                <a:solidFill>
                  <a:srgbClr val="FFFF00"/>
                </a:solidFill>
                <a:latin typeface="Simplified Arabic" pitchFamily="18" charset="-78"/>
                <a:cs typeface="Simplified Arabic" pitchFamily="18" charset="-78"/>
              </a:rPr>
              <a:t/>
            </a:r>
            <a:br>
              <a:rPr lang="ar-DZ" sz="6000" b="1" u="sng" dirty="0" smtClean="0">
                <a:solidFill>
                  <a:srgbClr val="FFFF00"/>
                </a:solidFill>
                <a:latin typeface="Simplified Arabic" pitchFamily="18" charset="-78"/>
                <a:cs typeface="Simplified Arabic" pitchFamily="18" charset="-78"/>
              </a:rPr>
            </a:br>
            <a:r>
              <a:rPr lang="ar-DZ" sz="6000" b="1" u="sng" dirty="0" smtClean="0">
                <a:solidFill>
                  <a:srgbClr val="FFFF00"/>
                </a:solidFill>
                <a:latin typeface="Simplified Arabic" pitchFamily="18" charset="-78"/>
                <a:cs typeface="Simplified Arabic" pitchFamily="18" charset="-78"/>
              </a:rPr>
              <a:t/>
            </a:r>
            <a:br>
              <a:rPr lang="ar-DZ"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
            </a:r>
            <a:br>
              <a:rPr lang="fr-FR"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I- La Conception du Questionnaire</a:t>
            </a:r>
            <a:br>
              <a:rPr lang="fr-FR" sz="6000" b="1" u="sng" dirty="0" smtClean="0">
                <a:solidFill>
                  <a:srgbClr val="FFFF00"/>
                </a:solidFill>
                <a:latin typeface="Simplified Arabic" pitchFamily="18" charset="-78"/>
                <a:cs typeface="Simplified Arabic" pitchFamily="18" charset="-78"/>
              </a:rPr>
            </a:br>
            <a:endParaRPr lang="fr-FR" sz="6000" b="1" u="sng" dirty="0">
              <a:solidFill>
                <a:srgbClr val="FFFF00"/>
              </a:solidFill>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1121573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1221586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8" descr="C:\Users\user\Desktop\téléchargement (7).jpg"/>
          <p:cNvPicPr>
            <a:picLocks noChangeAspect="1" noChangeArrowheads="1"/>
          </p:cNvPicPr>
          <p:nvPr/>
        </p:nvPicPr>
        <p:blipFill>
          <a:blip r:embed="rId6"/>
          <a:srcRect/>
          <a:stretch>
            <a:fillRect/>
          </a:stretch>
        </p:blipFill>
        <p:spPr bwMode="auto">
          <a:xfrm>
            <a:off x="8358214" y="642918"/>
            <a:ext cx="785786" cy="928694"/>
          </a:xfrm>
          <a:prstGeom prst="rect">
            <a:avLst/>
          </a:prstGeom>
          <a:ln>
            <a:noFill/>
          </a:ln>
          <a:effectLst>
            <a:softEdge rad="112500"/>
          </a:effectLst>
        </p:spPr>
      </p:pic>
      <p:pic>
        <p:nvPicPr>
          <p:cNvPr id="6" name="Picture 5" descr="C:\Users\user\Desktop\صور\images (11).jpg"/>
          <p:cNvPicPr>
            <a:picLocks noChangeAspect="1" noChangeArrowheads="1"/>
          </p:cNvPicPr>
          <p:nvPr/>
        </p:nvPicPr>
        <p:blipFill>
          <a:blip r:embed="rId7"/>
          <a:srcRect/>
          <a:stretch>
            <a:fillRect/>
          </a:stretch>
        </p:blipFill>
        <p:spPr bwMode="auto">
          <a:xfrm>
            <a:off x="8358214" y="5429264"/>
            <a:ext cx="785786" cy="747712"/>
          </a:xfrm>
          <a:prstGeom prst="rect">
            <a:avLst/>
          </a:prstGeom>
          <a:ln>
            <a:noFill/>
          </a:ln>
          <a:effectLst>
            <a:softEdge rad="112500"/>
          </a:effectLst>
        </p:spPr>
      </p:pic>
      <p:pic>
        <p:nvPicPr>
          <p:cNvPr id="8" name="Picture 6" descr="C:\Users\user\Desktop\images.jpg"/>
          <p:cNvPicPr>
            <a:picLocks noChangeAspect="1" noChangeArrowheads="1"/>
          </p:cNvPicPr>
          <p:nvPr/>
        </p:nvPicPr>
        <p:blipFill>
          <a:blip r:embed="rId8"/>
          <a:srcRect/>
          <a:stretch>
            <a:fillRect/>
          </a:stretch>
        </p:blipFill>
        <p:spPr bwMode="auto">
          <a:xfrm>
            <a:off x="8286776" y="4143380"/>
            <a:ext cx="857224" cy="928685"/>
          </a:xfrm>
          <a:prstGeom prst="rect">
            <a:avLst/>
          </a:prstGeom>
          <a:ln>
            <a:noFill/>
          </a:ln>
          <a:effectLst>
            <a:softEdge rad="112500"/>
          </a:effectLst>
        </p:spPr>
      </p:pic>
      <p:pic>
        <p:nvPicPr>
          <p:cNvPr id="9" name="Picture 8" descr="C:\Users\user\Desktop\téléchargement (7).jpg"/>
          <p:cNvPicPr>
            <a:picLocks noChangeAspect="1" noChangeArrowheads="1"/>
          </p:cNvPicPr>
          <p:nvPr/>
        </p:nvPicPr>
        <p:blipFill>
          <a:blip r:embed="rId6"/>
          <a:srcRect/>
          <a:stretch>
            <a:fillRect/>
          </a:stretch>
        </p:blipFill>
        <p:spPr bwMode="auto">
          <a:xfrm>
            <a:off x="8286776" y="1643050"/>
            <a:ext cx="857224" cy="928694"/>
          </a:xfrm>
          <a:prstGeom prst="rect">
            <a:avLst/>
          </a:prstGeom>
          <a:ln>
            <a:noFill/>
          </a:ln>
          <a:effectLst>
            <a:softEdge rad="112500"/>
          </a:effectLst>
        </p:spPr>
      </p:pic>
      <p:pic>
        <p:nvPicPr>
          <p:cNvPr id="10" name="Picture 8" descr="C:\Users\user\Desktop\téléchargement (7).jpg"/>
          <p:cNvPicPr>
            <a:picLocks noChangeAspect="1" noChangeArrowheads="1"/>
          </p:cNvPicPr>
          <p:nvPr/>
        </p:nvPicPr>
        <p:blipFill>
          <a:blip r:embed="rId6"/>
          <a:srcRect/>
          <a:stretch>
            <a:fillRect/>
          </a:stretch>
        </p:blipFill>
        <p:spPr bwMode="auto">
          <a:xfrm>
            <a:off x="8286776" y="2928934"/>
            <a:ext cx="857224" cy="928694"/>
          </a:xfrm>
          <a:prstGeom prst="rect">
            <a:avLst/>
          </a:prstGeom>
          <a:ln>
            <a:noFill/>
          </a:ln>
          <a:effectLst>
            <a:softEdge rad="112500"/>
          </a:effectLst>
        </p:spPr>
      </p:pic>
    </p:spTree>
  </p:cSld>
  <p:clrMapOvr>
    <a:masterClrMapping/>
  </p:clrMapOvr>
  <p:transition spd="slow">
    <p:diamon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1085854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4339" name="Rectangle 1"/>
          <p:cNvSpPr>
            <a:spLocks noChangeArrowheads="1"/>
          </p:cNvSpPr>
          <p:nvPr/>
        </p:nvSpPr>
        <p:spPr bwMode="auto">
          <a:xfrm>
            <a:off x="0" y="714375"/>
            <a:ext cx="88582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228600" algn="ctr" rtl="1" eaLnBrk="0" hangingPunct="0"/>
            <a:r>
              <a:rPr lang="ar-SA" sz="2400" b="1">
                <a:solidFill>
                  <a:srgbClr val="C00000"/>
                </a:solidFill>
                <a:latin typeface="Simplified Arabic" pitchFamily="18" charset="-78"/>
                <a:cs typeface="Calibri" pitchFamily="34" charset="0"/>
              </a:rPr>
              <a:t>وهنا نركز على أهم وسيلة والأكثر استخداما في ميدان العلوم الاجتماعية بصفة خاصة وهو الإستبيان –الإستمارة-:</a:t>
            </a:r>
            <a:endParaRPr lang="ar-SA" sz="2400" b="1">
              <a:solidFill>
                <a:srgbClr val="C00000"/>
              </a:solidFill>
            </a:endParaRPr>
          </a:p>
        </p:txBody>
      </p:sp>
      <p:sp>
        <p:nvSpPr>
          <p:cNvPr id="4" name="Rectangle 3"/>
          <p:cNvSpPr/>
          <p:nvPr/>
        </p:nvSpPr>
        <p:spPr>
          <a:xfrm>
            <a:off x="2500298" y="1500174"/>
            <a:ext cx="4384534" cy="646331"/>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defRPr/>
            </a:pPr>
            <a:r>
              <a:rPr lang="ar-SA" sz="3600" b="1" dirty="0">
                <a:ln/>
                <a:solidFill>
                  <a:schemeClr val="accent3"/>
                </a:solidFill>
                <a:effectLst>
                  <a:glow rad="139700">
                    <a:schemeClr val="accent1">
                      <a:satMod val="175000"/>
                      <a:alpha val="40000"/>
                    </a:schemeClr>
                  </a:glow>
                </a:effectLst>
                <a:latin typeface="Simplified Arabic" pitchFamily="18" charset="-78"/>
                <a:ea typeface="Calibri" pitchFamily="34" charset="0"/>
              </a:rPr>
              <a:t>عناصر </a:t>
            </a:r>
            <a:r>
              <a:rPr lang="ar-SA" sz="3600" b="1" dirty="0" err="1">
                <a:ln/>
                <a:solidFill>
                  <a:schemeClr val="accent3"/>
                </a:solidFill>
                <a:effectLst>
                  <a:glow rad="139700">
                    <a:schemeClr val="accent1">
                      <a:satMod val="175000"/>
                      <a:alpha val="40000"/>
                    </a:schemeClr>
                  </a:glow>
                </a:effectLst>
                <a:latin typeface="Simplified Arabic" pitchFamily="18" charset="-78"/>
                <a:ea typeface="Calibri" pitchFamily="34" charset="0"/>
              </a:rPr>
              <a:t>الإستبيان</a:t>
            </a:r>
            <a:r>
              <a:rPr lang="en-US" sz="3600" b="1" dirty="0">
                <a:ln/>
                <a:solidFill>
                  <a:schemeClr val="accent3"/>
                </a:solidFill>
                <a:effectLst>
                  <a:glow rad="139700">
                    <a:schemeClr val="accent1">
                      <a:satMod val="175000"/>
                      <a:alpha val="40000"/>
                    </a:schemeClr>
                  </a:glow>
                </a:effectLst>
                <a:latin typeface="Simplified Arabic" pitchFamily="18" charset="-78"/>
                <a:ea typeface="Calibri" pitchFamily="34" charset="0"/>
              </a:rPr>
              <a:t> </a:t>
            </a:r>
            <a:r>
              <a:rPr lang="en-US" sz="3200" b="1" dirty="0">
                <a:ln/>
                <a:solidFill>
                  <a:schemeClr val="accent3"/>
                </a:solidFill>
                <a:effectLst>
                  <a:glow rad="139700">
                    <a:schemeClr val="accent1">
                      <a:satMod val="175000"/>
                      <a:alpha val="40000"/>
                    </a:schemeClr>
                  </a:glow>
                </a:effectLst>
                <a:latin typeface="Simplified Arabic" pitchFamily="18" charset="-78"/>
                <a:ea typeface="Calibri" pitchFamily="34" charset="0"/>
              </a:rPr>
              <a:t>:</a:t>
            </a:r>
            <a:endParaRPr lang="fr-FR" sz="3200" b="1" dirty="0">
              <a:ln/>
              <a:solidFill>
                <a:schemeClr val="accent3"/>
              </a:solidFill>
              <a:effectLst>
                <a:glow rad="139700">
                  <a:schemeClr val="accent1">
                    <a:satMod val="175000"/>
                    <a:alpha val="40000"/>
                  </a:schemeClr>
                </a:glow>
              </a:effectLst>
            </a:endParaRPr>
          </a:p>
        </p:txBody>
      </p:sp>
      <p:sp>
        <p:nvSpPr>
          <p:cNvPr id="14341" name="Rectangle 3"/>
          <p:cNvSpPr>
            <a:spLocks noChangeArrowheads="1"/>
          </p:cNvSpPr>
          <p:nvPr/>
        </p:nvSpPr>
        <p:spPr bwMode="auto">
          <a:xfrm>
            <a:off x="1857375" y="2571750"/>
            <a:ext cx="6929438"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rtl="1" eaLnBrk="0" hangingPunct="0"/>
            <a:r>
              <a:rPr lang="ar-DZ" sz="3200" b="1">
                <a:solidFill>
                  <a:schemeClr val="bg1"/>
                </a:solidFill>
                <a:latin typeface="Simplified Arabic" pitchFamily="18" charset="-78"/>
                <a:cs typeface="Calibri" pitchFamily="34" charset="0"/>
              </a:rPr>
              <a:t>    </a:t>
            </a:r>
            <a:r>
              <a:rPr lang="ar-SA" sz="3200" b="1">
                <a:solidFill>
                  <a:schemeClr val="bg1"/>
                </a:solidFill>
                <a:latin typeface="Simplified Arabic" pitchFamily="18" charset="-78"/>
                <a:cs typeface="Calibri" pitchFamily="34" charset="0"/>
              </a:rPr>
              <a:t> </a:t>
            </a:r>
            <a:r>
              <a:rPr lang="ar-SA" sz="3200" b="1">
                <a:latin typeface="Simplified Arabic" pitchFamily="18" charset="-78"/>
                <a:cs typeface="Calibri" pitchFamily="34" charset="0"/>
              </a:rPr>
              <a:t>لا يمكن للباحث الحصول على ما يريده من نتائج إذا لم يكن هناك هدف واضح ومحدد من عمل الإستبيان</a:t>
            </a:r>
            <a:r>
              <a:rPr lang="ar-DZ" sz="3200" b="1">
                <a:latin typeface="Simplified Arabic" pitchFamily="18" charset="-78"/>
                <a:cs typeface="Calibri" pitchFamily="34" charset="0"/>
              </a:rPr>
              <a:t>.</a:t>
            </a:r>
          </a:p>
          <a:p>
            <a:pPr algn="justLow" rtl="1" eaLnBrk="0" hangingPunct="0"/>
            <a:r>
              <a:rPr lang="ar-SA" sz="3200" b="1">
                <a:latin typeface="Simplified Arabic" pitchFamily="18" charset="-78"/>
                <a:cs typeface="Calibri" pitchFamily="34" charset="0"/>
              </a:rPr>
              <a:t> </a:t>
            </a:r>
            <a:r>
              <a:rPr lang="ar-DZ" sz="3200" b="1">
                <a:latin typeface="Simplified Arabic" pitchFamily="18" charset="-78"/>
                <a:cs typeface="Calibri" pitchFamily="34" charset="0"/>
              </a:rPr>
              <a:t>    </a:t>
            </a:r>
            <a:r>
              <a:rPr lang="ar-SA" sz="3200" b="1">
                <a:latin typeface="Simplified Arabic" pitchFamily="18" charset="-78"/>
                <a:cs typeface="Calibri" pitchFamily="34" charset="0"/>
              </a:rPr>
              <a:t>فكلما كان الهدف أو الغرض غير واضح كلما كان ذلك مضيعة لوقت المشاركين وإهدار لموارده. </a:t>
            </a:r>
            <a:endParaRPr lang="ar-SA" sz="3200" b="1"/>
          </a:p>
        </p:txBody>
      </p:sp>
      <p:pic>
        <p:nvPicPr>
          <p:cNvPr id="63494"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9" name="Picture 6" descr="C:\Users\user\Desktop\images (25).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sp>
        <p:nvSpPr>
          <p:cNvPr id="8" name="Rectangle 7"/>
          <p:cNvSpPr/>
          <p:nvPr/>
        </p:nvSpPr>
        <p:spPr>
          <a:xfrm>
            <a:off x="5572132" y="2071678"/>
            <a:ext cx="3337772" cy="52322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defRPr/>
            </a:pPr>
            <a:r>
              <a:rPr lang="ar-DZ"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Simplified Arabic" pitchFamily="18" charset="-78"/>
                <a:cs typeface="Calibri" pitchFamily="34" charset="0"/>
              </a:rPr>
              <a:t>1-</a:t>
            </a:r>
            <a:r>
              <a:rPr lang="ar-SA"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Simplified Arabic" pitchFamily="18" charset="-78"/>
                <a:cs typeface="Calibri" pitchFamily="34" charset="0"/>
              </a:rPr>
              <a:t>تحديد أهداف </a:t>
            </a:r>
            <a:r>
              <a:rPr lang="ar-SA" sz="2800" b="1" spc="50" dirty="0" err="1">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Simplified Arabic" pitchFamily="18" charset="-78"/>
                <a:cs typeface="Calibri" pitchFamily="34" charset="0"/>
              </a:rPr>
              <a:t>الإستبيان</a:t>
            </a:r>
            <a:r>
              <a:rPr lang="ar-SA"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Simplified Arabic" pitchFamily="18" charset="-78"/>
                <a:cs typeface="Calibri" pitchFamily="34" charset="0"/>
              </a:rPr>
              <a:t>:</a:t>
            </a:r>
            <a:endParaRPr lang="fr-FR"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endParaRPr>
          </a:p>
        </p:txBody>
      </p:sp>
      <p:sp>
        <p:nvSpPr>
          <p:cNvPr id="14345" name="Rectangle 9"/>
          <p:cNvSpPr>
            <a:spLocks noChangeArrowheads="1"/>
          </p:cNvSpPr>
          <p:nvPr/>
        </p:nvSpPr>
        <p:spPr bwMode="auto">
          <a:xfrm>
            <a:off x="3000375" y="5286375"/>
            <a:ext cx="52149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a:r>
              <a:rPr lang="ar-SA" sz="2400" b="1">
                <a:solidFill>
                  <a:srgbClr val="FF0000"/>
                </a:solidFill>
                <a:latin typeface="Simplified Arabic" pitchFamily="18" charset="-78"/>
                <a:cs typeface="Calibri" pitchFamily="34" charset="0"/>
              </a:rPr>
              <a:t>فيجب أن يكون تصميم الإستبيان دقيقاً جداً </a:t>
            </a:r>
            <a:endParaRPr lang="ar-DZ" sz="2400" b="1">
              <a:solidFill>
                <a:srgbClr val="FF0000"/>
              </a:solidFill>
              <a:latin typeface="Simplified Arabic" pitchFamily="18" charset="-78"/>
              <a:cs typeface="Calibri" pitchFamily="34" charset="0"/>
            </a:endParaRPr>
          </a:p>
          <a:p>
            <a:pPr algn="ctr" rtl="1"/>
            <a:r>
              <a:rPr lang="ar-SA" sz="2400" b="1">
                <a:solidFill>
                  <a:srgbClr val="FF0000"/>
                </a:solidFill>
                <a:latin typeface="Simplified Arabic" pitchFamily="18" charset="-78"/>
                <a:cs typeface="Calibri" pitchFamily="34" charset="0"/>
              </a:rPr>
              <a:t>من حيث تحديد الهدف منه ولا يتركه عام.</a:t>
            </a:r>
            <a:endParaRPr lang="fr-FR" sz="2400">
              <a:solidFill>
                <a:srgbClr val="FF0000"/>
              </a:solidFill>
            </a:endParaRPr>
          </a:p>
        </p:txBody>
      </p:sp>
    </p:spTree>
  </p:cSld>
  <p:clrMapOvr>
    <a:masterClrMapping/>
  </p:clrMapOvr>
  <p:transition spd="slow">
    <p:strips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الاتساق الداخلي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92500" lnSpcReduction="10000"/>
          </a:bodyPr>
          <a:lstStyle/>
          <a:p>
            <a:pPr algn="just" rtl="1" eaLnBrk="1" hangingPunct="1">
              <a:lnSpc>
                <a:spcPct val="120000"/>
              </a:lnSpc>
              <a:buFontTx/>
              <a:buChar char="-"/>
            </a:pPr>
            <a:r>
              <a:rPr lang="ar-DZ" sz="2900" b="1" dirty="0" smtClean="0">
                <a:solidFill>
                  <a:srgbClr val="FFC000"/>
                </a:solidFill>
                <a:latin typeface="Simplified Arabic" pitchFamily="18" charset="-78"/>
                <a:cs typeface="Simplified Arabic" pitchFamily="18" charset="-78"/>
              </a:rPr>
              <a:t>اختبار الاتساق الداخلي </a:t>
            </a:r>
            <a:r>
              <a:rPr lang="fr-FR" sz="2900" b="1" dirty="0" smtClean="0">
                <a:solidFill>
                  <a:srgbClr val="FFC000"/>
                </a:solidFill>
                <a:latin typeface="Simplified Arabic" pitchFamily="18" charset="-78"/>
                <a:cs typeface="Simplified Arabic" pitchFamily="18" charset="-78"/>
              </a:rPr>
              <a:t>(Cohérence Interne)</a:t>
            </a:r>
            <a:r>
              <a:rPr lang="ar-DZ" sz="2900" dirty="0" smtClean="0">
                <a:solidFill>
                  <a:srgbClr val="FFC000"/>
                </a:solidFill>
                <a:latin typeface="Simplified Arabic" pitchFamily="18" charset="-78"/>
                <a:cs typeface="Simplified Arabic" pitchFamily="18" charset="-78"/>
              </a:rPr>
              <a:t> </a:t>
            </a:r>
            <a:r>
              <a:rPr lang="ar-DZ" sz="2900" dirty="0" smtClean="0">
                <a:latin typeface="Simplified Arabic" pitchFamily="18" charset="-78"/>
                <a:cs typeface="Simplified Arabic" pitchFamily="18" charset="-78"/>
              </a:rPr>
              <a:t>لفقرات الاستبيان مع محاورها، وهذا بالاعتماد على </a:t>
            </a:r>
            <a:r>
              <a:rPr lang="ar-DZ" sz="2900" dirty="0" smtClean="0">
                <a:solidFill>
                  <a:srgbClr val="FFFF00"/>
                </a:solidFill>
                <a:latin typeface="Simplified Arabic" pitchFamily="18" charset="-78"/>
                <a:cs typeface="Simplified Arabic" pitchFamily="18" charset="-78"/>
              </a:rPr>
              <a:t>معامل الارتباط </a:t>
            </a:r>
            <a:r>
              <a:rPr lang="ar-DZ" sz="2900" dirty="0" err="1" smtClean="0">
                <a:solidFill>
                  <a:srgbClr val="FFFF00"/>
                </a:solidFill>
                <a:latin typeface="Simplified Arabic" pitchFamily="18" charset="-78"/>
                <a:cs typeface="Simplified Arabic" pitchFamily="18" charset="-78"/>
              </a:rPr>
              <a:t>بيرسون</a:t>
            </a:r>
            <a:r>
              <a:rPr lang="ar-DZ" sz="2900" dirty="0" smtClean="0">
                <a:solidFill>
                  <a:srgbClr val="FFFF00"/>
                </a:solidFill>
                <a:latin typeface="Simplified Arabic" pitchFamily="18" charset="-78"/>
                <a:cs typeface="Simplified Arabic" pitchFamily="18" charset="-78"/>
              </a:rPr>
              <a:t> </a:t>
            </a:r>
            <a:r>
              <a:rPr lang="fr-FR" sz="2900" dirty="0" smtClean="0">
                <a:solidFill>
                  <a:srgbClr val="FFFF00"/>
                </a:solidFill>
                <a:latin typeface="Simplified Arabic" pitchFamily="18" charset="-78"/>
                <a:cs typeface="Simplified Arabic" pitchFamily="18" charset="-78"/>
              </a:rPr>
              <a:t>r de Pearson</a:t>
            </a:r>
            <a:r>
              <a:rPr lang="ar-DZ" sz="2900" dirty="0" smtClean="0">
                <a:solidFill>
                  <a:srgbClr val="FFFF00"/>
                </a:solidFill>
                <a:latin typeface="Simplified Arabic" pitchFamily="18" charset="-78"/>
                <a:cs typeface="Simplified Arabic" pitchFamily="18" charset="-78"/>
              </a:rPr>
              <a:t> </a:t>
            </a:r>
            <a:r>
              <a:rPr lang="ar-DZ" sz="2900" dirty="0" smtClean="0">
                <a:latin typeface="Simplified Arabic" pitchFamily="18" charset="-78"/>
                <a:cs typeface="Simplified Arabic" pitchFamily="18" charset="-78"/>
              </a:rPr>
              <a:t>لكل فقرة مع المحور الخاص </a:t>
            </a:r>
            <a:r>
              <a:rPr lang="ar-DZ" sz="2900" dirty="0" err="1" smtClean="0">
                <a:latin typeface="Simplified Arabic" pitchFamily="18" charset="-78"/>
                <a:cs typeface="Simplified Arabic" pitchFamily="18" charset="-78"/>
              </a:rPr>
              <a:t>بها</a:t>
            </a:r>
            <a:r>
              <a:rPr lang="ar-DZ" sz="2900" dirty="0" smtClean="0">
                <a:latin typeface="Simplified Arabic" pitchFamily="18" charset="-78"/>
                <a:cs typeface="Simplified Arabic" pitchFamily="18" charset="-78"/>
              </a:rPr>
              <a:t>.</a:t>
            </a:r>
          </a:p>
          <a:p>
            <a:pPr algn="just" rtl="1" eaLnBrk="1" hangingPunct="1">
              <a:lnSpc>
                <a:spcPct val="120000"/>
              </a:lnSpc>
              <a:buNone/>
            </a:pPr>
            <a:r>
              <a:rPr lang="ar-DZ" sz="2900" dirty="0" smtClean="0">
                <a:solidFill>
                  <a:srgbClr val="FFC000"/>
                </a:solidFill>
                <a:latin typeface="Simplified Arabic" pitchFamily="18" charset="-78"/>
                <a:cs typeface="Simplified Arabic" pitchFamily="18" charset="-78"/>
              </a:rPr>
              <a:t>- في برنامج </a:t>
            </a:r>
            <a:r>
              <a:rPr lang="fr-FR" sz="2900" dirty="0" smtClean="0">
                <a:solidFill>
                  <a:srgbClr val="FFC000"/>
                </a:solidFill>
                <a:latin typeface="Simplified Arabic" pitchFamily="18" charset="-78"/>
                <a:cs typeface="Simplified Arabic" pitchFamily="18" charset="-78"/>
              </a:rPr>
              <a:t>SPSS</a:t>
            </a:r>
            <a:r>
              <a:rPr lang="ar-DZ" sz="2900" dirty="0" smtClean="0">
                <a:solidFill>
                  <a:srgbClr val="FFC000"/>
                </a:solidFill>
                <a:latin typeface="Simplified Arabic" pitchFamily="18" charset="-78"/>
                <a:cs typeface="Simplified Arabic" pitchFamily="18" charset="-78"/>
              </a:rPr>
              <a:t> </a:t>
            </a:r>
            <a:r>
              <a:rPr lang="ar-DZ" sz="2900" dirty="0" smtClean="0">
                <a:latin typeface="Simplified Arabic" pitchFamily="18" charset="-78"/>
                <a:cs typeface="Simplified Arabic" pitchFamily="18" charset="-78"/>
              </a:rPr>
              <a:t>عن طريق الأمر </a:t>
            </a:r>
            <a:r>
              <a:rPr lang="fr-FR" sz="2900" dirty="0" smtClean="0">
                <a:latin typeface="Simplified Arabic" pitchFamily="18" charset="-78"/>
                <a:cs typeface="Simplified Arabic" pitchFamily="18" charset="-78"/>
              </a:rPr>
              <a:t>Analyse</a:t>
            </a:r>
            <a:r>
              <a:rPr lang="ar-DZ" sz="2900" dirty="0" smtClean="0">
                <a:latin typeface="Simplified Arabic" pitchFamily="18" charset="-78"/>
                <a:cs typeface="Simplified Arabic" pitchFamily="18" charset="-78"/>
              </a:rPr>
              <a:t> نختار الأمر الفرعي </a:t>
            </a:r>
            <a:r>
              <a:rPr lang="fr-FR" sz="2900" dirty="0" smtClean="0">
                <a:latin typeface="Simplified Arabic" pitchFamily="18" charset="-78"/>
                <a:cs typeface="Simplified Arabic" pitchFamily="18" charset="-78"/>
              </a:rPr>
              <a:t>Corrélation</a:t>
            </a:r>
            <a:r>
              <a:rPr lang="ar-DZ" sz="2900" dirty="0" smtClean="0">
                <a:latin typeface="Simplified Arabic" pitchFamily="18" charset="-78"/>
                <a:cs typeface="Simplified Arabic" pitchFamily="18" charset="-78"/>
              </a:rPr>
              <a:t> ومنه الارتباط الثنائي </a:t>
            </a:r>
            <a:r>
              <a:rPr lang="fr-FR" sz="2900" dirty="0" err="1" smtClean="0">
                <a:latin typeface="Simplified Arabic" pitchFamily="18" charset="-78"/>
                <a:cs typeface="Simplified Arabic" pitchFamily="18" charset="-78"/>
              </a:rPr>
              <a:t>Bivariée</a:t>
            </a:r>
            <a:r>
              <a:rPr lang="ar-DZ" sz="2900" dirty="0" smtClean="0">
                <a:latin typeface="Simplified Arabic" pitchFamily="18" charset="-78"/>
                <a:cs typeface="Simplified Arabic" pitchFamily="18" charset="-78"/>
              </a:rPr>
              <a:t> في نافذته نتأكد من أن معامل الارتباط المؤشر هو </a:t>
            </a:r>
            <a:r>
              <a:rPr lang="ar-DZ" sz="2900" dirty="0" err="1" smtClean="0">
                <a:latin typeface="Simplified Arabic" pitchFamily="18" charset="-78"/>
                <a:cs typeface="Simplified Arabic" pitchFamily="18" charset="-78"/>
              </a:rPr>
              <a:t>بيرسون</a:t>
            </a:r>
            <a:r>
              <a:rPr lang="ar-DZ" sz="2900" dirty="0" smtClean="0">
                <a:latin typeface="Simplified Arabic" pitchFamily="18" charset="-78"/>
                <a:cs typeface="Simplified Arabic" pitchFamily="18" charset="-78"/>
              </a:rPr>
              <a:t> (معامل الارتباط </a:t>
            </a:r>
            <a:r>
              <a:rPr lang="ar-DZ" sz="2900" dirty="0" err="1" smtClean="0">
                <a:latin typeface="Simplified Arabic" pitchFamily="18" charset="-78"/>
                <a:cs typeface="Simplified Arabic" pitchFamily="18" charset="-78"/>
              </a:rPr>
              <a:t>المعلمي</a:t>
            </a:r>
            <a:r>
              <a:rPr lang="ar-DZ" sz="2900" dirty="0" smtClean="0">
                <a:latin typeface="Simplified Arabic" pitchFamily="18" charset="-78"/>
                <a:cs typeface="Simplified Arabic" pitchFamily="18" charset="-78"/>
              </a:rPr>
              <a:t> الخاص بالمتغيرات القياسية (الكمية))، لأنه معاملي الارتباط الآخرين (</a:t>
            </a:r>
            <a:r>
              <a:rPr lang="ar-DZ" sz="2900" dirty="0" err="1" smtClean="0">
                <a:latin typeface="Simplified Arabic" pitchFamily="18" charset="-78"/>
                <a:cs typeface="Simplified Arabic" pitchFamily="18" charset="-78"/>
              </a:rPr>
              <a:t>كاندال</a:t>
            </a:r>
            <a:r>
              <a:rPr lang="ar-DZ" sz="2900" dirty="0" smtClean="0">
                <a:latin typeface="Simplified Arabic" pitchFamily="18" charset="-78"/>
                <a:cs typeface="Simplified Arabic" pitchFamily="18" charset="-78"/>
              </a:rPr>
              <a:t> </a:t>
            </a:r>
            <a:r>
              <a:rPr lang="ar-DZ" sz="2900" dirty="0" err="1" smtClean="0">
                <a:latin typeface="Simplified Arabic" pitchFamily="18" charset="-78"/>
                <a:cs typeface="Simplified Arabic" pitchFamily="18" charset="-78"/>
              </a:rPr>
              <a:t>وسبيرمان</a:t>
            </a:r>
            <a:r>
              <a:rPr lang="ar-DZ" sz="2900" dirty="0" smtClean="0">
                <a:latin typeface="Simplified Arabic" pitchFamily="18" charset="-78"/>
                <a:cs typeface="Simplified Arabic" pitchFamily="18" charset="-78"/>
              </a:rPr>
              <a:t>) غير </a:t>
            </a:r>
            <a:r>
              <a:rPr lang="ar-DZ" sz="2900" dirty="0" err="1" smtClean="0">
                <a:latin typeface="Simplified Arabic" pitchFamily="18" charset="-78"/>
                <a:cs typeface="Simplified Arabic" pitchFamily="18" charset="-78"/>
              </a:rPr>
              <a:t>معلميين</a:t>
            </a:r>
            <a:r>
              <a:rPr lang="ar-DZ" sz="2900" dirty="0" smtClean="0">
                <a:latin typeface="Simplified Arabic" pitchFamily="18" charset="-78"/>
                <a:cs typeface="Simplified Arabic" pitchFamily="18" charset="-78"/>
              </a:rPr>
              <a:t> يتعلقان بالمتغيرات الترتيبية أو القياسية التي لا تتبع التوزيع الطبيعي، ومنه نحسب مصفوفة ارتباط الفقرات السبع مع المحور الأول، ونتبع نفس الطريقة للمحورين الآخرين، ولابد أن يكون الارتباط موجب دال إحصائيا (القيمة الاحتمالية لمعامل الارتباط أقل من 0.05)، وكل فقرة لا تحقق ذلك لابد من حذفها أو إعادة صياغتها. </a:t>
            </a:r>
            <a:endParaRPr lang="ar-DZ" sz="29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الاتساق الداخلي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2800" dirty="0" smtClean="0">
                <a:solidFill>
                  <a:srgbClr val="FFC000"/>
                </a:solidFill>
                <a:latin typeface="Simplified Arabic" pitchFamily="18" charset="-78"/>
                <a:cs typeface="Simplified Arabic" pitchFamily="18" charset="-78"/>
              </a:rPr>
              <a:t>- في برنامج </a:t>
            </a:r>
            <a:r>
              <a:rPr lang="fr-FR" sz="2800" dirty="0" smtClean="0">
                <a:solidFill>
                  <a:srgbClr val="FFC000"/>
                </a:solidFill>
                <a:latin typeface="Simplified Arabic" pitchFamily="18" charset="-78"/>
                <a:cs typeface="Simplified Arabic" pitchFamily="18" charset="-78"/>
              </a:rPr>
              <a:t>STATA</a:t>
            </a:r>
            <a:r>
              <a:rPr lang="ar-DZ" sz="2800" dirty="0" smtClean="0">
                <a:solidFill>
                  <a:srgbClr val="FFC0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نختار الأمر </a:t>
            </a:r>
            <a:r>
              <a:rPr lang="fr-FR" sz="2800" dirty="0" err="1" smtClean="0">
                <a:latin typeface="Simplified Arabic" pitchFamily="18" charset="-78"/>
                <a:cs typeface="Simplified Arabic" pitchFamily="18" charset="-78"/>
              </a:rPr>
              <a:t>Statistics</a:t>
            </a:r>
            <a:r>
              <a:rPr lang="ar-DZ" sz="2800" dirty="0" smtClean="0">
                <a:latin typeface="Simplified Arabic" pitchFamily="18" charset="-78"/>
                <a:cs typeface="Simplified Arabic" pitchFamily="18" charset="-78"/>
              </a:rPr>
              <a:t> ومنه الأمر الفرعي الأول </a:t>
            </a:r>
            <a:r>
              <a:rPr lang="fr-FR" sz="2800" dirty="0" err="1" smtClean="0">
                <a:latin typeface="Simplified Arabic" pitchFamily="18" charset="-78"/>
                <a:cs typeface="Simplified Arabic" pitchFamily="18" charset="-78"/>
              </a:rPr>
              <a:t>Summaries</a:t>
            </a:r>
            <a:r>
              <a:rPr lang="fr-FR" sz="2800" dirty="0" smtClean="0">
                <a:latin typeface="Simplified Arabic" pitchFamily="18" charset="-78"/>
                <a:cs typeface="Simplified Arabic" pitchFamily="18" charset="-78"/>
              </a:rPr>
              <a:t>, tables, and tests</a:t>
            </a:r>
            <a:r>
              <a:rPr lang="ar-DZ" sz="2800" dirty="0" smtClean="0">
                <a:latin typeface="Simplified Arabic" pitchFamily="18" charset="-78"/>
                <a:cs typeface="Simplified Arabic" pitchFamily="18" charset="-78"/>
              </a:rPr>
              <a:t> ومنه نختار الخيار </a:t>
            </a:r>
            <a:r>
              <a:rPr lang="fr-FR" sz="2800" dirty="0" smtClean="0">
                <a:latin typeface="Simplified Arabic" pitchFamily="18" charset="-78"/>
                <a:cs typeface="Simplified Arabic" pitchFamily="18" charset="-78"/>
              </a:rPr>
              <a:t>Summary and Descriptive </a:t>
            </a:r>
            <a:r>
              <a:rPr lang="fr-FR" sz="2800" dirty="0" err="1" smtClean="0">
                <a:latin typeface="Simplified Arabic" pitchFamily="18" charset="-78"/>
                <a:cs typeface="Simplified Arabic" pitchFamily="18" charset="-78"/>
              </a:rPr>
              <a:t>Statistics</a:t>
            </a:r>
            <a:r>
              <a:rPr lang="ar-DZ" sz="2800" dirty="0" smtClean="0">
                <a:latin typeface="Simplified Arabic" pitchFamily="18" charset="-78"/>
                <a:cs typeface="Simplified Arabic" pitchFamily="18" charset="-78"/>
              </a:rPr>
              <a:t> ومنه نختار المقياس </a:t>
            </a:r>
            <a:r>
              <a:rPr lang="fr-FR" sz="2800" dirty="0" err="1" smtClean="0">
                <a:latin typeface="Simplified Arabic" pitchFamily="18" charset="-78"/>
                <a:cs typeface="Simplified Arabic" pitchFamily="18" charset="-78"/>
              </a:rPr>
              <a:t>Pairewise</a:t>
            </a:r>
            <a:r>
              <a:rPr lang="fr-FR" sz="2800" dirty="0" smtClean="0">
                <a:latin typeface="Simplified Arabic" pitchFamily="18" charset="-78"/>
                <a:cs typeface="Simplified Arabic" pitchFamily="18" charset="-78"/>
              </a:rPr>
              <a:t> </a:t>
            </a:r>
            <a:r>
              <a:rPr lang="fr-FR" sz="2800" dirty="0" err="1" smtClean="0">
                <a:latin typeface="Simplified Arabic" pitchFamily="18" charset="-78"/>
                <a:cs typeface="Simplified Arabic" pitchFamily="18" charset="-78"/>
              </a:rPr>
              <a:t>Correlation</a:t>
            </a:r>
            <a:r>
              <a:rPr lang="ar-DZ" sz="2800" dirty="0" smtClean="0">
                <a:latin typeface="Simplified Arabic" pitchFamily="18" charset="-78"/>
                <a:cs typeface="Simplified Arabic" pitchFamily="18" charset="-78"/>
              </a:rPr>
              <a:t> أي الارتباط الثنائي باللغة الإنجليزية، في النافذة نؤشر على الفقرات السبع مع المحور الأول مع التأشير على الخيارات المعطاة وتحديد مجال الثقة 5</a:t>
            </a:r>
            <a:r>
              <a:rPr lang="ar-DZ" sz="2800" dirty="0" smtClean="0">
                <a:latin typeface="Calibri"/>
                <a:cs typeface="Simplified Arabic" pitchFamily="18" charset="-78"/>
              </a:rPr>
              <a:t>%، فتنتج لنا مصفوفة الارتباط بين الفقرات السبع ومحورها الأول، وهي الطريقة التي تتبع أيضا بالنسبة للمحورين الآخرين، </a:t>
            </a:r>
            <a:r>
              <a:rPr lang="ar-DZ" sz="2800" dirty="0" smtClean="0">
                <a:latin typeface="Simplified Arabic" pitchFamily="18" charset="-78"/>
                <a:cs typeface="Simplified Arabic" pitchFamily="18" charset="-78"/>
              </a:rPr>
              <a:t>ولابد أن يكون الارتباط موجب دال إحصائيا (القيمة الاحتمالية لمعامل الارتباط أقل من 0.05)، وكل فقرة لا تحقق ذلك لابد من حذفها أو إعادة صياغتها. </a:t>
            </a:r>
            <a:endParaRPr lang="ar-DZ" sz="28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178723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1243018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1214442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2215866"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1257305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user\Desktop\images (19).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5363" name="Rectangle 1"/>
          <p:cNvSpPr>
            <a:spLocks noChangeArrowheads="1"/>
          </p:cNvSpPr>
          <p:nvPr/>
        </p:nvSpPr>
        <p:spPr bwMode="auto">
          <a:xfrm>
            <a:off x="214313" y="1071563"/>
            <a:ext cx="878681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rtl="1" eaLnBrk="0" hangingPunct="0"/>
            <a:r>
              <a:rPr lang="ar-SA" sz="2400" b="1">
                <a:solidFill>
                  <a:srgbClr val="002060"/>
                </a:solidFill>
                <a:latin typeface="Simplified Arabic" pitchFamily="18" charset="-78"/>
                <a:cs typeface="Calibri" pitchFamily="34" charset="0"/>
              </a:rPr>
              <a:t>بعد تحديد الهدف الرئيسي من الإستبيان يأتي الآن دور كتابة أسئلته وفقراته، حيث أن هناك عدة أنماط شائعة للأسئلة، ومنها</a:t>
            </a:r>
            <a:r>
              <a:rPr lang="en-US" sz="2400" b="1">
                <a:solidFill>
                  <a:srgbClr val="002060"/>
                </a:solidFill>
                <a:latin typeface="Simplified Arabic" pitchFamily="18" charset="-78"/>
                <a:cs typeface="Calibri" pitchFamily="34" charset="0"/>
              </a:rPr>
              <a:t>:</a:t>
            </a:r>
            <a:endParaRPr lang="en-US" sz="2400" b="1">
              <a:solidFill>
                <a:srgbClr val="002060"/>
              </a:solidFill>
            </a:endParaRPr>
          </a:p>
        </p:txBody>
      </p:sp>
      <p:pic>
        <p:nvPicPr>
          <p:cNvPr id="4" name="Picture 6" descr="C:\Users\user\Desktop\images (25).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pic>
        <p:nvPicPr>
          <p:cNvPr id="5" name="Picture 6" descr="C:\Users\user\Desktop\images (25).jpg"/>
          <p:cNvPicPr>
            <a:picLocks noChangeAspect="1" noChangeArrowheads="1"/>
          </p:cNvPicPr>
          <p:nvPr/>
        </p:nvPicPr>
        <p:blipFill>
          <a:blip r:embed="rId3"/>
          <a:srcRect/>
          <a:stretch>
            <a:fillRect/>
          </a:stretch>
        </p:blipFill>
        <p:spPr bwMode="auto">
          <a:xfrm>
            <a:off x="214282" y="6215082"/>
            <a:ext cx="9144000" cy="642918"/>
          </a:xfrm>
          <a:prstGeom prst="rect">
            <a:avLst/>
          </a:prstGeom>
          <a:ln>
            <a:noFill/>
          </a:ln>
          <a:effectLst>
            <a:softEdge rad="112500"/>
          </a:effectLst>
        </p:spPr>
      </p:pic>
      <p:sp>
        <p:nvSpPr>
          <p:cNvPr id="6" name="Rectangle 5"/>
          <p:cNvSpPr/>
          <p:nvPr/>
        </p:nvSpPr>
        <p:spPr>
          <a:xfrm>
            <a:off x="3643306" y="571480"/>
            <a:ext cx="2395207"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defRPr/>
            </a:pP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latin typeface="Simplified Arabic" pitchFamily="18" charset="-78"/>
                <a:cs typeface="Calibri" pitchFamily="34" charset="0"/>
              </a:rPr>
              <a:t>2-كتابة </a:t>
            </a:r>
            <a:r>
              <a:rPr lang="ar-SA"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latin typeface="Simplified Arabic" pitchFamily="18" charset="-78"/>
                <a:cs typeface="Calibri" pitchFamily="34" charset="0"/>
              </a:rPr>
              <a:t>الإستبيان</a:t>
            </a: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latin typeface="Simplified Arabic" pitchFamily="18" charset="-78"/>
                <a:cs typeface="Calibri" pitchFamily="34" charset="0"/>
              </a:rPr>
              <a:t>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latin typeface="Simplified Arabic" pitchFamily="18" charset="-78"/>
                <a:cs typeface="Calibri" pitchFamily="34" charset="0"/>
              </a:rPr>
              <a:t>:</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endParaRPr>
          </a:p>
        </p:txBody>
      </p:sp>
      <p:graphicFrame>
        <p:nvGraphicFramePr>
          <p:cNvPr id="9" name="Diagramme 8"/>
          <p:cNvGraphicFramePr/>
          <p:nvPr/>
        </p:nvGraphicFramePr>
        <p:xfrm>
          <a:off x="285720" y="1928802"/>
          <a:ext cx="8858280" cy="4429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wheel spokes="2"/>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1178723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الاتساق الداخلي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3600" dirty="0" smtClean="0">
                <a:solidFill>
                  <a:srgbClr val="FFC000"/>
                </a:solidFill>
                <a:latin typeface="Simplified Arabic" pitchFamily="18" charset="-78"/>
                <a:cs typeface="Simplified Arabic" pitchFamily="18" charset="-78"/>
              </a:rPr>
              <a:t>- انطلاقا من نتائج معاملات الارتباط بين الفقرات ومحاورها الموضحة في البرنامجين، يتضح أن كل الفقرات مرتبطة بقوة وبصفة طردية مع محاورها، وأن القيمة الاحتمالية لكل معاملات الارتباط أقل من 5</a:t>
            </a:r>
            <a:r>
              <a:rPr lang="ar-DZ" sz="3600" dirty="0" smtClean="0">
                <a:solidFill>
                  <a:srgbClr val="FFC000"/>
                </a:solidFill>
                <a:latin typeface="Calibri"/>
                <a:cs typeface="Simplified Arabic" pitchFamily="18" charset="-78"/>
              </a:rPr>
              <a:t>%، وهو ما يؤكد على الاتساق الداخلي لفقرات الاستبيان مع محاورها، دون حذف أو إعادة صياغة أي فقرة من الفقرات في أي محور من المحاور الثلاثة.</a:t>
            </a:r>
            <a:endParaRPr lang="ar-DZ" sz="36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الصدق البنائي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fontScale="92500" lnSpcReduction="20000"/>
          </a:bodyPr>
          <a:lstStyle/>
          <a:p>
            <a:pPr algn="just" rtl="1">
              <a:lnSpc>
                <a:spcPct val="120000"/>
              </a:lnSpc>
              <a:buFontTx/>
              <a:buChar char="-"/>
            </a:pPr>
            <a:r>
              <a:rPr lang="ar-DZ" sz="2800" b="1" dirty="0" smtClean="0">
                <a:solidFill>
                  <a:srgbClr val="FFC000"/>
                </a:solidFill>
                <a:latin typeface="Simplified Arabic" pitchFamily="18" charset="-78"/>
                <a:cs typeface="Simplified Arabic" pitchFamily="18" charset="-78"/>
              </a:rPr>
              <a:t>اختبار الصدق البنائي </a:t>
            </a:r>
            <a:r>
              <a:rPr lang="fr-FR" sz="2800" b="1" dirty="0" smtClean="0">
                <a:solidFill>
                  <a:srgbClr val="FFC000"/>
                </a:solidFill>
                <a:latin typeface="Simplified Arabic" pitchFamily="18" charset="-78"/>
                <a:cs typeface="Simplified Arabic" pitchFamily="18" charset="-78"/>
              </a:rPr>
              <a:t>(Validité Structurelle)</a:t>
            </a:r>
            <a:r>
              <a:rPr lang="ar-DZ" sz="2800" b="1" dirty="0" smtClean="0">
                <a:solidFill>
                  <a:srgbClr val="FFC0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لمحاور الاستبيان مع الدرجة الكلية للاستبيان في حالة استبانه المعتمدة على مقاييس </a:t>
            </a:r>
            <a:r>
              <a:rPr lang="ar-DZ" sz="2800" dirty="0" err="1" smtClean="0">
                <a:latin typeface="Simplified Arabic" pitchFamily="18" charset="-78"/>
                <a:cs typeface="Simplified Arabic" pitchFamily="18" charset="-78"/>
              </a:rPr>
              <a:t>رتبية</a:t>
            </a:r>
            <a:r>
              <a:rPr lang="ar-DZ" sz="2800" dirty="0" smtClean="0">
                <a:latin typeface="Simplified Arabic" pitchFamily="18" charset="-78"/>
                <a:cs typeface="Simplified Arabic" pitchFamily="18" charset="-78"/>
              </a:rPr>
              <a:t> أو قياسية كسلم </a:t>
            </a:r>
            <a:r>
              <a:rPr lang="ar-DZ" sz="2800" dirty="0" err="1" smtClean="0">
                <a:latin typeface="Simplified Arabic" pitchFamily="18" charset="-78"/>
                <a:cs typeface="Simplified Arabic" pitchFamily="18" charset="-78"/>
              </a:rPr>
              <a:t>ليكرت</a:t>
            </a:r>
            <a:r>
              <a:rPr lang="ar-DZ" sz="2800" dirty="0" smtClean="0">
                <a:latin typeface="Simplified Arabic" pitchFamily="18" charset="-78"/>
                <a:cs typeface="Simplified Arabic" pitchFamily="18" charset="-78"/>
              </a:rPr>
              <a:t> (باستخدام </a:t>
            </a:r>
            <a:r>
              <a:rPr lang="ar-DZ" sz="2800" dirty="0" smtClean="0">
                <a:solidFill>
                  <a:srgbClr val="FFFF00"/>
                </a:solidFill>
                <a:latin typeface="Simplified Arabic" pitchFamily="18" charset="-78"/>
                <a:cs typeface="Simplified Arabic" pitchFamily="18" charset="-78"/>
              </a:rPr>
              <a:t>معامل الارتباط </a:t>
            </a:r>
            <a:r>
              <a:rPr lang="ar-DZ" sz="2800" dirty="0" err="1" smtClean="0">
                <a:solidFill>
                  <a:srgbClr val="FFFF00"/>
                </a:solidFill>
                <a:latin typeface="Simplified Arabic" pitchFamily="18" charset="-78"/>
                <a:cs typeface="Simplified Arabic" pitchFamily="18" charset="-78"/>
              </a:rPr>
              <a:t>بيرسون</a:t>
            </a:r>
            <a:r>
              <a:rPr lang="ar-DZ" sz="2800" dirty="0" smtClean="0">
                <a:solidFill>
                  <a:srgbClr val="FFFF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لكل محور مع الدرجة الكلية للاستبيان).</a:t>
            </a:r>
          </a:p>
          <a:p>
            <a:pPr algn="just" rtl="1" eaLnBrk="1" hangingPunct="1">
              <a:lnSpc>
                <a:spcPct val="120000"/>
              </a:lnSpc>
              <a:buNone/>
            </a:pPr>
            <a:r>
              <a:rPr lang="ar-DZ" sz="2900" dirty="0" smtClean="0">
                <a:solidFill>
                  <a:srgbClr val="FFC000"/>
                </a:solidFill>
                <a:latin typeface="Simplified Arabic" pitchFamily="18" charset="-78"/>
                <a:cs typeface="Simplified Arabic" pitchFamily="18" charset="-78"/>
              </a:rPr>
              <a:t>- في برنامج </a:t>
            </a:r>
            <a:r>
              <a:rPr lang="fr-FR" sz="2900" dirty="0" smtClean="0">
                <a:solidFill>
                  <a:srgbClr val="FFC000"/>
                </a:solidFill>
                <a:latin typeface="Simplified Arabic" pitchFamily="18" charset="-78"/>
                <a:cs typeface="Simplified Arabic" pitchFamily="18" charset="-78"/>
              </a:rPr>
              <a:t>SPSS</a:t>
            </a:r>
            <a:r>
              <a:rPr lang="ar-DZ" sz="2900" dirty="0" smtClean="0">
                <a:solidFill>
                  <a:srgbClr val="FFC000"/>
                </a:solidFill>
                <a:latin typeface="Simplified Arabic" pitchFamily="18" charset="-78"/>
                <a:cs typeface="Simplified Arabic" pitchFamily="18" charset="-78"/>
              </a:rPr>
              <a:t> </a:t>
            </a:r>
            <a:r>
              <a:rPr lang="ar-DZ" sz="2900" dirty="0" smtClean="0">
                <a:latin typeface="Simplified Arabic" pitchFamily="18" charset="-78"/>
                <a:cs typeface="Simplified Arabic" pitchFamily="18" charset="-78"/>
              </a:rPr>
              <a:t>عن طريق الأمر </a:t>
            </a:r>
            <a:r>
              <a:rPr lang="fr-FR" sz="2900" dirty="0" smtClean="0">
                <a:latin typeface="Simplified Arabic" pitchFamily="18" charset="-78"/>
                <a:cs typeface="Simplified Arabic" pitchFamily="18" charset="-78"/>
              </a:rPr>
              <a:t>Analyse</a:t>
            </a:r>
            <a:r>
              <a:rPr lang="ar-DZ" sz="2900" dirty="0" smtClean="0">
                <a:latin typeface="Simplified Arabic" pitchFamily="18" charset="-78"/>
                <a:cs typeface="Simplified Arabic" pitchFamily="18" charset="-78"/>
              </a:rPr>
              <a:t> نختار الأمر الفرعي </a:t>
            </a:r>
            <a:r>
              <a:rPr lang="fr-FR" sz="2900" dirty="0" smtClean="0">
                <a:latin typeface="Simplified Arabic" pitchFamily="18" charset="-78"/>
                <a:cs typeface="Simplified Arabic" pitchFamily="18" charset="-78"/>
              </a:rPr>
              <a:t>Corrélation</a:t>
            </a:r>
            <a:r>
              <a:rPr lang="ar-DZ" sz="2900" dirty="0" smtClean="0">
                <a:latin typeface="Simplified Arabic" pitchFamily="18" charset="-78"/>
                <a:cs typeface="Simplified Arabic" pitchFamily="18" charset="-78"/>
              </a:rPr>
              <a:t> ومنه الارتباط الثنائي </a:t>
            </a:r>
            <a:r>
              <a:rPr lang="fr-FR" sz="2900" dirty="0" err="1" smtClean="0">
                <a:latin typeface="Simplified Arabic" pitchFamily="18" charset="-78"/>
                <a:cs typeface="Simplified Arabic" pitchFamily="18" charset="-78"/>
              </a:rPr>
              <a:t>Bivariée</a:t>
            </a:r>
            <a:r>
              <a:rPr lang="ar-DZ" sz="2900" dirty="0" smtClean="0">
                <a:latin typeface="Simplified Arabic" pitchFamily="18" charset="-78"/>
                <a:cs typeface="Simplified Arabic" pitchFamily="18" charset="-78"/>
              </a:rPr>
              <a:t> في نافذته نتأكد من أن معامل الارتباط المؤشر هو </a:t>
            </a:r>
            <a:r>
              <a:rPr lang="ar-DZ" sz="2900" dirty="0" err="1" smtClean="0">
                <a:latin typeface="Simplified Arabic" pitchFamily="18" charset="-78"/>
                <a:cs typeface="Simplified Arabic" pitchFamily="18" charset="-78"/>
              </a:rPr>
              <a:t>بيرسون</a:t>
            </a:r>
            <a:r>
              <a:rPr lang="ar-DZ" sz="2900" dirty="0" smtClean="0">
                <a:latin typeface="Simplified Arabic" pitchFamily="18" charset="-78"/>
                <a:cs typeface="Simplified Arabic" pitchFamily="18" charset="-78"/>
              </a:rPr>
              <a:t> (معامل الارتباط </a:t>
            </a:r>
            <a:r>
              <a:rPr lang="ar-DZ" sz="2900" dirty="0" err="1" smtClean="0">
                <a:latin typeface="Simplified Arabic" pitchFamily="18" charset="-78"/>
                <a:cs typeface="Simplified Arabic" pitchFamily="18" charset="-78"/>
              </a:rPr>
              <a:t>المعلمي</a:t>
            </a:r>
            <a:r>
              <a:rPr lang="ar-DZ" sz="2900" dirty="0" smtClean="0">
                <a:latin typeface="Simplified Arabic" pitchFamily="18" charset="-78"/>
                <a:cs typeface="Simplified Arabic" pitchFamily="18" charset="-78"/>
              </a:rPr>
              <a:t> الخاص بالمتغيرات القياسية (الكمية))، لأنه معاملي الارتباط الآخرين (</a:t>
            </a:r>
            <a:r>
              <a:rPr lang="ar-DZ" sz="2900" dirty="0" err="1" smtClean="0">
                <a:latin typeface="Simplified Arabic" pitchFamily="18" charset="-78"/>
                <a:cs typeface="Simplified Arabic" pitchFamily="18" charset="-78"/>
              </a:rPr>
              <a:t>كاندال</a:t>
            </a:r>
            <a:r>
              <a:rPr lang="ar-DZ" sz="2900" dirty="0" smtClean="0">
                <a:latin typeface="Simplified Arabic" pitchFamily="18" charset="-78"/>
                <a:cs typeface="Simplified Arabic" pitchFamily="18" charset="-78"/>
              </a:rPr>
              <a:t> </a:t>
            </a:r>
            <a:r>
              <a:rPr lang="ar-DZ" sz="2900" dirty="0" err="1" smtClean="0">
                <a:latin typeface="Simplified Arabic" pitchFamily="18" charset="-78"/>
                <a:cs typeface="Simplified Arabic" pitchFamily="18" charset="-78"/>
              </a:rPr>
              <a:t>وسبيرمان</a:t>
            </a:r>
            <a:r>
              <a:rPr lang="ar-DZ" sz="2900" dirty="0" smtClean="0">
                <a:latin typeface="Simplified Arabic" pitchFamily="18" charset="-78"/>
                <a:cs typeface="Simplified Arabic" pitchFamily="18" charset="-78"/>
              </a:rPr>
              <a:t>) غير </a:t>
            </a:r>
            <a:r>
              <a:rPr lang="ar-DZ" sz="2900" dirty="0" err="1" smtClean="0">
                <a:latin typeface="Simplified Arabic" pitchFamily="18" charset="-78"/>
                <a:cs typeface="Simplified Arabic" pitchFamily="18" charset="-78"/>
              </a:rPr>
              <a:t>معلميين</a:t>
            </a:r>
            <a:r>
              <a:rPr lang="ar-DZ" sz="2900" dirty="0" smtClean="0">
                <a:latin typeface="Simplified Arabic" pitchFamily="18" charset="-78"/>
                <a:cs typeface="Simplified Arabic" pitchFamily="18" charset="-78"/>
              </a:rPr>
              <a:t> يتعلقان بالمتغيرات الترتيبية أو القياسية التي لا تتبع التوزيع الطبيعي، ومنه نحسب مصفوفة ارتباط المحاور الثلاثة مع الدرجة الكلية </a:t>
            </a:r>
            <a:r>
              <a:rPr lang="ar-DZ" sz="2900" dirty="0" err="1" smtClean="0">
                <a:latin typeface="Simplified Arabic" pitchFamily="18" charset="-78"/>
                <a:cs typeface="Simplified Arabic" pitchFamily="18" charset="-78"/>
              </a:rPr>
              <a:t>للاستبانة</a:t>
            </a:r>
            <a:r>
              <a:rPr lang="ar-DZ" sz="2900" dirty="0" smtClean="0">
                <a:latin typeface="Simplified Arabic" pitchFamily="18" charset="-78"/>
                <a:cs typeface="Simplified Arabic" pitchFamily="18" charset="-78"/>
              </a:rPr>
              <a:t>، ونتبع نفس الطريقة للمحورين الآخرين، ولابد أن يكون الارتباط موجب دال إحصائيا (القيمة الاحتمالية لمعامل الارتباط أقل من 0.05)، وكل محور لا يحقق ذلك لابد من إعادة النظر فيه وفي تناسقه مع المحاور الأخرى وأهميته في الدراسة. </a:t>
            </a:r>
            <a:endParaRPr lang="ar-DZ" sz="29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74638"/>
            <a:ext cx="8839200" cy="654032"/>
          </a:xfrm>
        </p:spPr>
        <p:txBody>
          <a:bodyPr>
            <a:normAutofit/>
          </a:bodyPr>
          <a:lstStyle/>
          <a:p>
            <a:pPr algn="ctr" rtl="1" eaLnBrk="1" hangingPunct="1"/>
            <a:r>
              <a:rPr lang="ar-DZ" sz="3200" b="1" u="sng" dirty="0" smtClean="0">
                <a:solidFill>
                  <a:srgbClr val="FFFF00"/>
                </a:solidFill>
                <a:latin typeface="Simplified Arabic" pitchFamily="18" charset="-78"/>
                <a:cs typeface="Simplified Arabic" pitchFamily="18" charset="-78"/>
              </a:rPr>
              <a:t>اختبار الصدق البنائي باستخدام </a:t>
            </a:r>
            <a:r>
              <a:rPr lang="fr-FR" sz="3200" b="1" u="sng" dirty="0" smtClean="0">
                <a:solidFill>
                  <a:srgbClr val="FFFF00"/>
                </a:solidFill>
                <a:latin typeface="Simplified Arabic" pitchFamily="18" charset="-78"/>
                <a:cs typeface="Simplified Arabic" pitchFamily="18" charset="-78"/>
              </a:rPr>
              <a:t>SPSS</a:t>
            </a:r>
            <a:r>
              <a:rPr lang="ar-DZ" sz="3200" b="1" u="sng" dirty="0" smtClean="0">
                <a:solidFill>
                  <a:srgbClr val="FFFF00"/>
                </a:solidFill>
                <a:latin typeface="Simplified Arabic" pitchFamily="18" charset="-78"/>
                <a:cs typeface="Simplified Arabic" pitchFamily="18" charset="-78"/>
              </a:rPr>
              <a:t> و</a:t>
            </a:r>
            <a:r>
              <a:rPr lang="fr-FR" sz="3200" b="1" u="sng" dirty="0" smtClean="0">
                <a:solidFill>
                  <a:srgbClr val="FFFF00"/>
                </a:solidFill>
                <a:latin typeface="Simplified Arabic" pitchFamily="18" charset="-78"/>
                <a:cs typeface="Simplified Arabic" pitchFamily="18" charset="-78"/>
              </a:rPr>
              <a:t>STATA</a:t>
            </a:r>
            <a:r>
              <a:rPr lang="ar-DZ" sz="3200" b="1" u="sng" dirty="0" smtClean="0">
                <a:solidFill>
                  <a:srgbClr val="FFFF00"/>
                </a:solidFill>
                <a:latin typeface="Simplified Arabic" pitchFamily="18" charset="-78"/>
                <a:cs typeface="Simplified Arabic" pitchFamily="18" charset="-78"/>
              </a:rPr>
              <a:t> </a:t>
            </a:r>
            <a:endParaRPr lang="en-US" sz="3200" b="1" u="sng" dirty="0" smtClean="0">
              <a:solidFill>
                <a:srgbClr val="FFFF00"/>
              </a:solidFill>
              <a:latin typeface="Simplified Arabic" pitchFamily="18" charset="-78"/>
              <a:cs typeface="Simplified Arabic" pitchFamily="18" charset="-78"/>
            </a:endParaRPr>
          </a:p>
        </p:txBody>
      </p:sp>
      <p:sp>
        <p:nvSpPr>
          <p:cNvPr id="18435" name="Rectangle 3"/>
          <p:cNvSpPr>
            <a:spLocks noGrp="1" noChangeArrowheads="1"/>
          </p:cNvSpPr>
          <p:nvPr>
            <p:ph type="body" idx="4294967295"/>
          </p:nvPr>
        </p:nvSpPr>
        <p:spPr>
          <a:xfrm>
            <a:off x="0" y="928670"/>
            <a:ext cx="8858280" cy="5715040"/>
          </a:xfrm>
        </p:spPr>
        <p:txBody>
          <a:bodyPr>
            <a:normAutofit/>
          </a:bodyPr>
          <a:lstStyle/>
          <a:p>
            <a:pPr algn="just" rtl="1">
              <a:lnSpc>
                <a:spcPct val="120000"/>
              </a:lnSpc>
              <a:buNone/>
            </a:pPr>
            <a:r>
              <a:rPr lang="ar-DZ" sz="2800" dirty="0" smtClean="0">
                <a:solidFill>
                  <a:srgbClr val="FFC000"/>
                </a:solidFill>
                <a:latin typeface="Simplified Arabic" pitchFamily="18" charset="-78"/>
                <a:cs typeface="Simplified Arabic" pitchFamily="18" charset="-78"/>
              </a:rPr>
              <a:t>- في برنامج </a:t>
            </a:r>
            <a:r>
              <a:rPr lang="fr-FR" sz="2800" dirty="0" smtClean="0">
                <a:solidFill>
                  <a:srgbClr val="FFC000"/>
                </a:solidFill>
                <a:latin typeface="Simplified Arabic" pitchFamily="18" charset="-78"/>
                <a:cs typeface="Simplified Arabic" pitchFamily="18" charset="-78"/>
              </a:rPr>
              <a:t>STATA</a:t>
            </a:r>
            <a:r>
              <a:rPr lang="ar-DZ" sz="2800" dirty="0" smtClean="0">
                <a:solidFill>
                  <a:srgbClr val="FFC0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نختار الأمر </a:t>
            </a:r>
            <a:r>
              <a:rPr lang="fr-FR" sz="2800" dirty="0" err="1" smtClean="0">
                <a:latin typeface="Simplified Arabic" pitchFamily="18" charset="-78"/>
                <a:cs typeface="Simplified Arabic" pitchFamily="18" charset="-78"/>
              </a:rPr>
              <a:t>Statistics</a:t>
            </a:r>
            <a:r>
              <a:rPr lang="ar-DZ" sz="2800" dirty="0" smtClean="0">
                <a:latin typeface="Simplified Arabic" pitchFamily="18" charset="-78"/>
                <a:cs typeface="Simplified Arabic" pitchFamily="18" charset="-78"/>
              </a:rPr>
              <a:t> ومنه الأمر الفرعي الأول </a:t>
            </a:r>
            <a:r>
              <a:rPr lang="fr-FR" sz="2800" dirty="0" err="1" smtClean="0">
                <a:latin typeface="Simplified Arabic" pitchFamily="18" charset="-78"/>
                <a:cs typeface="Simplified Arabic" pitchFamily="18" charset="-78"/>
              </a:rPr>
              <a:t>Summaries</a:t>
            </a:r>
            <a:r>
              <a:rPr lang="fr-FR" sz="2800" dirty="0" smtClean="0">
                <a:latin typeface="Simplified Arabic" pitchFamily="18" charset="-78"/>
                <a:cs typeface="Simplified Arabic" pitchFamily="18" charset="-78"/>
              </a:rPr>
              <a:t>, tables, and tests</a:t>
            </a:r>
            <a:r>
              <a:rPr lang="ar-DZ" sz="2800" dirty="0" smtClean="0">
                <a:latin typeface="Simplified Arabic" pitchFamily="18" charset="-78"/>
                <a:cs typeface="Simplified Arabic" pitchFamily="18" charset="-78"/>
              </a:rPr>
              <a:t> ومنه نختار الخيار </a:t>
            </a:r>
            <a:r>
              <a:rPr lang="fr-FR" sz="2800" dirty="0" smtClean="0">
                <a:latin typeface="Simplified Arabic" pitchFamily="18" charset="-78"/>
                <a:cs typeface="Simplified Arabic" pitchFamily="18" charset="-78"/>
              </a:rPr>
              <a:t>Summary and Descriptive </a:t>
            </a:r>
            <a:r>
              <a:rPr lang="fr-FR" sz="2800" dirty="0" err="1" smtClean="0">
                <a:latin typeface="Simplified Arabic" pitchFamily="18" charset="-78"/>
                <a:cs typeface="Simplified Arabic" pitchFamily="18" charset="-78"/>
              </a:rPr>
              <a:t>Statistics</a:t>
            </a:r>
            <a:r>
              <a:rPr lang="ar-DZ" sz="2800" dirty="0" smtClean="0">
                <a:latin typeface="Simplified Arabic" pitchFamily="18" charset="-78"/>
                <a:cs typeface="Simplified Arabic" pitchFamily="18" charset="-78"/>
              </a:rPr>
              <a:t> ومنه نختار المقياس </a:t>
            </a:r>
            <a:r>
              <a:rPr lang="fr-FR" sz="2800" dirty="0" err="1" smtClean="0">
                <a:latin typeface="Simplified Arabic" pitchFamily="18" charset="-78"/>
                <a:cs typeface="Simplified Arabic" pitchFamily="18" charset="-78"/>
              </a:rPr>
              <a:t>Pairewise</a:t>
            </a:r>
            <a:r>
              <a:rPr lang="fr-FR" sz="2800" dirty="0" smtClean="0">
                <a:latin typeface="Simplified Arabic" pitchFamily="18" charset="-78"/>
                <a:cs typeface="Simplified Arabic" pitchFamily="18" charset="-78"/>
              </a:rPr>
              <a:t> </a:t>
            </a:r>
            <a:r>
              <a:rPr lang="fr-FR" sz="2800" dirty="0" err="1" smtClean="0">
                <a:latin typeface="Simplified Arabic" pitchFamily="18" charset="-78"/>
                <a:cs typeface="Simplified Arabic" pitchFamily="18" charset="-78"/>
              </a:rPr>
              <a:t>Correlation</a:t>
            </a:r>
            <a:r>
              <a:rPr lang="ar-DZ" sz="2800" dirty="0" smtClean="0">
                <a:latin typeface="Simplified Arabic" pitchFamily="18" charset="-78"/>
                <a:cs typeface="Simplified Arabic" pitchFamily="18" charset="-78"/>
              </a:rPr>
              <a:t> أي الارتباط الثنائي باللغة الإنجليزية، في النافذة نؤشر على المحاور الثلاثة مع الدرجة الكلية للاستبيان مع التأشير على الخيارات المعطاة وتحديد مجال الثقة 5</a:t>
            </a:r>
            <a:r>
              <a:rPr lang="ar-DZ" sz="2800" dirty="0" smtClean="0">
                <a:latin typeface="Calibri"/>
                <a:cs typeface="Simplified Arabic" pitchFamily="18" charset="-78"/>
              </a:rPr>
              <a:t>%، فتنتج لنا مصفوفة الارتباط بين المحاور الثلاث والدرجة الكلية للاستبيان، وهي الطريقة التي تتبع أيضا بالنسبة للمحورين الآخرين، </a:t>
            </a:r>
            <a:r>
              <a:rPr lang="ar-DZ" sz="2800" dirty="0" smtClean="0">
                <a:latin typeface="Simplified Arabic" pitchFamily="18" charset="-78"/>
                <a:cs typeface="Simplified Arabic" pitchFamily="18" charset="-78"/>
              </a:rPr>
              <a:t>ولابد أن يكون الارتباط موجب دال إحصائيا (القيمة الاحتمالية لمعامل الارتباط أقل من 0.05)، وكل محور لا يحقق ذلك لابد من إعادة النظر فيه وفي تناسقه مع المحاور الأخرى وأهميته في الدراسة. </a:t>
            </a:r>
            <a:endParaRPr lang="ar-DZ" sz="2800" dirty="0" smtClean="0">
              <a:solidFill>
                <a:srgbClr val="FFC000"/>
              </a:solidFill>
              <a:latin typeface="Simplified Arabic" pitchFamily="18" charset="-78"/>
              <a:cs typeface="Simplified Arabic" pitchFamily="18" charset="-78"/>
            </a:endParaRPr>
          </a:p>
          <a:p>
            <a:pPr algn="just" rtl="1" eaLnBrk="1" hangingPunct="1">
              <a:lnSpc>
                <a:spcPct val="120000"/>
              </a:lnSpc>
              <a:buFontTx/>
              <a:buChar char="-"/>
            </a:pPr>
            <a:endParaRPr lang="ar-SA" dirty="0" smtClean="0">
              <a:latin typeface="Simplified Arabic" pitchFamily="18" charset="-78"/>
              <a:cs typeface="Simplified Arabic" pitchFamily="18" charset="-78"/>
            </a:endParaRPr>
          </a:p>
          <a:p>
            <a:pPr algn="just" eaLnBrk="1" hangingPunct="1">
              <a:lnSpc>
                <a:spcPct val="80000"/>
              </a:lnSpc>
            </a:pPr>
            <a:endParaRPr lang="en-US" sz="2800" dirty="0" smtClean="0">
              <a:cs typeface="Simplified Arabic"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800" decel="100000"/>
                                        <p:tgtEl>
                                          <p:spTgt spid="18434"/>
                                        </p:tgtEl>
                                      </p:cBhvr>
                                    </p:animEffect>
                                    <p:anim calcmode="lin" valueType="num">
                                      <p:cBhvr>
                                        <p:cTn id="8" dur="800" decel="100000" fill="hold"/>
                                        <p:tgtEl>
                                          <p:spTgt spid="18434"/>
                                        </p:tgtEl>
                                        <p:attrNameLst>
                                          <p:attrName>style.rotation</p:attrName>
                                        </p:attrNameLst>
                                      </p:cBhvr>
                                      <p:tavLst>
                                        <p:tav tm="0">
                                          <p:val>
                                            <p:fltVal val="-90"/>
                                          </p:val>
                                        </p:tav>
                                        <p:tav tm="100000">
                                          <p:val>
                                            <p:fltVal val="0"/>
                                          </p:val>
                                        </p:tav>
                                      </p:tavLst>
                                    </p:anim>
                                    <p:anim calcmode="lin" valueType="num">
                                      <p:cBhvr>
                                        <p:cTn id="9" dur="800" decel="100000" fill="hold"/>
                                        <p:tgtEl>
                                          <p:spTgt spid="18434"/>
                                        </p:tgtEl>
                                        <p:attrNameLst>
                                          <p:attrName>ppt_x</p:attrName>
                                        </p:attrNameLst>
                                      </p:cBhvr>
                                      <p:tavLst>
                                        <p:tav tm="0">
                                          <p:val>
                                            <p:strVal val="#ppt_x+0.4"/>
                                          </p:val>
                                        </p:tav>
                                        <p:tav tm="100000">
                                          <p:val>
                                            <p:strVal val="#ppt_x-0.05"/>
                                          </p:val>
                                        </p:tav>
                                      </p:tavLst>
                                    </p:anim>
                                    <p:anim calcmode="lin" valueType="num">
                                      <p:cBhvr>
                                        <p:cTn id="10" dur="800" decel="100000" fill="hold"/>
                                        <p:tgtEl>
                                          <p:spTgt spid="184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1157292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1998</TotalTime>
  <Words>5742</Words>
  <Application>Microsoft Office PowerPoint</Application>
  <PresentationFormat>Affichage à l'écran (4:3)</PresentationFormat>
  <Paragraphs>455</Paragraphs>
  <Slides>138</Slides>
  <Notes>35</Notes>
  <HiddenSlides>0</HiddenSlides>
  <MMClips>0</MMClips>
  <ScaleCrop>false</ScaleCrop>
  <HeadingPairs>
    <vt:vector size="4" baseType="variant">
      <vt:variant>
        <vt:lpstr>Thème</vt:lpstr>
      </vt:variant>
      <vt:variant>
        <vt:i4>2</vt:i4>
      </vt:variant>
      <vt:variant>
        <vt:lpstr>Titres des diapositives</vt:lpstr>
      </vt:variant>
      <vt:variant>
        <vt:i4>138</vt:i4>
      </vt:variant>
    </vt:vector>
  </HeadingPairs>
  <TitlesOfParts>
    <vt:vector size="140" baseType="lpstr">
      <vt:lpstr>1_Thème Office</vt:lpstr>
      <vt:lpstr>Oriel</vt:lpstr>
      <vt:lpstr>برنامج مقياس تطبيقات الإعلام الآلي في التسيير</vt:lpstr>
      <vt:lpstr>Programme de module Applications d’Informatique à la Gestion</vt:lpstr>
      <vt:lpstr>برنامج المقياس</vt:lpstr>
      <vt:lpstr>Programme de Module</vt:lpstr>
      <vt:lpstr>الفصل الخامس تحليل بيانات الاستبيان: الاختبارات القبلية باستخدام البرمجيات الإحصائية CHAPITRE V Analyses des données de questionnaire: Pré-tests sous LS </vt:lpstr>
      <vt:lpstr> 1- تصميم الاستبانة   I- La Conception du Questionnaire </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1- المقاييس الاسمية  (nominal or categorical  measurement scales)</vt:lpstr>
      <vt:lpstr>Diapositive 23</vt:lpstr>
      <vt:lpstr>امثلة على المقياس الاسمي</vt:lpstr>
      <vt:lpstr>2- مقاييس الترتيب   (Ordinal Measurement Scales)</vt:lpstr>
      <vt:lpstr>Diapositive 26</vt:lpstr>
      <vt:lpstr>Diapositive 27</vt:lpstr>
      <vt:lpstr>مقياس ليكرت الخماسي</vt:lpstr>
      <vt:lpstr>3- المقياس الفتري Interval Scale</vt:lpstr>
      <vt:lpstr>Diapositive 30</vt:lpstr>
      <vt:lpstr>4- المقياس النسبي Ratio Scale</vt:lpstr>
      <vt:lpstr>Diapositive 32</vt:lpstr>
      <vt:lpstr> </vt:lpstr>
      <vt:lpstr>Diapositive 34</vt:lpstr>
      <vt:lpstr>Diapositive 35</vt:lpstr>
      <vt:lpstr>مثال استبيان درجة رضا الطلبة</vt:lpstr>
      <vt:lpstr>مثال استبيان درجة رضا الطلبة</vt:lpstr>
      <vt:lpstr>مثال استبيان درجة رضا الطلبة</vt:lpstr>
      <vt:lpstr> 2- الاختبارات القبلية   II- Les Pré-tests </vt:lpstr>
      <vt:lpstr>الاختبارات القبلية لفقرات ومحاور الاستبانة</vt:lpstr>
      <vt:lpstr>الاختبارات القبلية لفقرات ومحاور الاستبانة</vt:lpstr>
      <vt:lpstr>دراسة حالة استبانة</vt:lpstr>
      <vt:lpstr>تعريف متغيرات الدراسة وإدخال بياناتها</vt:lpstr>
      <vt:lpstr>حساب متغيرات الدراسة المستهدفة</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اختبار الاتساق الداخلي باستخدام SPSS وSTATA </vt:lpstr>
      <vt:lpstr>اختبار الاتساق الداخلي باستخدام SPSS وSTATA </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اختبار الاتساق الداخلي باستخدام SPSS وSTATA </vt:lpstr>
      <vt:lpstr>اختبار الصدق البنائي باستخدام SPSS وSTATA </vt:lpstr>
      <vt:lpstr>اختبار الصدق البنائي باستخدام SPSS وSTATA </vt:lpstr>
      <vt:lpstr>Diapositive 98</vt:lpstr>
      <vt:lpstr>Diapositive 99</vt:lpstr>
      <vt:lpstr>Diapositive 100</vt:lpstr>
      <vt:lpstr>Diapositive 101</vt:lpstr>
      <vt:lpstr>اختبار الصدق البنائي باستخدام SPSS وSTATA </vt:lpstr>
      <vt:lpstr>اختبار ثبات وصدق الاستبيان باستخدام SPSS وSTATA </vt:lpstr>
      <vt:lpstr>اختبار ثبات وصدق الاستبيان باستخدام SPSS وSTATA </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Diapositive 114</vt:lpstr>
      <vt:lpstr>اختبار ثبات وصدق الاستبيان باستخدام SPSS وSTATA </vt:lpstr>
      <vt:lpstr>Diapositive 116</vt:lpstr>
      <vt:lpstr>Diapositive 117</vt:lpstr>
      <vt:lpstr>Diapositive 118</vt:lpstr>
      <vt:lpstr>اختبار ثبات وصدق الاستبيان باستخدام SPSS وSTATA </vt:lpstr>
      <vt:lpstr>Diapositive 120</vt:lpstr>
      <vt:lpstr>Diapositive 121</vt:lpstr>
      <vt:lpstr>Diapositive 122</vt:lpstr>
      <vt:lpstr>اختبار ثبات وصدق الاستبيان باستخدام SPSS وSTATA </vt:lpstr>
      <vt:lpstr>Diapositive 124</vt:lpstr>
      <vt:lpstr>Diapositive 125</vt:lpstr>
      <vt:lpstr>Diapositive 126</vt:lpstr>
      <vt:lpstr>اختبار ثبات وصدق الاستبيان باستخدام SPSS وSTATA </vt:lpstr>
      <vt:lpstr>اختبار ثبات وصدق الاستبيان باستخدام SPSS وSTATA </vt:lpstr>
      <vt:lpstr>اختبار ثبات وصدق الاستبيان باستخدام SPSS وSTATA </vt:lpstr>
      <vt:lpstr>Diapositive 130</vt:lpstr>
      <vt:lpstr>Diapositive 131</vt:lpstr>
      <vt:lpstr>اختبار ثبات وصدق الاستبيان باستخدام SPSS وSTATA </vt:lpstr>
      <vt:lpstr>Diapositive 133</vt:lpstr>
      <vt:lpstr>اختبار ثبات وصدق الاستبيان باستخدام SPSS وSTATA </vt:lpstr>
      <vt:lpstr>Diapositive 135</vt:lpstr>
      <vt:lpstr>اختبار ثبات وصدق الاستبيان باستخدام SPSS وSTATA </vt:lpstr>
      <vt:lpstr>Diapositive 137</vt:lpstr>
      <vt:lpstr>اختبار ثبات وصدق الاستبيان باستخدام SPSS وSTATA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تفعيل الإبداع التكنولوجي في المؤسسات العربية  وأثره على التنافسية الصناعية العربية -الجزائر نموذجا-</dc:title>
  <dc:creator>galaxy.net</dc:creator>
  <cp:lastModifiedBy>moh</cp:lastModifiedBy>
  <cp:revision>513</cp:revision>
  <dcterms:created xsi:type="dcterms:W3CDTF">2013-11-05T13:08:58Z</dcterms:created>
  <dcterms:modified xsi:type="dcterms:W3CDTF">2018-01-07T19:08:00Z</dcterms:modified>
</cp:coreProperties>
</file>