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58" r:id="rId2"/>
    <p:sldId id="347" r:id="rId3"/>
    <p:sldId id="348" r:id="rId4"/>
    <p:sldId id="376" r:id="rId5"/>
    <p:sldId id="359" r:id="rId6"/>
    <p:sldId id="363" r:id="rId7"/>
    <p:sldId id="370" r:id="rId8"/>
    <p:sldId id="371" r:id="rId9"/>
    <p:sldId id="372" r:id="rId10"/>
    <p:sldId id="373" r:id="rId11"/>
    <p:sldId id="374" r:id="rId12"/>
    <p:sldId id="361" r:id="rId13"/>
    <p:sldId id="362" r:id="rId14"/>
    <p:sldId id="364" r:id="rId15"/>
    <p:sldId id="365" r:id="rId16"/>
    <p:sldId id="366" r:id="rId17"/>
    <p:sldId id="367" r:id="rId18"/>
    <p:sldId id="368" r:id="rId19"/>
    <p:sldId id="369" r:id="rId20"/>
    <p:sldId id="357" r:id="rId21"/>
    <p:sldId id="344" r:id="rId22"/>
    <p:sldId id="356" r:id="rId23"/>
    <p:sldId id="346" r:id="rId24"/>
    <p:sldId id="351" r:id="rId25"/>
    <p:sldId id="352" r:id="rId26"/>
    <p:sldId id="353" r:id="rId27"/>
    <p:sldId id="354" r:id="rId28"/>
    <p:sldId id="375" r:id="rId29"/>
  </p:sldIdLst>
  <p:sldSz cx="9144000" cy="6858000" type="screen4x3"/>
  <p:notesSz cx="7099300" cy="10234613"/>
  <p:custDataLst>
    <p:tags r:id="rId32"/>
  </p:custData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CC00"/>
    <a:srgbClr val="FF0000"/>
    <a:srgbClr val="FF9900"/>
    <a:srgbClr val="004C80"/>
    <a:srgbClr val="FFEBCD"/>
    <a:srgbClr val="DADAF6"/>
    <a:srgbClr val="FFE2B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7" autoAdjust="0"/>
    <p:restoredTop sz="94609" autoAdjust="0"/>
  </p:normalViewPr>
  <p:slideViewPr>
    <p:cSldViewPr>
      <p:cViewPr>
        <p:scale>
          <a:sx n="75" d="100"/>
          <a:sy n="75" d="100"/>
        </p:scale>
        <p:origin x="-1800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04" y="-90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575" cy="51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defTabSz="91445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6" y="1"/>
            <a:ext cx="3076575" cy="51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 defTabSz="91445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294"/>
            <a:ext cx="3076575" cy="51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defTabSz="91445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6" y="9721294"/>
            <a:ext cx="3076575" cy="51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 defTabSz="91445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F3E30B7-BAA8-4B8A-A666-408F617D00D9}" type="slidenum">
              <a:rPr lang="it-IT"/>
              <a:pPr>
                <a:defRPr/>
              </a:pPr>
              <a:t>‹N°›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575" cy="51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defTabSz="91445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6" y="1"/>
            <a:ext cx="3076575" cy="51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 defTabSz="91445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1442"/>
            <a:ext cx="520700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294"/>
            <a:ext cx="3076575" cy="51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defTabSz="91445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6" y="9721294"/>
            <a:ext cx="3076575" cy="51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 defTabSz="91445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F998D065-3F98-43DD-AD13-9F4B226CA2A4}" type="slidenum">
              <a:rPr lang="it-IT"/>
              <a:pPr>
                <a:defRPr/>
              </a:pPr>
              <a:t>‹N°›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98D065-3F98-43DD-AD13-9F4B226CA2A4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Calibri" pitchFamily="34" charset="0"/>
              </a:rPr>
              <a:t>Figure.2 shows the components that appear in the main window. The components are:</a:t>
            </a:r>
            <a:endParaRPr lang="fr-FR" dirty="0" smtClean="0">
              <a:latin typeface="Calibri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98D065-3F98-43DD-AD13-9F4B226CA2A4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88903-FB5E-4113-B747-3CE30B950C9C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3635896" y="6588000"/>
            <a:ext cx="1000132" cy="25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400" dirty="0" smtClean="0">
                <a:solidFill>
                  <a:schemeClr val="accent2"/>
                </a:solidFill>
              </a:rPr>
              <a:t>Es-01</a:t>
            </a:r>
            <a:endParaRPr lang="it-IT" sz="1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91338" y="34925"/>
            <a:ext cx="2057400" cy="5984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719138" y="34925"/>
            <a:ext cx="6019800" cy="5984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924B4-69FF-47D8-904C-27031CCA1D22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6200"/>
            <a:ext cx="5943600" cy="838200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09600" y="1066800"/>
            <a:ext cx="8229600" cy="49530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50B5A-2186-4B0E-80A4-4A82DF06C47B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3714744" y="6588000"/>
            <a:ext cx="1000132" cy="25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400" dirty="0" smtClean="0">
                <a:solidFill>
                  <a:schemeClr val="accent2"/>
                </a:solidFill>
              </a:rPr>
              <a:t>Es-01</a:t>
            </a:r>
            <a:endParaRPr lang="it-IT" sz="1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3B421-DD2B-4287-8307-0835B9C6F811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19138" y="10668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0138" y="10668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CA32A-20B3-467F-B7FB-D80AE80A8632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B227A-C441-42B2-A2CD-F414EC5662E4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B3D7A-1A20-4853-BF24-50D3F56A54C4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578A-CFC4-4BD2-84E4-E467E3B5BFA8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A6389-5878-416A-AB4B-070EA617D4AD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FFC52-FE3C-48D8-A763-6E0056856CCC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B29C7-766D-4F6A-A84E-664E1CE182DC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8" descr="up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19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719138" y="34925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Titolo diapositiva</a:t>
            </a:r>
          </a:p>
        </p:txBody>
      </p:sp>
      <p:sp>
        <p:nvSpPr>
          <p:cNvPr id="1028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0668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il testo</a:t>
            </a:r>
          </a:p>
          <a:p>
            <a:pPr lvl="1"/>
            <a:r>
              <a:rPr lang="it-IT" smtClean="0"/>
              <a:t>Testo</a:t>
            </a:r>
          </a:p>
          <a:p>
            <a:pPr lvl="2"/>
            <a:r>
              <a:rPr lang="it-IT" smtClean="0"/>
              <a:t>Testo</a:t>
            </a:r>
          </a:p>
          <a:p>
            <a:pPr lvl="3"/>
            <a:r>
              <a:rPr lang="it-IT" smtClean="0"/>
              <a:t>testo</a:t>
            </a:r>
          </a:p>
        </p:txBody>
      </p:sp>
      <p:sp>
        <p:nvSpPr>
          <p:cNvPr id="1092" name="Rectangle 6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152400"/>
            <a:ext cx="1362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108000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spcBef>
                <a:spcPct val="20000"/>
              </a:spcBef>
              <a:defRPr sz="1600" b="1">
                <a:solidFill>
                  <a:srgbClr val="FF9900"/>
                </a:solidFill>
                <a:latin typeface="Arial" charset="0"/>
              </a:defRPr>
            </a:lvl1pPr>
          </a:lstStyle>
          <a:p>
            <a:pPr>
              <a:defRPr/>
            </a:pPr>
            <a:fld id="{E513C514-38DC-4C63-A385-40FF672647F5}" type="slidenum">
              <a:rPr lang="it-IT"/>
              <a:pPr>
                <a:defRPr/>
              </a:pPr>
              <a:t>‹N°›</a:t>
            </a:fld>
            <a:endParaRPr lang="it-IT" dirty="0"/>
          </a:p>
        </p:txBody>
      </p:sp>
      <p:pic>
        <p:nvPicPr>
          <p:cNvPr id="1030" name="Picture 74" descr="powerpoint1_sec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" name="Text Box 71"/>
          <p:cNvSpPr txBox="1">
            <a:spLocks noChangeArrowheads="1"/>
          </p:cNvSpPr>
          <p:nvPr/>
        </p:nvSpPr>
        <p:spPr bwMode="auto">
          <a:xfrm>
            <a:off x="228600" y="6569075"/>
            <a:ext cx="4495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it-IT" sz="1200" b="1" dirty="0">
                <a:solidFill>
                  <a:srgbClr val="003F6E"/>
                </a:solidFill>
              </a:rPr>
              <a:t>Es02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03F6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03F6E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03F6E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03F6E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03F6E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03F6E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03F6E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03F6E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003F6E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C80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4D8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4C80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Minion Web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Minion Web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Minion Web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Minion Web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Minion Web" pitchFamily="18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echakra_h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p%5ec\Desktop\abaqus%20course\video\17%20exemples%20de%20simulations%20num&#195;&#169;riques%20par%20&#195;&#169;l&#195;&#169;ments%20finis%20(Abaqus).mp4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1</a:t>
            </a:fld>
            <a:endParaRPr lang="it-IT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57158" y="1928802"/>
            <a:ext cx="8443912" cy="164622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250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dirty="0" smtClean="0">
                <a:solidFill>
                  <a:srgbClr val="6699FF"/>
                </a:solidFill>
                <a:ea typeface="MS PGothic" pitchFamily="34" charset="-128"/>
              </a:rPr>
              <a:t>Presentation of ABAQUS software</a:t>
            </a:r>
          </a:p>
          <a:p>
            <a:pPr algn="ctr">
              <a:spcBef>
                <a:spcPts val="250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4000" b="1" dirty="0" smtClean="0">
                <a:solidFill>
                  <a:srgbClr val="6699FF"/>
                </a:solidFill>
                <a:ea typeface="MS PGothic" pitchFamily="34" charset="-128"/>
              </a:rPr>
              <a:t>Principles and function</a:t>
            </a:r>
            <a:endParaRPr lang="en-US" sz="4000" b="1" dirty="0">
              <a:solidFill>
                <a:srgbClr val="6699FF"/>
              </a:solidFill>
              <a:ea typeface="MS PGothic" pitchFamily="34" charset="-128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072198" y="4929198"/>
            <a:ext cx="2643187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dirty="0" smtClean="0">
                <a:solidFill>
                  <a:srgbClr val="6A9BB2"/>
                </a:solidFill>
              </a:rPr>
              <a:t>October, </a:t>
            </a:r>
            <a:r>
              <a:rPr lang="en-US" sz="1800" dirty="0" smtClean="0">
                <a:solidFill>
                  <a:srgbClr val="6A9BB2"/>
                </a:solidFill>
              </a:rPr>
              <a:t>2024</a:t>
            </a:r>
            <a:endParaRPr lang="en-US" sz="1800" dirty="0">
              <a:solidFill>
                <a:srgbClr val="6A9BB2"/>
              </a:solidFill>
            </a:endParaRPr>
          </a:p>
          <a:p>
            <a:pPr algn="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dirty="0">
              <a:solidFill>
                <a:srgbClr val="6A9BB2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57158" y="3714752"/>
            <a:ext cx="8297863" cy="99484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2160" tIns="46080" rIns="92160" bIns="46080">
            <a:spAutoFit/>
          </a:bodyPr>
          <a:lstStyle/>
          <a:p>
            <a:pPr algn="ctr">
              <a:lnSpc>
                <a:spcPct val="13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sng" dirty="0" smtClean="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rPr>
              <a:t>Hamza MECHAKRA</a:t>
            </a:r>
            <a:endParaRPr lang="en-GB" sz="1800" b="1" u="sng" dirty="0">
              <a:solidFill>
                <a:srgbClr val="000000"/>
              </a:solidFill>
              <a:latin typeface="Arial" charset="0"/>
              <a:ea typeface="msmincho" charset="0"/>
              <a:cs typeface="msmincho" charset="0"/>
            </a:endParaRPr>
          </a:p>
          <a:p>
            <a:pPr algn="ctr">
              <a:lnSpc>
                <a:spcPct val="11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i="1" dirty="0" err="1" smtClean="0">
                <a:solidFill>
                  <a:srgbClr val="000000"/>
                </a:solidFill>
                <a:ea typeface="msmincho" charset="0"/>
                <a:cs typeface="msmincho" charset="0"/>
              </a:rPr>
              <a:t>M’Hamed</a:t>
            </a:r>
            <a:r>
              <a:rPr lang="en-US" sz="1600" i="1" dirty="0" smtClean="0">
                <a:solidFill>
                  <a:srgbClr val="000000"/>
                </a:solidFill>
                <a:ea typeface="msmincho" charset="0"/>
                <a:cs typeface="msmincho" charset="0"/>
              </a:rPr>
              <a:t> </a:t>
            </a:r>
            <a:r>
              <a:rPr lang="en-US" sz="1600" i="1" dirty="0" err="1" smtClean="0">
                <a:solidFill>
                  <a:srgbClr val="000000"/>
                </a:solidFill>
                <a:ea typeface="msmincho" charset="0"/>
                <a:cs typeface="msmincho" charset="0"/>
              </a:rPr>
              <a:t>Bougara</a:t>
            </a:r>
            <a:r>
              <a:rPr lang="en-US" sz="1600" i="1" dirty="0" smtClean="0">
                <a:solidFill>
                  <a:srgbClr val="000000"/>
                </a:solidFill>
                <a:ea typeface="msmincho" charset="0"/>
                <a:cs typeface="msmincho" charset="0"/>
              </a:rPr>
              <a:t> University of </a:t>
            </a:r>
            <a:r>
              <a:rPr lang="en-US" sz="1600" i="1" dirty="0" err="1" smtClean="0">
                <a:solidFill>
                  <a:srgbClr val="000000"/>
                </a:solidFill>
                <a:ea typeface="msmincho" charset="0"/>
                <a:cs typeface="msmincho" charset="0"/>
              </a:rPr>
              <a:t>Boumerdes</a:t>
            </a:r>
            <a:r>
              <a:rPr lang="en-US" sz="1600" i="1" dirty="0" smtClean="0">
                <a:solidFill>
                  <a:srgbClr val="000000"/>
                </a:solidFill>
                <a:ea typeface="msmincho" charset="0"/>
                <a:cs typeface="msmincho" charset="0"/>
              </a:rPr>
              <a:t>, Algeria</a:t>
            </a:r>
            <a:endParaRPr lang="en-GB" sz="1600" i="1" dirty="0">
              <a:solidFill>
                <a:srgbClr val="000000"/>
              </a:solidFill>
              <a:latin typeface="Arial" charset="0"/>
              <a:ea typeface="msmincho" charset="0"/>
              <a:cs typeface="msmincho" charset="0"/>
            </a:endParaRPr>
          </a:p>
          <a:p>
            <a:pPr algn="ctr">
              <a:lnSpc>
                <a:spcPct val="11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i="1" dirty="0" smtClean="0">
                <a:solidFill>
                  <a:srgbClr val="000000"/>
                </a:solidFill>
                <a:ea typeface="msmincho" charset="0"/>
                <a:cs typeface="msmincho" charset="0"/>
              </a:rPr>
              <a:t>Dynamic Motors and </a:t>
            </a:r>
            <a:r>
              <a:rPr lang="en-US" sz="1600" i="1" dirty="0" err="1" smtClean="0">
                <a:solidFill>
                  <a:srgbClr val="000000"/>
                </a:solidFill>
                <a:ea typeface="msmincho" charset="0"/>
                <a:cs typeface="msmincho" charset="0"/>
              </a:rPr>
              <a:t>Vibroacoustics</a:t>
            </a:r>
            <a:r>
              <a:rPr lang="en-US" sz="1600" i="1" dirty="0" smtClean="0">
                <a:solidFill>
                  <a:srgbClr val="000000"/>
                </a:solidFill>
                <a:ea typeface="msmincho" charset="0"/>
                <a:cs typeface="msmincho" charset="0"/>
              </a:rPr>
              <a:t> Laboratory</a:t>
            </a:r>
            <a:r>
              <a:rPr lang="en-GB" sz="1600" i="1" dirty="0" smtClean="0">
                <a:solidFill>
                  <a:srgbClr val="000000"/>
                </a:solidFill>
                <a:ea typeface="msmincho" charset="0"/>
                <a:cs typeface="msmincho" charset="0"/>
              </a:rPr>
              <a:t> </a:t>
            </a:r>
            <a:r>
              <a:rPr lang="en-GB" sz="1600" i="1" dirty="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rPr>
              <a:t>/ </a:t>
            </a:r>
            <a:r>
              <a:rPr lang="en-GB" sz="1600" i="1" dirty="0" smtClean="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rPr>
              <a:t>DMVL</a:t>
            </a:r>
            <a:endParaRPr lang="en-GB" sz="1600" i="1" dirty="0">
              <a:solidFill>
                <a:srgbClr val="000000"/>
              </a:solidFill>
              <a:latin typeface="Arial" charset="0"/>
              <a:ea typeface="msmincho" charset="0"/>
              <a:cs typeface="msmincho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D7578A-CFC4-4BD2-84E4-E467E3B5BFA8}" type="slidenum">
              <a:rPr lang="it-IT" smtClean="0"/>
              <a:pPr>
                <a:defRPr/>
              </a:pPr>
              <a:t>10</a:t>
            </a:fld>
            <a:endParaRPr lang="it-IT" dirty="0"/>
          </a:p>
        </p:txBody>
      </p:sp>
      <p:sp>
        <p:nvSpPr>
          <p:cNvPr id="3" name="Rectangle 2"/>
          <p:cNvSpPr/>
          <p:nvPr/>
        </p:nvSpPr>
        <p:spPr>
          <a:xfrm>
            <a:off x="785786" y="214290"/>
            <a:ext cx="33586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What</a:t>
            </a:r>
            <a:r>
              <a:rPr lang="fr-FR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2800" b="1" dirty="0" err="1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is</a:t>
            </a:r>
            <a:r>
              <a:rPr lang="fr-FR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 a module?</a:t>
            </a:r>
          </a:p>
        </p:txBody>
      </p:sp>
      <p:sp>
        <p:nvSpPr>
          <p:cNvPr id="4" name="Rectangle 3"/>
          <p:cNvSpPr/>
          <p:nvPr/>
        </p:nvSpPr>
        <p:spPr>
          <a:xfrm>
            <a:off x="428596" y="1071546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kern="0" dirty="0" smtClean="0">
                <a:latin typeface="+mn-lt"/>
              </a:rPr>
              <a:t>As mentioned earlier, </a:t>
            </a:r>
            <a:r>
              <a:rPr lang="en-US" sz="2000" kern="0" dirty="0" err="1" smtClean="0">
                <a:latin typeface="+mn-lt"/>
              </a:rPr>
              <a:t>Abaqus</a:t>
            </a:r>
            <a:r>
              <a:rPr lang="en-US" sz="2000" kern="0" dirty="0" smtClean="0">
                <a:latin typeface="+mn-lt"/>
              </a:rPr>
              <a:t>/CAE is divided into functional units called modules (fig-3) . Each module contains only those tools that are relevant to a specific portion of the modeling task</a:t>
            </a:r>
            <a:endParaRPr lang="fr-FR" sz="2000" kern="0" dirty="0" smtClean="0">
              <a:latin typeface="+mn-lt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9520" y="2285992"/>
            <a:ext cx="203405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571736" y="5429264"/>
            <a:ext cx="3857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Figure.3</a:t>
            </a:r>
            <a:r>
              <a:rPr lang="en-US" b="1" dirty="0" smtClean="0"/>
              <a:t> </a:t>
            </a:r>
            <a:r>
              <a:rPr lang="en-US" sz="2000" kern="0" dirty="0" smtClean="0">
                <a:latin typeface="+mn-lt"/>
              </a:rPr>
              <a:t>Selecting a module.</a:t>
            </a:r>
            <a:endParaRPr lang="fr-FR" sz="2000" kern="0" dirty="0" smtClean="0">
              <a:latin typeface="+mn-lt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D7578A-CFC4-4BD2-84E4-E467E3B5BFA8}" type="slidenum">
              <a:rPr lang="it-IT" smtClean="0"/>
              <a:pPr>
                <a:defRPr/>
              </a:pPr>
              <a:t>11</a:t>
            </a:fld>
            <a:endParaRPr lang="it-IT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1142984"/>
            <a:ext cx="2066931" cy="477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928926" y="6000768"/>
            <a:ext cx="26196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kern="0" dirty="0" smtClean="0">
                <a:latin typeface="+mn-lt"/>
              </a:rPr>
              <a:t>Figure.4</a:t>
            </a:r>
            <a:r>
              <a:rPr lang="fr-FR" sz="2000" kern="0" dirty="0" smtClean="0">
                <a:latin typeface="+mn-lt"/>
              </a:rPr>
              <a:t> Model </a:t>
            </a:r>
            <a:r>
              <a:rPr lang="fr-FR" sz="2000" kern="0" dirty="0" err="1" smtClean="0">
                <a:latin typeface="+mn-lt"/>
              </a:rPr>
              <a:t>Tree</a:t>
            </a:r>
            <a:r>
              <a:rPr lang="fr-FR" sz="2000" kern="0" dirty="0" smtClean="0">
                <a:latin typeface="+mn-lt"/>
              </a:rPr>
              <a:t>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000100" y="214290"/>
            <a:ext cx="2062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Model </a:t>
            </a:r>
            <a:r>
              <a:rPr lang="fr-FR" sz="2800" b="1" dirty="0" err="1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Tree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12</a:t>
            </a:fld>
            <a:endParaRPr lang="it-IT" dirty="0"/>
          </a:p>
        </p:txBody>
      </p:sp>
      <p:sp>
        <p:nvSpPr>
          <p:cNvPr id="7" name="Rectangle 6"/>
          <p:cNvSpPr/>
          <p:nvPr/>
        </p:nvSpPr>
        <p:spPr>
          <a:xfrm>
            <a:off x="500034" y="1285860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ea typeface="新細明體" pitchFamily="18" charset="-120"/>
              </a:rPr>
              <a:t>Before starting to define any model, you need to decide which system </a:t>
            </a:r>
            <a:r>
              <a:rPr lang="en-US" altLang="zh-TW" u="sng" dirty="0" smtClean="0">
                <a:solidFill>
                  <a:srgbClr val="FF0000"/>
                </a:solidFill>
                <a:ea typeface="新細明體" pitchFamily="18" charset="-120"/>
              </a:rPr>
              <a:t>of units </a:t>
            </a:r>
            <a:r>
              <a:rPr lang="en-US" altLang="zh-TW" dirty="0" smtClean="0">
                <a:ea typeface="新細明體" pitchFamily="18" charset="-120"/>
              </a:rPr>
              <a:t>you will use. ABAQUS has no built-in system of units. </a:t>
            </a:r>
            <a:endParaRPr lang="en-US" altLang="zh-TW" dirty="0">
              <a:ea typeface="新細明體" pitchFamily="18" charset="-12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8662" y="142852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Units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Group 287"/>
          <p:cNvGraphicFramePr>
            <a:graphicFrameLocks/>
          </p:cNvGraphicFramePr>
          <p:nvPr/>
        </p:nvGraphicFramePr>
        <p:xfrm>
          <a:off x="1643042" y="2643182"/>
          <a:ext cx="5557837" cy="3162936"/>
        </p:xfrm>
        <a:graphic>
          <a:graphicData uri="http://schemas.openxmlformats.org/drawingml/2006/table">
            <a:tbl>
              <a:tblPr/>
              <a:tblGrid>
                <a:gridCol w="1944687"/>
                <a:gridCol w="1512888"/>
                <a:gridCol w="2100262"/>
              </a:tblGrid>
              <a:tr h="4841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Quantity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 (mm)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Length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tonne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(10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Stress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 (N/m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MPa (N/mm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Energy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mJ (10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–3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J)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Density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kg/m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tonne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/mm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13</a:t>
            </a:fld>
            <a:endParaRPr lang="it-IT" dirty="0"/>
          </a:p>
        </p:txBody>
      </p:sp>
      <p:pic>
        <p:nvPicPr>
          <p:cNvPr id="5" name="Picture 2" descr="elements08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285860"/>
            <a:ext cx="6724946" cy="456078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71802" y="5929330"/>
            <a:ext cx="3357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Figure.3 </a:t>
            </a:r>
            <a:r>
              <a:rPr lang="en-US" sz="2000" kern="0" dirty="0" smtClean="0">
                <a:latin typeface="+mn-lt"/>
              </a:rPr>
              <a:t>Elements types .</a:t>
            </a:r>
            <a:endParaRPr lang="fr-FR" sz="2000" kern="0" dirty="0" smtClean="0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8662" y="142852"/>
            <a:ext cx="3500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Elements types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14</a:t>
            </a:fld>
            <a:endParaRPr lang="it-IT" dirty="0"/>
          </a:p>
        </p:txBody>
      </p:sp>
      <p:sp>
        <p:nvSpPr>
          <p:cNvPr id="7" name="Rectangle 6"/>
          <p:cNvSpPr/>
          <p:nvPr/>
        </p:nvSpPr>
        <p:spPr>
          <a:xfrm>
            <a:off x="928662" y="142852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Elements types names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5" descr="shell-element08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2636838"/>
            <a:ext cx="2732087" cy="1439862"/>
          </a:xfrm>
          <a:prstGeom prst="rect">
            <a:avLst/>
          </a:prstGeom>
          <a:noFill/>
        </p:spPr>
      </p:pic>
      <p:pic>
        <p:nvPicPr>
          <p:cNvPr id="11" name="Picture 7" descr="beamsection08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14620"/>
            <a:ext cx="2571768" cy="2006218"/>
          </a:xfrm>
          <a:prstGeom prst="rect">
            <a:avLst/>
          </a:prstGeom>
          <a:noFill/>
        </p:spPr>
      </p:pic>
      <p:pic>
        <p:nvPicPr>
          <p:cNvPr id="12" name="Picture 8" descr="brick2008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857628"/>
            <a:ext cx="3006725" cy="211455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928662" y="1142984"/>
            <a:ext cx="728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B21 : Beam, 2-D, 1</a:t>
            </a:r>
            <a:r>
              <a:rPr lang="en-GB" baseline="30000" dirty="0" smtClean="0"/>
              <a:t>st</a:t>
            </a:r>
            <a:r>
              <a:rPr lang="en-GB" dirty="0" smtClean="0"/>
              <a:t> order Interpolation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C3D20: Continuum, 3-D, 20-noded  solid element</a:t>
            </a:r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S8R : Shell, 8-node, Reduced Integration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15</a:t>
            </a:fld>
            <a:endParaRPr lang="it-IT" dirty="0"/>
          </a:p>
        </p:txBody>
      </p:sp>
      <p:sp>
        <p:nvSpPr>
          <p:cNvPr id="5" name="Rectangle 4"/>
          <p:cNvSpPr/>
          <p:nvPr/>
        </p:nvSpPr>
        <p:spPr>
          <a:xfrm>
            <a:off x="928662" y="142852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Elements types names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4" descr="plaae-strain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571744"/>
            <a:ext cx="7396163" cy="257175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000100" y="1357298"/>
            <a:ext cx="6572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GB" dirty="0" smtClean="0"/>
              <a:t>CPE8 : Continuum Plane Strain 8 </a:t>
            </a:r>
            <a:r>
              <a:rPr lang="en-GB" dirty="0" err="1" smtClean="0"/>
              <a:t>noded</a:t>
            </a:r>
            <a:endParaRPr lang="en-GB" dirty="0" smtClean="0"/>
          </a:p>
          <a:p>
            <a:pPr>
              <a:buFont typeface="Wingdings" pitchFamily="2" charset="2"/>
              <a:buChar char="q"/>
            </a:pPr>
            <a:r>
              <a:rPr lang="en-GB" dirty="0" smtClean="0"/>
              <a:t>CPS8 : Continuum Plane Stress 8 </a:t>
            </a:r>
            <a:r>
              <a:rPr lang="en-GB" dirty="0" err="1" smtClean="0"/>
              <a:t>noded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16</a:t>
            </a:fld>
            <a:endParaRPr lang="it-IT" dirty="0"/>
          </a:p>
        </p:txBody>
      </p:sp>
      <p:pic>
        <p:nvPicPr>
          <p:cNvPr id="6" name="Picture 4" descr="elastica1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428736"/>
            <a:ext cx="6286544" cy="428628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85786" y="142852"/>
            <a:ext cx="33425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Materials behavior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17</a:t>
            </a:fld>
            <a:endParaRPr lang="it-IT" dirty="0"/>
          </a:p>
        </p:txBody>
      </p:sp>
      <p:sp>
        <p:nvSpPr>
          <p:cNvPr id="5" name="Rectangle 4"/>
          <p:cNvSpPr/>
          <p:nvPr/>
        </p:nvSpPr>
        <p:spPr>
          <a:xfrm>
            <a:off x="928662" y="142852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</a:rPr>
              <a:t>Materials library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material08g"/>
          <p:cNvPicPr>
            <a:picLocks noChangeAspect="1" noChangeArrowheads="1"/>
          </p:cNvPicPr>
          <p:nvPr/>
        </p:nvPicPr>
        <p:blipFill>
          <a:blip r:embed="rId2" cstate="print"/>
          <a:srcRect t="12000"/>
          <a:stretch>
            <a:fillRect/>
          </a:stretch>
        </p:blipFill>
        <p:spPr bwMode="auto">
          <a:xfrm>
            <a:off x="1142976" y="1643050"/>
            <a:ext cx="7084400" cy="4191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BB3D7A-1A20-4853-BF24-50D3F56A54C4}" type="slidenum">
              <a:rPr lang="it-IT" smtClean="0"/>
              <a:pPr>
                <a:defRPr/>
              </a:pPr>
              <a:t>18</a:t>
            </a:fld>
            <a:endParaRPr lang="it-IT" dirty="0"/>
          </a:p>
        </p:txBody>
      </p:sp>
      <p:sp>
        <p:nvSpPr>
          <p:cNvPr id="4" name="Rectangle 3"/>
          <p:cNvSpPr/>
          <p:nvPr/>
        </p:nvSpPr>
        <p:spPr>
          <a:xfrm>
            <a:off x="928662" y="142852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Procedures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58916" y="1616216"/>
            <a:ext cx="1773260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557726" y="1832116"/>
            <a:ext cx="1081087" cy="2905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683718" y="3187562"/>
            <a:ext cx="1582738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630354" y="4973801"/>
            <a:ext cx="1655762" cy="9350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630354" y="1616216"/>
            <a:ext cx="16319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 dirty="0"/>
              <a:t>ABAQUS CAE</a:t>
            </a:r>
            <a:endParaRPr lang="en-US" b="1" dirty="0"/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1916106" y="2594113"/>
            <a:ext cx="1081088" cy="2905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1913266" y="4287696"/>
            <a:ext cx="1081088" cy="2905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2" name="AutoShape 14"/>
          <p:cNvSpPr>
            <a:spLocks noChangeArrowheads="1"/>
          </p:cNvSpPr>
          <p:nvPr/>
        </p:nvSpPr>
        <p:spPr bwMode="auto">
          <a:xfrm>
            <a:off x="4492006" y="2536659"/>
            <a:ext cx="1081087" cy="2905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1755156" y="3332024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/>
              <a:t>ABAQUS</a:t>
            </a:r>
            <a:endParaRPr lang="en-US" sz="2000" b="1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514774" y="5046826"/>
            <a:ext cx="187166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 b="1" dirty="0"/>
              <a:t>ABAQUS</a:t>
            </a:r>
          </a:p>
          <a:p>
            <a:pPr algn="ctr">
              <a:spcBef>
                <a:spcPct val="50000"/>
              </a:spcBef>
            </a:pPr>
            <a:r>
              <a:rPr lang="en-GB" sz="2000" b="1" dirty="0"/>
              <a:t>Viewer</a:t>
            </a:r>
            <a:endParaRPr lang="en-US" sz="2000" b="1" dirty="0"/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4563443" y="3403462"/>
            <a:ext cx="1081088" cy="2905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6" name="AutoShape 18"/>
          <p:cNvSpPr>
            <a:spLocks noChangeArrowheads="1"/>
          </p:cNvSpPr>
          <p:nvPr/>
        </p:nvSpPr>
        <p:spPr bwMode="auto">
          <a:xfrm>
            <a:off x="4492006" y="4052749"/>
            <a:ext cx="1081087" cy="2905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AutoShape 19"/>
          <p:cNvSpPr>
            <a:spLocks noChangeArrowheads="1"/>
          </p:cNvSpPr>
          <p:nvPr/>
        </p:nvSpPr>
        <p:spPr bwMode="auto">
          <a:xfrm>
            <a:off x="4583104" y="5189701"/>
            <a:ext cx="1081087" cy="2905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>
            <a:off x="2344735" y="2324252"/>
            <a:ext cx="214314" cy="35719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" name="AutoShape 21"/>
          <p:cNvSpPr>
            <a:spLocks noChangeArrowheads="1"/>
          </p:cNvSpPr>
          <p:nvPr/>
        </p:nvSpPr>
        <p:spPr bwMode="auto">
          <a:xfrm>
            <a:off x="2358382" y="2922420"/>
            <a:ext cx="214314" cy="285752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0" name="AutoShape 23"/>
          <p:cNvSpPr>
            <a:spLocks noChangeArrowheads="1"/>
          </p:cNvSpPr>
          <p:nvPr/>
        </p:nvSpPr>
        <p:spPr bwMode="auto">
          <a:xfrm>
            <a:off x="2344734" y="4610267"/>
            <a:ext cx="214314" cy="357190"/>
          </a:xfrm>
          <a:prstGeom prst="downArrow">
            <a:avLst>
              <a:gd name="adj1" fmla="val 50000"/>
              <a:gd name="adj2" fmla="val 582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1" name="AutoShape 24"/>
          <p:cNvSpPr>
            <a:spLocks noChangeArrowheads="1"/>
          </p:cNvSpPr>
          <p:nvPr/>
        </p:nvSpPr>
        <p:spPr bwMode="auto">
          <a:xfrm>
            <a:off x="2331418" y="3908288"/>
            <a:ext cx="227630" cy="397180"/>
          </a:xfrm>
          <a:prstGeom prst="downArrow">
            <a:avLst>
              <a:gd name="adj1" fmla="val 50000"/>
              <a:gd name="adj2" fmla="val 582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" name="Line 28"/>
          <p:cNvSpPr>
            <a:spLocks noChangeShapeType="1"/>
          </p:cNvSpPr>
          <p:nvPr/>
        </p:nvSpPr>
        <p:spPr bwMode="auto">
          <a:xfrm>
            <a:off x="3333763" y="1976579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3" name="Line 32"/>
          <p:cNvSpPr>
            <a:spLocks noChangeShapeType="1"/>
          </p:cNvSpPr>
          <p:nvPr/>
        </p:nvSpPr>
        <p:spPr bwMode="auto">
          <a:xfrm>
            <a:off x="3266456" y="3332024"/>
            <a:ext cx="649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4" name="Line 38"/>
          <p:cNvSpPr>
            <a:spLocks noChangeShapeType="1"/>
          </p:cNvSpPr>
          <p:nvPr/>
        </p:nvSpPr>
        <p:spPr bwMode="auto">
          <a:xfrm>
            <a:off x="3915743" y="2684324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5" name="Line 40"/>
          <p:cNvSpPr>
            <a:spLocks noChangeShapeType="1"/>
          </p:cNvSpPr>
          <p:nvPr/>
        </p:nvSpPr>
        <p:spPr bwMode="auto">
          <a:xfrm>
            <a:off x="3915743" y="2684324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6" name="Line 42"/>
          <p:cNvSpPr>
            <a:spLocks noChangeShapeType="1"/>
          </p:cNvSpPr>
          <p:nvPr/>
        </p:nvSpPr>
        <p:spPr bwMode="auto">
          <a:xfrm>
            <a:off x="3915743" y="4195624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7" name="Line 43"/>
          <p:cNvSpPr>
            <a:spLocks noChangeShapeType="1"/>
          </p:cNvSpPr>
          <p:nvPr/>
        </p:nvSpPr>
        <p:spPr bwMode="auto">
          <a:xfrm>
            <a:off x="3266456" y="3547924"/>
            <a:ext cx="1296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8" name="Line 44"/>
          <p:cNvSpPr>
            <a:spLocks noChangeShapeType="1"/>
          </p:cNvSpPr>
          <p:nvPr/>
        </p:nvSpPr>
        <p:spPr bwMode="auto">
          <a:xfrm>
            <a:off x="3915743" y="3763824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29" name="Line 45"/>
          <p:cNvSpPr>
            <a:spLocks noChangeShapeType="1"/>
          </p:cNvSpPr>
          <p:nvPr/>
        </p:nvSpPr>
        <p:spPr bwMode="auto">
          <a:xfrm>
            <a:off x="3266456" y="3763824"/>
            <a:ext cx="649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30" name="AutoShape 47"/>
          <p:cNvSpPr>
            <a:spLocks noChangeArrowheads="1"/>
          </p:cNvSpPr>
          <p:nvPr/>
        </p:nvSpPr>
        <p:spPr bwMode="auto">
          <a:xfrm>
            <a:off x="1893901" y="895491"/>
            <a:ext cx="1081087" cy="2905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1" name="AutoShape 49"/>
          <p:cNvSpPr>
            <a:spLocks noChangeArrowheads="1"/>
          </p:cNvSpPr>
          <p:nvPr/>
        </p:nvSpPr>
        <p:spPr bwMode="auto">
          <a:xfrm>
            <a:off x="2325701" y="1184416"/>
            <a:ext cx="215900" cy="422275"/>
          </a:xfrm>
          <a:prstGeom prst="upDownArrow">
            <a:avLst>
              <a:gd name="adj1" fmla="val 50000"/>
              <a:gd name="adj2" fmla="val 3911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2" name="Text Box 50"/>
          <p:cNvSpPr txBox="1">
            <a:spLocks noChangeArrowheads="1"/>
          </p:cNvSpPr>
          <p:nvPr/>
        </p:nvSpPr>
        <p:spPr bwMode="auto">
          <a:xfrm>
            <a:off x="4773626" y="1719710"/>
            <a:ext cx="8572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/>
              <a:t>cae</a:t>
            </a:r>
            <a:endParaRPr lang="en-US" dirty="0"/>
          </a:p>
        </p:txBody>
      </p:sp>
      <p:sp>
        <p:nvSpPr>
          <p:cNvPr id="33" name="Text Box 51"/>
          <p:cNvSpPr txBox="1">
            <a:spLocks noChangeArrowheads="1"/>
          </p:cNvSpPr>
          <p:nvPr/>
        </p:nvSpPr>
        <p:spPr bwMode="auto">
          <a:xfrm>
            <a:off x="2009750" y="2538565"/>
            <a:ext cx="768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/>
              <a:t>inp</a:t>
            </a:r>
            <a:endParaRPr lang="en-US" dirty="0"/>
          </a:p>
        </p:txBody>
      </p:sp>
      <p:sp>
        <p:nvSpPr>
          <p:cNvPr id="34" name="Text Box 52"/>
          <p:cNvSpPr txBox="1">
            <a:spLocks noChangeArrowheads="1"/>
          </p:cNvSpPr>
          <p:nvPr/>
        </p:nvSpPr>
        <p:spPr bwMode="auto">
          <a:xfrm>
            <a:off x="4707906" y="3332024"/>
            <a:ext cx="792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5" name="Text Box 53"/>
          <p:cNvSpPr txBox="1">
            <a:spLocks noChangeArrowheads="1"/>
          </p:cNvSpPr>
          <p:nvPr/>
        </p:nvSpPr>
        <p:spPr bwMode="auto">
          <a:xfrm>
            <a:off x="4707906" y="2465221"/>
            <a:ext cx="64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/>
              <a:t>log</a:t>
            </a:r>
            <a:endParaRPr lang="en-US" dirty="0"/>
          </a:p>
        </p:txBody>
      </p:sp>
      <p:sp>
        <p:nvSpPr>
          <p:cNvPr id="36" name="Text Box 54"/>
          <p:cNvSpPr txBox="1">
            <a:spLocks noChangeArrowheads="1"/>
          </p:cNvSpPr>
          <p:nvPr/>
        </p:nvSpPr>
        <p:spPr bwMode="auto">
          <a:xfrm>
            <a:off x="4779343" y="3332024"/>
            <a:ext cx="865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dat</a:t>
            </a:r>
            <a:endParaRPr lang="en-US"/>
          </a:p>
        </p:txBody>
      </p:sp>
      <p:sp>
        <p:nvSpPr>
          <p:cNvPr id="37" name="Text Box 55"/>
          <p:cNvSpPr txBox="1">
            <a:spLocks noChangeArrowheads="1"/>
          </p:cNvSpPr>
          <p:nvPr/>
        </p:nvSpPr>
        <p:spPr bwMode="auto">
          <a:xfrm>
            <a:off x="4707906" y="3979724"/>
            <a:ext cx="9229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/>
              <a:t>msg</a:t>
            </a:r>
            <a:endParaRPr lang="en-US" dirty="0"/>
          </a:p>
        </p:txBody>
      </p:sp>
      <p:sp>
        <p:nvSpPr>
          <p:cNvPr id="38" name="Text Box 56"/>
          <p:cNvSpPr txBox="1">
            <a:spLocks noChangeArrowheads="1"/>
          </p:cNvSpPr>
          <p:nvPr/>
        </p:nvSpPr>
        <p:spPr bwMode="auto">
          <a:xfrm>
            <a:off x="2101870" y="4181639"/>
            <a:ext cx="863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/>
              <a:t>odb</a:t>
            </a:r>
            <a:endParaRPr lang="en-US" dirty="0"/>
          </a:p>
        </p:txBody>
      </p:sp>
      <p:sp>
        <p:nvSpPr>
          <p:cNvPr id="39" name="Text Box 57"/>
          <p:cNvSpPr txBox="1">
            <a:spLocks noChangeArrowheads="1"/>
          </p:cNvSpPr>
          <p:nvPr/>
        </p:nvSpPr>
        <p:spPr bwMode="auto">
          <a:xfrm>
            <a:off x="4870441" y="5118263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ps</a:t>
            </a:r>
            <a:endParaRPr lang="en-US"/>
          </a:p>
        </p:txBody>
      </p:sp>
      <p:sp>
        <p:nvSpPr>
          <p:cNvPr id="40" name="Text Box 58"/>
          <p:cNvSpPr txBox="1">
            <a:spLocks noChangeArrowheads="1"/>
          </p:cNvSpPr>
          <p:nvPr/>
        </p:nvSpPr>
        <p:spPr bwMode="auto">
          <a:xfrm>
            <a:off x="2697167" y="2324251"/>
            <a:ext cx="790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err="1"/>
              <a:t>ascii</a:t>
            </a:r>
            <a:endParaRPr lang="en-US" sz="1400" dirty="0"/>
          </a:p>
        </p:txBody>
      </p:sp>
      <p:sp>
        <p:nvSpPr>
          <p:cNvPr id="41" name="Text Box 59"/>
          <p:cNvSpPr txBox="1">
            <a:spLocks noChangeArrowheads="1"/>
          </p:cNvSpPr>
          <p:nvPr/>
        </p:nvSpPr>
        <p:spPr bwMode="auto">
          <a:xfrm>
            <a:off x="4630751" y="1471754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/>
              <a:t>database</a:t>
            </a:r>
            <a:endParaRPr lang="en-US" sz="1400"/>
          </a:p>
        </p:txBody>
      </p:sp>
      <p:sp>
        <p:nvSpPr>
          <p:cNvPr id="42" name="Text Box 60"/>
          <p:cNvSpPr txBox="1">
            <a:spLocks noChangeArrowheads="1"/>
          </p:cNvSpPr>
          <p:nvPr/>
        </p:nvSpPr>
        <p:spPr bwMode="auto">
          <a:xfrm>
            <a:off x="4735497" y="4395953"/>
            <a:ext cx="158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/>
              <a:t>Message file</a:t>
            </a:r>
            <a:endParaRPr lang="en-US" sz="1400" dirty="0"/>
          </a:p>
        </p:txBody>
      </p:sp>
      <p:sp>
        <p:nvSpPr>
          <p:cNvPr id="43" name="Text Box 61"/>
          <p:cNvSpPr txBox="1">
            <a:spLocks noChangeArrowheads="1"/>
          </p:cNvSpPr>
          <p:nvPr/>
        </p:nvSpPr>
        <p:spPr bwMode="auto">
          <a:xfrm>
            <a:off x="662008" y="4610267"/>
            <a:ext cx="2051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/>
              <a:t>Output database</a:t>
            </a:r>
            <a:endParaRPr lang="en-US" sz="1400" dirty="0"/>
          </a:p>
        </p:txBody>
      </p:sp>
      <p:sp>
        <p:nvSpPr>
          <p:cNvPr id="44" name="Text Box 62"/>
          <p:cNvSpPr txBox="1">
            <a:spLocks noChangeArrowheads="1"/>
          </p:cNvSpPr>
          <p:nvPr/>
        </p:nvSpPr>
        <p:spPr bwMode="auto">
          <a:xfrm>
            <a:off x="4702188" y="3681573"/>
            <a:ext cx="172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/>
              <a:t>Printed output</a:t>
            </a:r>
            <a:endParaRPr lang="en-US" sz="1400" dirty="0"/>
          </a:p>
        </p:txBody>
      </p:sp>
      <p:sp>
        <p:nvSpPr>
          <p:cNvPr id="47" name="Text Box 65"/>
          <p:cNvSpPr txBox="1">
            <a:spLocks noChangeArrowheads="1"/>
          </p:cNvSpPr>
          <p:nvPr/>
        </p:nvSpPr>
        <p:spPr bwMode="auto">
          <a:xfrm>
            <a:off x="2181238" y="895491"/>
            <a:ext cx="1152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 err="1"/>
              <a:t>inp</a:t>
            </a:r>
            <a:endParaRPr lang="en-US" sz="1400" dirty="0"/>
          </a:p>
        </p:txBody>
      </p:sp>
      <p:sp>
        <p:nvSpPr>
          <p:cNvPr id="48" name="Line 66"/>
          <p:cNvSpPr>
            <a:spLocks noChangeShapeType="1"/>
          </p:cNvSpPr>
          <p:nvPr/>
        </p:nvSpPr>
        <p:spPr bwMode="auto">
          <a:xfrm>
            <a:off x="3286116" y="5334163"/>
            <a:ext cx="12969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49" name="Text Box 68"/>
          <p:cNvSpPr txBox="1">
            <a:spLocks noChangeArrowheads="1"/>
          </p:cNvSpPr>
          <p:nvPr/>
        </p:nvSpPr>
        <p:spPr bwMode="auto">
          <a:xfrm>
            <a:off x="6702452" y="1471754"/>
            <a:ext cx="1889111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dirty="0">
                <a:solidFill>
                  <a:srgbClr val="0033CC"/>
                </a:solidFill>
              </a:rPr>
              <a:t>Pre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0033CC"/>
                </a:solidFill>
              </a:rPr>
              <a:t>Processing</a:t>
            </a:r>
            <a:endParaRPr lang="en-US" dirty="0">
              <a:solidFill>
                <a:srgbClr val="0033CC"/>
              </a:solidFill>
            </a:endParaRPr>
          </a:p>
        </p:txBody>
      </p:sp>
      <p:sp>
        <p:nvSpPr>
          <p:cNvPr id="50" name="Text Box 69"/>
          <p:cNvSpPr txBox="1">
            <a:spLocks noChangeArrowheads="1"/>
          </p:cNvSpPr>
          <p:nvPr/>
        </p:nvSpPr>
        <p:spPr bwMode="auto">
          <a:xfrm>
            <a:off x="6845328" y="3324383"/>
            <a:ext cx="172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solidFill>
                  <a:srgbClr val="FF0000"/>
                </a:solidFill>
              </a:rPr>
              <a:t>Analysis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1" name="Text Box 70"/>
          <p:cNvSpPr txBox="1">
            <a:spLocks noChangeArrowheads="1"/>
          </p:cNvSpPr>
          <p:nvPr/>
        </p:nvSpPr>
        <p:spPr bwMode="auto">
          <a:xfrm>
            <a:off x="6916766" y="4681705"/>
            <a:ext cx="1798638" cy="146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dirty="0">
                <a:solidFill>
                  <a:srgbClr val="00CC00"/>
                </a:solidFill>
              </a:rPr>
              <a:t>Post</a:t>
            </a:r>
          </a:p>
          <a:p>
            <a:pPr>
              <a:spcBef>
                <a:spcPts val="600"/>
              </a:spcBef>
            </a:pPr>
            <a:r>
              <a:rPr lang="en-GB" dirty="0">
                <a:solidFill>
                  <a:srgbClr val="00CC00"/>
                </a:solidFill>
              </a:rPr>
              <a:t>Processing</a:t>
            </a:r>
          </a:p>
          <a:p>
            <a:pPr>
              <a:spcBef>
                <a:spcPct val="50000"/>
              </a:spcBef>
            </a:pPr>
            <a:endParaRPr lang="en-US" dirty="0"/>
          </a:p>
        </p:txBody>
      </p:sp>
      <p:sp>
        <p:nvSpPr>
          <p:cNvPr id="53" name="Text Box 63"/>
          <p:cNvSpPr txBox="1">
            <a:spLocks noChangeArrowheads="1"/>
          </p:cNvSpPr>
          <p:nvPr/>
        </p:nvSpPr>
        <p:spPr bwMode="auto">
          <a:xfrm>
            <a:off x="4738732" y="5467523"/>
            <a:ext cx="2232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/>
              <a:t>Postscript Output</a:t>
            </a:r>
            <a:endParaRPr lang="en-US" sz="1400" dirty="0"/>
          </a:p>
        </p:txBody>
      </p:sp>
      <p:sp>
        <p:nvSpPr>
          <p:cNvPr id="54" name="Text Box 64"/>
          <p:cNvSpPr txBox="1">
            <a:spLocks noChangeArrowheads="1"/>
          </p:cNvSpPr>
          <p:nvPr/>
        </p:nvSpPr>
        <p:spPr bwMode="auto">
          <a:xfrm>
            <a:off x="4738732" y="5756448"/>
            <a:ext cx="1871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/>
              <a:t>+ Other formats</a:t>
            </a:r>
            <a:endParaRPr lang="en-US" sz="1400" dirty="0"/>
          </a:p>
        </p:txBody>
      </p:sp>
      <p:sp>
        <p:nvSpPr>
          <p:cNvPr id="55" name="Text Box 72"/>
          <p:cNvSpPr txBox="1">
            <a:spLocks noChangeArrowheads="1"/>
          </p:cNvSpPr>
          <p:nvPr/>
        </p:nvSpPr>
        <p:spPr bwMode="auto">
          <a:xfrm>
            <a:off x="285720" y="6143644"/>
            <a:ext cx="85011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kern="0" dirty="0" smtClean="0">
                <a:solidFill>
                  <a:srgbClr val="0033CC"/>
                </a:solidFill>
                <a:latin typeface="+mn-lt"/>
              </a:rPr>
              <a:t>Represents files which are identified by the extension name  ” ......’’</a:t>
            </a:r>
            <a:endParaRPr lang="en-US" sz="2000" b="1" kern="0" dirty="0" smtClean="0">
              <a:solidFill>
                <a:srgbClr val="0033CC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D7578A-CFC4-4BD2-84E4-E467E3B5BFA8}" type="slidenum">
              <a:rPr lang="it-IT" smtClean="0"/>
              <a:pPr>
                <a:defRPr/>
              </a:pPr>
              <a:t>19</a:t>
            </a:fld>
            <a:endParaRPr lang="it-IT" dirty="0"/>
          </a:p>
        </p:txBody>
      </p:sp>
      <p:sp>
        <p:nvSpPr>
          <p:cNvPr id="3" name="Rectangle 2"/>
          <p:cNvSpPr/>
          <p:nvPr/>
        </p:nvSpPr>
        <p:spPr>
          <a:xfrm>
            <a:off x="928662" y="142852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Elements types names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4" descr="input08aaa"/>
          <p:cNvPicPr>
            <a:picLocks noChangeAspect="1" noChangeArrowheads="1"/>
          </p:cNvPicPr>
          <p:nvPr/>
        </p:nvPicPr>
        <p:blipFill>
          <a:blip r:embed="rId2" cstate="print"/>
          <a:srcRect l="15089"/>
          <a:stretch>
            <a:fillRect/>
          </a:stretch>
        </p:blipFill>
        <p:spPr bwMode="auto">
          <a:xfrm>
            <a:off x="1857357" y="1214422"/>
            <a:ext cx="5429288" cy="4286280"/>
          </a:xfrm>
          <a:prstGeom prst="rect">
            <a:avLst/>
          </a:prstGeom>
          <a:solidFill>
            <a:srgbClr val="FFCC99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714348" y="71414"/>
            <a:ext cx="5943600" cy="500066"/>
          </a:xfrm>
        </p:spPr>
        <p:txBody>
          <a:bodyPr/>
          <a:lstStyle/>
          <a:p>
            <a:r>
              <a:rPr lang="it-IT" sz="2800" dirty="0" smtClean="0"/>
              <a:t>Contact information and reference</a:t>
            </a:r>
          </a:p>
        </p:txBody>
      </p:sp>
      <p:sp>
        <p:nvSpPr>
          <p:cNvPr id="29697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526B7F2-11CD-4711-B864-7ECBC26F5DE6}" type="slidenum">
              <a:rPr lang="it-IT" smtClean="0"/>
              <a:pPr/>
              <a:t>2</a:t>
            </a:fld>
            <a:endParaRPr lang="it-IT" smtClean="0"/>
          </a:p>
        </p:txBody>
      </p:sp>
      <p:sp>
        <p:nvSpPr>
          <p:cNvPr id="8" name="Segnaposto contenuto 2"/>
          <p:cNvSpPr txBox="1">
            <a:spLocks/>
          </p:cNvSpPr>
          <p:nvPr/>
        </p:nvSpPr>
        <p:spPr bwMode="auto">
          <a:xfrm>
            <a:off x="571500" y="928688"/>
            <a:ext cx="7500938" cy="38398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defTabSz="0" eaLnBrk="0" hangingPunct="0">
              <a:spcBef>
                <a:spcPct val="20000"/>
              </a:spcBef>
            </a:pPr>
            <a:r>
              <a:rPr lang="it-IT" b="1" dirty="0" smtClean="0">
                <a:latin typeface="Calibri" pitchFamily="34" charset="0"/>
              </a:rPr>
              <a:t>Hamza MECHAKRA</a:t>
            </a:r>
            <a:endParaRPr lang="it-IT" b="1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000" dirty="0" smtClean="0">
                <a:latin typeface="Calibri" pitchFamily="34" charset="0"/>
              </a:rPr>
              <a:t> Website: </a:t>
            </a:r>
            <a:r>
              <a:rPr lang="fr-FR" sz="2000" dirty="0" smtClean="0">
                <a:latin typeface="Calibri" pitchFamily="34" charset="0"/>
              </a:rPr>
              <a:t>hamza-mechakra.webobo.com </a:t>
            </a:r>
            <a:endParaRPr lang="it-IT" sz="2000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000" dirty="0" smtClean="0">
                <a:latin typeface="Calibri" pitchFamily="34" charset="0"/>
              </a:rPr>
              <a:t> Email</a:t>
            </a:r>
            <a:r>
              <a:rPr lang="it-IT" sz="2000" b="1" dirty="0">
                <a:solidFill>
                  <a:srgbClr val="0033CC"/>
                </a:solidFill>
                <a:latin typeface="Calibri" pitchFamily="34" charset="0"/>
              </a:rPr>
              <a:t>:  </a:t>
            </a:r>
            <a:r>
              <a:rPr lang="it-IT" sz="2000" b="1" dirty="0" smtClean="0">
                <a:latin typeface="Calibri" pitchFamily="34" charset="0"/>
                <a:hlinkClick r:id="rId3"/>
              </a:rPr>
              <a:t>mechakra_h@univ-boumerdes.dz </a:t>
            </a:r>
            <a:endParaRPr lang="it-IT" sz="2000" b="1" dirty="0" smtClean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000" dirty="0" smtClean="0">
                <a:latin typeface="Calibri" pitchFamily="34" charset="0"/>
              </a:rPr>
              <a:t>Youtube: </a:t>
            </a:r>
            <a:r>
              <a:rPr lang="it-IT" sz="2000" b="1" dirty="0" smtClean="0">
                <a:latin typeface="Calibri" pitchFamily="34" charset="0"/>
              </a:rPr>
              <a:t>ABAQUS SIMULATION </a:t>
            </a:r>
            <a:endParaRPr lang="it-IT" sz="2000" b="1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</a:pPr>
            <a:endParaRPr lang="it-IT" b="1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</a:pPr>
            <a:r>
              <a:rPr lang="it-IT" b="1" dirty="0">
                <a:latin typeface="Calibri" pitchFamily="34" charset="0"/>
              </a:rPr>
              <a:t>References:</a:t>
            </a:r>
          </a:p>
          <a:p>
            <a:pPr defTabSz="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000" dirty="0" smtClean="0">
                <a:latin typeface="Calibri" pitchFamily="34" charset="0"/>
              </a:rPr>
              <a:t> ABAQUS 6.13-1 </a:t>
            </a:r>
            <a:r>
              <a:rPr lang="it-IT" sz="2000" dirty="0">
                <a:latin typeface="Calibri" pitchFamily="34" charset="0"/>
              </a:rPr>
              <a:t>documentation</a:t>
            </a:r>
          </a:p>
          <a:p>
            <a:pPr defTabSz="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it-IT" sz="2000" dirty="0" smtClean="0">
                <a:latin typeface="Calibri" pitchFamily="34" charset="0"/>
              </a:rPr>
              <a:t> www.simulia.com</a:t>
            </a:r>
            <a:endParaRPr lang="it-IT" sz="2000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</a:pPr>
            <a:endParaRPr lang="it-IT" sz="2000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</a:pPr>
            <a:endParaRPr lang="it-IT" sz="1600" dirty="0">
              <a:latin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132856"/>
            <a:ext cx="2448272" cy="94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632" y="-1488"/>
            <a:ext cx="5943600" cy="838200"/>
          </a:xfrm>
        </p:spPr>
        <p:txBody>
          <a:bodyPr/>
          <a:lstStyle/>
          <a:p>
            <a:r>
              <a:rPr lang="it-IT" dirty="0" smtClean="0"/>
              <a:t>AbaqusCAE structure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350B5A-2186-4B0E-80A4-4A82DF06C47B}" type="slidenum">
              <a:rPr lang="it-IT" smtClean="0"/>
              <a:pPr>
                <a:defRPr/>
              </a:pPr>
              <a:t>20</a:t>
            </a:fld>
            <a:endParaRPr lang="it-IT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1560" y="1066800"/>
            <a:ext cx="8229600" cy="545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AbaqusCAE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divided into the following modules: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 individual parts (geometry)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Property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 and assign material properties;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beam and bar elements it allows to create and assign the transversal section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Assembly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 and place all parts in instances (assemblies): it allows to translate,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000" kern="0" dirty="0" smtClean="0">
                <a:latin typeface="+mn-lt"/>
              </a:rPr>
              <a:t>to 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rotate, to </a:t>
            </a:r>
            <a:r>
              <a:rPr lang="en-US" sz="2000" kern="0" dirty="0" smtClean="0">
                <a:latin typeface="+mn-lt"/>
              </a:rPr>
              <a:t>duplicate each part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Define all analysis steps and the results you want (output):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analysis may be static, dynamic, frequency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Interaction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Define any contact information or special constraints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Load </a:t>
            </a:r>
            <a:r>
              <a:rPr lang="en-US" sz="2000" b="1" kern="0" dirty="0" smtClean="0">
                <a:latin typeface="+mn-lt"/>
              </a:rPr>
              <a:t>–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Define and place all loads (force, moment, pressure, body gravity,…) and boundary conditions (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encastre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pin,…)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Mesh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Define nodes and elements of the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discretized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structure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Job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</a:t>
            </a:r>
            <a:r>
              <a:rPr lang="en-US" sz="2000" kern="0" dirty="0" smtClean="0">
                <a:latin typeface="+mn-lt"/>
              </a:rPr>
              <a:t>Create the input file for </a:t>
            </a:r>
            <a:r>
              <a:rPr lang="en-US" sz="2000" kern="0" dirty="0" err="1" smtClean="0">
                <a:latin typeface="+mn-lt"/>
              </a:rPr>
              <a:t>abaqus</a:t>
            </a:r>
            <a:r>
              <a:rPr lang="en-US" sz="2000" kern="0" dirty="0" smtClean="0">
                <a:latin typeface="+mn-lt"/>
              </a:rPr>
              <a:t> solver; s</a:t>
            </a:r>
            <a:r>
              <a:rPr kumimoji="0" lang="en-US" sz="20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ubmit</a:t>
            </a:r>
            <a:r>
              <a:rPr kumimoji="0" lang="en-US" sz="20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directly the job for analysis (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abaqus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solver embedded)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Visualization </a:t>
            </a:r>
            <a:r>
              <a:rPr lang="en-US" sz="2000" b="1" kern="0" dirty="0" smtClean="0">
                <a:latin typeface="+mn-lt"/>
              </a:rPr>
              <a:t>–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View your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istrator\My Documents\My Screen Captures\Create Part_2.jpg"/>
          <p:cNvPicPr>
            <a:picLocks noChangeAspect="1" noChangeArrowheads="1"/>
          </p:cNvPicPr>
          <p:nvPr/>
        </p:nvPicPr>
        <p:blipFill>
          <a:blip r:embed="rId2" cstate="print"/>
          <a:srcRect b="26415"/>
          <a:stretch>
            <a:fillRect/>
          </a:stretch>
        </p:blipFill>
        <p:spPr bwMode="auto">
          <a:xfrm>
            <a:off x="285719" y="928670"/>
            <a:ext cx="4050869" cy="365245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-24"/>
            <a:ext cx="5943600" cy="838200"/>
          </a:xfrm>
        </p:spPr>
        <p:txBody>
          <a:bodyPr/>
          <a:lstStyle/>
          <a:p>
            <a:r>
              <a:rPr lang="en-US" dirty="0" smtClean="0"/>
              <a:t>Exercise 1 – Modeling geometry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350B5A-2186-4B0E-80A4-4A82DF06C47B}" type="slidenum">
              <a:rPr lang="it-IT" smtClean="0"/>
              <a:pPr>
                <a:defRPr/>
              </a:pPr>
              <a:t>21</a:t>
            </a:fld>
            <a:endParaRPr lang="it-IT" dirty="0"/>
          </a:p>
        </p:txBody>
      </p:sp>
      <p:sp>
        <p:nvSpPr>
          <p:cNvPr id="5" name="TextBox 4"/>
          <p:cNvSpPr txBox="1"/>
          <p:nvPr/>
        </p:nvSpPr>
        <p:spPr>
          <a:xfrm>
            <a:off x="4427984" y="908720"/>
            <a:ext cx="44644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Calibri" pitchFamily="34" charset="0"/>
              </a:rPr>
              <a:t>Module Part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Sketch the part as 2D planar deformable wire</a:t>
            </a:r>
          </a:p>
          <a:p>
            <a:r>
              <a:rPr lang="en-US" dirty="0" smtClean="0">
                <a:latin typeface="Calibri" pitchFamily="34" charset="0"/>
              </a:rPr>
              <a:t>Note: in module part it’s possible to create 1D, 2D and 3D geometry as like as another CAD software</a:t>
            </a:r>
          </a:p>
          <a:p>
            <a:r>
              <a:rPr lang="en-US" dirty="0" err="1" smtClean="0">
                <a:latin typeface="Calibri" pitchFamily="34" charset="0"/>
              </a:rPr>
              <a:t>AbaqusCAE</a:t>
            </a:r>
            <a:r>
              <a:rPr lang="en-US" dirty="0" smtClean="0">
                <a:latin typeface="Calibri" pitchFamily="34" charset="0"/>
              </a:rPr>
              <a:t> is not so powerful: if you want to create complex geometry, it’s better to use other CAD system (CATIA, </a:t>
            </a:r>
            <a:r>
              <a:rPr lang="en-US" dirty="0" err="1" smtClean="0">
                <a:latin typeface="Calibri" pitchFamily="34" charset="0"/>
              </a:rPr>
              <a:t>ProE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SolidWorks</a:t>
            </a:r>
            <a:r>
              <a:rPr lang="en-US" dirty="0" smtClean="0">
                <a:latin typeface="Calibri" pitchFamily="34" charset="0"/>
              </a:rPr>
              <a:t>,…) and import the model in </a:t>
            </a:r>
            <a:r>
              <a:rPr lang="en-US" dirty="0" err="1" smtClean="0">
                <a:latin typeface="Calibri" pitchFamily="34" charset="0"/>
              </a:rPr>
              <a:t>AbaqusCAE</a:t>
            </a:r>
            <a:endParaRPr lang="en-US" dirty="0" smtClean="0"/>
          </a:p>
        </p:txBody>
      </p:sp>
      <p:sp>
        <p:nvSpPr>
          <p:cNvPr id="7" name="Oval 6"/>
          <p:cNvSpPr/>
          <p:nvPr/>
        </p:nvSpPr>
        <p:spPr bwMode="auto">
          <a:xfrm>
            <a:off x="350457" y="975975"/>
            <a:ext cx="405119" cy="36479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913404" y="1911509"/>
            <a:ext cx="714380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475656" y="2492896"/>
            <a:ext cx="864096" cy="28803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1508835" y="3933056"/>
            <a:ext cx="542885" cy="36004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Materi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908720"/>
            <a:ext cx="4399900" cy="4320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-24"/>
            <a:ext cx="5943600" cy="838200"/>
          </a:xfrm>
        </p:spPr>
        <p:txBody>
          <a:bodyPr/>
          <a:lstStyle/>
          <a:p>
            <a:r>
              <a:rPr lang="en-US" dirty="0" smtClean="0"/>
              <a:t>Exercise 1 – Defining property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350B5A-2186-4B0E-80A4-4A82DF06C47B}" type="slidenum">
              <a:rPr lang="it-IT" smtClean="0"/>
              <a:pPr>
                <a:defRPr/>
              </a:pPr>
              <a:t>22</a:t>
            </a:fld>
            <a:endParaRPr lang="it-IT" dirty="0"/>
          </a:p>
        </p:txBody>
      </p:sp>
      <p:sp>
        <p:nvSpPr>
          <p:cNvPr id="5" name="TextBox 4"/>
          <p:cNvSpPr txBox="1"/>
          <p:nvPr/>
        </p:nvSpPr>
        <p:spPr>
          <a:xfrm>
            <a:off x="4644008" y="980728"/>
            <a:ext cx="4000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Calibri" pitchFamily="34" charset="0"/>
              </a:rPr>
              <a:t>Module Property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Define material property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Create section with area A and material just defined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Assign the section defined to the relative segment of the structure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rgbClr val="0070C0"/>
              </a:solidFill>
              <a:latin typeface="Calibri" pitchFamily="34" charset="0"/>
            </a:endParaRPr>
          </a:p>
          <a:p>
            <a:pPr lvl="1"/>
            <a:endParaRPr lang="en-US" dirty="0" smtClean="0"/>
          </a:p>
        </p:txBody>
      </p:sp>
      <p:sp>
        <p:nvSpPr>
          <p:cNvPr id="7" name="Oval 6"/>
          <p:cNvSpPr/>
          <p:nvPr/>
        </p:nvSpPr>
        <p:spPr bwMode="auto">
          <a:xfrm>
            <a:off x="107504" y="1119991"/>
            <a:ext cx="405119" cy="36479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3568" y="1988840"/>
            <a:ext cx="714380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187624" y="2780928"/>
            <a:ext cx="785818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 descr="C:\Documents and Settings\Administrator\My Documents\My Screen Captures\Create Sec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005064"/>
            <a:ext cx="3390902" cy="2496370"/>
          </a:xfrm>
          <a:prstGeom prst="rect">
            <a:avLst/>
          </a:prstGeom>
          <a:noFill/>
        </p:spPr>
      </p:pic>
      <p:sp>
        <p:nvSpPr>
          <p:cNvPr id="16" name="Oval 15"/>
          <p:cNvSpPr/>
          <p:nvPr/>
        </p:nvSpPr>
        <p:spPr bwMode="auto">
          <a:xfrm>
            <a:off x="7164288" y="5013176"/>
            <a:ext cx="470877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1115616" y="4509120"/>
            <a:ext cx="576064" cy="36004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436096" y="4005064"/>
            <a:ext cx="470877" cy="293355"/>
          </a:xfrm>
          <a:prstGeom prst="ellipse">
            <a:avLst/>
          </a:prstGeom>
          <a:noFill/>
          <a:ln w="28575" cap="flat" cmpd="sng" algn="ctr">
            <a:solidFill>
              <a:srgbClr val="00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1907704" y="4509121"/>
            <a:ext cx="576064" cy="36004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" name="Straight Arrow Connector 14"/>
          <p:cNvCxnSpPr>
            <a:stCxn id="29" idx="1"/>
            <a:endCxn id="7" idx="6"/>
          </p:cNvCxnSpPr>
          <p:nvPr/>
        </p:nvCxnSpPr>
        <p:spPr bwMode="auto">
          <a:xfrm rot="10800000">
            <a:off x="512624" y="1302388"/>
            <a:ext cx="4203393" cy="25440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endCxn id="23" idx="2"/>
          </p:cNvCxnSpPr>
          <p:nvPr/>
        </p:nvCxnSpPr>
        <p:spPr bwMode="auto">
          <a:xfrm rot="16200000" flipH="1">
            <a:off x="4717347" y="3787709"/>
            <a:ext cx="933443" cy="504056"/>
          </a:xfrm>
          <a:prstGeom prst="straightConnector1">
            <a:avLst/>
          </a:prstGeom>
          <a:noFill/>
          <a:ln w="28575" cap="flat" cmpd="sng" algn="ctr">
            <a:solidFill>
              <a:srgbClr val="0033CC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23" name="Oval 22"/>
          <p:cNvSpPr/>
          <p:nvPr/>
        </p:nvSpPr>
        <p:spPr bwMode="auto">
          <a:xfrm>
            <a:off x="5436096" y="4359781"/>
            <a:ext cx="470877" cy="293355"/>
          </a:xfrm>
          <a:prstGeom prst="ellipse">
            <a:avLst/>
          </a:prstGeom>
          <a:noFill/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4" name="Straight Arrow Connector 23"/>
          <p:cNvCxnSpPr>
            <a:endCxn id="12" idx="0"/>
          </p:cNvCxnSpPr>
          <p:nvPr/>
        </p:nvCxnSpPr>
        <p:spPr bwMode="auto">
          <a:xfrm rot="10800000" flipV="1">
            <a:off x="5671536" y="2420888"/>
            <a:ext cx="2500865" cy="1584176"/>
          </a:xfrm>
          <a:prstGeom prst="straightConnector1">
            <a:avLst/>
          </a:prstGeom>
          <a:noFill/>
          <a:ln w="28575" cap="flat" cmpd="sng" algn="ctr">
            <a:solidFill>
              <a:srgbClr val="00CC00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29" name="Rectangle 28"/>
          <p:cNvSpPr/>
          <p:nvPr/>
        </p:nvSpPr>
        <p:spPr bwMode="auto">
          <a:xfrm>
            <a:off x="4716016" y="1412776"/>
            <a:ext cx="3456384" cy="28803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716016" y="1772816"/>
            <a:ext cx="3456384" cy="720080"/>
          </a:xfrm>
          <a:prstGeom prst="rect">
            <a:avLst/>
          </a:prstGeom>
          <a:noFill/>
          <a:ln w="9525" cap="flat" cmpd="sng" algn="ctr">
            <a:solidFill>
              <a:srgbClr val="00CC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716016" y="2564904"/>
            <a:ext cx="3744416" cy="1008112"/>
          </a:xfrm>
          <a:prstGeom prst="rect">
            <a:avLst/>
          </a:prstGeom>
          <a:noFill/>
          <a:ln w="9525" cap="flat" cmpd="sng" algn="ctr">
            <a:solidFill>
              <a:srgbClr val="0033CC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6" grpId="0" animBg="1"/>
      <p:bldP spid="17" grpId="0" animBg="1"/>
      <p:bldP spid="12" grpId="0" animBg="1"/>
      <p:bldP spid="14" grpId="0" animBg="1"/>
      <p:bldP spid="23" grpId="0" animBg="1"/>
      <p:bldP spid="29" grpId="0" animBg="1"/>
      <p:bldP spid="31" grpId="0" animBg="1"/>
      <p:bldP spid="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102" y="-24"/>
            <a:ext cx="5943600" cy="838200"/>
          </a:xfrm>
        </p:spPr>
        <p:txBody>
          <a:bodyPr/>
          <a:lstStyle/>
          <a:p>
            <a:r>
              <a:rPr lang="en-US" dirty="0" smtClean="0"/>
              <a:t>Exercise 1 – Assembly and CSYS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350B5A-2186-4B0E-80A4-4A82DF06C47B}" type="slidenum">
              <a:rPr lang="it-IT" smtClean="0"/>
              <a:pPr>
                <a:defRPr/>
              </a:pPr>
              <a:t>23</a:t>
            </a:fld>
            <a:endParaRPr lang="it-IT" dirty="0"/>
          </a:p>
        </p:txBody>
      </p:sp>
      <p:pic>
        <p:nvPicPr>
          <p:cNvPr id="6" name="Picture 5" descr="C:\Documents and Settings\Administrator\My Documents\My Screen Captures\AbaqusCAE 6.9-1 - Model Database DWorking DirUniversityPresentationFEM CourseExcercise2.cae [Viewport 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00108"/>
            <a:ext cx="3940308" cy="4877164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 bwMode="auto">
          <a:xfrm>
            <a:off x="544112" y="1484784"/>
            <a:ext cx="571504" cy="43204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763688" y="2780928"/>
            <a:ext cx="1143008" cy="504056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971600" y="5301208"/>
            <a:ext cx="500066" cy="42862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16016" y="1071546"/>
            <a:ext cx="41764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Calibri" pitchFamily="34" charset="0"/>
              </a:rPr>
              <a:t>Module Assembly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Assembly the part!! Even if there’s only one part it must be create an assembly (instance)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Assembly may be created as dependent  (the mesh will be created on each part) or independent  (the mesh will be created on the assembly-instance)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Create a new CSYS rectangular located in 3 and directed as segment 3 (use 3 point method)</a:t>
            </a:r>
            <a:endParaRPr lang="en-US" dirty="0" smtClean="0"/>
          </a:p>
        </p:txBody>
      </p:sp>
      <p:cxnSp>
        <p:nvCxnSpPr>
          <p:cNvPr id="19" name="Straight Arrow Connector 18"/>
          <p:cNvCxnSpPr>
            <a:endCxn id="7" idx="6"/>
          </p:cNvCxnSpPr>
          <p:nvPr/>
        </p:nvCxnSpPr>
        <p:spPr bwMode="auto">
          <a:xfrm rot="10800000" flipV="1">
            <a:off x="1115616" y="1628798"/>
            <a:ext cx="3672408" cy="7201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endCxn id="9" idx="6"/>
          </p:cNvCxnSpPr>
          <p:nvPr/>
        </p:nvCxnSpPr>
        <p:spPr bwMode="auto">
          <a:xfrm rot="10800000" flipV="1">
            <a:off x="1471666" y="4941170"/>
            <a:ext cx="3388366" cy="574352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102" y="-24"/>
            <a:ext cx="5943600" cy="838200"/>
          </a:xfrm>
        </p:spPr>
        <p:txBody>
          <a:bodyPr/>
          <a:lstStyle/>
          <a:p>
            <a:r>
              <a:rPr lang="it-IT" dirty="0" smtClean="0"/>
              <a:t>Exercise 1 – Step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350B5A-2186-4B0E-80A4-4A82DF06C47B}" type="slidenum">
              <a:rPr lang="it-IT" smtClean="0"/>
              <a:pPr>
                <a:defRPr/>
              </a:pPr>
              <a:t>24</a:t>
            </a:fld>
            <a:endParaRPr lang="it-IT" dirty="0"/>
          </a:p>
        </p:txBody>
      </p:sp>
      <p:pic>
        <p:nvPicPr>
          <p:cNvPr id="12" name="Picture 11" descr="Ste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000107"/>
            <a:ext cx="3714776" cy="55657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44008" y="1071546"/>
            <a:ext cx="3928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Calibri" pitchFamily="34" charset="0"/>
              </a:rPr>
              <a:t>Module Step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Create a step in which it’s defined the analysis type (static, dynamic, frequency)  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For this ex: static, general 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rgbClr val="0070C0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rgbClr val="0070C0"/>
              </a:solidFill>
              <a:latin typeface="Calibri" pitchFamily="34" charset="0"/>
            </a:endParaRPr>
          </a:p>
          <a:p>
            <a:pPr lvl="1"/>
            <a:endParaRPr lang="en-US" dirty="0" smtClean="0"/>
          </a:p>
        </p:txBody>
      </p:sp>
      <p:sp>
        <p:nvSpPr>
          <p:cNvPr id="14" name="Oval 13"/>
          <p:cNvSpPr/>
          <p:nvPr/>
        </p:nvSpPr>
        <p:spPr bwMode="auto">
          <a:xfrm>
            <a:off x="1285852" y="5072074"/>
            <a:ext cx="1214446" cy="42862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102" y="-24"/>
            <a:ext cx="5943600" cy="838200"/>
          </a:xfrm>
        </p:spPr>
        <p:txBody>
          <a:bodyPr/>
          <a:lstStyle/>
          <a:p>
            <a:r>
              <a:rPr lang="it-IT" dirty="0" smtClean="0"/>
              <a:t>Exercise 1 – Load and boundary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350B5A-2186-4B0E-80A4-4A82DF06C47B}" type="slidenum">
              <a:rPr lang="it-IT" smtClean="0"/>
              <a:pPr>
                <a:defRPr/>
              </a:pPr>
              <a:t>25</a:t>
            </a:fld>
            <a:endParaRPr lang="it-IT" dirty="0"/>
          </a:p>
        </p:txBody>
      </p:sp>
      <p:pic>
        <p:nvPicPr>
          <p:cNvPr id="5" name="Picture 6" descr="C:\Documents and Settings\Administrator\My Documents\My Screen Captures\Create Boundary Condi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643314"/>
            <a:ext cx="2857520" cy="2857520"/>
          </a:xfrm>
          <a:prstGeom prst="rect">
            <a:avLst/>
          </a:prstGeom>
          <a:noFill/>
        </p:spPr>
      </p:pic>
      <p:pic>
        <p:nvPicPr>
          <p:cNvPr id="6" name="Picture 7" descr="C:\Documents and Settings\Administrator\My Documents\My Screen Captures\AbaqusCAE 6.9-1 - Model Database DWorking DirUniversityPresentationFEM CourseExcercise2.cae [Viewport 1]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663074"/>
            <a:ext cx="2299565" cy="2837760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 bwMode="auto">
          <a:xfrm>
            <a:off x="1428728" y="4850157"/>
            <a:ext cx="1000132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14282" y="4071942"/>
            <a:ext cx="285752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071934" y="4564405"/>
            <a:ext cx="428628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" name="Picture 2" descr="C:\Documents and Settings\Administrator\My Documents\My Screen Captures\AbaqusCAE 6.9-1 - Model Database DWorking DirUniversityPresentationFEM CourseExcercise2.cae [Viewport 1]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5443172"/>
            <a:ext cx="1857388" cy="986224"/>
          </a:xfrm>
          <a:prstGeom prst="rect">
            <a:avLst/>
          </a:prstGeom>
          <a:noFill/>
        </p:spPr>
      </p:pic>
      <p:sp>
        <p:nvSpPr>
          <p:cNvPr id="11" name="Oval 10"/>
          <p:cNvSpPr/>
          <p:nvPr/>
        </p:nvSpPr>
        <p:spPr bwMode="auto">
          <a:xfrm>
            <a:off x="5929322" y="5850289"/>
            <a:ext cx="1019226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Picture 11" descr="Loa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928671"/>
            <a:ext cx="2859404" cy="26432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86314" y="1071546"/>
            <a:ext cx="37862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Calibri" pitchFamily="34" charset="0"/>
              </a:rPr>
              <a:t>Module Load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Define the force in 2  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Define boundary condition in 1, 2 and 3 (for bc_3 use local CSYS)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rgbClr val="0070C0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rgbClr val="0070C0"/>
              </a:solidFill>
              <a:latin typeface="Calibri" pitchFamily="34" charset="0"/>
            </a:endParaRPr>
          </a:p>
          <a:p>
            <a:pPr lvl="1"/>
            <a:endParaRPr lang="en-US" dirty="0" smtClean="0"/>
          </a:p>
        </p:txBody>
      </p:sp>
      <p:sp>
        <p:nvSpPr>
          <p:cNvPr id="14" name="Oval 13"/>
          <p:cNvSpPr/>
          <p:nvPr/>
        </p:nvSpPr>
        <p:spPr bwMode="auto">
          <a:xfrm>
            <a:off x="214282" y="1071546"/>
            <a:ext cx="285752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899592" y="1412776"/>
            <a:ext cx="1000132" cy="29335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102" y="-24"/>
            <a:ext cx="5943600" cy="838200"/>
          </a:xfrm>
        </p:spPr>
        <p:txBody>
          <a:bodyPr/>
          <a:lstStyle/>
          <a:p>
            <a:r>
              <a:rPr lang="it-IT" dirty="0" smtClean="0"/>
              <a:t>Exercise 1 - Mesh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350B5A-2186-4B0E-80A4-4A82DF06C47B}" type="slidenum">
              <a:rPr lang="it-IT" smtClean="0"/>
              <a:pPr>
                <a:defRPr/>
              </a:pPr>
              <a:t>26</a:t>
            </a:fld>
            <a:endParaRPr lang="it-IT" dirty="0"/>
          </a:p>
        </p:txBody>
      </p:sp>
      <p:pic>
        <p:nvPicPr>
          <p:cNvPr id="5" name="Picture 4" descr="Mesh_contr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081093"/>
            <a:ext cx="4224736" cy="42767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86314" y="1071546"/>
            <a:ext cx="37862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Calibri" pitchFamily="34" charset="0"/>
              </a:rPr>
              <a:t>Module Mesh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Assign mesh type (solver standard-static, order linear, family truss)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Define mesh seed (partition of the edge): seed by size (assign dimension of element); seed by number (define number of elem. on the edge)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Create mesh of the part (automatic process)</a:t>
            </a:r>
            <a:endParaRPr lang="en-US" dirty="0" smtClean="0"/>
          </a:p>
        </p:txBody>
      </p:sp>
      <p:cxnSp>
        <p:nvCxnSpPr>
          <p:cNvPr id="7" name="Straight Arrow Connector 6"/>
          <p:cNvCxnSpPr>
            <a:endCxn id="8" idx="6"/>
          </p:cNvCxnSpPr>
          <p:nvPr/>
        </p:nvCxnSpPr>
        <p:spPr bwMode="auto">
          <a:xfrm rot="10800000" flipV="1">
            <a:off x="857224" y="1714487"/>
            <a:ext cx="4000528" cy="750099"/>
          </a:xfrm>
          <a:prstGeom prst="straightConnector1">
            <a:avLst/>
          </a:prstGeom>
          <a:noFill/>
          <a:ln w="28575" cap="flat" cmpd="sng" algn="ctr">
            <a:solidFill>
              <a:srgbClr val="00CC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7"/>
          <p:cNvSpPr/>
          <p:nvPr/>
        </p:nvSpPr>
        <p:spPr bwMode="auto">
          <a:xfrm>
            <a:off x="428596" y="2285992"/>
            <a:ext cx="428628" cy="357190"/>
          </a:xfrm>
          <a:prstGeom prst="ellipse">
            <a:avLst/>
          </a:prstGeom>
          <a:noFill/>
          <a:ln w="28575" cap="flat" cmpd="sng" algn="ctr">
            <a:solidFill>
              <a:srgbClr val="00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428596" y="1571612"/>
            <a:ext cx="428628" cy="357190"/>
          </a:xfrm>
          <a:prstGeom prst="ellipse">
            <a:avLst/>
          </a:prstGeom>
          <a:noFill/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Straight Arrow Connector 11"/>
          <p:cNvCxnSpPr>
            <a:endCxn id="10" idx="5"/>
          </p:cNvCxnSpPr>
          <p:nvPr/>
        </p:nvCxnSpPr>
        <p:spPr bwMode="auto">
          <a:xfrm rot="10800000">
            <a:off x="794454" y="1876494"/>
            <a:ext cx="4065579" cy="904435"/>
          </a:xfrm>
          <a:prstGeom prst="straightConnector1">
            <a:avLst/>
          </a:prstGeom>
          <a:noFill/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endCxn id="16" idx="5"/>
          </p:cNvCxnSpPr>
          <p:nvPr/>
        </p:nvCxnSpPr>
        <p:spPr bwMode="auto">
          <a:xfrm rot="10800000">
            <a:off x="794454" y="2233684"/>
            <a:ext cx="4065579" cy="2707485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Oval 15"/>
          <p:cNvSpPr/>
          <p:nvPr/>
        </p:nvSpPr>
        <p:spPr bwMode="auto">
          <a:xfrm>
            <a:off x="428596" y="1928802"/>
            <a:ext cx="428628" cy="35719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102" y="-24"/>
            <a:ext cx="5943600" cy="838200"/>
          </a:xfrm>
        </p:spPr>
        <p:txBody>
          <a:bodyPr/>
          <a:lstStyle/>
          <a:p>
            <a:r>
              <a:rPr lang="it-IT" dirty="0" smtClean="0"/>
              <a:t>Exercise 1 - Job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350B5A-2186-4B0E-80A4-4A82DF06C47B}" type="slidenum">
              <a:rPr lang="it-IT" smtClean="0"/>
              <a:pPr>
                <a:defRPr/>
              </a:pPr>
              <a:t>27</a:t>
            </a:fld>
            <a:endParaRPr lang="it-IT" dirty="0"/>
          </a:p>
        </p:txBody>
      </p:sp>
      <p:pic>
        <p:nvPicPr>
          <p:cNvPr id="5" name="Picture 4" descr="Jo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052736"/>
            <a:ext cx="5648325" cy="2762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12160" y="1071546"/>
            <a:ext cx="29523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Calibri" pitchFamily="34" charset="0"/>
              </a:rPr>
              <a:t>Module Mesh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Write input file (launch the solver from external shell)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Data check (evaluate </a:t>
            </a:r>
            <a:r>
              <a:rPr lang="en-US" dirty="0" err="1" smtClean="0">
                <a:latin typeface="Calibri" pitchFamily="34" charset="0"/>
              </a:rPr>
              <a:t>inp</a:t>
            </a:r>
            <a:r>
              <a:rPr lang="en-US" dirty="0" smtClean="0">
                <a:latin typeface="Calibri" pitchFamily="34" charset="0"/>
              </a:rPr>
              <a:t> file – find error)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Submit: launch solver (write files in work directory: see .</a:t>
            </a:r>
            <a:r>
              <a:rPr lang="en-US" dirty="0" err="1" smtClean="0">
                <a:latin typeface="Calibri" pitchFamily="34" charset="0"/>
              </a:rPr>
              <a:t>dat</a:t>
            </a:r>
            <a:r>
              <a:rPr lang="en-US" dirty="0" smtClean="0">
                <a:latin typeface="Calibri" pitchFamily="34" charset="0"/>
              </a:rPr>
              <a:t>!)</a:t>
            </a:r>
            <a:endParaRPr lang="en-US" dirty="0" smtClean="0"/>
          </a:p>
        </p:txBody>
      </p:sp>
      <p:sp>
        <p:nvSpPr>
          <p:cNvPr id="7" name="Oval 6"/>
          <p:cNvSpPr/>
          <p:nvPr/>
        </p:nvSpPr>
        <p:spPr bwMode="auto">
          <a:xfrm>
            <a:off x="5148064" y="1628800"/>
            <a:ext cx="720080" cy="28803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Straight Arrow Connector 7"/>
          <p:cNvCxnSpPr>
            <a:endCxn id="7" idx="7"/>
          </p:cNvCxnSpPr>
          <p:nvPr/>
        </p:nvCxnSpPr>
        <p:spPr bwMode="auto">
          <a:xfrm rot="10800000">
            <a:off x="5762692" y="1670981"/>
            <a:ext cx="393487" cy="29826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5148064" y="1916832"/>
            <a:ext cx="720080" cy="288032"/>
          </a:xfrm>
          <a:prstGeom prst="ellipse">
            <a:avLst/>
          </a:prstGeom>
          <a:noFill/>
          <a:ln w="28575" cap="flat" cmpd="sng" algn="ctr">
            <a:solidFill>
              <a:srgbClr val="00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148064" y="2132856"/>
            <a:ext cx="720080" cy="288032"/>
          </a:xfrm>
          <a:prstGeom prst="ellipse">
            <a:avLst/>
          </a:prstGeom>
          <a:noFill/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5076056" y="2636912"/>
            <a:ext cx="720080" cy="288032"/>
          </a:xfrm>
          <a:prstGeom prst="ellipse">
            <a:avLst/>
          </a:prstGeom>
          <a:noFill/>
          <a:ln w="28575" cap="flat" cmpd="sng" algn="ctr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076056" y="2852936"/>
            <a:ext cx="720080" cy="288032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" name="Straight Arrow Connector 14"/>
          <p:cNvCxnSpPr>
            <a:endCxn id="11" idx="6"/>
          </p:cNvCxnSpPr>
          <p:nvPr/>
        </p:nvCxnSpPr>
        <p:spPr bwMode="auto">
          <a:xfrm rot="16200000" flipV="1">
            <a:off x="5508104" y="2420888"/>
            <a:ext cx="1008112" cy="288032"/>
          </a:xfrm>
          <a:prstGeom prst="straightConnector1">
            <a:avLst/>
          </a:prstGeom>
          <a:noFill/>
          <a:ln w="28575" cap="flat" cmpd="sng" algn="ctr">
            <a:solidFill>
              <a:srgbClr val="00CC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endCxn id="12" idx="5"/>
          </p:cNvCxnSpPr>
          <p:nvPr/>
        </p:nvCxnSpPr>
        <p:spPr bwMode="auto">
          <a:xfrm rot="16200000" flipV="1">
            <a:off x="5038244" y="3103155"/>
            <a:ext cx="1842381" cy="393485"/>
          </a:xfrm>
          <a:prstGeom prst="straightConnector1">
            <a:avLst/>
          </a:prstGeom>
          <a:noFill/>
          <a:ln w="28575" cap="flat" cmpd="sng" algn="ctr">
            <a:solidFill>
              <a:srgbClr val="0033CC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67544" y="3919696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Monitor: pop-up window with warnings, errors and process messages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</a:rPr>
              <a:t> Results: load the solution of the analysis (it brings you to module visualization) </a:t>
            </a:r>
          </a:p>
        </p:txBody>
      </p:sp>
      <p:cxnSp>
        <p:nvCxnSpPr>
          <p:cNvPr id="25" name="Straight Arrow Connector 24"/>
          <p:cNvCxnSpPr>
            <a:endCxn id="14" idx="4"/>
          </p:cNvCxnSpPr>
          <p:nvPr/>
        </p:nvCxnSpPr>
        <p:spPr bwMode="auto">
          <a:xfrm rot="5400000" flipH="1" flipV="1">
            <a:off x="4355976" y="4077072"/>
            <a:ext cx="2016224" cy="144016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endCxn id="13" idx="2"/>
          </p:cNvCxnSpPr>
          <p:nvPr/>
        </p:nvCxnSpPr>
        <p:spPr bwMode="auto">
          <a:xfrm flipV="1">
            <a:off x="683568" y="2780928"/>
            <a:ext cx="4392488" cy="1296145"/>
          </a:xfrm>
          <a:prstGeom prst="straightConnector1">
            <a:avLst/>
          </a:prstGeom>
          <a:noFill/>
          <a:ln w="28575" cap="flat" cmpd="sng" algn="ctr">
            <a:solidFill>
              <a:srgbClr val="FF99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350B5A-2186-4B0E-80A4-4A82DF06C47B}" type="slidenum">
              <a:rPr lang="it-IT" smtClean="0"/>
              <a:pPr>
                <a:defRPr/>
              </a:pPr>
              <a:t>28</a:t>
            </a:fld>
            <a:endParaRPr lang="it-IT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0700" y="1476375"/>
            <a:ext cx="58674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9138" y="-24"/>
            <a:ext cx="5943600" cy="838200"/>
          </a:xfrm>
        </p:spPr>
        <p:txBody>
          <a:bodyPr/>
          <a:lstStyle/>
          <a:p>
            <a:r>
              <a:rPr lang="it-IT" sz="2800" dirty="0" smtClean="0"/>
              <a:t>Summary</a:t>
            </a:r>
            <a:endParaRPr lang="it-IT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3</a:t>
            </a:fld>
            <a:endParaRPr lang="it-IT" dirty="0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 bwMode="auto">
          <a:xfrm>
            <a:off x="611560" y="980728"/>
            <a:ext cx="8032976" cy="553881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 lIns="36000" tIns="36000" rIns="36000" bIns="36000">
            <a:spAutoFit/>
          </a:bodyPr>
          <a:lstStyle/>
          <a:p>
            <a:pPr defTabSz="0" eaLnBrk="0" hangingPunct="0">
              <a:spcBef>
                <a:spcPct val="20000"/>
              </a:spcBef>
            </a:pPr>
            <a:r>
              <a:rPr lang="en-US" b="1" dirty="0">
                <a:latin typeface="Calibri" pitchFamily="34" charset="0"/>
              </a:rPr>
              <a:t>Subjects covered in this tutorial</a:t>
            </a:r>
            <a:endParaRPr lang="it-IT" b="1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  <a:buFont typeface="Wingdings" pitchFamily="2" charset="2"/>
              <a:buChar char="ü"/>
              <a:tabLst>
                <a:tab pos="36000" algn="l"/>
              </a:tabLst>
            </a:pPr>
            <a:r>
              <a:rPr lang="en-US" dirty="0" smtClean="0">
                <a:latin typeface="Calibri" pitchFamily="34" charset="0"/>
              </a:rPr>
              <a:t> An introduction to </a:t>
            </a:r>
            <a:r>
              <a:rPr lang="en-US" dirty="0" err="1" smtClean="0">
                <a:latin typeface="Calibri" pitchFamily="34" charset="0"/>
              </a:rPr>
              <a:t>Abaqus</a:t>
            </a:r>
            <a:r>
              <a:rPr lang="en-US" dirty="0" smtClean="0">
                <a:latin typeface="Calibri" pitchFamily="34" charset="0"/>
              </a:rPr>
              <a:t> / </a:t>
            </a:r>
            <a:r>
              <a:rPr lang="en-US" dirty="0" err="1" smtClean="0">
                <a:latin typeface="Calibri" pitchFamily="34" charset="0"/>
              </a:rPr>
              <a:t>AbaqusCAE</a:t>
            </a:r>
            <a:r>
              <a:rPr lang="en-US" dirty="0" smtClean="0">
                <a:latin typeface="Calibri" pitchFamily="34" charset="0"/>
              </a:rPr>
              <a:t> for beginners</a:t>
            </a:r>
          </a:p>
          <a:p>
            <a:pPr defTabSz="0" eaLnBrk="0" hangingPunct="0">
              <a:spcBef>
                <a:spcPct val="20000"/>
              </a:spcBef>
              <a:buFont typeface="Wingdings" pitchFamily="2" charset="2"/>
              <a:buChar char="ü"/>
              <a:tabLst>
                <a:tab pos="360000" algn="l"/>
              </a:tabLst>
            </a:pPr>
            <a:r>
              <a:rPr lang="en-US" dirty="0" smtClean="0">
                <a:latin typeface="Calibri" pitchFamily="34" charset="0"/>
              </a:rPr>
              <a:t> A </a:t>
            </a:r>
            <a:r>
              <a:rPr lang="en-US" dirty="0">
                <a:latin typeface="Calibri" pitchFamily="34" charset="0"/>
              </a:rPr>
              <a:t>guided example to construct the finite element model </a:t>
            </a:r>
            <a:r>
              <a:rPr lang="en-US" dirty="0" smtClean="0">
                <a:latin typeface="Calibri" pitchFamily="34" charset="0"/>
              </a:rPr>
              <a:t>		of a simple structure</a:t>
            </a:r>
            <a:endParaRPr lang="it-IT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dirty="0" smtClean="0">
                <a:latin typeface="Calibri" pitchFamily="34" charset="0"/>
              </a:rPr>
              <a:t> Comparison analytical </a:t>
            </a:r>
            <a:r>
              <a:rPr lang="en-US" dirty="0" err="1" smtClean="0">
                <a:latin typeface="Calibri" pitchFamily="34" charset="0"/>
              </a:rPr>
              <a:t>vs</a:t>
            </a:r>
            <a:r>
              <a:rPr lang="en-US" dirty="0" smtClean="0">
                <a:latin typeface="Calibri" pitchFamily="34" charset="0"/>
              </a:rPr>
              <a:t> numerical solutions</a:t>
            </a:r>
          </a:p>
          <a:p>
            <a:pPr defTabSz="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dirty="0" smtClean="0">
                <a:latin typeface="Calibri" pitchFamily="34" charset="0"/>
              </a:rPr>
              <a:t> Other few exercises</a:t>
            </a:r>
            <a:endParaRPr lang="it-IT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  <a:buFont typeface="Wingdings" pitchFamily="2" charset="2"/>
              <a:buChar char="ü"/>
            </a:pPr>
            <a:endParaRPr lang="it-IT" b="1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</a:pPr>
            <a:r>
              <a:rPr lang="it-IT" b="1" dirty="0" smtClean="0">
                <a:latin typeface="Calibri" pitchFamily="34" charset="0"/>
              </a:rPr>
              <a:t>Lab –course structure:</a:t>
            </a:r>
            <a:endParaRPr lang="it-IT" b="1" dirty="0">
              <a:latin typeface="Calibri" pitchFamily="34" charset="0"/>
            </a:endParaRPr>
          </a:p>
          <a:p>
            <a:pPr defTabSz="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dirty="0" smtClean="0">
                <a:latin typeface="Calibri" pitchFamily="34" charset="0"/>
              </a:rPr>
              <a:t> In each lesson one example will be presented and explained</a:t>
            </a:r>
          </a:p>
          <a:p>
            <a:pPr defTabSz="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dirty="0" smtClean="0">
                <a:latin typeface="Calibri" pitchFamily="34" charset="0"/>
              </a:rPr>
              <a:t> At the end of each lesson, few exercises will be proposed in order to evaluate comprehension</a:t>
            </a:r>
          </a:p>
          <a:p>
            <a:pPr defTabSz="0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en-US" dirty="0" smtClean="0">
                <a:latin typeface="Calibri" pitchFamily="34" charset="0"/>
              </a:rPr>
              <a:t> For the final evaluation it’s necessary to produce the collection of the proposed exercises solved and discussed</a:t>
            </a:r>
            <a:endParaRPr lang="it-IT" dirty="0">
              <a:latin typeface="Calibri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4</a:t>
            </a:fld>
            <a:endParaRPr lang="it-IT" dirty="0"/>
          </a:p>
        </p:txBody>
      </p:sp>
      <p:sp>
        <p:nvSpPr>
          <p:cNvPr id="5" name="Rectangle 4"/>
          <p:cNvSpPr/>
          <p:nvPr/>
        </p:nvSpPr>
        <p:spPr>
          <a:xfrm>
            <a:off x="357158" y="1071546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Calibri" pitchFamily="34" charset="0"/>
              </a:rPr>
              <a:t>        </a:t>
            </a:r>
            <a:r>
              <a:rPr lang="en-US" dirty="0" err="1" smtClean="0">
                <a:latin typeface="Calibri" pitchFamily="34" charset="0"/>
              </a:rPr>
              <a:t>Abaqus</a:t>
            </a:r>
            <a:r>
              <a:rPr lang="en-US" dirty="0" smtClean="0">
                <a:latin typeface="Calibri" pitchFamily="34" charset="0"/>
              </a:rPr>
              <a:t> is a suite of powerful engineering simulation programs, based on the finite element method, that can solve problems ranging from relatively simple linear analyses to the most challenging nonlinear </a:t>
            </a:r>
            <a:r>
              <a:rPr lang="fr-FR" dirty="0" smtClean="0">
                <a:latin typeface="Calibri" pitchFamily="34" charset="0"/>
              </a:rPr>
              <a:t>simulations.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785786" y="142852"/>
            <a:ext cx="2598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ABAQUS/CAE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7488" y="6000768"/>
            <a:ext cx="4357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Calibri" pitchFamily="34" charset="0"/>
              </a:rPr>
              <a:t>Simulation of </a:t>
            </a:r>
            <a:r>
              <a:rPr lang="en-US" i="1" dirty="0" smtClean="0">
                <a:latin typeface="Calibri" pitchFamily="34" charset="0"/>
              </a:rPr>
              <a:t>ABAQUS</a:t>
            </a:r>
            <a:r>
              <a:rPr lang="en-US" dirty="0" smtClean="0">
                <a:latin typeface="Calibri" pitchFamily="34" charset="0"/>
              </a:rPr>
              <a:t> Software </a:t>
            </a:r>
            <a:endParaRPr lang="fr-FR" dirty="0" smtClean="0">
              <a:latin typeface="Calibri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0" name="17 exemples de simulations numÃ©riques par Ã©lÃ©ments finis (Abaqus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285984" y="2571744"/>
            <a:ext cx="4786346" cy="3482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5</a:t>
            </a:fld>
            <a:endParaRPr lang="it-IT" dirty="0"/>
          </a:p>
        </p:txBody>
      </p:sp>
      <p:sp>
        <p:nvSpPr>
          <p:cNvPr id="6" name="Rectangle 5"/>
          <p:cNvSpPr/>
          <p:nvPr/>
        </p:nvSpPr>
        <p:spPr>
          <a:xfrm>
            <a:off x="1500166" y="5643578"/>
            <a:ext cx="61436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Figure.1 </a:t>
            </a:r>
            <a:r>
              <a:rPr lang="en-US" sz="2000" kern="0" dirty="0" smtClean="0">
                <a:latin typeface="+mn-lt"/>
              </a:rPr>
              <a:t>The Start Session dialog box.</a:t>
            </a:r>
            <a:endParaRPr lang="fr-FR" sz="2000" kern="0" dirty="0" smtClean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5786" y="142852"/>
            <a:ext cx="52833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err="1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Starting</a:t>
            </a:r>
            <a:r>
              <a:rPr lang="fr-FR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Session</a:t>
            </a:r>
            <a:r>
              <a:rPr lang="fr-FR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2800" b="1" dirty="0" err="1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Abaqus</a:t>
            </a:r>
            <a:r>
              <a:rPr lang="fr-FR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/CAE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9713" y="1295400"/>
            <a:ext cx="6240800" cy="434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3B421-DD2B-4287-8307-0835B9C6F811}" type="slidenum">
              <a:rPr lang="it-IT" smtClean="0"/>
              <a:pPr>
                <a:defRPr/>
              </a:pPr>
              <a:t>6</a:t>
            </a:fld>
            <a:endParaRPr lang="it-IT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071546"/>
            <a:ext cx="6143668" cy="4963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143108" y="6000768"/>
            <a:ext cx="5214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Figure.2 </a:t>
            </a:r>
            <a:r>
              <a:rPr lang="en-US" sz="2000" kern="0" dirty="0" smtClean="0">
                <a:latin typeface="+mn-lt"/>
              </a:rPr>
              <a:t>Components of the main window.</a:t>
            </a:r>
            <a:endParaRPr lang="fr-FR" sz="2000" kern="0" dirty="0" smtClean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8662" y="142852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Components of the main window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D7578A-CFC4-4BD2-84E4-E467E3B5BFA8}" type="slidenum">
              <a:rPr lang="it-IT" smtClean="0"/>
              <a:pPr>
                <a:defRPr/>
              </a:pPr>
              <a:t>7</a:t>
            </a:fld>
            <a:endParaRPr lang="it-IT" dirty="0"/>
          </a:p>
        </p:txBody>
      </p:sp>
      <p:sp>
        <p:nvSpPr>
          <p:cNvPr id="3" name="Rectangle 2"/>
          <p:cNvSpPr/>
          <p:nvPr/>
        </p:nvSpPr>
        <p:spPr>
          <a:xfrm>
            <a:off x="285720" y="1214422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err="1" smtClean="0">
                <a:solidFill>
                  <a:srgbClr val="0033CC"/>
                </a:solidFill>
                <a:latin typeface="+mn-lt"/>
              </a:rPr>
              <a:t>Title</a:t>
            </a:r>
            <a:r>
              <a:rPr lang="fr-FR" sz="2000" b="1" kern="0" dirty="0" smtClean="0">
                <a:solidFill>
                  <a:srgbClr val="0033CC"/>
                </a:solidFill>
                <a:latin typeface="+mn-lt"/>
              </a:rPr>
              <a:t> bar</a:t>
            </a:r>
          </a:p>
          <a:p>
            <a:r>
              <a:rPr lang="en-US" sz="2000" kern="0" dirty="0" smtClean="0">
                <a:latin typeface="+mn-lt"/>
              </a:rPr>
              <a:t>The title bar indicates the release of </a:t>
            </a:r>
            <a:r>
              <a:rPr lang="en-US" sz="2000" kern="0" dirty="0" err="1" smtClean="0">
                <a:latin typeface="+mn-lt"/>
              </a:rPr>
              <a:t>Abaqus</a:t>
            </a:r>
            <a:r>
              <a:rPr lang="en-US" sz="2000" kern="0" dirty="0" smtClean="0">
                <a:latin typeface="+mn-lt"/>
              </a:rPr>
              <a:t>/CAE you are running and the name of the current model </a:t>
            </a:r>
            <a:r>
              <a:rPr lang="fr-FR" sz="2000" kern="0" dirty="0" err="1" smtClean="0">
                <a:latin typeface="+mn-lt"/>
              </a:rPr>
              <a:t>database</a:t>
            </a:r>
            <a:r>
              <a:rPr lang="fr-FR" sz="2000" kern="0" dirty="0" smtClean="0">
                <a:latin typeface="+mn-lt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85720" y="2285992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smtClean="0">
                <a:solidFill>
                  <a:srgbClr val="0033CC"/>
                </a:solidFill>
                <a:latin typeface="+mn-lt"/>
              </a:rPr>
              <a:t>Menu bar</a:t>
            </a:r>
          </a:p>
          <a:p>
            <a:r>
              <a:rPr lang="en-US" sz="2000" kern="0" dirty="0" smtClean="0">
                <a:latin typeface="+mn-lt"/>
              </a:rPr>
              <a:t>The menu bar contains all the available menus; the menus give access to all the functionality in the </a:t>
            </a:r>
            <a:r>
              <a:rPr lang="fr-FR" sz="2000" kern="0" dirty="0" err="1" smtClean="0">
                <a:latin typeface="+mn-lt"/>
              </a:rPr>
              <a:t>product</a:t>
            </a:r>
            <a:r>
              <a:rPr lang="fr-FR" sz="2000" kern="0" dirty="0" smtClean="0">
                <a:latin typeface="+mn-lt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20" y="3429000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err="1" smtClean="0">
                <a:solidFill>
                  <a:srgbClr val="0033CC"/>
                </a:solidFill>
                <a:latin typeface="+mn-lt"/>
              </a:rPr>
              <a:t>Toolbars</a:t>
            </a:r>
            <a:endParaRPr lang="fr-FR" sz="2000" b="1" kern="0" dirty="0" smtClean="0">
              <a:solidFill>
                <a:srgbClr val="0033CC"/>
              </a:solidFill>
              <a:latin typeface="+mn-lt"/>
            </a:endParaRPr>
          </a:p>
          <a:p>
            <a:r>
              <a:rPr lang="en-US" sz="2000" kern="0" dirty="0" smtClean="0">
                <a:latin typeface="+mn-lt"/>
              </a:rPr>
              <a:t>The toolbars provide quick access to items that are also available in the menus.</a:t>
            </a:r>
            <a:endParaRPr lang="fr-FR" sz="2000" kern="0" dirty="0" smtClean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4534453"/>
            <a:ext cx="87868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err="1" smtClean="0">
                <a:solidFill>
                  <a:srgbClr val="0033CC"/>
                </a:solidFill>
                <a:latin typeface="+mn-lt"/>
              </a:rPr>
              <a:t>Context</a:t>
            </a:r>
            <a:r>
              <a:rPr lang="fr-FR" sz="2000" b="1" kern="0" dirty="0" smtClean="0">
                <a:solidFill>
                  <a:srgbClr val="0033CC"/>
                </a:solidFill>
                <a:latin typeface="+mn-lt"/>
              </a:rPr>
              <a:t> bar</a:t>
            </a:r>
          </a:p>
          <a:p>
            <a:r>
              <a:rPr lang="en-US" sz="2000" kern="0" dirty="0" err="1" smtClean="0">
                <a:latin typeface="+mn-lt"/>
              </a:rPr>
              <a:t>Abaqus</a:t>
            </a:r>
            <a:r>
              <a:rPr lang="en-US" sz="2000" kern="0" dirty="0" smtClean="0">
                <a:latin typeface="+mn-lt"/>
              </a:rPr>
              <a:t>/CAE is divided into a set of modules, where each module allows you to work on one aspect of your model; the Module list in the context bar allows you to move between these modules</a:t>
            </a:r>
            <a:endParaRPr lang="fr-FR" sz="2000" kern="0" dirty="0" smtClean="0">
              <a:latin typeface="+mn-lt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928662" y="142852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Components of the main window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D7578A-CFC4-4BD2-84E4-E467E3B5BFA8}" type="slidenum">
              <a:rPr lang="it-IT" smtClean="0"/>
              <a:pPr>
                <a:defRPr/>
              </a:pPr>
              <a:t>8</a:t>
            </a:fld>
            <a:endParaRPr lang="it-IT" dirty="0"/>
          </a:p>
        </p:txBody>
      </p:sp>
      <p:sp>
        <p:nvSpPr>
          <p:cNvPr id="3" name="Rectangle 2"/>
          <p:cNvSpPr/>
          <p:nvPr/>
        </p:nvSpPr>
        <p:spPr>
          <a:xfrm>
            <a:off x="214282" y="1071546"/>
            <a:ext cx="85725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smtClean="0">
                <a:solidFill>
                  <a:srgbClr val="0033CC"/>
                </a:solidFill>
                <a:latin typeface="+mn-lt"/>
              </a:rPr>
              <a:t>Model </a:t>
            </a:r>
            <a:r>
              <a:rPr lang="fr-FR" sz="2000" b="1" kern="0" dirty="0" err="1" smtClean="0">
                <a:solidFill>
                  <a:srgbClr val="0033CC"/>
                </a:solidFill>
                <a:latin typeface="+mn-lt"/>
              </a:rPr>
              <a:t>Tree</a:t>
            </a:r>
            <a:endParaRPr lang="fr-FR" sz="2000" b="1" kern="0" dirty="0" smtClean="0">
              <a:solidFill>
                <a:srgbClr val="0033CC"/>
              </a:solidFill>
              <a:latin typeface="+mn-lt"/>
            </a:endParaRPr>
          </a:p>
          <a:p>
            <a:r>
              <a:rPr lang="en-US" sz="2000" kern="0" dirty="0" smtClean="0">
                <a:latin typeface="+mn-lt"/>
              </a:rPr>
              <a:t>The Model Tree provides you with a graphical overview of your model and the objects that it contains, such as parts, materials, steps, loads, and output requests.</a:t>
            </a:r>
            <a:endParaRPr lang="fr-FR" sz="2000" kern="0" dirty="0" smtClean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2428868"/>
            <a:ext cx="8429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err="1" smtClean="0">
                <a:solidFill>
                  <a:srgbClr val="0033CC"/>
                </a:solidFill>
                <a:latin typeface="+mn-lt"/>
              </a:rPr>
              <a:t>Results</a:t>
            </a:r>
            <a:r>
              <a:rPr lang="fr-FR" sz="2000" b="1" kern="0" dirty="0" smtClean="0">
                <a:solidFill>
                  <a:srgbClr val="0033CC"/>
                </a:solidFill>
                <a:latin typeface="+mn-lt"/>
              </a:rPr>
              <a:t> </a:t>
            </a:r>
            <a:r>
              <a:rPr lang="fr-FR" sz="2000" b="1" kern="0" dirty="0" err="1" smtClean="0">
                <a:solidFill>
                  <a:srgbClr val="0033CC"/>
                </a:solidFill>
                <a:latin typeface="+mn-lt"/>
              </a:rPr>
              <a:t>Tree</a:t>
            </a:r>
            <a:endParaRPr lang="fr-FR" sz="2000" b="1" kern="0" dirty="0" smtClean="0">
              <a:solidFill>
                <a:srgbClr val="0033CC"/>
              </a:solidFill>
              <a:latin typeface="+mn-lt"/>
            </a:endParaRPr>
          </a:p>
          <a:p>
            <a:r>
              <a:rPr lang="en-US" sz="2000" kern="0" dirty="0" smtClean="0">
                <a:latin typeface="+mn-lt"/>
              </a:rPr>
              <a:t>The Results Tree provides you with a graphical overview of your output databases and other </a:t>
            </a:r>
            <a:r>
              <a:rPr lang="en-US" sz="2000" kern="0" dirty="0" err="1" smtClean="0">
                <a:latin typeface="+mn-lt"/>
              </a:rPr>
              <a:t>sessionspecific</a:t>
            </a:r>
            <a:r>
              <a:rPr lang="en-US" sz="2000" kern="0" dirty="0" smtClean="0">
                <a:latin typeface="+mn-lt"/>
              </a:rPr>
              <a:t> data such as X–Y plots.</a:t>
            </a:r>
            <a:endParaRPr lang="fr-FR" sz="2000" kern="0" dirty="0" smtClean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3500438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err="1" smtClean="0">
                <a:solidFill>
                  <a:srgbClr val="0033CC"/>
                </a:solidFill>
                <a:latin typeface="+mn-lt"/>
              </a:rPr>
              <a:t>Toolbox</a:t>
            </a:r>
            <a:r>
              <a:rPr lang="fr-FR" sz="2000" b="1" kern="0" dirty="0" smtClean="0">
                <a:solidFill>
                  <a:srgbClr val="0033CC"/>
                </a:solidFill>
                <a:latin typeface="+mn-lt"/>
              </a:rPr>
              <a:t> area</a:t>
            </a:r>
          </a:p>
          <a:p>
            <a:r>
              <a:rPr lang="en-US" sz="2000" kern="0" dirty="0" smtClean="0">
                <a:latin typeface="+mn-lt"/>
              </a:rPr>
              <a:t>When you enter a module, the toolbox area displays tools in the toolbox that are appropriate for that </a:t>
            </a:r>
            <a:r>
              <a:rPr lang="fr-FR" sz="2000" kern="0" dirty="0" smtClean="0">
                <a:latin typeface="+mn-lt"/>
              </a:rPr>
              <a:t>module.</a:t>
            </a:r>
          </a:p>
        </p:txBody>
      </p:sp>
      <p:sp>
        <p:nvSpPr>
          <p:cNvPr id="6" name="Rectangle 5"/>
          <p:cNvSpPr/>
          <p:nvPr/>
        </p:nvSpPr>
        <p:spPr>
          <a:xfrm>
            <a:off x="214282" y="4572008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err="1" smtClean="0">
                <a:solidFill>
                  <a:srgbClr val="0033CC"/>
                </a:solidFill>
                <a:latin typeface="+mn-lt"/>
              </a:rPr>
              <a:t>Viewport</a:t>
            </a:r>
            <a:endParaRPr lang="fr-FR" sz="2000" b="1" kern="0" dirty="0" smtClean="0">
              <a:solidFill>
                <a:srgbClr val="0033CC"/>
              </a:solidFill>
              <a:latin typeface="+mn-lt"/>
            </a:endParaRPr>
          </a:p>
          <a:p>
            <a:r>
              <a:rPr lang="en-US" sz="2000" kern="0" dirty="0" smtClean="0">
                <a:latin typeface="+mn-lt"/>
              </a:rPr>
              <a:t>Viewports are windows on the canvas in which </a:t>
            </a:r>
            <a:r>
              <a:rPr lang="en-US" sz="2000" kern="0" dirty="0" err="1" smtClean="0">
                <a:latin typeface="+mn-lt"/>
              </a:rPr>
              <a:t>Abaqus</a:t>
            </a:r>
            <a:r>
              <a:rPr lang="en-US" sz="2000" kern="0" dirty="0" smtClean="0">
                <a:latin typeface="+mn-lt"/>
              </a:rPr>
              <a:t>/CAE displays your mode</a:t>
            </a:r>
            <a:endParaRPr lang="fr-FR" sz="2000" kern="0" dirty="0" smtClean="0">
              <a:latin typeface="+mn-lt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928662" y="142852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Components of the main window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D7578A-CFC4-4BD2-84E4-E467E3B5BFA8}" type="slidenum">
              <a:rPr lang="it-IT" smtClean="0"/>
              <a:pPr>
                <a:defRPr/>
              </a:pPr>
              <a:t>9</a:t>
            </a:fld>
            <a:endParaRPr lang="it-IT" dirty="0"/>
          </a:p>
        </p:txBody>
      </p:sp>
      <p:sp>
        <p:nvSpPr>
          <p:cNvPr id="3" name="Rectangle 2"/>
          <p:cNvSpPr/>
          <p:nvPr/>
        </p:nvSpPr>
        <p:spPr>
          <a:xfrm>
            <a:off x="285720" y="1071546"/>
            <a:ext cx="8572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smtClean="0">
                <a:solidFill>
                  <a:srgbClr val="0033CC"/>
                </a:solidFill>
                <a:latin typeface="+mn-lt"/>
              </a:rPr>
              <a:t>Prompt area</a:t>
            </a:r>
          </a:p>
          <a:p>
            <a:r>
              <a:rPr lang="en-US" sz="2000" kern="0" dirty="0" smtClean="0">
                <a:latin typeface="+mn-lt"/>
              </a:rPr>
              <a:t>The prompt area displays instructions for you to follow during a procedure; for example, it asks you to select the geometry as you create a set.</a:t>
            </a:r>
            <a:endParaRPr lang="fr-FR" sz="2000" kern="0" dirty="0" smtClean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2143116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smtClean="0">
                <a:solidFill>
                  <a:srgbClr val="0033CC"/>
                </a:solidFill>
                <a:latin typeface="+mn-lt"/>
              </a:rPr>
              <a:t>Message area</a:t>
            </a:r>
          </a:p>
          <a:p>
            <a:r>
              <a:rPr lang="en-US" sz="2000" kern="0" dirty="0" err="1" smtClean="0">
                <a:latin typeface="+mn-lt"/>
              </a:rPr>
              <a:t>Abaqus</a:t>
            </a:r>
            <a:r>
              <a:rPr lang="en-US" sz="2000" kern="0" dirty="0" smtClean="0">
                <a:latin typeface="+mn-lt"/>
              </a:rPr>
              <a:t>/CAE prints status information and warnings in the message area.</a:t>
            </a:r>
            <a:endParaRPr lang="fr-FR" sz="2000" kern="0" dirty="0" smtClean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3000372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kern="0" dirty="0" smtClean="0">
                <a:solidFill>
                  <a:srgbClr val="0033CC"/>
                </a:solidFill>
                <a:latin typeface="+mn-lt"/>
              </a:rPr>
              <a:t>Command line interface</a:t>
            </a:r>
          </a:p>
          <a:p>
            <a:r>
              <a:rPr lang="en-US" sz="2000" kern="0" dirty="0" smtClean="0">
                <a:latin typeface="+mn-lt"/>
              </a:rPr>
              <a:t>You can use the command line interface to type Python commands and evaluate mathematical expressions using the Python interpreter that is built into </a:t>
            </a:r>
            <a:r>
              <a:rPr lang="en-US" sz="2000" kern="0" dirty="0" err="1" smtClean="0">
                <a:latin typeface="+mn-lt"/>
              </a:rPr>
              <a:t>Abaqus</a:t>
            </a:r>
            <a:r>
              <a:rPr lang="en-US" sz="2000" kern="0" dirty="0" smtClean="0">
                <a:latin typeface="+mn-lt"/>
              </a:rPr>
              <a:t>/CAE.</a:t>
            </a:r>
            <a:endParaRPr lang="fr-FR" sz="2000" kern="0" dirty="0" smtClean="0">
              <a:latin typeface="+mn-lt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6572272"/>
            <a:ext cx="2285984" cy="2857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928662" y="142852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F6E"/>
                </a:solidFill>
                <a:latin typeface="+mj-lt"/>
                <a:ea typeface="+mj-ea"/>
                <a:cs typeface="+mj-cs"/>
              </a:rPr>
              <a:t>Components of the main window</a:t>
            </a:r>
            <a:endParaRPr lang="fr-FR" sz="2800" b="1" dirty="0" smtClean="0">
              <a:solidFill>
                <a:srgbClr val="003F6E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LUCA@7WMWJJMFUVWXY5MJ" val="3695"/>
</p:tagLst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10008</TotalTime>
  <Words>1223</Words>
  <Application>Microsoft Office PowerPoint</Application>
  <PresentationFormat>Affichage à l'écran (4:3)</PresentationFormat>
  <Paragraphs>212</Paragraphs>
  <Slides>28</Slides>
  <Notes>2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Tema di Office</vt:lpstr>
      <vt:lpstr>Diapositive 1</vt:lpstr>
      <vt:lpstr>Contact information and reference</vt:lpstr>
      <vt:lpstr>Summary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AbaqusCAE structure</vt:lpstr>
      <vt:lpstr>Exercise 1 – Modeling geometry</vt:lpstr>
      <vt:lpstr>Exercise 1 – Defining property</vt:lpstr>
      <vt:lpstr>Exercise 1 – Assembly and CSYS</vt:lpstr>
      <vt:lpstr>Exercise 1 – Step</vt:lpstr>
      <vt:lpstr>Exercise 1 – Load and boundary</vt:lpstr>
      <vt:lpstr>Exercise 1 - Mesh</vt:lpstr>
      <vt:lpstr>Exercise 1 - Job</vt:lpstr>
      <vt:lpstr>Diapositive 28</vt:lpstr>
    </vt:vector>
  </TitlesOfParts>
  <Company>siwa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simon</dc:creator>
  <cp:lastModifiedBy>abaqus</cp:lastModifiedBy>
  <cp:revision>1640</cp:revision>
  <cp:lastPrinted>2003-01-29T10:35:29Z</cp:lastPrinted>
  <dcterms:created xsi:type="dcterms:W3CDTF">2003-06-16T09:31:13Z</dcterms:created>
  <dcterms:modified xsi:type="dcterms:W3CDTF">2024-10-27T12:12:08Z</dcterms:modified>
</cp:coreProperties>
</file>