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2"/>
  </p:notesMasterIdLst>
  <p:sldIdLst>
    <p:sldId id="256" r:id="rId2"/>
    <p:sldId id="258" r:id="rId3"/>
    <p:sldId id="257" r:id="rId4"/>
    <p:sldId id="259" r:id="rId5"/>
    <p:sldId id="260" r:id="rId6"/>
    <p:sldId id="305" r:id="rId7"/>
    <p:sldId id="440" r:id="rId8"/>
    <p:sldId id="445" r:id="rId9"/>
    <p:sldId id="444" r:id="rId10"/>
    <p:sldId id="441" r:id="rId11"/>
    <p:sldId id="442" r:id="rId12"/>
    <p:sldId id="443" r:id="rId13"/>
    <p:sldId id="446" r:id="rId14"/>
    <p:sldId id="447" r:id="rId15"/>
    <p:sldId id="448" r:id="rId16"/>
    <p:sldId id="449" r:id="rId17"/>
    <p:sldId id="450" r:id="rId18"/>
    <p:sldId id="451" r:id="rId19"/>
    <p:sldId id="452" r:id="rId20"/>
    <p:sldId id="453" r:id="rId21"/>
    <p:sldId id="454" r:id="rId22"/>
    <p:sldId id="455" r:id="rId23"/>
    <p:sldId id="456" r:id="rId24"/>
    <p:sldId id="457" r:id="rId25"/>
    <p:sldId id="343" r:id="rId26"/>
    <p:sldId id="458" r:id="rId27"/>
    <p:sldId id="459" r:id="rId28"/>
    <p:sldId id="460" r:id="rId29"/>
    <p:sldId id="461" r:id="rId30"/>
    <p:sldId id="462" r:id="rId31"/>
    <p:sldId id="463" r:id="rId32"/>
    <p:sldId id="464" r:id="rId33"/>
    <p:sldId id="465" r:id="rId34"/>
    <p:sldId id="466" r:id="rId35"/>
    <p:sldId id="467" r:id="rId36"/>
    <p:sldId id="468" r:id="rId37"/>
    <p:sldId id="469" r:id="rId38"/>
    <p:sldId id="470" r:id="rId39"/>
    <p:sldId id="471" r:id="rId40"/>
    <p:sldId id="472"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94624" autoAdjust="0"/>
  </p:normalViewPr>
  <p:slideViewPr>
    <p:cSldViewPr>
      <p:cViewPr varScale="1">
        <p:scale>
          <a:sx n="69" d="100"/>
          <a:sy n="69" d="100"/>
        </p:scale>
        <p:origin x="-1422" y="-102"/>
      </p:cViewPr>
      <p:guideLst>
        <p:guide orient="horz" pos="2160"/>
        <p:guide pos="2880"/>
      </p:guideLst>
    </p:cSldViewPr>
  </p:slideViewPr>
  <p:outlineViewPr>
    <p:cViewPr>
      <p:scale>
        <a:sx n="33" d="100"/>
        <a:sy n="33" d="100"/>
      </p:scale>
      <p:origin x="0" y="2832"/>
    </p:cViewPr>
  </p:outlineViewPr>
  <p:notesTextViewPr>
    <p:cViewPr>
      <p:scale>
        <a:sx n="100" d="100"/>
        <a:sy n="100" d="100"/>
      </p:scale>
      <p:origin x="0" y="0"/>
    </p:cViewPr>
  </p:notesTextViewPr>
  <p:sorterViewPr>
    <p:cViewPr>
      <p:scale>
        <a:sx n="66" d="100"/>
        <a:sy n="66" d="100"/>
      </p:scale>
      <p:origin x="0" y="2274"/>
    </p:cViewPr>
  </p:sorter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0FA306-FD74-4EED-A0B1-23CAAFA79F18}" type="datetimeFigureOut">
              <a:rPr lang="fr-FR" smtClean="0"/>
              <a:pPr/>
              <a:t>12/12/2017</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17D87-7442-43CB-9416-947DAFC35095}"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717D87-7442-43CB-9416-947DAFC35095}"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a:lstStyle/>
          <a:p>
            <a:pPr eaLnBrk="1" hangingPunct="1">
              <a:spcBef>
                <a:spcPct val="0"/>
              </a:spcBef>
            </a:pPr>
            <a:endParaRPr lang="ar-D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a:lstStyle/>
          <a:p>
            <a:pPr eaLnBrk="1" hangingPunct="1">
              <a:spcBef>
                <a:spcPct val="0"/>
              </a:spcBef>
            </a:pPr>
            <a:endParaRPr lang="ar-D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2717D87-7442-43CB-9416-947DAFC35095}"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a:lstStyle/>
          <a:p>
            <a:pPr eaLnBrk="1" hangingPunct="1">
              <a:spcBef>
                <a:spcPct val="0"/>
              </a:spcBef>
            </a:pPr>
            <a:endParaRPr lang="ar-D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a:lstStyle/>
          <a:p>
            <a:pPr eaLnBrk="1" hangingPunct="1">
              <a:spcBef>
                <a:spcPct val="0"/>
              </a:spcBef>
            </a:pPr>
            <a:endParaRPr lang="ar-D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a:lstStyle/>
          <a:p>
            <a:pPr eaLnBrk="1" hangingPunct="1">
              <a:spcBef>
                <a:spcPct val="0"/>
              </a:spcBef>
            </a:pPr>
            <a:endParaRPr lang="ar-D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a:lstStyle/>
          <a:p>
            <a:pPr eaLnBrk="1" hangingPunct="1">
              <a:spcBef>
                <a:spcPct val="0"/>
              </a:spcBef>
            </a:pPr>
            <a:endParaRPr lang="ar-D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a:lstStyle/>
          <a:p>
            <a:pPr eaLnBrk="1" hangingPunct="1">
              <a:spcBef>
                <a:spcPct val="0"/>
              </a:spcBef>
            </a:pPr>
            <a:endParaRPr lang="ar-D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a:lstStyle/>
          <a:p>
            <a:pPr eaLnBrk="1" hangingPunct="1">
              <a:spcBef>
                <a:spcPct val="0"/>
              </a:spcBef>
            </a:pPr>
            <a:endParaRPr lang="ar-D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144588" y="685800"/>
            <a:ext cx="4568825" cy="3427413"/>
          </a:xfrm>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a:lstStyle/>
          <a:p>
            <a:pPr eaLnBrk="1" hangingPunct="1">
              <a:spcBef>
                <a:spcPct val="0"/>
              </a:spcBef>
            </a:pPr>
            <a:endParaRPr lang="ar-D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4F2A3F3-411E-47A9-91E4-EDC27A9E48F9}" type="datetimeFigureOut">
              <a:rPr lang="fr-FR" smtClean="0"/>
              <a:pPr/>
              <a:t>12/12/2017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F2A3F3-411E-47A9-91E4-EDC27A9E48F9}" type="datetimeFigureOut">
              <a:rPr lang="fr-FR" smtClean="0"/>
              <a:pPr/>
              <a:t>12/12/2017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F2A3F3-411E-47A9-91E4-EDC27A9E48F9}" type="datetimeFigureOut">
              <a:rPr lang="fr-FR" smtClean="0"/>
              <a:pPr/>
              <a:t>12/12/2017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4F2A3F3-411E-47A9-91E4-EDC27A9E48F9}" type="datetimeFigureOut">
              <a:rPr lang="fr-FR" smtClean="0"/>
              <a:pPr/>
              <a:t>12/12/2017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4F2A3F3-411E-47A9-91E4-EDC27A9E48F9}" type="datetimeFigureOut">
              <a:rPr lang="fr-FR" smtClean="0"/>
              <a:pPr/>
              <a:t>12/12/2017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4F2A3F3-411E-47A9-91E4-EDC27A9E48F9}" type="datetimeFigureOut">
              <a:rPr lang="fr-FR" smtClean="0"/>
              <a:pPr/>
              <a:t>12/12/2017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4F2A3F3-411E-47A9-91E4-EDC27A9E48F9}" type="datetimeFigureOut">
              <a:rPr lang="fr-FR" smtClean="0"/>
              <a:pPr/>
              <a:t>12/12/2017</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4F2A3F3-411E-47A9-91E4-EDC27A9E48F9}" type="datetimeFigureOut">
              <a:rPr lang="fr-FR" smtClean="0"/>
              <a:pPr/>
              <a:t>12/12/2017</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F2A3F3-411E-47A9-91E4-EDC27A9E48F9}" type="datetimeFigureOut">
              <a:rPr lang="fr-FR" smtClean="0"/>
              <a:pPr/>
              <a:t>12/12/2017</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4F2A3F3-411E-47A9-91E4-EDC27A9E48F9}" type="datetimeFigureOut">
              <a:rPr lang="fr-FR" smtClean="0"/>
              <a:pPr/>
              <a:t>12/12/2017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4F2A3F3-411E-47A9-91E4-EDC27A9E48F9}" type="datetimeFigureOut">
              <a:rPr lang="fr-FR" smtClean="0"/>
              <a:pPr/>
              <a:t>12/12/2017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9A9170F5-5306-4272-9E73-884391C79E44}"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2A3F3-411E-47A9-91E4-EDC27A9E48F9}" type="datetimeFigureOut">
              <a:rPr lang="fr-FR" smtClean="0"/>
              <a:pPr/>
              <a:t>12/12/2017</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170F5-5306-4272-9E73-884391C79E44}" type="slidenum">
              <a:rPr lang="fr-FR" smtClean="0"/>
              <a:pPr/>
              <a:t>‹N°›</a:t>
            </a:fld>
            <a:endParaRPr lang="fr-FR" dirty="0"/>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282" y="0"/>
            <a:ext cx="7929618" cy="1754326"/>
          </a:xfrm>
          <a:prstGeom prst="rect">
            <a:avLst/>
          </a:prstGeom>
          <a:noFill/>
          <a:ln w="0">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rtl="1"/>
            <a:r>
              <a:rPr lang="ar-DZ"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جامعة </a:t>
            </a:r>
            <a:r>
              <a:rPr lang="ar-DZ" sz="3600" b="1" cap="none" spc="0"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بومرداس</a:t>
            </a:r>
            <a:endParaRPr lang="ar-DZ"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endParaRPr>
          </a:p>
          <a:p>
            <a:pPr algn="ctr" rtl="1"/>
            <a:r>
              <a:rPr lang="ar-DZ"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كلية العلوم الاقتصادية، التجارية وعلوم التسيير</a:t>
            </a:r>
          </a:p>
          <a:p>
            <a:pPr algn="ctr" rtl="1"/>
            <a:r>
              <a:rPr lang="ar-DZ" sz="3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قسم علوم التسيير </a:t>
            </a:r>
            <a:r>
              <a:rPr lang="ar-DZ" sz="3600" b="1"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ماستر</a:t>
            </a:r>
            <a:r>
              <a:rPr lang="ar-DZ" sz="3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 02 إدارة الأعمال</a:t>
            </a:r>
            <a:endParaRPr lang="fr-FR" sz="36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endParaRPr>
          </a:p>
        </p:txBody>
      </p:sp>
      <p:sp>
        <p:nvSpPr>
          <p:cNvPr id="4" name="AutoShape 9"/>
          <p:cNvSpPr>
            <a:spLocks noGrp="1" noChangeArrowheads="1"/>
          </p:cNvSpPr>
          <p:nvPr>
            <p:ph type="ctrTitle"/>
          </p:nvPr>
        </p:nvSpPr>
        <p:spPr bwMode="auto">
          <a:xfrm>
            <a:off x="500034" y="1785926"/>
            <a:ext cx="8001056" cy="1928826"/>
          </a:xfrm>
          <a:prstGeom prst="roundRect">
            <a:avLst>
              <a:gd name="adj" fmla="val 27056"/>
            </a:avLst>
          </a:prstGeom>
          <a:solidFill>
            <a:schemeClr val="bg2">
              <a:lumMod val="75000"/>
            </a:schemeClr>
          </a:solidFill>
          <a:ln>
            <a:solidFill>
              <a:schemeClr val="tx1"/>
            </a:solidFill>
            <a:headEnd/>
            <a:tailEnd/>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rtl="1"/>
            <a:r>
              <a:rPr lang="ar-DZ" sz="4000" b="1" dirty="0" smtClean="0"/>
              <a:t>برنامج مقياس تطبيقات الإعلام الآلي</a:t>
            </a:r>
            <a:br>
              <a:rPr lang="ar-DZ" sz="4000" b="1" dirty="0" smtClean="0"/>
            </a:br>
            <a:r>
              <a:rPr lang="ar-DZ" sz="4000" b="1" dirty="0" smtClean="0"/>
              <a:t>في التسيير</a:t>
            </a:r>
            <a:endParaRPr lang="fr-FR" sz="4000" dirty="0"/>
          </a:p>
        </p:txBody>
      </p:sp>
      <p:sp>
        <p:nvSpPr>
          <p:cNvPr id="3" name="Sous-titre 2"/>
          <p:cNvSpPr>
            <a:spLocks noGrp="1"/>
          </p:cNvSpPr>
          <p:nvPr>
            <p:ph type="subTitle" idx="1"/>
          </p:nvPr>
        </p:nvSpPr>
        <p:spPr>
          <a:xfrm rot="10800000" flipV="1">
            <a:off x="428596" y="4643446"/>
            <a:ext cx="8143932" cy="2000264"/>
          </a:xfrm>
          <a:solidFill>
            <a:schemeClr val="bg2">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rtl="1"/>
            <a:r>
              <a:rPr lang="ar-DZ" dirty="0" smtClean="0">
                <a:ln>
                  <a:solidFill>
                    <a:schemeClr val="tx1"/>
                  </a:solidFill>
                </a:ln>
                <a:solidFill>
                  <a:schemeClr val="tx1"/>
                </a:solidFill>
                <a:latin typeface="Simplified Arabic" pitchFamily="18" charset="-78"/>
                <a:cs typeface="Simplified Arabic" pitchFamily="18" charset="-78"/>
              </a:rPr>
              <a:t>إعداد</a:t>
            </a:r>
          </a:p>
          <a:p>
            <a:pPr rtl="1"/>
            <a:r>
              <a:rPr lang="ar-DZ" b="1" dirty="0" smtClean="0">
                <a:ln>
                  <a:solidFill>
                    <a:schemeClr val="tx1"/>
                  </a:solidFill>
                </a:ln>
                <a:solidFill>
                  <a:schemeClr val="tx1"/>
                </a:solidFill>
                <a:latin typeface="Simplified Arabic" pitchFamily="18" charset="-78"/>
                <a:cs typeface="Simplified Arabic" pitchFamily="18" charset="-78"/>
              </a:rPr>
              <a:t>د. عرقوب وعلي</a:t>
            </a:r>
          </a:p>
          <a:p>
            <a:pPr rtl="1"/>
            <a:r>
              <a:rPr lang="ar-DZ" sz="2600" b="1" dirty="0" smtClean="0">
                <a:ln>
                  <a:solidFill>
                    <a:schemeClr val="tx1"/>
                  </a:solidFill>
                </a:ln>
                <a:solidFill>
                  <a:schemeClr val="tx1"/>
                </a:solidFill>
                <a:latin typeface="Simplified Arabic" pitchFamily="18" charset="-78"/>
                <a:cs typeface="Simplified Arabic" pitchFamily="18" charset="-78"/>
              </a:rPr>
              <a:t>جامعة أمحمد </a:t>
            </a:r>
            <a:r>
              <a:rPr lang="ar-DZ" sz="2600" b="1" dirty="0" err="1" smtClean="0">
                <a:ln>
                  <a:solidFill>
                    <a:schemeClr val="tx1"/>
                  </a:solidFill>
                </a:ln>
                <a:solidFill>
                  <a:schemeClr val="tx1"/>
                </a:solidFill>
                <a:latin typeface="Simplified Arabic" pitchFamily="18" charset="-78"/>
                <a:cs typeface="Simplified Arabic" pitchFamily="18" charset="-78"/>
              </a:rPr>
              <a:t>بوقرة</a:t>
            </a:r>
            <a:r>
              <a:rPr lang="ar-DZ" sz="2600" b="1" dirty="0" smtClean="0">
                <a:ln>
                  <a:solidFill>
                    <a:schemeClr val="tx1"/>
                  </a:solidFill>
                </a:ln>
                <a:solidFill>
                  <a:schemeClr val="tx1"/>
                </a:solidFill>
                <a:latin typeface="Simplified Arabic" pitchFamily="18" charset="-78"/>
                <a:cs typeface="Simplified Arabic" pitchFamily="18" charset="-78"/>
              </a:rPr>
              <a:t> </a:t>
            </a:r>
            <a:r>
              <a:rPr lang="ar-DZ" sz="2600" b="1" dirty="0" err="1" smtClean="0">
                <a:ln>
                  <a:solidFill>
                    <a:schemeClr val="tx1"/>
                  </a:solidFill>
                </a:ln>
                <a:solidFill>
                  <a:schemeClr val="tx1"/>
                </a:solidFill>
                <a:latin typeface="Simplified Arabic" pitchFamily="18" charset="-78"/>
                <a:cs typeface="Simplified Arabic" pitchFamily="18" charset="-78"/>
              </a:rPr>
              <a:t>بومرداس</a:t>
            </a:r>
            <a:r>
              <a:rPr lang="ar-DZ" sz="2600" b="1" dirty="0" smtClean="0">
                <a:ln>
                  <a:solidFill>
                    <a:schemeClr val="tx1"/>
                  </a:solidFill>
                </a:ln>
                <a:solidFill>
                  <a:schemeClr val="tx1"/>
                </a:solidFill>
                <a:latin typeface="Simplified Arabic" pitchFamily="18" charset="-78"/>
                <a:cs typeface="Simplified Arabic" pitchFamily="18" charset="-78"/>
              </a:rPr>
              <a:t>/ </a:t>
            </a:r>
            <a:r>
              <a:rPr lang="ar-DZ" sz="2600" b="1" dirty="0" err="1" smtClean="0">
                <a:ln>
                  <a:solidFill>
                    <a:schemeClr val="tx1"/>
                  </a:solidFill>
                </a:ln>
                <a:solidFill>
                  <a:schemeClr val="tx1"/>
                </a:solidFill>
                <a:latin typeface="Simplified Arabic" pitchFamily="18" charset="-78"/>
                <a:cs typeface="Simplified Arabic" pitchFamily="18" charset="-78"/>
              </a:rPr>
              <a:t>ك</a:t>
            </a:r>
            <a:r>
              <a:rPr lang="ar-DZ" sz="2600" b="1" dirty="0" smtClean="0">
                <a:ln>
                  <a:solidFill>
                    <a:schemeClr val="tx1"/>
                  </a:solidFill>
                </a:ln>
                <a:solidFill>
                  <a:schemeClr val="tx1"/>
                </a:solidFill>
                <a:latin typeface="Simplified Arabic" pitchFamily="18" charset="-78"/>
                <a:cs typeface="Simplified Arabic" pitchFamily="18" charset="-78"/>
              </a:rPr>
              <a:t> ع </a:t>
            </a:r>
            <a:r>
              <a:rPr lang="ar-DZ" sz="2600" b="1" dirty="0" err="1" smtClean="0">
                <a:ln>
                  <a:solidFill>
                    <a:schemeClr val="tx1"/>
                  </a:solidFill>
                </a:ln>
                <a:solidFill>
                  <a:schemeClr val="tx1"/>
                </a:solidFill>
                <a:latin typeface="Simplified Arabic" pitchFamily="18" charset="-78"/>
                <a:cs typeface="Simplified Arabic" pitchFamily="18" charset="-78"/>
              </a:rPr>
              <a:t>ا</a:t>
            </a:r>
            <a:r>
              <a:rPr lang="ar-DZ" sz="2600" b="1" dirty="0" smtClean="0">
                <a:ln>
                  <a:solidFill>
                    <a:schemeClr val="tx1"/>
                  </a:solidFill>
                </a:ln>
                <a:solidFill>
                  <a:schemeClr val="tx1"/>
                </a:solidFill>
                <a:latin typeface="Simplified Arabic" pitchFamily="18" charset="-78"/>
                <a:cs typeface="Simplified Arabic" pitchFamily="18" charset="-78"/>
              </a:rPr>
              <a:t> ت </a:t>
            </a:r>
            <a:r>
              <a:rPr lang="ar-DZ" sz="2600" b="1" dirty="0" err="1" smtClean="0">
                <a:ln>
                  <a:solidFill>
                    <a:schemeClr val="tx1"/>
                  </a:solidFill>
                </a:ln>
                <a:solidFill>
                  <a:schemeClr val="tx1"/>
                </a:solidFill>
                <a:latin typeface="Simplified Arabic" pitchFamily="18" charset="-78"/>
                <a:cs typeface="Simplified Arabic" pitchFamily="18" charset="-78"/>
              </a:rPr>
              <a:t>ت</a:t>
            </a:r>
            <a:endParaRPr lang="ar-DZ" sz="2600" b="1" dirty="0" smtClean="0">
              <a:ln>
                <a:solidFill>
                  <a:schemeClr val="tx1"/>
                </a:solidFill>
              </a:ln>
              <a:solidFill>
                <a:schemeClr val="tx1"/>
              </a:solidFill>
              <a:latin typeface="Simplified Arabic" pitchFamily="18" charset="-78"/>
              <a:cs typeface="Simplified Arabic" pitchFamily="18" charset="-78"/>
            </a:endParaRPr>
          </a:p>
          <a:p>
            <a:pPr rtl="1"/>
            <a:endParaRPr lang="ar-DZ" b="1" dirty="0" smtClean="0">
              <a:ln>
                <a:solidFill>
                  <a:schemeClr val="tx1"/>
                </a:solidFill>
              </a:ln>
              <a:solidFill>
                <a:schemeClr val="tx1"/>
              </a:solidFill>
              <a:latin typeface="Simplified Arabic" pitchFamily="18" charset="-78"/>
              <a:cs typeface="Simplified Arabic" pitchFamily="18" charset="-78"/>
            </a:endParaRPr>
          </a:p>
          <a:p>
            <a:pPr rtl="1"/>
            <a:endParaRPr lang="ar-DZ" b="1" dirty="0" smtClean="0">
              <a:ln>
                <a:solidFill>
                  <a:schemeClr val="tx1"/>
                </a:solidFill>
              </a:ln>
              <a:solidFill>
                <a:schemeClr val="tx1"/>
              </a:solidFill>
              <a:latin typeface="Simplified Arabic" pitchFamily="18" charset="-78"/>
              <a:cs typeface="Simplified Arabic" pitchFamily="18"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2000"/>
                                        <p:tgtEl>
                                          <p:spTgt spid="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3"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4638"/>
            <a:ext cx="8839200" cy="654032"/>
          </a:xfrm>
        </p:spPr>
        <p:txBody>
          <a:bodyPr>
            <a:normAutofit/>
          </a:bodyPr>
          <a:lstStyle/>
          <a:p>
            <a:pPr algn="ctr" rtl="1" eaLnBrk="1" hangingPunct="1"/>
            <a:r>
              <a:rPr lang="ar-DZ" sz="3200" b="1" u="sng" dirty="0" smtClean="0">
                <a:solidFill>
                  <a:srgbClr val="FFFF00"/>
                </a:solidFill>
                <a:latin typeface="Simplified Arabic" pitchFamily="18" charset="-78"/>
                <a:cs typeface="Simplified Arabic" pitchFamily="18" charset="-78"/>
              </a:rPr>
              <a:t>اختبار التوزيع الطبيعي</a:t>
            </a:r>
            <a:endParaRPr lang="en-US" sz="3200" b="1" u="sng" dirty="0" smtClean="0">
              <a:solidFill>
                <a:srgbClr val="FFFF00"/>
              </a:solidFill>
              <a:latin typeface="Simplified Arabic" pitchFamily="18" charset="-78"/>
              <a:cs typeface="Simplified Arabic" pitchFamily="18" charset="-78"/>
            </a:endParaRPr>
          </a:p>
        </p:txBody>
      </p:sp>
      <p:sp>
        <p:nvSpPr>
          <p:cNvPr id="18435" name="Rectangle 3"/>
          <p:cNvSpPr>
            <a:spLocks noGrp="1" noChangeArrowheads="1"/>
          </p:cNvSpPr>
          <p:nvPr>
            <p:ph type="body" idx="4294967295"/>
          </p:nvPr>
        </p:nvSpPr>
        <p:spPr>
          <a:xfrm>
            <a:off x="0" y="928670"/>
            <a:ext cx="8858280" cy="5715040"/>
          </a:xfrm>
        </p:spPr>
        <p:txBody>
          <a:bodyPr>
            <a:normAutofit/>
          </a:bodyPr>
          <a:lstStyle/>
          <a:p>
            <a:pPr algn="just" rtl="1">
              <a:lnSpc>
                <a:spcPct val="120000"/>
              </a:lnSpc>
              <a:buFontTx/>
              <a:buChar char="-"/>
            </a:pPr>
            <a:r>
              <a:rPr lang="ar-DZ" sz="2600" b="1" dirty="0" smtClean="0">
                <a:solidFill>
                  <a:srgbClr val="FFC000"/>
                </a:solidFill>
                <a:latin typeface="Simplified Arabic" pitchFamily="18" charset="-78"/>
                <a:cs typeface="Simplified Arabic" pitchFamily="18" charset="-78"/>
              </a:rPr>
              <a:t>فرضيات التوزيع الطبيعي:</a:t>
            </a:r>
          </a:p>
          <a:p>
            <a:pPr algn="ctr" rtl="1">
              <a:lnSpc>
                <a:spcPct val="120000"/>
              </a:lnSpc>
              <a:buNone/>
            </a:pPr>
            <a:r>
              <a:rPr lang="fr-FR" sz="2600" b="1" dirty="0" smtClean="0">
                <a:latin typeface="Simplified Arabic" pitchFamily="18" charset="-78"/>
                <a:cs typeface="Simplified Arabic" pitchFamily="18" charset="-78"/>
              </a:rPr>
              <a:t>H0</a:t>
            </a:r>
            <a:r>
              <a:rPr lang="ar-DZ" sz="2600" b="1" dirty="0" smtClean="0">
                <a:latin typeface="Simplified Arabic" pitchFamily="18" charset="-78"/>
                <a:cs typeface="Simplified Arabic" pitchFamily="18" charset="-78"/>
              </a:rPr>
              <a:t> : البيانات تتبع التوزيع الطبيعي؛</a:t>
            </a:r>
          </a:p>
          <a:p>
            <a:pPr algn="ctr" rtl="1">
              <a:lnSpc>
                <a:spcPct val="120000"/>
              </a:lnSpc>
              <a:buNone/>
            </a:pPr>
            <a:r>
              <a:rPr lang="fr-FR" sz="2600" b="1" dirty="0" smtClean="0">
                <a:latin typeface="Simplified Arabic" pitchFamily="18" charset="-78"/>
                <a:cs typeface="Simplified Arabic" pitchFamily="18" charset="-78"/>
              </a:rPr>
              <a:t>H1</a:t>
            </a:r>
            <a:r>
              <a:rPr lang="ar-DZ" sz="2600" b="1" dirty="0" smtClean="0">
                <a:latin typeface="Simplified Arabic" pitchFamily="18" charset="-78"/>
                <a:cs typeface="Simplified Arabic" pitchFamily="18" charset="-78"/>
              </a:rPr>
              <a:t>: البيانات لا تتبع التوزيع الطبيعي.</a:t>
            </a:r>
          </a:p>
          <a:p>
            <a:pPr algn="just" rtl="1">
              <a:lnSpc>
                <a:spcPct val="120000"/>
              </a:lnSpc>
              <a:buNone/>
            </a:pPr>
            <a:r>
              <a:rPr lang="ar-DZ" sz="2600" b="1" dirty="0" smtClean="0">
                <a:latin typeface="Simplified Arabic" pitchFamily="18" charset="-78"/>
                <a:cs typeface="Simplified Arabic" pitchFamily="18" charset="-78"/>
              </a:rPr>
              <a:t>في مستوى معنوية 5</a:t>
            </a:r>
            <a:r>
              <a:rPr lang="ar-DZ" sz="2600" b="1" dirty="0" smtClean="0">
                <a:latin typeface="Calibri"/>
                <a:cs typeface="Simplified Arabic" pitchFamily="18" charset="-78"/>
              </a:rPr>
              <a:t>% نقبل الفرضية الصفرية بأن البيانات تتبع التوزيع الطبيعي إذا كانت القيمة الاحتمالية للاختبار أكثر من 0.05 ونرفضها ونقبل الفرضية البديلة بعدم توزعها طبيعيا إذا كانت القيمة الاحتمالية للاختبار أقل من أو تساوي 0.05 .</a:t>
            </a:r>
          </a:p>
          <a:p>
            <a:pPr algn="just" rtl="1">
              <a:lnSpc>
                <a:spcPct val="120000"/>
              </a:lnSpc>
              <a:buNone/>
            </a:pPr>
            <a:r>
              <a:rPr lang="ar-DZ" sz="2600" b="1" dirty="0" smtClean="0">
                <a:latin typeface="Calibri"/>
                <a:cs typeface="Simplified Arabic" pitchFamily="18" charset="-78"/>
              </a:rPr>
              <a:t>في المثال الذي ندرسه (الاستبيان الموجه لموظفي المكتبة الجامعية المركزية)، حجم العينة يساوي 35 أقل من 50 وبالتالي الاختبار المناسب هو اختبار </a:t>
            </a:r>
            <a:r>
              <a:rPr lang="fr-FR" sz="2600" b="1" dirty="0" smtClean="0">
                <a:latin typeface="Calibri"/>
                <a:cs typeface="Simplified Arabic" pitchFamily="18" charset="-78"/>
              </a:rPr>
              <a:t>Shapiro-</a:t>
            </a:r>
            <a:r>
              <a:rPr lang="fr-FR" sz="2600" b="1" dirty="0" err="1" smtClean="0">
                <a:latin typeface="Calibri"/>
                <a:cs typeface="Simplified Arabic" pitchFamily="18" charset="-78"/>
              </a:rPr>
              <a:t>Wilk</a:t>
            </a:r>
            <a:r>
              <a:rPr lang="ar-DZ" sz="2600" b="1" dirty="0" smtClean="0">
                <a:latin typeface="Calibri"/>
                <a:cs typeface="Simplified Arabic" pitchFamily="18" charset="-78"/>
              </a:rPr>
              <a:t>.</a:t>
            </a:r>
            <a:endParaRPr lang="en-US" sz="2800" dirty="0" smtClean="0">
              <a:cs typeface="Simplified Arabic"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800" decel="100000"/>
                                        <p:tgtEl>
                                          <p:spTgt spid="18434"/>
                                        </p:tgtEl>
                                      </p:cBhvr>
                                    </p:animEffect>
                                    <p:anim calcmode="lin" valueType="num">
                                      <p:cBhvr>
                                        <p:cTn id="8" dur="800" decel="100000" fill="hold"/>
                                        <p:tgtEl>
                                          <p:spTgt spid="18434"/>
                                        </p:tgtEl>
                                        <p:attrNameLst>
                                          <p:attrName>style.rotation</p:attrName>
                                        </p:attrNameLst>
                                      </p:cBhvr>
                                      <p:tavLst>
                                        <p:tav tm="0">
                                          <p:val>
                                            <p:fltVal val="-90"/>
                                          </p:val>
                                        </p:tav>
                                        <p:tav tm="100000">
                                          <p:val>
                                            <p:fltVal val="0"/>
                                          </p:val>
                                        </p:tav>
                                      </p:tavLst>
                                    </p:anim>
                                    <p:anim calcmode="lin" valueType="num">
                                      <p:cBhvr>
                                        <p:cTn id="9" dur="800" decel="100000" fill="hold"/>
                                        <p:tgtEl>
                                          <p:spTgt spid="18434"/>
                                        </p:tgtEl>
                                        <p:attrNameLst>
                                          <p:attrName>ppt_x</p:attrName>
                                        </p:attrNameLst>
                                      </p:cBhvr>
                                      <p:tavLst>
                                        <p:tav tm="0">
                                          <p:val>
                                            <p:strVal val="#ppt_x+0.4"/>
                                          </p:val>
                                        </p:tav>
                                        <p:tav tm="100000">
                                          <p:val>
                                            <p:strVal val="#ppt_x-0.05"/>
                                          </p:val>
                                        </p:tav>
                                      </p:tavLst>
                                    </p:anim>
                                    <p:anim calcmode="lin" valueType="num">
                                      <p:cBhvr>
                                        <p:cTn id="10" dur="800" decel="100000" fill="hold"/>
                                        <p:tgtEl>
                                          <p:spTgt spid="184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4638"/>
            <a:ext cx="8839200" cy="654032"/>
          </a:xfrm>
        </p:spPr>
        <p:txBody>
          <a:bodyPr>
            <a:normAutofit/>
          </a:bodyPr>
          <a:lstStyle/>
          <a:p>
            <a:pPr algn="ctr" rtl="1" eaLnBrk="1" hangingPunct="1"/>
            <a:r>
              <a:rPr lang="ar-DZ" sz="3200" b="1" u="sng" dirty="0" smtClean="0">
                <a:solidFill>
                  <a:srgbClr val="FFFF00"/>
                </a:solidFill>
                <a:latin typeface="Simplified Arabic" pitchFamily="18" charset="-78"/>
                <a:cs typeface="Simplified Arabic" pitchFamily="18" charset="-78"/>
              </a:rPr>
              <a:t>اختبار التوزيع الطبيعي في برنامجي</a:t>
            </a:r>
            <a:r>
              <a:rPr lang="fr-FR" sz="3200" b="1" u="sng" dirty="0" smtClean="0">
                <a:solidFill>
                  <a:srgbClr val="FFFF00"/>
                </a:solidFill>
                <a:latin typeface="Simplified Arabic" pitchFamily="18" charset="-78"/>
                <a:cs typeface="Simplified Arabic" pitchFamily="18" charset="-78"/>
              </a:rPr>
              <a:t>SPSS </a:t>
            </a:r>
            <a:r>
              <a:rPr lang="ar-DZ" sz="3200" b="1" u="sng" dirty="0" smtClean="0">
                <a:solidFill>
                  <a:srgbClr val="FFFF00"/>
                </a:solidFill>
                <a:latin typeface="Simplified Arabic" pitchFamily="18" charset="-78"/>
                <a:cs typeface="Simplified Arabic" pitchFamily="18" charset="-78"/>
              </a:rPr>
              <a:t> و </a:t>
            </a:r>
            <a:r>
              <a:rPr lang="fr-FR" sz="3200" b="1" u="sng" dirty="0" smtClean="0">
                <a:solidFill>
                  <a:srgbClr val="FFFF00"/>
                </a:solidFill>
                <a:latin typeface="Simplified Arabic" pitchFamily="18" charset="-78"/>
                <a:cs typeface="Simplified Arabic" pitchFamily="18" charset="-78"/>
              </a:rPr>
              <a:t>STATA</a:t>
            </a:r>
            <a:endParaRPr lang="en-US" sz="3200" b="1" u="sng" dirty="0" smtClean="0">
              <a:solidFill>
                <a:srgbClr val="FFFF00"/>
              </a:solidFill>
              <a:latin typeface="Simplified Arabic" pitchFamily="18" charset="-78"/>
              <a:cs typeface="Simplified Arabic" pitchFamily="18" charset="-78"/>
            </a:endParaRPr>
          </a:p>
        </p:txBody>
      </p:sp>
      <p:sp>
        <p:nvSpPr>
          <p:cNvPr id="18435" name="Rectangle 3"/>
          <p:cNvSpPr>
            <a:spLocks noGrp="1" noChangeArrowheads="1"/>
          </p:cNvSpPr>
          <p:nvPr>
            <p:ph type="body" idx="4294967295"/>
          </p:nvPr>
        </p:nvSpPr>
        <p:spPr>
          <a:xfrm>
            <a:off x="0" y="928670"/>
            <a:ext cx="8858280" cy="5715040"/>
          </a:xfrm>
        </p:spPr>
        <p:txBody>
          <a:bodyPr>
            <a:normAutofit/>
          </a:bodyPr>
          <a:lstStyle/>
          <a:p>
            <a:pPr algn="just" rtl="1">
              <a:lnSpc>
                <a:spcPct val="120000"/>
              </a:lnSpc>
              <a:buFontTx/>
              <a:buChar char="-"/>
            </a:pPr>
            <a:r>
              <a:rPr lang="ar-DZ" sz="2600" b="1" dirty="0" smtClean="0">
                <a:solidFill>
                  <a:srgbClr val="FFC000"/>
                </a:solidFill>
                <a:latin typeface="Simplified Arabic" pitchFamily="18" charset="-78"/>
                <a:cs typeface="Simplified Arabic" pitchFamily="18" charset="-78"/>
              </a:rPr>
              <a:t>في برنامج </a:t>
            </a:r>
            <a:r>
              <a:rPr lang="fr-FR" sz="2600" b="1" dirty="0" smtClean="0">
                <a:solidFill>
                  <a:srgbClr val="FFC000"/>
                </a:solidFill>
                <a:latin typeface="Simplified Arabic" pitchFamily="18" charset="-78"/>
                <a:cs typeface="Simplified Arabic" pitchFamily="18" charset="-78"/>
              </a:rPr>
              <a:t>SPSS</a:t>
            </a:r>
            <a:r>
              <a:rPr lang="ar-DZ" sz="2600" b="1" dirty="0" smtClean="0">
                <a:solidFill>
                  <a:srgbClr val="FFC000"/>
                </a:solidFill>
                <a:latin typeface="Simplified Arabic" pitchFamily="18" charset="-78"/>
                <a:cs typeface="Simplified Arabic" pitchFamily="18" charset="-78"/>
              </a:rPr>
              <a:t> </a:t>
            </a:r>
            <a:r>
              <a:rPr lang="ar-DZ" sz="2600" b="1" dirty="0" smtClean="0">
                <a:latin typeface="Simplified Arabic" pitchFamily="18" charset="-78"/>
                <a:cs typeface="Simplified Arabic" pitchFamily="18" charset="-78"/>
              </a:rPr>
              <a:t>يتم استخراج اختبار التوزيع الطبيعي عن طريق الخطوات التالية: </a:t>
            </a:r>
            <a:r>
              <a:rPr lang="fr-FR" sz="2600" b="1" dirty="0" smtClean="0">
                <a:latin typeface="Simplified Arabic" pitchFamily="18" charset="-78"/>
                <a:cs typeface="Simplified Arabic" pitchFamily="18" charset="-78"/>
              </a:rPr>
              <a:t>Analyse</a:t>
            </a:r>
            <a:r>
              <a:rPr lang="ar-DZ" sz="2600" b="1" dirty="0" smtClean="0">
                <a:latin typeface="Simplified Arabic" pitchFamily="18" charset="-78"/>
                <a:cs typeface="Simplified Arabic" pitchFamily="18" charset="-78"/>
              </a:rPr>
              <a:t> ومن ثم </a:t>
            </a:r>
            <a:r>
              <a:rPr lang="fr-FR" sz="2600" b="1" dirty="0" smtClean="0">
                <a:latin typeface="Simplified Arabic" pitchFamily="18" charset="-78"/>
                <a:cs typeface="Simplified Arabic" pitchFamily="18" charset="-78"/>
              </a:rPr>
              <a:t>Statistiques Descriptives</a:t>
            </a:r>
            <a:r>
              <a:rPr lang="ar-DZ" sz="2600" b="1" dirty="0" smtClean="0">
                <a:latin typeface="Simplified Arabic" pitchFamily="18" charset="-78"/>
                <a:cs typeface="Simplified Arabic" pitchFamily="18" charset="-78"/>
              </a:rPr>
              <a:t> ومنه اختيار </a:t>
            </a:r>
            <a:r>
              <a:rPr lang="fr-FR" sz="2600" b="1" dirty="0" smtClean="0">
                <a:latin typeface="Simplified Arabic" pitchFamily="18" charset="-78"/>
                <a:cs typeface="Simplified Arabic" pitchFamily="18" charset="-78"/>
              </a:rPr>
              <a:t>Explorer</a:t>
            </a:r>
            <a:r>
              <a:rPr lang="ar-DZ" sz="2600" b="1" dirty="0" smtClean="0">
                <a:latin typeface="Simplified Arabic" pitchFamily="18" charset="-78"/>
                <a:cs typeface="Simplified Arabic" pitchFamily="18" charset="-78"/>
              </a:rPr>
              <a:t> ندخل المحاور الثلاث والدرجة الكلية للاستبيان، نذهب إلى الخيار الثاني </a:t>
            </a:r>
            <a:r>
              <a:rPr lang="fr-FR" sz="2600" b="1" dirty="0" smtClean="0">
                <a:latin typeface="Simplified Arabic" pitchFamily="18" charset="-78"/>
                <a:cs typeface="Simplified Arabic" pitchFamily="18" charset="-78"/>
              </a:rPr>
              <a:t>Diagramme</a:t>
            </a:r>
            <a:r>
              <a:rPr lang="ar-DZ" sz="2600" b="1" dirty="0" smtClean="0">
                <a:latin typeface="Simplified Arabic" pitchFamily="18" charset="-78"/>
                <a:cs typeface="Simplified Arabic" pitchFamily="18" charset="-78"/>
              </a:rPr>
              <a:t> أو </a:t>
            </a:r>
            <a:r>
              <a:rPr lang="fr-FR" sz="2600" b="1" dirty="0" smtClean="0">
                <a:latin typeface="Simplified Arabic" pitchFamily="18" charset="-78"/>
                <a:cs typeface="Simplified Arabic" pitchFamily="18" charset="-78"/>
              </a:rPr>
              <a:t>Tracés</a:t>
            </a:r>
            <a:r>
              <a:rPr lang="ar-DZ" sz="2600" b="1" dirty="0" smtClean="0">
                <a:latin typeface="Simplified Arabic" pitchFamily="18" charset="-78"/>
                <a:cs typeface="Simplified Arabic" pitchFamily="18" charset="-78"/>
              </a:rPr>
              <a:t> ونؤشر على </a:t>
            </a:r>
            <a:r>
              <a:rPr lang="fr-FR" sz="2600" b="1" dirty="0" smtClean="0">
                <a:latin typeface="Simplified Arabic" pitchFamily="18" charset="-78"/>
                <a:cs typeface="Simplified Arabic" pitchFamily="18" charset="-78"/>
              </a:rPr>
              <a:t>Tracé (</a:t>
            </a:r>
            <a:r>
              <a:rPr lang="fr-FR" sz="2600" b="1" dirty="0" err="1" smtClean="0">
                <a:latin typeface="Simplified Arabic" pitchFamily="18" charset="-78"/>
                <a:cs typeface="Simplified Arabic" pitchFamily="18" charset="-78"/>
              </a:rPr>
              <a:t>Diagrame</a:t>
            </a:r>
            <a:r>
              <a:rPr lang="fr-FR" sz="2600" b="1" dirty="0" smtClean="0">
                <a:latin typeface="Simplified Arabic" pitchFamily="18" charset="-78"/>
                <a:cs typeface="Simplified Arabic" pitchFamily="18" charset="-78"/>
              </a:rPr>
              <a:t>) de répartition Gaussiens</a:t>
            </a:r>
            <a:r>
              <a:rPr lang="ar-DZ" sz="2600" b="1" dirty="0" smtClean="0">
                <a:latin typeface="Simplified Arabic" pitchFamily="18" charset="-78"/>
                <a:cs typeface="Simplified Arabic" pitchFamily="18" charset="-78"/>
              </a:rPr>
              <a:t>، ما يهم في تقرير النتائج ليس مقاييس الإحصاء الوصفي وإنما جدول اختبار التوزيع الطبيعي</a:t>
            </a:r>
            <a:r>
              <a:rPr lang="fr-FR" sz="2600" b="1" dirty="0" smtClean="0">
                <a:latin typeface="Simplified Arabic" pitchFamily="18" charset="-78"/>
                <a:cs typeface="Simplified Arabic" pitchFamily="18" charset="-78"/>
              </a:rPr>
              <a:t> </a:t>
            </a:r>
            <a:r>
              <a:rPr lang="ar-DZ" sz="2600" b="1" dirty="0" smtClean="0">
                <a:latin typeface="Simplified Arabic" pitchFamily="18" charset="-78"/>
                <a:cs typeface="Simplified Arabic" pitchFamily="18" charset="-78"/>
              </a:rPr>
              <a:t> </a:t>
            </a:r>
            <a:r>
              <a:rPr lang="fr-FR" sz="2600" b="1" dirty="0" smtClean="0">
                <a:latin typeface="Simplified Arabic" pitchFamily="18" charset="-78"/>
                <a:cs typeface="Simplified Arabic" pitchFamily="18" charset="-78"/>
              </a:rPr>
              <a:t>(Tests de Normalité)</a:t>
            </a:r>
            <a:r>
              <a:rPr lang="ar-DZ" sz="2600" b="1" dirty="0" smtClean="0">
                <a:latin typeface="Simplified Arabic" pitchFamily="18" charset="-78"/>
                <a:cs typeface="Simplified Arabic" pitchFamily="18" charset="-78"/>
              </a:rPr>
              <a:t> الذي يشمل اختبارين في حالتنا نعتمد اختبار </a:t>
            </a:r>
            <a:r>
              <a:rPr lang="ar-DZ" sz="2600" b="1" dirty="0" err="1" smtClean="0">
                <a:latin typeface="Simplified Arabic" pitchFamily="18" charset="-78"/>
                <a:cs typeface="Simplified Arabic" pitchFamily="18" charset="-78"/>
              </a:rPr>
              <a:t>شابيرو</a:t>
            </a:r>
            <a:r>
              <a:rPr lang="ar-DZ" sz="2600" b="1" dirty="0" smtClean="0">
                <a:latin typeface="Simplified Arabic" pitchFamily="18" charset="-78"/>
                <a:cs typeface="Simplified Arabic" pitchFamily="18" charset="-78"/>
              </a:rPr>
              <a:t> ويلك </a:t>
            </a:r>
            <a:r>
              <a:rPr lang="fr-FR" sz="2600" b="1" dirty="0" smtClean="0">
                <a:latin typeface="Simplified Arabic" pitchFamily="18" charset="-78"/>
                <a:cs typeface="Simplified Arabic" pitchFamily="18" charset="-78"/>
              </a:rPr>
              <a:t>Shapiro-</a:t>
            </a:r>
            <a:r>
              <a:rPr lang="fr-FR" sz="2600" b="1" dirty="0" err="1" smtClean="0">
                <a:latin typeface="Simplified Arabic" pitchFamily="18" charset="-78"/>
                <a:cs typeface="Simplified Arabic" pitchFamily="18" charset="-78"/>
              </a:rPr>
              <a:t>Wilk</a:t>
            </a:r>
            <a:r>
              <a:rPr lang="ar-DZ" sz="2600" b="1" dirty="0" smtClean="0">
                <a:latin typeface="Simplified Arabic" pitchFamily="18" charset="-78"/>
                <a:cs typeface="Simplified Arabic" pitchFamily="18" charset="-78"/>
              </a:rPr>
              <a:t> .</a:t>
            </a:r>
          </a:p>
          <a:p>
            <a:pPr algn="just" rtl="1">
              <a:lnSpc>
                <a:spcPct val="120000"/>
              </a:lnSpc>
              <a:buNone/>
            </a:pPr>
            <a:r>
              <a:rPr lang="ar-DZ" sz="2600" b="1" dirty="0" smtClean="0">
                <a:latin typeface="Simplified Arabic" pitchFamily="18" charset="-78"/>
                <a:cs typeface="Simplified Arabic" pitchFamily="18" charset="-78"/>
              </a:rPr>
              <a:t>- يتم الحكم على المحاور الثلاث إن كانت تتبع التوزيع الطبيعي وفي حالة تعارضها (مجموعة تتبع والأخرى لا) يكون الحكم الأخير بالاطلاع على الدرجة الكلية للاستبيان التي تحدد نوع الاختبارات التي سيتم اعتمادها هل هي المعيارية أم غير المعيارية. </a:t>
            </a:r>
            <a:endParaRPr lang="en-US" sz="2800" dirty="0" smtClean="0">
              <a:cs typeface="Simplified Arabic"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800" decel="100000"/>
                                        <p:tgtEl>
                                          <p:spTgt spid="18434"/>
                                        </p:tgtEl>
                                      </p:cBhvr>
                                    </p:animEffect>
                                    <p:anim calcmode="lin" valueType="num">
                                      <p:cBhvr>
                                        <p:cTn id="8" dur="800" decel="100000" fill="hold"/>
                                        <p:tgtEl>
                                          <p:spTgt spid="18434"/>
                                        </p:tgtEl>
                                        <p:attrNameLst>
                                          <p:attrName>style.rotation</p:attrName>
                                        </p:attrNameLst>
                                      </p:cBhvr>
                                      <p:tavLst>
                                        <p:tav tm="0">
                                          <p:val>
                                            <p:fltVal val="-90"/>
                                          </p:val>
                                        </p:tav>
                                        <p:tav tm="100000">
                                          <p:val>
                                            <p:fltVal val="0"/>
                                          </p:val>
                                        </p:tav>
                                      </p:tavLst>
                                    </p:anim>
                                    <p:anim calcmode="lin" valueType="num">
                                      <p:cBhvr>
                                        <p:cTn id="9" dur="800" decel="100000" fill="hold"/>
                                        <p:tgtEl>
                                          <p:spTgt spid="18434"/>
                                        </p:tgtEl>
                                        <p:attrNameLst>
                                          <p:attrName>ppt_x</p:attrName>
                                        </p:attrNameLst>
                                      </p:cBhvr>
                                      <p:tavLst>
                                        <p:tav tm="0">
                                          <p:val>
                                            <p:strVal val="#ppt_x+0.4"/>
                                          </p:val>
                                        </p:tav>
                                        <p:tav tm="100000">
                                          <p:val>
                                            <p:strVal val="#ppt_x-0.05"/>
                                          </p:val>
                                        </p:tav>
                                      </p:tavLst>
                                    </p:anim>
                                    <p:anim calcmode="lin" valueType="num">
                                      <p:cBhvr>
                                        <p:cTn id="10" dur="800" decel="100000" fill="hold"/>
                                        <p:tgtEl>
                                          <p:spTgt spid="184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4638"/>
            <a:ext cx="8839200" cy="654032"/>
          </a:xfrm>
        </p:spPr>
        <p:txBody>
          <a:bodyPr>
            <a:normAutofit/>
          </a:bodyPr>
          <a:lstStyle/>
          <a:p>
            <a:pPr rtl="1"/>
            <a:r>
              <a:rPr lang="ar-DZ" sz="3200" b="1" u="sng" dirty="0" smtClean="0">
                <a:solidFill>
                  <a:srgbClr val="FFFF00"/>
                </a:solidFill>
                <a:latin typeface="Simplified Arabic" pitchFamily="18" charset="-78"/>
                <a:cs typeface="Simplified Arabic" pitchFamily="18" charset="-78"/>
              </a:rPr>
              <a:t>اختبار التوزيع الطبيعي في برنامجي</a:t>
            </a:r>
            <a:r>
              <a:rPr lang="fr-FR" sz="3200" b="1" u="sng" dirty="0" smtClean="0">
                <a:solidFill>
                  <a:srgbClr val="FFFF00"/>
                </a:solidFill>
                <a:latin typeface="Simplified Arabic" pitchFamily="18" charset="-78"/>
                <a:cs typeface="Simplified Arabic" pitchFamily="18" charset="-78"/>
              </a:rPr>
              <a:t>SPSS </a:t>
            </a:r>
            <a:r>
              <a:rPr lang="ar-DZ" sz="3200" b="1" u="sng" dirty="0" smtClean="0">
                <a:solidFill>
                  <a:srgbClr val="FFFF00"/>
                </a:solidFill>
                <a:latin typeface="Simplified Arabic" pitchFamily="18" charset="-78"/>
                <a:cs typeface="Simplified Arabic" pitchFamily="18" charset="-78"/>
              </a:rPr>
              <a:t> و </a:t>
            </a:r>
            <a:r>
              <a:rPr lang="fr-FR" sz="3200" b="1" u="sng" dirty="0" smtClean="0">
                <a:solidFill>
                  <a:srgbClr val="FFFF00"/>
                </a:solidFill>
                <a:latin typeface="Simplified Arabic" pitchFamily="18" charset="-78"/>
                <a:cs typeface="Simplified Arabic" pitchFamily="18" charset="-78"/>
              </a:rPr>
              <a:t>STATA</a:t>
            </a:r>
            <a:endParaRPr lang="en-US" sz="3200" b="1" u="sng" dirty="0" smtClean="0">
              <a:solidFill>
                <a:srgbClr val="FFFF00"/>
              </a:solidFill>
              <a:latin typeface="Simplified Arabic" pitchFamily="18" charset="-78"/>
              <a:cs typeface="Simplified Arabic" pitchFamily="18" charset="-78"/>
            </a:endParaRPr>
          </a:p>
        </p:txBody>
      </p:sp>
      <p:sp>
        <p:nvSpPr>
          <p:cNvPr id="18435" name="Rectangle 3"/>
          <p:cNvSpPr>
            <a:spLocks noGrp="1" noChangeArrowheads="1"/>
          </p:cNvSpPr>
          <p:nvPr>
            <p:ph type="body" idx="4294967295"/>
          </p:nvPr>
        </p:nvSpPr>
        <p:spPr>
          <a:xfrm>
            <a:off x="0" y="928670"/>
            <a:ext cx="8858280" cy="5715040"/>
          </a:xfrm>
        </p:spPr>
        <p:txBody>
          <a:bodyPr>
            <a:normAutofit fontScale="92500"/>
          </a:bodyPr>
          <a:lstStyle/>
          <a:p>
            <a:pPr algn="just" rtl="1">
              <a:lnSpc>
                <a:spcPct val="120000"/>
              </a:lnSpc>
              <a:buFontTx/>
              <a:buChar char="-"/>
            </a:pPr>
            <a:r>
              <a:rPr lang="ar-DZ" sz="2600" b="1" dirty="0" smtClean="0">
                <a:latin typeface="Simplified Arabic" pitchFamily="18" charset="-78"/>
                <a:cs typeface="Simplified Arabic" pitchFamily="18" charset="-78"/>
              </a:rPr>
              <a:t>من نتائج جدول اختبار التوزيع الطبيعي يتضح أن المحورين الأول والثاني يتبعان التوزيع الطبيعي في حين أن المحور الثالث لا يتبع التوزيع الطبيعي، وهو ما يفرض التحقق من إن كانت الدرجة الكلية للاستبيان تتبع التوزيع الطبيعي أم لا، وبما أن القيمة الاحتمالية اختبار </a:t>
            </a:r>
            <a:r>
              <a:rPr lang="ar-DZ" sz="2600" b="1" dirty="0" err="1" smtClean="0">
                <a:latin typeface="Simplified Arabic" pitchFamily="18" charset="-78"/>
                <a:cs typeface="Simplified Arabic" pitchFamily="18" charset="-78"/>
              </a:rPr>
              <a:t>شابيرو</a:t>
            </a:r>
            <a:r>
              <a:rPr lang="ar-DZ" sz="2600" b="1" dirty="0" smtClean="0">
                <a:latin typeface="Simplified Arabic" pitchFamily="18" charset="-78"/>
                <a:cs typeface="Simplified Arabic" pitchFamily="18" charset="-78"/>
              </a:rPr>
              <a:t> ويلك لها يفوق 0.05 فهذا دليل أنها </a:t>
            </a:r>
            <a:r>
              <a:rPr lang="ar-DZ" sz="2600" b="1" dirty="0" smtClean="0">
                <a:solidFill>
                  <a:srgbClr val="FFC000"/>
                </a:solidFill>
                <a:latin typeface="Simplified Arabic" pitchFamily="18" charset="-78"/>
                <a:cs typeface="Simplified Arabic" pitchFamily="18" charset="-78"/>
              </a:rPr>
              <a:t>تتبع التوزيع الطبيعي</a:t>
            </a:r>
            <a:r>
              <a:rPr lang="ar-DZ" sz="2600" b="1" dirty="0" smtClean="0">
                <a:latin typeface="Simplified Arabic" pitchFamily="18" charset="-78"/>
                <a:cs typeface="Simplified Arabic" pitchFamily="18" charset="-78"/>
              </a:rPr>
              <a:t>، وبالتالي نعتمد على </a:t>
            </a:r>
            <a:r>
              <a:rPr lang="ar-DZ" sz="2600" b="1" dirty="0" smtClean="0">
                <a:solidFill>
                  <a:srgbClr val="FFC000"/>
                </a:solidFill>
                <a:latin typeface="Simplified Arabic" pitchFamily="18" charset="-78"/>
                <a:cs typeface="Simplified Arabic" pitchFamily="18" charset="-78"/>
              </a:rPr>
              <a:t>الاختبارات </a:t>
            </a:r>
            <a:r>
              <a:rPr lang="ar-DZ" sz="2600" b="1" dirty="0" err="1" smtClean="0">
                <a:solidFill>
                  <a:srgbClr val="FFC000"/>
                </a:solidFill>
                <a:latin typeface="Simplified Arabic" pitchFamily="18" charset="-78"/>
                <a:cs typeface="Simplified Arabic" pitchFamily="18" charset="-78"/>
              </a:rPr>
              <a:t>المعلمية</a:t>
            </a:r>
            <a:r>
              <a:rPr lang="ar-DZ" sz="2600" b="1" dirty="0" smtClean="0">
                <a:solidFill>
                  <a:srgbClr val="FFC000"/>
                </a:solidFill>
                <a:latin typeface="Simplified Arabic" pitchFamily="18" charset="-78"/>
                <a:cs typeface="Simplified Arabic" pitchFamily="18" charset="-78"/>
              </a:rPr>
              <a:t> </a:t>
            </a:r>
            <a:r>
              <a:rPr lang="ar-DZ" sz="2600" b="1" dirty="0" smtClean="0">
                <a:latin typeface="Simplified Arabic" pitchFamily="18" charset="-78"/>
                <a:cs typeface="Simplified Arabic" pitchFamily="18" charset="-78"/>
              </a:rPr>
              <a:t>لتحليل نتائج الاستبيان.</a:t>
            </a:r>
            <a:endParaRPr lang="fr-FR" sz="2600" b="1" dirty="0" smtClean="0">
              <a:latin typeface="Simplified Arabic" pitchFamily="18" charset="-78"/>
              <a:cs typeface="Simplified Arabic" pitchFamily="18" charset="-78"/>
            </a:endParaRPr>
          </a:p>
          <a:p>
            <a:pPr algn="just" rtl="1">
              <a:lnSpc>
                <a:spcPct val="120000"/>
              </a:lnSpc>
              <a:buFontTx/>
              <a:buChar char="-"/>
            </a:pPr>
            <a:r>
              <a:rPr lang="ar-DZ" sz="2600" b="1" dirty="0" smtClean="0">
                <a:solidFill>
                  <a:srgbClr val="FFC000"/>
                </a:solidFill>
                <a:latin typeface="Simplified Arabic" pitchFamily="18" charset="-78"/>
                <a:cs typeface="Simplified Arabic" pitchFamily="18" charset="-78"/>
              </a:rPr>
              <a:t>في برنامج </a:t>
            </a:r>
            <a:r>
              <a:rPr lang="fr-FR" sz="2600" b="1" dirty="0" smtClean="0">
                <a:solidFill>
                  <a:srgbClr val="FFC000"/>
                </a:solidFill>
                <a:latin typeface="Simplified Arabic" pitchFamily="18" charset="-78"/>
                <a:cs typeface="Simplified Arabic" pitchFamily="18" charset="-78"/>
              </a:rPr>
              <a:t>STATA</a:t>
            </a:r>
            <a:r>
              <a:rPr lang="ar-DZ" sz="2600" b="1" dirty="0" smtClean="0">
                <a:solidFill>
                  <a:srgbClr val="FFC000"/>
                </a:solidFill>
                <a:latin typeface="Simplified Arabic" pitchFamily="18" charset="-78"/>
                <a:cs typeface="Simplified Arabic" pitchFamily="18" charset="-78"/>
              </a:rPr>
              <a:t> </a:t>
            </a:r>
            <a:r>
              <a:rPr lang="ar-DZ" sz="2600" b="1" dirty="0" smtClean="0">
                <a:latin typeface="Simplified Arabic" pitchFamily="18" charset="-78"/>
                <a:cs typeface="Simplified Arabic" pitchFamily="18" charset="-78"/>
              </a:rPr>
              <a:t>يتم استخراج اختبار التوزيع الطبيعي بإتباع الخطوات التالية: </a:t>
            </a:r>
            <a:r>
              <a:rPr lang="fr-FR" sz="2600" b="1" dirty="0" err="1" smtClean="0">
                <a:latin typeface="Simplified Arabic" pitchFamily="18" charset="-78"/>
                <a:cs typeface="Simplified Arabic" pitchFamily="18" charset="-78"/>
              </a:rPr>
              <a:t>Statistics</a:t>
            </a:r>
            <a:r>
              <a:rPr lang="ar-DZ" sz="2600" b="1" dirty="0" smtClean="0">
                <a:latin typeface="Simplified Arabic" pitchFamily="18" charset="-78"/>
                <a:cs typeface="Simplified Arabic" pitchFamily="18" charset="-78"/>
              </a:rPr>
              <a:t> ومنه الأمر الأول </a:t>
            </a:r>
            <a:r>
              <a:rPr lang="fr-FR" sz="2600" b="1" dirty="0" smtClean="0">
                <a:latin typeface="Simplified Arabic" pitchFamily="18" charset="-78"/>
                <a:cs typeface="Simplified Arabic" pitchFamily="18" charset="-78"/>
              </a:rPr>
              <a:t>Summaries, tables, and tests</a:t>
            </a:r>
            <a:r>
              <a:rPr lang="ar-DZ" sz="2600" b="1" dirty="0" smtClean="0">
                <a:latin typeface="Simplified Arabic" pitchFamily="18" charset="-78"/>
                <a:cs typeface="Simplified Arabic" pitchFamily="18" charset="-78"/>
              </a:rPr>
              <a:t> فنختار الخيار الفرعي السادس (قبل الأخير) </a:t>
            </a:r>
            <a:r>
              <a:rPr lang="fr-FR" sz="2600" b="1" dirty="0" err="1" smtClean="0">
                <a:latin typeface="Simplified Arabic" pitchFamily="18" charset="-78"/>
                <a:cs typeface="Simplified Arabic" pitchFamily="18" charset="-78"/>
              </a:rPr>
              <a:t>Distributional</a:t>
            </a:r>
            <a:r>
              <a:rPr lang="fr-FR" sz="2600" b="1" dirty="0" smtClean="0">
                <a:latin typeface="Simplified Arabic" pitchFamily="18" charset="-78"/>
                <a:cs typeface="Simplified Arabic" pitchFamily="18" charset="-78"/>
              </a:rPr>
              <a:t> plots and tests</a:t>
            </a:r>
            <a:r>
              <a:rPr lang="ar-DZ" sz="2600" b="1" dirty="0" smtClean="0">
                <a:latin typeface="Simplified Arabic" pitchFamily="18" charset="-78"/>
                <a:cs typeface="Simplified Arabic" pitchFamily="18" charset="-78"/>
              </a:rPr>
              <a:t> أي منحنيات واختبارات شكل التوزيع، ما نركز عليه في هذا الخيار هي اختبارات التوزيع الطبيعي الثلاث وهي </a:t>
            </a:r>
            <a:r>
              <a:rPr lang="fr-FR" sz="2600" b="1" dirty="0" err="1" smtClean="0">
                <a:latin typeface="Simplified Arabic" pitchFamily="18" charset="-78"/>
                <a:cs typeface="Simplified Arabic" pitchFamily="18" charset="-78"/>
              </a:rPr>
              <a:t>Skeweness</a:t>
            </a:r>
            <a:r>
              <a:rPr lang="fr-FR" sz="2600" b="1" dirty="0" smtClean="0">
                <a:latin typeface="Simplified Arabic" pitchFamily="18" charset="-78"/>
                <a:cs typeface="Simplified Arabic" pitchFamily="18" charset="-78"/>
              </a:rPr>
              <a:t> and </a:t>
            </a:r>
            <a:r>
              <a:rPr lang="fr-FR" sz="2600" b="1" dirty="0" err="1" smtClean="0">
                <a:latin typeface="Simplified Arabic" pitchFamily="18" charset="-78"/>
                <a:cs typeface="Simplified Arabic" pitchFamily="18" charset="-78"/>
              </a:rPr>
              <a:t>Kurtosis</a:t>
            </a:r>
            <a:r>
              <a:rPr lang="fr-FR" sz="2600" b="1" dirty="0" smtClean="0">
                <a:latin typeface="Simplified Arabic" pitchFamily="18" charset="-78"/>
                <a:cs typeface="Simplified Arabic" pitchFamily="18" charset="-78"/>
              </a:rPr>
              <a:t> test</a:t>
            </a:r>
            <a:r>
              <a:rPr lang="ar-DZ" sz="2600" b="1" dirty="0" smtClean="0">
                <a:latin typeface="Simplified Arabic" pitchFamily="18" charset="-78"/>
                <a:cs typeface="Simplified Arabic" pitchFamily="18" charset="-78"/>
              </a:rPr>
              <a:t> أي اختبار الالتواء والتفلطح (لعينة كبيرة تفوق 50 وهي ليست حالتنا)، واختباري </a:t>
            </a:r>
            <a:r>
              <a:rPr lang="ar-DZ" sz="2600" b="1" dirty="0" err="1" smtClean="0">
                <a:latin typeface="Simplified Arabic" pitchFamily="18" charset="-78"/>
                <a:cs typeface="Simplified Arabic" pitchFamily="18" charset="-78"/>
              </a:rPr>
              <a:t>شابيرو</a:t>
            </a:r>
            <a:r>
              <a:rPr lang="ar-DZ" sz="2600" b="1" dirty="0" smtClean="0">
                <a:latin typeface="Simplified Arabic" pitchFamily="18" charset="-78"/>
                <a:cs typeface="Simplified Arabic" pitchFamily="18" charset="-78"/>
              </a:rPr>
              <a:t> ويلك </a:t>
            </a:r>
            <a:r>
              <a:rPr lang="ar-DZ" sz="2600" b="1" dirty="0" err="1" smtClean="0">
                <a:latin typeface="Simplified Arabic" pitchFamily="18" charset="-78"/>
                <a:cs typeface="Simplified Arabic" pitchFamily="18" charset="-78"/>
              </a:rPr>
              <a:t>وشابيرو</a:t>
            </a:r>
            <a:r>
              <a:rPr lang="ar-DZ" sz="2600" b="1" dirty="0" smtClean="0">
                <a:latin typeface="Simplified Arabic" pitchFamily="18" charset="-78"/>
                <a:cs typeface="Simplified Arabic" pitchFamily="18" charset="-78"/>
              </a:rPr>
              <a:t> </a:t>
            </a:r>
            <a:r>
              <a:rPr lang="ar-DZ" sz="2600" b="1" dirty="0" err="1" smtClean="0">
                <a:latin typeface="Simplified Arabic" pitchFamily="18" charset="-78"/>
                <a:cs typeface="Simplified Arabic" pitchFamily="18" charset="-78"/>
              </a:rPr>
              <a:t>فرانسيا</a:t>
            </a:r>
            <a:r>
              <a:rPr lang="ar-DZ" sz="2600" b="1" dirty="0" smtClean="0">
                <a:latin typeface="Simplified Arabic" pitchFamily="18" charset="-78"/>
                <a:cs typeface="Simplified Arabic" pitchFamily="18" charset="-78"/>
              </a:rPr>
              <a:t> الذين يكفي اختيار احدهما.</a:t>
            </a:r>
            <a:endParaRPr lang="en-US" sz="2800" dirty="0" smtClean="0">
              <a:solidFill>
                <a:srgbClr val="FFC000"/>
              </a:solidFill>
              <a:cs typeface="Simplified Arabic"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800" decel="100000"/>
                                        <p:tgtEl>
                                          <p:spTgt spid="18434"/>
                                        </p:tgtEl>
                                      </p:cBhvr>
                                    </p:animEffect>
                                    <p:anim calcmode="lin" valueType="num">
                                      <p:cBhvr>
                                        <p:cTn id="8" dur="800" decel="100000" fill="hold"/>
                                        <p:tgtEl>
                                          <p:spTgt spid="18434"/>
                                        </p:tgtEl>
                                        <p:attrNameLst>
                                          <p:attrName>style.rotation</p:attrName>
                                        </p:attrNameLst>
                                      </p:cBhvr>
                                      <p:tavLst>
                                        <p:tav tm="0">
                                          <p:val>
                                            <p:fltVal val="-90"/>
                                          </p:val>
                                        </p:tav>
                                        <p:tav tm="100000">
                                          <p:val>
                                            <p:fltVal val="0"/>
                                          </p:val>
                                        </p:tav>
                                      </p:tavLst>
                                    </p:anim>
                                    <p:anim calcmode="lin" valueType="num">
                                      <p:cBhvr>
                                        <p:cTn id="9" dur="800" decel="100000" fill="hold"/>
                                        <p:tgtEl>
                                          <p:spTgt spid="18434"/>
                                        </p:tgtEl>
                                        <p:attrNameLst>
                                          <p:attrName>ppt_x</p:attrName>
                                        </p:attrNameLst>
                                      </p:cBhvr>
                                      <p:tavLst>
                                        <p:tav tm="0">
                                          <p:val>
                                            <p:strVal val="#ppt_x+0.4"/>
                                          </p:val>
                                        </p:tav>
                                        <p:tav tm="100000">
                                          <p:val>
                                            <p:strVal val="#ppt_x-0.05"/>
                                          </p:val>
                                        </p:tav>
                                      </p:tavLst>
                                    </p:anim>
                                    <p:anim calcmode="lin" valueType="num">
                                      <p:cBhvr>
                                        <p:cTn id="10" dur="800" decel="100000" fill="hold"/>
                                        <p:tgtEl>
                                          <p:spTgt spid="184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4638"/>
            <a:ext cx="8839200" cy="654032"/>
          </a:xfrm>
        </p:spPr>
        <p:txBody>
          <a:bodyPr>
            <a:normAutofit/>
          </a:bodyPr>
          <a:lstStyle/>
          <a:p>
            <a:pPr rtl="1"/>
            <a:r>
              <a:rPr lang="ar-DZ" sz="3200" b="1" u="sng" dirty="0" smtClean="0">
                <a:solidFill>
                  <a:srgbClr val="FFFF00"/>
                </a:solidFill>
                <a:latin typeface="Simplified Arabic" pitchFamily="18" charset="-78"/>
                <a:cs typeface="Simplified Arabic" pitchFamily="18" charset="-78"/>
              </a:rPr>
              <a:t>اختبار التوزيع الطبيعي في برنامجي</a:t>
            </a:r>
            <a:r>
              <a:rPr lang="fr-FR" sz="3200" b="1" u="sng" dirty="0" smtClean="0">
                <a:solidFill>
                  <a:srgbClr val="FFFF00"/>
                </a:solidFill>
                <a:latin typeface="Simplified Arabic" pitchFamily="18" charset="-78"/>
                <a:cs typeface="Simplified Arabic" pitchFamily="18" charset="-78"/>
              </a:rPr>
              <a:t>SPSS </a:t>
            </a:r>
            <a:r>
              <a:rPr lang="ar-DZ" sz="3200" b="1" u="sng" dirty="0" smtClean="0">
                <a:solidFill>
                  <a:srgbClr val="FFFF00"/>
                </a:solidFill>
                <a:latin typeface="Simplified Arabic" pitchFamily="18" charset="-78"/>
                <a:cs typeface="Simplified Arabic" pitchFamily="18" charset="-78"/>
              </a:rPr>
              <a:t> و </a:t>
            </a:r>
            <a:r>
              <a:rPr lang="fr-FR" sz="3200" b="1" u="sng" dirty="0" smtClean="0">
                <a:solidFill>
                  <a:srgbClr val="FFFF00"/>
                </a:solidFill>
                <a:latin typeface="Simplified Arabic" pitchFamily="18" charset="-78"/>
                <a:cs typeface="Simplified Arabic" pitchFamily="18" charset="-78"/>
              </a:rPr>
              <a:t>STATA</a:t>
            </a:r>
            <a:endParaRPr lang="en-US" sz="3200" b="1" u="sng" dirty="0" smtClean="0">
              <a:solidFill>
                <a:srgbClr val="FFFF00"/>
              </a:solidFill>
              <a:latin typeface="Simplified Arabic" pitchFamily="18" charset="-78"/>
              <a:cs typeface="Simplified Arabic" pitchFamily="18" charset="-78"/>
            </a:endParaRPr>
          </a:p>
        </p:txBody>
      </p:sp>
      <p:sp>
        <p:nvSpPr>
          <p:cNvPr id="18435" name="Rectangle 3"/>
          <p:cNvSpPr>
            <a:spLocks noGrp="1" noChangeArrowheads="1"/>
          </p:cNvSpPr>
          <p:nvPr>
            <p:ph type="body" idx="4294967295"/>
          </p:nvPr>
        </p:nvSpPr>
        <p:spPr>
          <a:xfrm>
            <a:off x="0" y="928670"/>
            <a:ext cx="8858280" cy="5715040"/>
          </a:xfrm>
        </p:spPr>
        <p:txBody>
          <a:bodyPr>
            <a:normAutofit/>
          </a:bodyPr>
          <a:lstStyle/>
          <a:p>
            <a:pPr algn="just" rtl="1">
              <a:lnSpc>
                <a:spcPct val="120000"/>
              </a:lnSpc>
              <a:buFontTx/>
              <a:buChar char="-"/>
            </a:pPr>
            <a:r>
              <a:rPr lang="ar-DZ" b="1" dirty="0" smtClean="0">
                <a:latin typeface="Simplified Arabic" pitchFamily="18" charset="-78"/>
                <a:cs typeface="Simplified Arabic" pitchFamily="18" charset="-78"/>
              </a:rPr>
              <a:t>من نتائج جدول اختبار التوزيع الطبيعي يتضح أن المحورين الأول والثاني يتبعان التوزيع الطبيعي في حين أن المحور الثالث لا يتبع التوزيع الطبيعي، وهو ما يفرض التحقق من إن كانت الدرجة الكلية للاستبيان تتبع التوزيع الطبيعي أم لا، وبما أن القيمة الاحتمالية اختبار </a:t>
            </a:r>
            <a:r>
              <a:rPr lang="ar-DZ" b="1" dirty="0" err="1" smtClean="0">
                <a:latin typeface="Simplified Arabic" pitchFamily="18" charset="-78"/>
                <a:cs typeface="Simplified Arabic" pitchFamily="18" charset="-78"/>
              </a:rPr>
              <a:t>شابيرو</a:t>
            </a:r>
            <a:r>
              <a:rPr lang="ar-DZ" b="1" dirty="0" smtClean="0">
                <a:latin typeface="Simplified Arabic" pitchFamily="18" charset="-78"/>
                <a:cs typeface="Simplified Arabic" pitchFamily="18" charset="-78"/>
              </a:rPr>
              <a:t> ويلك لها يفوق 0.05 فهذا دليل أنها </a:t>
            </a:r>
            <a:r>
              <a:rPr lang="ar-DZ" b="1" dirty="0" smtClean="0">
                <a:solidFill>
                  <a:srgbClr val="FFC000"/>
                </a:solidFill>
                <a:latin typeface="Simplified Arabic" pitchFamily="18" charset="-78"/>
                <a:cs typeface="Simplified Arabic" pitchFamily="18" charset="-78"/>
              </a:rPr>
              <a:t>تتبع التوزيع الطبيعي</a:t>
            </a:r>
            <a:r>
              <a:rPr lang="ar-DZ" b="1" dirty="0" smtClean="0">
                <a:latin typeface="Simplified Arabic" pitchFamily="18" charset="-78"/>
                <a:cs typeface="Simplified Arabic" pitchFamily="18" charset="-78"/>
              </a:rPr>
              <a:t>، وبالتالي نعتمد على </a:t>
            </a:r>
            <a:r>
              <a:rPr lang="ar-DZ" b="1" dirty="0" smtClean="0">
                <a:solidFill>
                  <a:srgbClr val="FFC000"/>
                </a:solidFill>
                <a:latin typeface="Simplified Arabic" pitchFamily="18" charset="-78"/>
                <a:cs typeface="Simplified Arabic" pitchFamily="18" charset="-78"/>
              </a:rPr>
              <a:t>الاختبارات </a:t>
            </a:r>
            <a:r>
              <a:rPr lang="ar-DZ" b="1" dirty="0" err="1" smtClean="0">
                <a:solidFill>
                  <a:srgbClr val="FFC000"/>
                </a:solidFill>
                <a:latin typeface="Simplified Arabic" pitchFamily="18" charset="-78"/>
                <a:cs typeface="Simplified Arabic" pitchFamily="18" charset="-78"/>
              </a:rPr>
              <a:t>المعلمية</a:t>
            </a:r>
            <a:r>
              <a:rPr lang="ar-DZ" b="1" dirty="0" smtClean="0">
                <a:solidFill>
                  <a:srgbClr val="FFC000"/>
                </a:solidFill>
                <a:latin typeface="Simplified Arabic" pitchFamily="18" charset="-78"/>
                <a:cs typeface="Simplified Arabic" pitchFamily="18" charset="-78"/>
              </a:rPr>
              <a:t> </a:t>
            </a:r>
            <a:r>
              <a:rPr lang="ar-DZ" b="1" dirty="0" smtClean="0">
                <a:latin typeface="Simplified Arabic" pitchFamily="18" charset="-78"/>
                <a:cs typeface="Simplified Arabic" pitchFamily="18" charset="-78"/>
              </a:rPr>
              <a:t>لتحليل نتائج الاستبيان، وهو القرار نفسه بالاعتماد على اختبار </a:t>
            </a:r>
            <a:r>
              <a:rPr lang="ar-DZ" b="1" dirty="0" err="1" smtClean="0">
                <a:latin typeface="Simplified Arabic" pitchFamily="18" charset="-78"/>
                <a:cs typeface="Simplified Arabic" pitchFamily="18" charset="-78"/>
              </a:rPr>
              <a:t>شابيرو</a:t>
            </a:r>
            <a:r>
              <a:rPr lang="ar-DZ" b="1" dirty="0" smtClean="0">
                <a:latin typeface="Simplified Arabic" pitchFamily="18" charset="-78"/>
                <a:cs typeface="Simplified Arabic" pitchFamily="18" charset="-78"/>
              </a:rPr>
              <a:t> </a:t>
            </a:r>
            <a:r>
              <a:rPr lang="ar-DZ" b="1" dirty="0" err="1" smtClean="0">
                <a:latin typeface="Simplified Arabic" pitchFamily="18" charset="-78"/>
                <a:cs typeface="Simplified Arabic" pitchFamily="18" charset="-78"/>
              </a:rPr>
              <a:t>فرانسيا</a:t>
            </a:r>
            <a:r>
              <a:rPr lang="ar-DZ" b="1" dirty="0" smtClean="0">
                <a:latin typeface="Simplified Arabic" pitchFamily="18" charset="-78"/>
                <a:cs typeface="Simplified Arabic" pitchFamily="18" charset="-78"/>
              </a:rPr>
              <a:t>.</a:t>
            </a:r>
            <a:endParaRPr lang="fr-FR" b="1" dirty="0" smtClean="0">
              <a:latin typeface="Simplified Arabic" pitchFamily="18" charset="-78"/>
              <a:cs typeface="Simplified Arabic"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800" decel="100000"/>
                                        <p:tgtEl>
                                          <p:spTgt spid="18434"/>
                                        </p:tgtEl>
                                      </p:cBhvr>
                                    </p:animEffect>
                                    <p:anim calcmode="lin" valueType="num">
                                      <p:cBhvr>
                                        <p:cTn id="8" dur="800" decel="100000" fill="hold"/>
                                        <p:tgtEl>
                                          <p:spTgt spid="18434"/>
                                        </p:tgtEl>
                                        <p:attrNameLst>
                                          <p:attrName>style.rotation</p:attrName>
                                        </p:attrNameLst>
                                      </p:cBhvr>
                                      <p:tavLst>
                                        <p:tav tm="0">
                                          <p:val>
                                            <p:fltVal val="-90"/>
                                          </p:val>
                                        </p:tav>
                                        <p:tav tm="100000">
                                          <p:val>
                                            <p:fltVal val="0"/>
                                          </p:val>
                                        </p:tav>
                                      </p:tavLst>
                                    </p:anim>
                                    <p:anim calcmode="lin" valueType="num">
                                      <p:cBhvr>
                                        <p:cTn id="9" dur="800" decel="100000" fill="hold"/>
                                        <p:tgtEl>
                                          <p:spTgt spid="18434"/>
                                        </p:tgtEl>
                                        <p:attrNameLst>
                                          <p:attrName>ppt_x</p:attrName>
                                        </p:attrNameLst>
                                      </p:cBhvr>
                                      <p:tavLst>
                                        <p:tav tm="0">
                                          <p:val>
                                            <p:strVal val="#ppt_x+0.4"/>
                                          </p:val>
                                        </p:tav>
                                        <p:tav tm="100000">
                                          <p:val>
                                            <p:strVal val="#ppt_x-0.05"/>
                                          </p:val>
                                        </p:tav>
                                      </p:tavLst>
                                    </p:anim>
                                    <p:anim calcmode="lin" valueType="num">
                                      <p:cBhvr>
                                        <p:cTn id="10" dur="800" decel="100000" fill="hold"/>
                                        <p:tgtEl>
                                          <p:spTgt spid="184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1135861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282" y="0"/>
            <a:ext cx="7929618" cy="2308324"/>
          </a:xfrm>
          <a:prstGeom prst="rect">
            <a:avLst/>
          </a:prstGeom>
          <a:noFill/>
          <a:ln w="0">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rtl="1"/>
            <a:r>
              <a:rPr lang="fr-FR"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Université de </a:t>
            </a:r>
            <a:r>
              <a:rPr lang="fr-FR" sz="3600" b="1" cap="none" spc="0" dirty="0" err="1"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Boumerdes</a:t>
            </a:r>
            <a:endParaRPr lang="ar-DZ"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endParaRPr>
          </a:p>
          <a:p>
            <a:pPr algn="ctr" rtl="1"/>
            <a:r>
              <a:rPr lang="fr-FR"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FSEGC</a:t>
            </a:r>
            <a:endParaRPr lang="ar-DZ" sz="36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endParaRPr>
          </a:p>
          <a:p>
            <a:pPr algn="ctr"/>
            <a:r>
              <a:rPr lang="fr-FR" sz="3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rPr>
              <a:t>Département SG Master II Management</a:t>
            </a:r>
            <a:endParaRPr lang="fr-FR" sz="36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Simplified Arabic" pitchFamily="18" charset="-78"/>
              <a:cs typeface="Simplified Arabic" pitchFamily="18" charset="-78"/>
            </a:endParaRPr>
          </a:p>
        </p:txBody>
      </p:sp>
      <p:sp>
        <p:nvSpPr>
          <p:cNvPr id="4" name="AutoShape 9"/>
          <p:cNvSpPr>
            <a:spLocks noGrp="1" noChangeArrowheads="1"/>
          </p:cNvSpPr>
          <p:nvPr>
            <p:ph type="ctrTitle"/>
          </p:nvPr>
        </p:nvSpPr>
        <p:spPr bwMode="auto">
          <a:xfrm>
            <a:off x="500034" y="2500306"/>
            <a:ext cx="8001056" cy="1928826"/>
          </a:xfrm>
          <a:prstGeom prst="roundRect">
            <a:avLst>
              <a:gd name="adj" fmla="val 27056"/>
            </a:avLst>
          </a:prstGeom>
          <a:solidFill>
            <a:schemeClr val="bg2">
              <a:lumMod val="75000"/>
            </a:schemeClr>
          </a:solidFill>
          <a:ln>
            <a:solidFill>
              <a:schemeClr val="tx1"/>
            </a:solidFill>
            <a:headEnd/>
            <a:tailEnd/>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r>
              <a:rPr lang="fr-FR" sz="4000" b="1" dirty="0" smtClean="0"/>
              <a:t>Programme de module Applications</a:t>
            </a:r>
            <a:br>
              <a:rPr lang="fr-FR" sz="4000" b="1" dirty="0" smtClean="0"/>
            </a:br>
            <a:r>
              <a:rPr lang="fr-FR" sz="4000" b="1" dirty="0" smtClean="0"/>
              <a:t>d’Informatique à la Gestion</a:t>
            </a:r>
            <a:endParaRPr lang="fr-FR" sz="4000" dirty="0"/>
          </a:p>
        </p:txBody>
      </p:sp>
      <p:sp>
        <p:nvSpPr>
          <p:cNvPr id="3" name="Sous-titre 2"/>
          <p:cNvSpPr>
            <a:spLocks noGrp="1"/>
          </p:cNvSpPr>
          <p:nvPr>
            <p:ph type="subTitle" idx="1"/>
          </p:nvPr>
        </p:nvSpPr>
        <p:spPr>
          <a:xfrm rot="10800000" flipV="1">
            <a:off x="428596" y="4643446"/>
            <a:ext cx="8143932" cy="2000264"/>
          </a:xfrm>
          <a:solidFill>
            <a:schemeClr val="bg2">
              <a:lumMod val="75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rtl="1"/>
            <a:r>
              <a:rPr lang="fr-FR" dirty="0" smtClean="0">
                <a:ln>
                  <a:solidFill>
                    <a:schemeClr val="tx1"/>
                  </a:solidFill>
                </a:ln>
                <a:solidFill>
                  <a:schemeClr val="tx1"/>
                </a:solidFill>
                <a:latin typeface="Simplified Arabic" pitchFamily="18" charset="-78"/>
                <a:cs typeface="Simplified Arabic" pitchFamily="18" charset="-78"/>
              </a:rPr>
              <a:t>Réalisé par</a:t>
            </a:r>
            <a:endParaRPr lang="ar-DZ" dirty="0" smtClean="0">
              <a:ln>
                <a:solidFill>
                  <a:schemeClr val="tx1"/>
                </a:solidFill>
              </a:ln>
              <a:solidFill>
                <a:schemeClr val="tx1"/>
              </a:solidFill>
              <a:latin typeface="Simplified Arabic" pitchFamily="18" charset="-78"/>
              <a:cs typeface="Simplified Arabic" pitchFamily="18" charset="-78"/>
            </a:endParaRPr>
          </a:p>
          <a:p>
            <a:pPr rtl="1"/>
            <a:r>
              <a:rPr lang="fr-FR" b="1" dirty="0" smtClean="0">
                <a:ln>
                  <a:solidFill>
                    <a:schemeClr val="tx1"/>
                  </a:solidFill>
                </a:ln>
                <a:solidFill>
                  <a:schemeClr val="tx1"/>
                </a:solidFill>
                <a:latin typeface="Simplified Arabic" pitchFamily="18" charset="-78"/>
                <a:cs typeface="Simplified Arabic" pitchFamily="18" charset="-78"/>
              </a:rPr>
              <a:t>Dr. ARKOUB </a:t>
            </a:r>
            <a:r>
              <a:rPr lang="fr-FR" b="1" dirty="0" err="1" smtClean="0">
                <a:ln>
                  <a:solidFill>
                    <a:schemeClr val="tx1"/>
                  </a:solidFill>
                </a:ln>
                <a:solidFill>
                  <a:schemeClr val="tx1"/>
                </a:solidFill>
                <a:latin typeface="Simplified Arabic" pitchFamily="18" charset="-78"/>
                <a:cs typeface="Simplified Arabic" pitchFamily="18" charset="-78"/>
              </a:rPr>
              <a:t>Ouali</a:t>
            </a:r>
            <a:endParaRPr lang="ar-DZ" b="1" dirty="0" smtClean="0">
              <a:ln>
                <a:solidFill>
                  <a:schemeClr val="tx1"/>
                </a:solidFill>
              </a:ln>
              <a:solidFill>
                <a:schemeClr val="tx1"/>
              </a:solidFill>
              <a:latin typeface="Simplified Arabic" pitchFamily="18" charset="-78"/>
              <a:cs typeface="Simplified Arabic" pitchFamily="18" charset="-78"/>
            </a:endParaRPr>
          </a:p>
          <a:p>
            <a:pPr rtl="1"/>
            <a:r>
              <a:rPr lang="fr-FR" sz="2600" b="1" dirty="0" smtClean="0">
                <a:ln>
                  <a:solidFill>
                    <a:schemeClr val="tx1"/>
                  </a:solidFill>
                </a:ln>
                <a:solidFill>
                  <a:schemeClr val="tx1"/>
                </a:solidFill>
                <a:latin typeface="Simplified Arabic" pitchFamily="18" charset="-78"/>
                <a:cs typeface="Simplified Arabic" pitchFamily="18" charset="-78"/>
              </a:rPr>
              <a:t>UMBB/ FSEGC</a:t>
            </a:r>
            <a:endParaRPr lang="ar-DZ" sz="2600" b="1" dirty="0" smtClean="0">
              <a:ln>
                <a:solidFill>
                  <a:schemeClr val="tx1"/>
                </a:solidFill>
              </a:ln>
              <a:solidFill>
                <a:schemeClr val="tx1"/>
              </a:solidFill>
              <a:latin typeface="Simplified Arabic" pitchFamily="18" charset="-78"/>
              <a:cs typeface="Simplified Arabic" pitchFamily="18" charset="-78"/>
            </a:endParaRPr>
          </a:p>
          <a:p>
            <a:pPr rtl="1"/>
            <a:endParaRPr lang="ar-DZ" b="1" dirty="0" smtClean="0">
              <a:ln>
                <a:solidFill>
                  <a:schemeClr val="tx1"/>
                </a:solidFill>
              </a:ln>
              <a:solidFill>
                <a:schemeClr val="tx1"/>
              </a:solidFill>
              <a:latin typeface="Simplified Arabic" pitchFamily="18" charset="-78"/>
              <a:cs typeface="Simplified Arabic" pitchFamily="18" charset="-78"/>
            </a:endParaRPr>
          </a:p>
          <a:p>
            <a:pPr rtl="1"/>
            <a:endParaRPr lang="ar-DZ" b="1" dirty="0" smtClean="0">
              <a:ln>
                <a:solidFill>
                  <a:schemeClr val="tx1"/>
                </a:solidFill>
              </a:ln>
              <a:solidFill>
                <a:schemeClr val="tx1"/>
              </a:solidFill>
              <a:latin typeface="Simplified Arabic" pitchFamily="18" charset="-78"/>
              <a:cs typeface="Simplified Arabic" pitchFamily="18" charset="-7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2000"/>
                                        <p:tgtEl>
                                          <p:spTgt spid="4"/>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5" dur="2000" fill="hold"/>
                                        <p:tgtEl>
                                          <p:spTgt spid="3">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0"/>
            <a:ext cx="1100142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0" y="0"/>
            <a:ext cx="12144428"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4638"/>
            <a:ext cx="8839200" cy="654032"/>
          </a:xfrm>
        </p:spPr>
        <p:txBody>
          <a:bodyPr>
            <a:normAutofit/>
          </a:bodyPr>
          <a:lstStyle/>
          <a:p>
            <a:pPr algn="ctr" rtl="1" eaLnBrk="1" hangingPunct="1"/>
            <a:r>
              <a:rPr lang="ar-DZ" sz="3200" b="1" u="sng" dirty="0" smtClean="0">
                <a:solidFill>
                  <a:srgbClr val="FFFF00"/>
                </a:solidFill>
                <a:latin typeface="Simplified Arabic" pitchFamily="18" charset="-78"/>
                <a:cs typeface="Simplified Arabic" pitchFamily="18" charset="-78"/>
              </a:rPr>
              <a:t>تحليل خصائص عينة الدراسة في برنامجي </a:t>
            </a:r>
            <a:r>
              <a:rPr lang="fr-FR" sz="3200" b="1" u="sng" dirty="0" smtClean="0">
                <a:solidFill>
                  <a:srgbClr val="FFFF00"/>
                </a:solidFill>
                <a:latin typeface="Simplified Arabic" pitchFamily="18" charset="-78"/>
                <a:cs typeface="Simplified Arabic" pitchFamily="18" charset="-78"/>
              </a:rPr>
              <a:t>SPSS</a:t>
            </a:r>
            <a:r>
              <a:rPr lang="ar-DZ" sz="3200" b="1" u="sng" dirty="0" smtClean="0">
                <a:solidFill>
                  <a:srgbClr val="FFFF00"/>
                </a:solidFill>
                <a:latin typeface="Simplified Arabic" pitchFamily="18" charset="-78"/>
                <a:cs typeface="Simplified Arabic" pitchFamily="18" charset="-78"/>
              </a:rPr>
              <a:t> و</a:t>
            </a:r>
            <a:r>
              <a:rPr lang="fr-FR" sz="3200" b="1" u="sng" dirty="0" smtClean="0">
                <a:solidFill>
                  <a:srgbClr val="FFFF00"/>
                </a:solidFill>
                <a:latin typeface="Simplified Arabic" pitchFamily="18" charset="-78"/>
                <a:cs typeface="Simplified Arabic" pitchFamily="18" charset="-78"/>
              </a:rPr>
              <a:t>STATA</a:t>
            </a:r>
            <a:r>
              <a:rPr lang="ar-DZ" sz="3200" b="1" u="sng" dirty="0" smtClean="0">
                <a:solidFill>
                  <a:srgbClr val="FFFF00"/>
                </a:solidFill>
                <a:latin typeface="Simplified Arabic" pitchFamily="18" charset="-78"/>
                <a:cs typeface="Simplified Arabic" pitchFamily="18" charset="-78"/>
              </a:rPr>
              <a:t> </a:t>
            </a:r>
            <a:endParaRPr lang="en-US" sz="3200" b="1" u="sng" dirty="0" smtClean="0">
              <a:solidFill>
                <a:srgbClr val="FFFF00"/>
              </a:solidFill>
              <a:latin typeface="Simplified Arabic" pitchFamily="18" charset="-78"/>
              <a:cs typeface="Simplified Arabic" pitchFamily="18" charset="-78"/>
            </a:endParaRPr>
          </a:p>
        </p:txBody>
      </p:sp>
      <p:sp>
        <p:nvSpPr>
          <p:cNvPr id="18435" name="Rectangle 3"/>
          <p:cNvSpPr>
            <a:spLocks noGrp="1" noChangeArrowheads="1"/>
          </p:cNvSpPr>
          <p:nvPr>
            <p:ph type="body" idx="4294967295"/>
          </p:nvPr>
        </p:nvSpPr>
        <p:spPr>
          <a:xfrm>
            <a:off x="0" y="928670"/>
            <a:ext cx="8858280" cy="5715040"/>
          </a:xfrm>
        </p:spPr>
        <p:txBody>
          <a:bodyPr>
            <a:normAutofit fontScale="92500" lnSpcReduction="20000"/>
          </a:bodyPr>
          <a:lstStyle/>
          <a:p>
            <a:pPr algn="just" rtl="1" eaLnBrk="1" hangingPunct="1">
              <a:lnSpc>
                <a:spcPct val="120000"/>
              </a:lnSpc>
              <a:buFont typeface="Arial" pitchFamily="34" charset="0"/>
              <a:buNone/>
            </a:pPr>
            <a:r>
              <a:rPr lang="ar-DZ" dirty="0" smtClean="0">
                <a:latin typeface="Simplified Arabic" pitchFamily="18" charset="-78"/>
                <a:cs typeface="Simplified Arabic" pitchFamily="18" charset="-78"/>
              </a:rPr>
              <a:t>قبل تحليل نتائج الاستبيان لابد من تحليل الخصائص </a:t>
            </a:r>
            <a:r>
              <a:rPr lang="ar-DZ" dirty="0" err="1" smtClean="0">
                <a:latin typeface="Simplified Arabic" pitchFamily="18" charset="-78"/>
                <a:cs typeface="Simplified Arabic" pitchFamily="18" charset="-78"/>
              </a:rPr>
              <a:t>الديمغرافية</a:t>
            </a:r>
            <a:r>
              <a:rPr lang="ar-DZ" dirty="0" smtClean="0">
                <a:latin typeface="Simplified Arabic" pitchFamily="18" charset="-78"/>
                <a:cs typeface="Simplified Arabic" pitchFamily="18" charset="-78"/>
              </a:rPr>
              <a:t> (الشخصية والوظيفية) لعينة البحث (الأفراد المستجوبين)، وتحديد تكرار الأفراد ونسبهم حسب كل متغير </a:t>
            </a:r>
            <a:r>
              <a:rPr lang="ar-DZ" dirty="0" err="1" smtClean="0">
                <a:latin typeface="Simplified Arabic" pitchFamily="18" charset="-78"/>
                <a:cs typeface="Simplified Arabic" pitchFamily="18" charset="-78"/>
              </a:rPr>
              <a:t>ديمغرافي</a:t>
            </a:r>
            <a:r>
              <a:rPr lang="ar-DZ" dirty="0" smtClean="0">
                <a:latin typeface="Simplified Arabic" pitchFamily="18" charset="-78"/>
                <a:cs typeface="Simplified Arabic" pitchFamily="18" charset="-78"/>
              </a:rPr>
              <a:t> كالجنس أو السن أو المؤهل العلمي أو سنوات </a:t>
            </a:r>
            <a:r>
              <a:rPr lang="ar-DZ" dirty="0" err="1" smtClean="0">
                <a:latin typeface="Simplified Arabic" pitchFamily="18" charset="-78"/>
                <a:cs typeface="Simplified Arabic" pitchFamily="18" charset="-78"/>
              </a:rPr>
              <a:t>الأقدمية</a:t>
            </a:r>
            <a:r>
              <a:rPr lang="ar-DZ" dirty="0" smtClean="0">
                <a:latin typeface="Simplified Arabic" pitchFamily="18" charset="-78"/>
                <a:cs typeface="Simplified Arabic" pitchFamily="18" charset="-78"/>
              </a:rPr>
              <a:t> أو الفئة الوظيفية، ويمكن تمثيلها بيانيا عن طريق الدوائر النسبية أو المدرجات التكرارية أو المستطيلات وغيرها من الأشكال البيانية </a:t>
            </a:r>
            <a:r>
              <a:rPr lang="fr-FR" dirty="0" smtClean="0">
                <a:latin typeface="Simplified Arabic" pitchFamily="18" charset="-78"/>
                <a:cs typeface="Simplified Arabic" pitchFamily="18" charset="-78"/>
              </a:rPr>
              <a:t>Graphs</a:t>
            </a:r>
            <a:r>
              <a:rPr lang="ar-DZ" dirty="0" smtClean="0">
                <a:latin typeface="Simplified Arabic" pitchFamily="18" charset="-78"/>
                <a:cs typeface="Simplified Arabic" pitchFamily="18" charset="-78"/>
              </a:rPr>
              <a:t> التي يتيحها </a:t>
            </a:r>
            <a:r>
              <a:rPr lang="fr-FR" dirty="0" smtClean="0">
                <a:latin typeface="Simplified Arabic" pitchFamily="18" charset="-78"/>
                <a:cs typeface="Simplified Arabic" pitchFamily="18" charset="-78"/>
              </a:rPr>
              <a:t>Excel</a:t>
            </a:r>
            <a:r>
              <a:rPr lang="ar-DZ" dirty="0" smtClean="0">
                <a:latin typeface="Simplified Arabic" pitchFamily="18" charset="-78"/>
                <a:cs typeface="Simplified Arabic" pitchFamily="18" charset="-78"/>
              </a:rPr>
              <a:t> وحتى </a:t>
            </a:r>
            <a:r>
              <a:rPr lang="fr-FR" dirty="0" smtClean="0">
                <a:latin typeface="Simplified Arabic" pitchFamily="18" charset="-78"/>
                <a:cs typeface="Simplified Arabic" pitchFamily="18" charset="-78"/>
              </a:rPr>
              <a:t>SPSS</a:t>
            </a:r>
            <a:r>
              <a:rPr lang="ar-DZ" dirty="0" smtClean="0">
                <a:latin typeface="Simplified Arabic" pitchFamily="18" charset="-78"/>
                <a:cs typeface="Simplified Arabic" pitchFamily="18" charset="-78"/>
              </a:rPr>
              <a:t> </a:t>
            </a:r>
            <a:r>
              <a:rPr lang="ar-DZ" dirty="0" smtClean="0">
                <a:latin typeface="Simplified Arabic" pitchFamily="18" charset="-78"/>
                <a:cs typeface="Simplified Arabic" pitchFamily="18" charset="-78"/>
              </a:rPr>
              <a:t>و </a:t>
            </a:r>
            <a:r>
              <a:rPr lang="fr-FR" dirty="0" smtClean="0">
                <a:latin typeface="Simplified Arabic" pitchFamily="18" charset="-78"/>
                <a:cs typeface="Simplified Arabic" pitchFamily="18" charset="-78"/>
              </a:rPr>
              <a:t>STATA</a:t>
            </a:r>
            <a:r>
              <a:rPr lang="ar-DZ" dirty="0" smtClean="0">
                <a:latin typeface="Simplified Arabic" pitchFamily="18" charset="-78"/>
                <a:cs typeface="Simplified Arabic" pitchFamily="18" charset="-78"/>
              </a:rPr>
              <a:t> </a:t>
            </a:r>
            <a:r>
              <a:rPr lang="ar-DZ" dirty="0" smtClean="0">
                <a:latin typeface="Simplified Arabic" pitchFamily="18" charset="-78"/>
                <a:cs typeface="Simplified Arabic" pitchFamily="18" charset="-78"/>
              </a:rPr>
              <a:t>.</a:t>
            </a:r>
            <a:endParaRPr lang="ar-DZ" dirty="0" smtClean="0">
              <a:latin typeface="Simplified Arabic" pitchFamily="18" charset="-78"/>
              <a:cs typeface="Simplified Arabic" pitchFamily="18" charset="-78"/>
            </a:endParaRPr>
          </a:p>
          <a:p>
            <a:pPr algn="just" rtl="1" eaLnBrk="1" hangingPunct="1">
              <a:lnSpc>
                <a:spcPct val="120000"/>
              </a:lnSpc>
              <a:buFont typeface="Arial" pitchFamily="34" charset="0"/>
              <a:buNone/>
            </a:pPr>
            <a:r>
              <a:rPr lang="ar-DZ" dirty="0" smtClean="0">
                <a:solidFill>
                  <a:srgbClr val="FFC000"/>
                </a:solidFill>
                <a:latin typeface="Simplified Arabic" pitchFamily="18" charset="-78"/>
                <a:cs typeface="Simplified Arabic" pitchFamily="18" charset="-78"/>
              </a:rPr>
              <a:t>- في برنامج </a:t>
            </a:r>
            <a:r>
              <a:rPr lang="fr-FR" dirty="0" smtClean="0">
                <a:solidFill>
                  <a:srgbClr val="FFC000"/>
                </a:solidFill>
                <a:latin typeface="Simplified Arabic" pitchFamily="18" charset="-78"/>
                <a:cs typeface="Simplified Arabic" pitchFamily="18" charset="-78"/>
              </a:rPr>
              <a:t>SPSS</a:t>
            </a:r>
            <a:r>
              <a:rPr lang="ar-DZ" dirty="0" smtClean="0">
                <a:solidFill>
                  <a:srgbClr val="FFC000"/>
                </a:solidFill>
                <a:latin typeface="Simplified Arabic" pitchFamily="18" charset="-78"/>
                <a:cs typeface="Simplified Arabic" pitchFamily="18" charset="-78"/>
              </a:rPr>
              <a:t> </a:t>
            </a:r>
            <a:r>
              <a:rPr lang="ar-DZ" dirty="0" smtClean="0">
                <a:latin typeface="Simplified Arabic" pitchFamily="18" charset="-78"/>
                <a:cs typeface="Simplified Arabic" pitchFamily="18" charset="-78"/>
              </a:rPr>
              <a:t>يتم تحديد تكرارات الأفراد حسب الخصائص </a:t>
            </a:r>
            <a:r>
              <a:rPr lang="ar-DZ" dirty="0" err="1" smtClean="0">
                <a:latin typeface="Simplified Arabic" pitchFamily="18" charset="-78"/>
                <a:cs typeface="Simplified Arabic" pitchFamily="18" charset="-78"/>
              </a:rPr>
              <a:t>الديمغرافية</a:t>
            </a:r>
            <a:r>
              <a:rPr lang="ar-DZ" dirty="0" smtClean="0">
                <a:latin typeface="Simplified Arabic" pitchFamily="18" charset="-78"/>
                <a:cs typeface="Simplified Arabic" pitchFamily="18" charset="-78"/>
              </a:rPr>
              <a:t> وفق الخطوات التالية: </a:t>
            </a:r>
            <a:r>
              <a:rPr lang="fr-FR" dirty="0" smtClean="0">
                <a:latin typeface="Simplified Arabic" pitchFamily="18" charset="-78"/>
                <a:cs typeface="Simplified Arabic" pitchFamily="18" charset="-78"/>
              </a:rPr>
              <a:t>Analyse</a:t>
            </a:r>
            <a:r>
              <a:rPr lang="ar-DZ" dirty="0" smtClean="0">
                <a:latin typeface="Simplified Arabic" pitchFamily="18" charset="-78"/>
                <a:cs typeface="Simplified Arabic" pitchFamily="18" charset="-78"/>
              </a:rPr>
              <a:t> ومنه </a:t>
            </a:r>
            <a:r>
              <a:rPr lang="fr-FR" dirty="0" smtClean="0">
                <a:latin typeface="Simplified Arabic" pitchFamily="18" charset="-78"/>
                <a:cs typeface="Simplified Arabic" pitchFamily="18" charset="-78"/>
              </a:rPr>
              <a:t>Statistique Descriptive</a:t>
            </a:r>
            <a:r>
              <a:rPr lang="ar-DZ" dirty="0" smtClean="0">
                <a:latin typeface="Simplified Arabic" pitchFamily="18" charset="-78"/>
                <a:cs typeface="Simplified Arabic" pitchFamily="18" charset="-78"/>
              </a:rPr>
              <a:t> ومنه نختار </a:t>
            </a:r>
            <a:r>
              <a:rPr lang="fr-FR" dirty="0" smtClean="0">
                <a:latin typeface="Simplified Arabic" pitchFamily="18" charset="-78"/>
                <a:cs typeface="Simplified Arabic" pitchFamily="18" charset="-78"/>
              </a:rPr>
              <a:t> Fréquences (Effectif)</a:t>
            </a:r>
            <a:r>
              <a:rPr lang="ar-DZ" dirty="0" smtClean="0">
                <a:latin typeface="Simplified Arabic" pitchFamily="18" charset="-78"/>
                <a:cs typeface="Simplified Arabic" pitchFamily="18" charset="-78"/>
              </a:rPr>
              <a:t> وندخل الخصائص الشخصية والوظيفية، ولتمثيلها بيانيا يمكن التوجه للأمر </a:t>
            </a:r>
            <a:r>
              <a:rPr lang="fr-FR" dirty="0" smtClean="0">
                <a:latin typeface="Simplified Arabic" pitchFamily="18" charset="-78"/>
                <a:cs typeface="Simplified Arabic" pitchFamily="18" charset="-78"/>
              </a:rPr>
              <a:t>Graphiques</a:t>
            </a:r>
            <a:r>
              <a:rPr lang="ar-DZ" dirty="0" smtClean="0">
                <a:latin typeface="Simplified Arabic" pitchFamily="18" charset="-78"/>
                <a:cs typeface="Simplified Arabic" pitchFamily="18" charset="-78"/>
              </a:rPr>
              <a:t> واختيار التمثيل المناسب.</a:t>
            </a:r>
            <a:endParaRPr lang="ar-DZ" dirty="0" smtClean="0">
              <a:latin typeface="Simplified Arabic" pitchFamily="18" charset="-78"/>
              <a:cs typeface="Simplified Arabic" pitchFamily="18" charset="-78"/>
            </a:endParaRPr>
          </a:p>
          <a:p>
            <a:pPr algn="just" rtl="1" eaLnBrk="1" hangingPunct="1">
              <a:lnSpc>
                <a:spcPct val="120000"/>
              </a:lnSpc>
              <a:buFontTx/>
              <a:buChar char="-"/>
            </a:pPr>
            <a:endParaRPr lang="ar-SA" dirty="0" smtClean="0">
              <a:latin typeface="Simplified Arabic" pitchFamily="18" charset="-78"/>
              <a:cs typeface="Simplified Arabic" pitchFamily="18" charset="-78"/>
            </a:endParaRPr>
          </a:p>
          <a:p>
            <a:pPr algn="just" eaLnBrk="1" hangingPunct="1">
              <a:lnSpc>
                <a:spcPct val="80000"/>
              </a:lnSpc>
            </a:pPr>
            <a:endParaRPr lang="en-US" sz="2800" dirty="0" smtClean="0">
              <a:cs typeface="Simplified Arabic"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800" decel="100000"/>
                                        <p:tgtEl>
                                          <p:spTgt spid="18434"/>
                                        </p:tgtEl>
                                      </p:cBhvr>
                                    </p:animEffect>
                                    <p:anim calcmode="lin" valueType="num">
                                      <p:cBhvr>
                                        <p:cTn id="8" dur="800" decel="100000" fill="hold"/>
                                        <p:tgtEl>
                                          <p:spTgt spid="18434"/>
                                        </p:tgtEl>
                                        <p:attrNameLst>
                                          <p:attrName>style.rotation</p:attrName>
                                        </p:attrNameLst>
                                      </p:cBhvr>
                                      <p:tavLst>
                                        <p:tav tm="0">
                                          <p:val>
                                            <p:fltVal val="-90"/>
                                          </p:val>
                                        </p:tav>
                                        <p:tav tm="100000">
                                          <p:val>
                                            <p:fltVal val="0"/>
                                          </p:val>
                                        </p:tav>
                                      </p:tavLst>
                                    </p:anim>
                                    <p:anim calcmode="lin" valueType="num">
                                      <p:cBhvr>
                                        <p:cTn id="9" dur="800" decel="100000" fill="hold"/>
                                        <p:tgtEl>
                                          <p:spTgt spid="18434"/>
                                        </p:tgtEl>
                                        <p:attrNameLst>
                                          <p:attrName>ppt_x</p:attrName>
                                        </p:attrNameLst>
                                      </p:cBhvr>
                                      <p:tavLst>
                                        <p:tav tm="0">
                                          <p:val>
                                            <p:strVal val="#ppt_x+0.4"/>
                                          </p:val>
                                        </p:tav>
                                        <p:tav tm="100000">
                                          <p:val>
                                            <p:strVal val="#ppt_x-0.05"/>
                                          </p:val>
                                        </p:tav>
                                      </p:tavLst>
                                    </p:anim>
                                    <p:anim calcmode="lin" valueType="num">
                                      <p:cBhvr>
                                        <p:cTn id="10" dur="800" decel="100000" fill="hold"/>
                                        <p:tgtEl>
                                          <p:spTgt spid="184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4638"/>
            <a:ext cx="8839200" cy="654032"/>
          </a:xfrm>
        </p:spPr>
        <p:txBody>
          <a:bodyPr>
            <a:normAutofit/>
          </a:bodyPr>
          <a:lstStyle/>
          <a:p>
            <a:pPr rtl="1"/>
            <a:r>
              <a:rPr lang="ar-DZ" sz="3200" b="1" u="sng" dirty="0" smtClean="0">
                <a:solidFill>
                  <a:srgbClr val="FFFF00"/>
                </a:solidFill>
                <a:latin typeface="Simplified Arabic" pitchFamily="18" charset="-78"/>
                <a:cs typeface="Simplified Arabic" pitchFamily="18" charset="-78"/>
              </a:rPr>
              <a:t>تحليل خصائص عينة الدراسة في برنامجي </a:t>
            </a:r>
            <a:r>
              <a:rPr lang="fr-FR" sz="3200" b="1" u="sng" dirty="0" smtClean="0">
                <a:solidFill>
                  <a:srgbClr val="FFFF00"/>
                </a:solidFill>
                <a:latin typeface="Simplified Arabic" pitchFamily="18" charset="-78"/>
                <a:cs typeface="Simplified Arabic" pitchFamily="18" charset="-78"/>
              </a:rPr>
              <a:t>SPSS</a:t>
            </a:r>
            <a:r>
              <a:rPr lang="ar-DZ" sz="3200" b="1" u="sng" dirty="0" smtClean="0">
                <a:solidFill>
                  <a:srgbClr val="FFFF00"/>
                </a:solidFill>
                <a:latin typeface="Simplified Arabic" pitchFamily="18" charset="-78"/>
                <a:cs typeface="Simplified Arabic" pitchFamily="18" charset="-78"/>
              </a:rPr>
              <a:t> و</a:t>
            </a:r>
            <a:r>
              <a:rPr lang="fr-FR" sz="3200" b="1" u="sng" dirty="0" smtClean="0">
                <a:solidFill>
                  <a:srgbClr val="FFFF00"/>
                </a:solidFill>
                <a:latin typeface="Simplified Arabic" pitchFamily="18" charset="-78"/>
                <a:cs typeface="Simplified Arabic" pitchFamily="18" charset="-78"/>
              </a:rPr>
              <a:t>STATA</a:t>
            </a:r>
            <a:r>
              <a:rPr lang="ar-DZ" sz="3200" b="1" u="sng" dirty="0" smtClean="0">
                <a:solidFill>
                  <a:srgbClr val="FFFF00"/>
                </a:solidFill>
                <a:latin typeface="Simplified Arabic" pitchFamily="18" charset="-78"/>
                <a:cs typeface="Simplified Arabic" pitchFamily="18" charset="-78"/>
              </a:rPr>
              <a:t> </a:t>
            </a:r>
            <a:endParaRPr lang="en-US" sz="3200" b="1" u="sng" dirty="0" smtClean="0">
              <a:solidFill>
                <a:srgbClr val="FFFF00"/>
              </a:solidFill>
              <a:latin typeface="Simplified Arabic" pitchFamily="18" charset="-78"/>
              <a:cs typeface="Simplified Arabic" pitchFamily="18" charset="-78"/>
            </a:endParaRPr>
          </a:p>
        </p:txBody>
      </p:sp>
      <p:sp>
        <p:nvSpPr>
          <p:cNvPr id="18435" name="Rectangle 3"/>
          <p:cNvSpPr>
            <a:spLocks noGrp="1" noChangeArrowheads="1"/>
          </p:cNvSpPr>
          <p:nvPr>
            <p:ph type="body" idx="4294967295"/>
          </p:nvPr>
        </p:nvSpPr>
        <p:spPr>
          <a:xfrm>
            <a:off x="0" y="928670"/>
            <a:ext cx="8858280" cy="5715040"/>
          </a:xfrm>
        </p:spPr>
        <p:txBody>
          <a:bodyPr>
            <a:normAutofit/>
          </a:bodyPr>
          <a:lstStyle/>
          <a:p>
            <a:pPr algn="just" rtl="1">
              <a:lnSpc>
                <a:spcPct val="120000"/>
              </a:lnSpc>
              <a:buNone/>
            </a:pPr>
            <a:r>
              <a:rPr lang="ar-DZ" dirty="0" smtClean="0">
                <a:solidFill>
                  <a:srgbClr val="FFC000"/>
                </a:solidFill>
                <a:latin typeface="Simplified Arabic" pitchFamily="18" charset="-78"/>
                <a:cs typeface="Simplified Arabic" pitchFamily="18" charset="-78"/>
              </a:rPr>
              <a:t>- في برنامج </a:t>
            </a:r>
            <a:r>
              <a:rPr lang="fr-FR" dirty="0" smtClean="0">
                <a:solidFill>
                  <a:srgbClr val="FFC000"/>
                </a:solidFill>
                <a:latin typeface="Simplified Arabic" pitchFamily="18" charset="-78"/>
                <a:cs typeface="Simplified Arabic" pitchFamily="18" charset="-78"/>
              </a:rPr>
              <a:t>STATA</a:t>
            </a:r>
            <a:r>
              <a:rPr lang="ar-DZ" dirty="0" smtClean="0">
                <a:solidFill>
                  <a:srgbClr val="FFC000"/>
                </a:solidFill>
                <a:latin typeface="Simplified Arabic" pitchFamily="18" charset="-78"/>
                <a:cs typeface="Simplified Arabic" pitchFamily="18" charset="-78"/>
              </a:rPr>
              <a:t> </a:t>
            </a:r>
            <a:r>
              <a:rPr lang="ar-DZ" dirty="0" smtClean="0">
                <a:latin typeface="Simplified Arabic" pitchFamily="18" charset="-78"/>
                <a:cs typeface="Simplified Arabic" pitchFamily="18" charset="-78"/>
              </a:rPr>
              <a:t>يتم تحديد تكرارات الأفراد حسب الخصائص </a:t>
            </a:r>
            <a:r>
              <a:rPr lang="ar-DZ" dirty="0" err="1" smtClean="0">
                <a:latin typeface="Simplified Arabic" pitchFamily="18" charset="-78"/>
                <a:cs typeface="Simplified Arabic" pitchFamily="18" charset="-78"/>
              </a:rPr>
              <a:t>الديمغرافية</a:t>
            </a:r>
            <a:r>
              <a:rPr lang="ar-DZ" dirty="0" smtClean="0">
                <a:latin typeface="Simplified Arabic" pitchFamily="18" charset="-78"/>
                <a:cs typeface="Simplified Arabic" pitchFamily="18" charset="-78"/>
              </a:rPr>
              <a:t> وفق الخطوات التالية: </a:t>
            </a:r>
            <a:r>
              <a:rPr lang="fr-FR" dirty="0" err="1" smtClean="0">
                <a:latin typeface="Simplified Arabic" pitchFamily="18" charset="-78"/>
                <a:cs typeface="Simplified Arabic" pitchFamily="18" charset="-78"/>
              </a:rPr>
              <a:t>Statistics</a:t>
            </a:r>
            <a:r>
              <a:rPr lang="ar-DZ" dirty="0" smtClean="0">
                <a:latin typeface="Simplified Arabic" pitchFamily="18" charset="-78"/>
                <a:cs typeface="Simplified Arabic" pitchFamily="18" charset="-78"/>
              </a:rPr>
              <a:t> ومنه </a:t>
            </a:r>
            <a:r>
              <a:rPr lang="fr-FR" dirty="0" smtClean="0">
                <a:latin typeface="Simplified Arabic" pitchFamily="18" charset="-78"/>
                <a:cs typeface="Simplified Arabic" pitchFamily="18" charset="-78"/>
              </a:rPr>
              <a:t>Summaries, tables, and </a:t>
            </a:r>
            <a:r>
              <a:rPr lang="fr-FR" dirty="0" smtClean="0">
                <a:latin typeface="Simplified Arabic" pitchFamily="18" charset="-78"/>
                <a:cs typeface="Simplified Arabic" pitchFamily="18" charset="-78"/>
              </a:rPr>
              <a:t>tests</a:t>
            </a:r>
            <a:r>
              <a:rPr lang="ar-DZ" dirty="0" smtClean="0">
                <a:latin typeface="Simplified Arabic" pitchFamily="18" charset="-78"/>
                <a:cs typeface="Simplified Arabic" pitchFamily="18" charset="-78"/>
              </a:rPr>
              <a:t> ومنه نختار الخيار الفرعي الثاني </a:t>
            </a:r>
            <a:r>
              <a:rPr lang="en-US" dirty="0" err="1" smtClean="0">
                <a:latin typeface="Simplified Arabic" pitchFamily="18" charset="-78"/>
                <a:cs typeface="Simplified Arabic" pitchFamily="18" charset="-78"/>
              </a:rPr>
              <a:t>Fre</a:t>
            </a:r>
            <a:r>
              <a:rPr lang="fr-FR" dirty="0" err="1" smtClean="0">
                <a:latin typeface="Simplified Arabic" pitchFamily="18" charset="-78"/>
                <a:cs typeface="Simplified Arabic" pitchFamily="18" charset="-78"/>
              </a:rPr>
              <a:t>quency</a:t>
            </a:r>
            <a:r>
              <a:rPr lang="fr-FR" dirty="0" smtClean="0">
                <a:latin typeface="Simplified Arabic" pitchFamily="18" charset="-78"/>
                <a:cs typeface="Simplified Arabic" pitchFamily="18" charset="-78"/>
              </a:rPr>
              <a:t> Tables </a:t>
            </a:r>
            <a:r>
              <a:rPr lang="ar-DZ" dirty="0" smtClean="0">
                <a:latin typeface="Simplified Arabic" pitchFamily="18" charset="-78"/>
                <a:cs typeface="Simplified Arabic" pitchFamily="18" charset="-78"/>
              </a:rPr>
              <a:t> ومنه نختار الخيار الفرعي </a:t>
            </a:r>
            <a:r>
              <a:rPr lang="fr-FR" dirty="0" smtClean="0">
                <a:latin typeface="Simplified Arabic" pitchFamily="18" charset="-78"/>
                <a:cs typeface="Simplified Arabic" pitchFamily="18" charset="-78"/>
              </a:rPr>
              <a:t>Multiple One-</a:t>
            </a:r>
            <a:r>
              <a:rPr lang="fr-FR" dirty="0" err="1" smtClean="0">
                <a:latin typeface="Simplified Arabic" pitchFamily="18" charset="-78"/>
                <a:cs typeface="Simplified Arabic" pitchFamily="18" charset="-78"/>
              </a:rPr>
              <a:t>W</a:t>
            </a:r>
            <a:r>
              <a:rPr lang="fr-FR" dirty="0" err="1" smtClean="0">
                <a:latin typeface="Simplified Arabic" pitchFamily="18" charset="-78"/>
                <a:cs typeface="Simplified Arabic" pitchFamily="18" charset="-78"/>
              </a:rPr>
              <a:t>ay</a:t>
            </a:r>
            <a:r>
              <a:rPr lang="fr-FR" dirty="0" smtClean="0">
                <a:latin typeface="Simplified Arabic" pitchFamily="18" charset="-78"/>
                <a:cs typeface="Simplified Arabic" pitchFamily="18" charset="-78"/>
              </a:rPr>
              <a:t> Table</a:t>
            </a:r>
            <a:r>
              <a:rPr lang="ar-DZ" dirty="0" smtClean="0">
                <a:latin typeface="Simplified Arabic" pitchFamily="18" charset="-78"/>
                <a:cs typeface="Simplified Arabic" pitchFamily="18" charset="-78"/>
              </a:rPr>
              <a:t> ندخل الخصائص الشخصية والوظيفية، للتمثيل البياني المناسب يمكن استخدام الأمر </a:t>
            </a:r>
            <a:r>
              <a:rPr lang="fr-FR" dirty="0" err="1" smtClean="0">
                <a:latin typeface="Simplified Arabic" pitchFamily="18" charset="-78"/>
                <a:cs typeface="Simplified Arabic" pitchFamily="18" charset="-78"/>
              </a:rPr>
              <a:t>Graphics</a:t>
            </a:r>
            <a:r>
              <a:rPr lang="ar-DZ" dirty="0" smtClean="0">
                <a:latin typeface="Simplified Arabic" pitchFamily="18" charset="-78"/>
                <a:cs typeface="Simplified Arabic" pitchFamily="18" charset="-78"/>
              </a:rPr>
              <a:t> واختيار الرسم البياني الأنسب لكل خاصية.</a:t>
            </a:r>
            <a:endParaRPr lang="ar-DZ" dirty="0" smtClean="0">
              <a:latin typeface="Simplified Arabic" pitchFamily="18" charset="-78"/>
              <a:cs typeface="Simplified Arabic" pitchFamily="18" charset="-78"/>
            </a:endParaRPr>
          </a:p>
          <a:p>
            <a:pPr algn="just" rtl="1" eaLnBrk="1" hangingPunct="1">
              <a:lnSpc>
                <a:spcPct val="120000"/>
              </a:lnSpc>
              <a:buFontTx/>
              <a:buChar char="-"/>
            </a:pPr>
            <a:endParaRPr lang="ar-SA" dirty="0" smtClean="0">
              <a:latin typeface="Simplified Arabic" pitchFamily="18" charset="-78"/>
              <a:cs typeface="Simplified Arabic" pitchFamily="18" charset="-78"/>
            </a:endParaRPr>
          </a:p>
          <a:p>
            <a:pPr algn="just" eaLnBrk="1" hangingPunct="1">
              <a:lnSpc>
                <a:spcPct val="80000"/>
              </a:lnSpc>
            </a:pPr>
            <a:endParaRPr lang="en-US" sz="2800" dirty="0" smtClean="0">
              <a:cs typeface="Simplified Arabic"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800" decel="100000"/>
                                        <p:tgtEl>
                                          <p:spTgt spid="18434"/>
                                        </p:tgtEl>
                                      </p:cBhvr>
                                    </p:animEffect>
                                    <p:anim calcmode="lin" valueType="num">
                                      <p:cBhvr>
                                        <p:cTn id="8" dur="800" decel="100000" fill="hold"/>
                                        <p:tgtEl>
                                          <p:spTgt spid="18434"/>
                                        </p:tgtEl>
                                        <p:attrNameLst>
                                          <p:attrName>style.rotation</p:attrName>
                                        </p:attrNameLst>
                                      </p:cBhvr>
                                      <p:tavLst>
                                        <p:tav tm="0">
                                          <p:val>
                                            <p:fltVal val="-90"/>
                                          </p:val>
                                        </p:tav>
                                        <p:tav tm="100000">
                                          <p:val>
                                            <p:fltVal val="0"/>
                                          </p:val>
                                        </p:tav>
                                      </p:tavLst>
                                    </p:anim>
                                    <p:anim calcmode="lin" valueType="num">
                                      <p:cBhvr>
                                        <p:cTn id="9" dur="800" decel="100000" fill="hold"/>
                                        <p:tgtEl>
                                          <p:spTgt spid="18434"/>
                                        </p:tgtEl>
                                        <p:attrNameLst>
                                          <p:attrName>ppt_x</p:attrName>
                                        </p:attrNameLst>
                                      </p:cBhvr>
                                      <p:tavLst>
                                        <p:tav tm="0">
                                          <p:val>
                                            <p:strVal val="#ppt_x+0.4"/>
                                          </p:val>
                                        </p:tav>
                                        <p:tav tm="100000">
                                          <p:val>
                                            <p:strVal val="#ppt_x-0.05"/>
                                          </p:val>
                                        </p:tav>
                                      </p:tavLst>
                                    </p:anim>
                                    <p:anim calcmode="lin" valueType="num">
                                      <p:cBhvr>
                                        <p:cTn id="10" dur="800" decel="100000" fill="hold"/>
                                        <p:tgtEl>
                                          <p:spTgt spid="184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500042"/>
          </a:xfrm>
        </p:spPr>
        <p:txBody>
          <a:bodyPr>
            <a:normAutofit fontScale="90000"/>
          </a:bodyPr>
          <a:lstStyle/>
          <a:p>
            <a:r>
              <a:rPr lang="ar-DZ" sz="4800" b="1" u="sng" dirty="0" smtClean="0">
                <a:solidFill>
                  <a:srgbClr val="FFFF00"/>
                </a:solidFill>
                <a:latin typeface="Simplified Arabic" pitchFamily="18" charset="-78"/>
                <a:cs typeface="Simplified Arabic" pitchFamily="18" charset="-78"/>
              </a:rPr>
              <a:t>برنامج المقياس</a:t>
            </a:r>
            <a:endParaRPr lang="fr-FR" sz="4800" b="1" u="sng" dirty="0">
              <a:solidFill>
                <a:srgbClr val="FFFF00"/>
              </a:solidFill>
              <a:latin typeface="Simplified Arabic" pitchFamily="18" charset="-78"/>
              <a:cs typeface="Simplified Arabic" pitchFamily="18" charset="-78"/>
            </a:endParaRPr>
          </a:p>
        </p:txBody>
      </p:sp>
      <p:sp>
        <p:nvSpPr>
          <p:cNvPr id="3" name="Espace réservé du contenu 2"/>
          <p:cNvSpPr>
            <a:spLocks noGrp="1"/>
          </p:cNvSpPr>
          <p:nvPr>
            <p:ph idx="1"/>
          </p:nvPr>
        </p:nvSpPr>
        <p:spPr>
          <a:xfrm>
            <a:off x="0" y="285728"/>
            <a:ext cx="9144000" cy="6572272"/>
          </a:xfrm>
        </p:spPr>
        <p:txBody>
          <a:bodyPr>
            <a:noAutofit/>
          </a:bodyPr>
          <a:lstStyle/>
          <a:p>
            <a:pPr algn="just" rtl="1">
              <a:buNone/>
            </a:pPr>
            <a:r>
              <a:rPr lang="ar-DZ" sz="3100" b="1" dirty="0" smtClean="0">
                <a:solidFill>
                  <a:srgbClr val="FFC000"/>
                </a:solidFill>
                <a:latin typeface="Simplified Arabic" pitchFamily="18" charset="-78"/>
                <a:cs typeface="Simplified Arabic" pitchFamily="18" charset="-78"/>
              </a:rPr>
              <a:t>الفصل الأول: </a:t>
            </a:r>
            <a:r>
              <a:rPr lang="ar-DZ" sz="3100" b="1" dirty="0" smtClean="0">
                <a:latin typeface="Simplified Arabic" pitchFamily="18" charset="-78"/>
                <a:cs typeface="Simplified Arabic" pitchFamily="18" charset="-78"/>
              </a:rPr>
              <a:t>البرمجيات الرياضية والإحصائية في علوم التسيير</a:t>
            </a:r>
            <a:endParaRPr lang="fr-FR" sz="3100" b="1" dirty="0" smtClean="0">
              <a:latin typeface="Simplified Arabic" pitchFamily="18" charset="-78"/>
              <a:cs typeface="Simplified Arabic" pitchFamily="18" charset="-78"/>
            </a:endParaRPr>
          </a:p>
          <a:p>
            <a:pPr algn="just" rtl="1">
              <a:buNone/>
            </a:pPr>
            <a:r>
              <a:rPr lang="ar-DZ" sz="3100" b="1" dirty="0" smtClean="0">
                <a:solidFill>
                  <a:srgbClr val="FFC000"/>
                </a:solidFill>
                <a:latin typeface="Simplified Arabic" pitchFamily="18" charset="-78"/>
                <a:cs typeface="Simplified Arabic" pitchFamily="18" charset="-78"/>
              </a:rPr>
              <a:t>الفصل الثاني: </a:t>
            </a:r>
            <a:r>
              <a:rPr lang="ar-DZ" sz="3100" b="1" dirty="0" err="1" smtClean="0">
                <a:latin typeface="Simplified Arabic" pitchFamily="18" charset="-78"/>
                <a:cs typeface="Simplified Arabic" pitchFamily="18" charset="-78"/>
              </a:rPr>
              <a:t>النمذجة</a:t>
            </a:r>
            <a:r>
              <a:rPr lang="ar-DZ" sz="3100" b="1" dirty="0" smtClean="0">
                <a:latin typeface="Simplified Arabic" pitchFamily="18" charset="-78"/>
                <a:cs typeface="Simplified Arabic" pitchFamily="18" charset="-78"/>
              </a:rPr>
              <a:t> الرياضية باستخدام </a:t>
            </a:r>
            <a:r>
              <a:rPr lang="fr-FR" sz="3100" b="1" dirty="0" smtClean="0">
                <a:latin typeface="Simplified Arabic" pitchFamily="18" charset="-78"/>
                <a:cs typeface="Simplified Arabic" pitchFamily="18" charset="-78"/>
              </a:rPr>
              <a:t>Excel</a:t>
            </a:r>
          </a:p>
          <a:p>
            <a:pPr algn="just" rtl="1">
              <a:buNone/>
            </a:pPr>
            <a:r>
              <a:rPr lang="ar-DZ" sz="3100" b="1" dirty="0" smtClean="0">
                <a:solidFill>
                  <a:srgbClr val="FFC000"/>
                </a:solidFill>
                <a:latin typeface="Simplified Arabic" pitchFamily="18" charset="-78"/>
                <a:cs typeface="Simplified Arabic" pitchFamily="18" charset="-78"/>
              </a:rPr>
              <a:t>الفصل الثالث: </a:t>
            </a:r>
            <a:r>
              <a:rPr lang="ar-DZ" sz="3100" b="1" dirty="0" smtClean="0">
                <a:latin typeface="Simplified Arabic" pitchFamily="18" charset="-78"/>
                <a:cs typeface="Simplified Arabic" pitchFamily="18" charset="-78"/>
              </a:rPr>
              <a:t>الإحصاء الوصفي باستخدام البرمجيات الإحصائية</a:t>
            </a:r>
          </a:p>
          <a:p>
            <a:pPr algn="just" rtl="1">
              <a:buNone/>
            </a:pPr>
            <a:r>
              <a:rPr lang="ar-DZ" sz="3100" b="1" dirty="0" smtClean="0">
                <a:solidFill>
                  <a:srgbClr val="FFC000"/>
                </a:solidFill>
                <a:latin typeface="Simplified Arabic" pitchFamily="18" charset="-78"/>
                <a:cs typeface="Simplified Arabic" pitchFamily="18" charset="-78"/>
              </a:rPr>
              <a:t>الفصل الرابع: </a:t>
            </a:r>
            <a:r>
              <a:rPr lang="ar-DZ" sz="3100" b="1" dirty="0" smtClean="0">
                <a:latin typeface="Simplified Arabic" pitchFamily="18" charset="-78"/>
                <a:cs typeface="Simplified Arabic" pitchFamily="18" charset="-78"/>
              </a:rPr>
              <a:t>الارتباط والنماذج الانحدارية باستخدام البرمجيات الإحصائية</a:t>
            </a:r>
          </a:p>
          <a:p>
            <a:pPr algn="just" rtl="1">
              <a:buNone/>
            </a:pPr>
            <a:r>
              <a:rPr lang="ar-DZ" sz="3100" b="1" dirty="0" smtClean="0">
                <a:solidFill>
                  <a:srgbClr val="FFC000"/>
                </a:solidFill>
                <a:latin typeface="Simplified Arabic" pitchFamily="18" charset="-78"/>
                <a:cs typeface="Simplified Arabic" pitchFamily="18" charset="-78"/>
              </a:rPr>
              <a:t>الفصل الخامس: </a:t>
            </a:r>
            <a:r>
              <a:rPr lang="ar-DZ" sz="3100" b="1" dirty="0" smtClean="0">
                <a:latin typeface="Simplified Arabic" pitchFamily="18" charset="-78"/>
                <a:cs typeface="Simplified Arabic" pitchFamily="18" charset="-78"/>
              </a:rPr>
              <a:t>تحليل بيانات الاستبيان: الاختبارات القبلية باستخدام البرمجيات الإحصائية</a:t>
            </a:r>
            <a:endParaRPr lang="fr-FR" sz="3100" b="1" dirty="0" smtClean="0">
              <a:latin typeface="Simplified Arabic" pitchFamily="18" charset="-78"/>
              <a:cs typeface="Simplified Arabic" pitchFamily="18" charset="-78"/>
            </a:endParaRPr>
          </a:p>
          <a:p>
            <a:pPr algn="just" rtl="1">
              <a:buNone/>
            </a:pPr>
            <a:r>
              <a:rPr lang="ar-DZ" sz="3100" b="1" dirty="0" smtClean="0">
                <a:solidFill>
                  <a:srgbClr val="FFC000"/>
                </a:solidFill>
                <a:latin typeface="Simplified Arabic" pitchFamily="18" charset="-78"/>
                <a:cs typeface="Simplified Arabic" pitchFamily="18" charset="-78"/>
              </a:rPr>
              <a:t>الفصل السادس: </a:t>
            </a:r>
            <a:r>
              <a:rPr lang="ar-DZ" sz="3100" b="1" dirty="0" smtClean="0">
                <a:latin typeface="Simplified Arabic" pitchFamily="18" charset="-78"/>
                <a:cs typeface="Simplified Arabic" pitchFamily="18" charset="-78"/>
              </a:rPr>
              <a:t>تحليل بيانات الاستبيان: الاختبارات </a:t>
            </a:r>
            <a:r>
              <a:rPr lang="ar-DZ" sz="3100" b="1" dirty="0" err="1" smtClean="0">
                <a:latin typeface="Simplified Arabic" pitchFamily="18" charset="-78"/>
                <a:cs typeface="Simplified Arabic" pitchFamily="18" charset="-78"/>
              </a:rPr>
              <a:t>المعلمية</a:t>
            </a:r>
            <a:r>
              <a:rPr lang="ar-DZ" sz="3100" b="1" dirty="0" smtClean="0">
                <a:latin typeface="Simplified Arabic" pitchFamily="18" charset="-78"/>
                <a:cs typeface="Simplified Arabic" pitchFamily="18" charset="-78"/>
              </a:rPr>
              <a:t> </a:t>
            </a:r>
          </a:p>
          <a:p>
            <a:pPr algn="just" rtl="1">
              <a:buNone/>
            </a:pPr>
            <a:r>
              <a:rPr lang="ar-DZ" sz="3100" b="1" dirty="0" smtClean="0">
                <a:latin typeface="Simplified Arabic" pitchFamily="18" charset="-78"/>
                <a:cs typeface="Simplified Arabic" pitchFamily="18" charset="-78"/>
              </a:rPr>
              <a:t>باستخدام البرمجيات الإحصائية</a:t>
            </a:r>
          </a:p>
          <a:p>
            <a:pPr algn="just" rtl="1">
              <a:buNone/>
            </a:pPr>
            <a:r>
              <a:rPr lang="ar-DZ" sz="3100" b="1" dirty="0" smtClean="0">
                <a:solidFill>
                  <a:srgbClr val="FFC000"/>
                </a:solidFill>
                <a:latin typeface="Simplified Arabic" pitchFamily="18" charset="-78"/>
                <a:cs typeface="Simplified Arabic" pitchFamily="18" charset="-78"/>
              </a:rPr>
              <a:t>الفصل السابع: </a:t>
            </a:r>
            <a:r>
              <a:rPr lang="ar-DZ" sz="3100" b="1" dirty="0" smtClean="0">
                <a:latin typeface="Simplified Arabic" pitchFamily="18" charset="-78"/>
                <a:cs typeface="Simplified Arabic" pitchFamily="18" charset="-78"/>
              </a:rPr>
              <a:t>تحليل بيانات الاستبيان: الاختبارات غير </a:t>
            </a:r>
            <a:r>
              <a:rPr lang="ar-DZ" sz="3100" b="1" dirty="0" err="1" smtClean="0">
                <a:latin typeface="Simplified Arabic" pitchFamily="18" charset="-78"/>
                <a:cs typeface="Simplified Arabic" pitchFamily="18" charset="-78"/>
              </a:rPr>
              <a:t>المعلمية</a:t>
            </a:r>
            <a:r>
              <a:rPr lang="ar-DZ" sz="3100" b="1" dirty="0" smtClean="0">
                <a:latin typeface="Simplified Arabic" pitchFamily="18" charset="-78"/>
                <a:cs typeface="Simplified Arabic" pitchFamily="18" charset="-78"/>
              </a:rPr>
              <a:t> </a:t>
            </a:r>
          </a:p>
          <a:p>
            <a:pPr algn="just" rtl="1">
              <a:buNone/>
            </a:pPr>
            <a:r>
              <a:rPr lang="ar-DZ" sz="3100" b="1" dirty="0" smtClean="0">
                <a:latin typeface="Simplified Arabic" pitchFamily="18" charset="-78"/>
                <a:cs typeface="Simplified Arabic" pitchFamily="18" charset="-78"/>
              </a:rPr>
              <a:t>باستخدام البرمجيات الإحصائية</a:t>
            </a:r>
          </a:p>
          <a:p>
            <a:pPr algn="just" rtl="1">
              <a:buNone/>
            </a:pPr>
            <a:r>
              <a:rPr lang="ar-DZ" sz="3100" b="1" dirty="0" smtClean="0">
                <a:solidFill>
                  <a:srgbClr val="FFC000"/>
                </a:solidFill>
                <a:latin typeface="Simplified Arabic" pitchFamily="18" charset="-78"/>
                <a:cs typeface="Simplified Arabic" pitchFamily="18" charset="-78"/>
              </a:rPr>
              <a:t>الفصل الثامن: </a:t>
            </a:r>
            <a:r>
              <a:rPr lang="ar-DZ" sz="3100" b="1" dirty="0" smtClean="0">
                <a:latin typeface="Simplified Arabic" pitchFamily="18" charset="-78"/>
                <a:cs typeface="Simplified Arabic" pitchFamily="18" charset="-78"/>
              </a:rPr>
              <a:t>تحليل بيانات الاستبيان: اختبار الفرضيات</a:t>
            </a:r>
          </a:p>
          <a:p>
            <a:pPr algn="just" rtl="1">
              <a:buNone/>
            </a:pPr>
            <a:endParaRPr lang="fr-FR"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horizontal)">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linds(horizontal)">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linds(horizontal)">
                                      <p:cBhvr>
                                        <p:cTn id="41" dur="1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linds(horizontal)">
                                      <p:cBhvr>
                                        <p:cTn id="46" dur="1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blinds(horizontal)">
                                      <p:cBhvr>
                                        <p:cTn id="51" dur="10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blinds(horizontal)">
                                      <p:cBhvr>
                                        <p:cTn id="56"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0" y="0"/>
            <a:ext cx="9644098"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0" y="0"/>
            <a:ext cx="12215866"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0" y="0"/>
            <a:ext cx="13011150" cy="708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0" y="0"/>
            <a:ext cx="10429916"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500042"/>
          </a:xfrm>
        </p:spPr>
        <p:txBody>
          <a:bodyPr>
            <a:normAutofit fontScale="90000"/>
          </a:bodyPr>
          <a:lstStyle/>
          <a:p>
            <a:r>
              <a:rPr lang="fr-FR" sz="4800" b="1" u="sng" dirty="0" smtClean="0">
                <a:solidFill>
                  <a:srgbClr val="FFFF00"/>
                </a:solidFill>
                <a:latin typeface="Simplified Arabic" pitchFamily="18" charset="-78"/>
                <a:cs typeface="Simplified Arabic" pitchFamily="18" charset="-78"/>
              </a:rPr>
              <a:t>Programme de Module</a:t>
            </a:r>
            <a:endParaRPr lang="fr-FR" sz="4800" b="1" u="sng" dirty="0">
              <a:solidFill>
                <a:srgbClr val="FFFF00"/>
              </a:solidFill>
              <a:latin typeface="Simplified Arabic" pitchFamily="18" charset="-78"/>
              <a:cs typeface="Simplified Arabic" pitchFamily="18" charset="-78"/>
            </a:endParaRPr>
          </a:p>
        </p:txBody>
      </p:sp>
      <p:sp>
        <p:nvSpPr>
          <p:cNvPr id="3" name="Espace réservé du contenu 2"/>
          <p:cNvSpPr>
            <a:spLocks noGrp="1"/>
          </p:cNvSpPr>
          <p:nvPr>
            <p:ph idx="1"/>
          </p:nvPr>
        </p:nvSpPr>
        <p:spPr>
          <a:xfrm>
            <a:off x="0" y="285728"/>
            <a:ext cx="9144000" cy="6572272"/>
          </a:xfrm>
        </p:spPr>
        <p:txBody>
          <a:bodyPr>
            <a:noAutofit/>
          </a:bodyPr>
          <a:lstStyle/>
          <a:p>
            <a:pPr algn="just">
              <a:buNone/>
            </a:pPr>
            <a:r>
              <a:rPr lang="fr-FR" sz="2800" b="1" dirty="0" smtClean="0">
                <a:solidFill>
                  <a:srgbClr val="FFC000"/>
                </a:solidFill>
                <a:latin typeface="Times New Roman" pitchFamily="18" charset="0"/>
                <a:cs typeface="Times New Roman" pitchFamily="18" charset="0"/>
              </a:rPr>
              <a:t>Chapitre I:</a:t>
            </a:r>
            <a:r>
              <a:rPr lang="fr-FR" sz="2800" b="1" dirty="0" smtClean="0">
                <a:latin typeface="Times New Roman" pitchFamily="18" charset="0"/>
                <a:cs typeface="Times New Roman" pitchFamily="18" charset="0"/>
              </a:rPr>
              <a:t> Logiciels Statistiques appliqués à la Gestion.</a:t>
            </a:r>
          </a:p>
          <a:p>
            <a:pPr algn="just">
              <a:buNone/>
            </a:pPr>
            <a:r>
              <a:rPr lang="fr-FR" sz="2800" b="1" dirty="0" smtClean="0">
                <a:solidFill>
                  <a:srgbClr val="FFC000"/>
                </a:solidFill>
                <a:latin typeface="Times New Roman" pitchFamily="18" charset="0"/>
                <a:cs typeface="Times New Roman" pitchFamily="18" charset="0"/>
              </a:rPr>
              <a:t>Chapitre II: </a:t>
            </a:r>
            <a:r>
              <a:rPr lang="fr-FR" sz="2800" b="1" dirty="0" smtClean="0">
                <a:latin typeface="Times New Roman" pitchFamily="18" charset="0"/>
                <a:cs typeface="Times New Roman" pitchFamily="18" charset="0"/>
              </a:rPr>
              <a:t>Modélisations Mathématique sous Excel.</a:t>
            </a:r>
          </a:p>
          <a:p>
            <a:pPr algn="just">
              <a:buNone/>
            </a:pPr>
            <a:r>
              <a:rPr lang="fr-FR" sz="2800" b="1" dirty="0" smtClean="0">
                <a:solidFill>
                  <a:srgbClr val="FFC000"/>
                </a:solidFill>
                <a:latin typeface="Times New Roman" pitchFamily="18" charset="0"/>
                <a:cs typeface="Times New Roman" pitchFamily="18" charset="0"/>
              </a:rPr>
              <a:t>Chapitre III: </a:t>
            </a:r>
            <a:r>
              <a:rPr lang="fr-FR" sz="2800" b="1" dirty="0" smtClean="0">
                <a:latin typeface="Times New Roman" pitchFamily="18" charset="0"/>
                <a:cs typeface="Times New Roman" pitchFamily="18" charset="0"/>
              </a:rPr>
              <a:t>Statistique Descriptive Sous Logiciels Statistiques.</a:t>
            </a:r>
          </a:p>
          <a:p>
            <a:pPr algn="just">
              <a:buNone/>
            </a:pPr>
            <a:r>
              <a:rPr lang="fr-FR" sz="2800" b="1" dirty="0" smtClean="0">
                <a:solidFill>
                  <a:srgbClr val="FFC000"/>
                </a:solidFill>
                <a:latin typeface="Times New Roman" pitchFamily="18" charset="0"/>
                <a:cs typeface="Times New Roman" pitchFamily="18" charset="0"/>
              </a:rPr>
              <a:t>Chapitre IV: </a:t>
            </a:r>
            <a:r>
              <a:rPr lang="fr-FR" sz="2800" b="1" dirty="0" smtClean="0">
                <a:latin typeface="Times New Roman" pitchFamily="18" charset="0"/>
                <a:cs typeface="Times New Roman" pitchFamily="18" charset="0"/>
              </a:rPr>
              <a:t>Corrélation et Modèles de Régression sous LS.</a:t>
            </a:r>
          </a:p>
          <a:p>
            <a:pPr algn="just">
              <a:buNone/>
            </a:pPr>
            <a:r>
              <a:rPr lang="fr-FR" sz="2800" b="1" dirty="0" smtClean="0">
                <a:solidFill>
                  <a:srgbClr val="FFC000"/>
                </a:solidFill>
                <a:latin typeface="Times New Roman" pitchFamily="18" charset="0"/>
                <a:cs typeface="Times New Roman" pitchFamily="18" charset="0"/>
              </a:rPr>
              <a:t>Chapitre V:</a:t>
            </a:r>
            <a:r>
              <a:rPr lang="fr-FR" sz="2800" b="1" dirty="0" smtClean="0">
                <a:latin typeface="Times New Roman" pitchFamily="18" charset="0"/>
                <a:cs typeface="Times New Roman" pitchFamily="18" charset="0"/>
              </a:rPr>
              <a:t> Analyses De Données de Questionnaires: Pré-tests sous LS.</a:t>
            </a:r>
          </a:p>
          <a:p>
            <a:pPr algn="just">
              <a:buNone/>
            </a:pPr>
            <a:r>
              <a:rPr lang="fr-FR" sz="2800" b="1" dirty="0" smtClean="0">
                <a:solidFill>
                  <a:srgbClr val="FFC000"/>
                </a:solidFill>
                <a:latin typeface="Times New Roman" pitchFamily="18" charset="0"/>
                <a:cs typeface="Times New Roman" pitchFamily="18" charset="0"/>
              </a:rPr>
              <a:t>Chapitre VI: </a:t>
            </a:r>
            <a:r>
              <a:rPr lang="fr-FR" sz="2800" b="1" dirty="0" smtClean="0">
                <a:latin typeface="Times New Roman" pitchFamily="18" charset="0"/>
                <a:cs typeface="Times New Roman" pitchFamily="18" charset="0"/>
              </a:rPr>
              <a:t>Analyses De Données de Questionnaires: Tests Paramétriques sous LS.</a:t>
            </a:r>
          </a:p>
          <a:p>
            <a:pPr algn="just">
              <a:buNone/>
            </a:pPr>
            <a:r>
              <a:rPr lang="fr-FR" sz="2800" b="1" dirty="0" smtClean="0">
                <a:solidFill>
                  <a:srgbClr val="FFC000"/>
                </a:solidFill>
                <a:latin typeface="Times New Roman" pitchFamily="18" charset="0"/>
                <a:cs typeface="Times New Roman" pitchFamily="18" charset="0"/>
              </a:rPr>
              <a:t>Chapitre VII: </a:t>
            </a:r>
            <a:r>
              <a:rPr lang="fr-FR" sz="2800" b="1" dirty="0" smtClean="0">
                <a:latin typeface="Times New Roman" pitchFamily="18" charset="0"/>
                <a:cs typeface="Times New Roman" pitchFamily="18" charset="0"/>
              </a:rPr>
              <a:t>Analyses De Données de Questionnaires: Tests Non Paramétriques sous LS.</a:t>
            </a:r>
          </a:p>
          <a:p>
            <a:pPr algn="just">
              <a:buNone/>
            </a:pPr>
            <a:r>
              <a:rPr lang="fr-FR" sz="2800" b="1" dirty="0" smtClean="0">
                <a:solidFill>
                  <a:srgbClr val="FFC000"/>
                </a:solidFill>
                <a:latin typeface="Times New Roman" pitchFamily="18" charset="0"/>
                <a:cs typeface="Times New Roman" pitchFamily="18" charset="0"/>
              </a:rPr>
              <a:t>Chapitre VIII: </a:t>
            </a:r>
            <a:r>
              <a:rPr lang="fr-FR" sz="2800" b="1" dirty="0" smtClean="0">
                <a:latin typeface="Times New Roman" pitchFamily="18" charset="0"/>
                <a:cs typeface="Times New Roman" pitchFamily="18" charset="0"/>
              </a:rPr>
              <a:t>Analyses De Données de Questionnaires: Test des Hypothèses.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horizontal)">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linds(horizontal)">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linds(horizontal)">
                                      <p:cBhvr>
                                        <p:cTn id="41" dur="1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linds(horizontal)">
                                      <p:cBhvr>
                                        <p:cTn id="4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0" y="0"/>
            <a:ext cx="13011150" cy="731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8858280" cy="6000792"/>
          </a:xfrm>
        </p:spPr>
        <p:txBody>
          <a:bodyPr>
            <a:normAutofit fontScale="90000"/>
          </a:bodyPr>
          <a:lstStyle/>
          <a:p>
            <a:pPr rtl="1"/>
            <a:r>
              <a:rPr lang="ar-DZ" sz="6000" b="1" u="sng" dirty="0" smtClean="0">
                <a:solidFill>
                  <a:srgbClr val="FFFF00"/>
                </a:solidFill>
                <a:latin typeface="Simplified Arabic" pitchFamily="18" charset="-78"/>
                <a:cs typeface="Simplified Arabic" pitchFamily="18" charset="-78"/>
              </a:rPr>
              <a:t>الفصل الخامس</a:t>
            </a:r>
            <a:br>
              <a:rPr lang="ar-DZ" sz="6000" b="1" u="sng" dirty="0" smtClean="0">
                <a:solidFill>
                  <a:srgbClr val="FFFF00"/>
                </a:solidFill>
                <a:latin typeface="Simplified Arabic" pitchFamily="18" charset="-78"/>
                <a:cs typeface="Simplified Arabic" pitchFamily="18" charset="-78"/>
              </a:rPr>
            </a:br>
            <a:r>
              <a:rPr lang="ar-DZ" sz="6000" b="1" u="sng" dirty="0" smtClean="0">
                <a:latin typeface="Simplified Arabic" pitchFamily="18" charset="-78"/>
                <a:cs typeface="Simplified Arabic" pitchFamily="18" charset="-78"/>
              </a:rPr>
              <a:t>تحليل بيانات الاستبيان: الاختبارات </a:t>
            </a:r>
            <a:r>
              <a:rPr lang="ar-DZ" sz="6000" b="1" u="sng" dirty="0" err="1" smtClean="0">
                <a:latin typeface="Simplified Arabic" pitchFamily="18" charset="-78"/>
                <a:cs typeface="Simplified Arabic" pitchFamily="18" charset="-78"/>
              </a:rPr>
              <a:t>المعلمية</a:t>
            </a:r>
            <a:r>
              <a:rPr lang="ar-DZ" sz="6000" b="1" u="sng" dirty="0" smtClean="0">
                <a:latin typeface="Simplified Arabic" pitchFamily="18" charset="-78"/>
                <a:cs typeface="Simplified Arabic" pitchFamily="18" charset="-78"/>
              </a:rPr>
              <a:t> </a:t>
            </a:r>
            <a:r>
              <a:rPr lang="ar-DZ" sz="6000" b="1" u="sng" dirty="0" smtClean="0">
                <a:latin typeface="Simplified Arabic" pitchFamily="18" charset="-78"/>
                <a:cs typeface="Simplified Arabic" pitchFamily="18" charset="-78"/>
              </a:rPr>
              <a:t>باستخدام البرمجيات الإحصائية</a:t>
            </a:r>
            <a:r>
              <a:rPr lang="fr-FR" sz="6000" b="1" u="sng" dirty="0" smtClean="0">
                <a:solidFill>
                  <a:srgbClr val="FFFF00"/>
                </a:solidFill>
                <a:latin typeface="Simplified Arabic" pitchFamily="18" charset="-78"/>
                <a:cs typeface="Simplified Arabic" pitchFamily="18" charset="-78"/>
              </a:rPr>
              <a:t/>
            </a:r>
            <a:br>
              <a:rPr lang="fr-FR" sz="6000" b="1" u="sng" dirty="0" smtClean="0">
                <a:solidFill>
                  <a:srgbClr val="FFFF00"/>
                </a:solidFill>
                <a:latin typeface="Simplified Arabic" pitchFamily="18" charset="-78"/>
                <a:cs typeface="Simplified Arabic" pitchFamily="18" charset="-78"/>
              </a:rPr>
            </a:br>
            <a:r>
              <a:rPr lang="fr-FR" sz="6000" b="1" u="sng" dirty="0" smtClean="0">
                <a:solidFill>
                  <a:srgbClr val="FFFF00"/>
                </a:solidFill>
                <a:latin typeface="Simplified Arabic" pitchFamily="18" charset="-78"/>
                <a:cs typeface="Simplified Arabic" pitchFamily="18" charset="-78"/>
              </a:rPr>
              <a:t>CHAPITRE V</a:t>
            </a:r>
            <a:br>
              <a:rPr lang="fr-FR" sz="6000" b="1" u="sng" dirty="0" smtClean="0">
                <a:solidFill>
                  <a:srgbClr val="FFFF00"/>
                </a:solidFill>
                <a:latin typeface="Simplified Arabic" pitchFamily="18" charset="-78"/>
                <a:cs typeface="Simplified Arabic" pitchFamily="18" charset="-78"/>
              </a:rPr>
            </a:br>
            <a:r>
              <a:rPr lang="fr-FR" sz="6000" b="1" u="sng" dirty="0" smtClean="0">
                <a:latin typeface="Simplified Arabic" pitchFamily="18" charset="-78"/>
                <a:cs typeface="Simplified Arabic" pitchFamily="18" charset="-78"/>
              </a:rPr>
              <a:t>Analyses des données de questionnaire: </a:t>
            </a:r>
            <a:r>
              <a:rPr lang="fr-FR" sz="6000" b="1" u="sng" dirty="0" smtClean="0">
                <a:latin typeface="Simplified Arabic" pitchFamily="18" charset="-78"/>
                <a:cs typeface="Simplified Arabic" pitchFamily="18" charset="-78"/>
              </a:rPr>
              <a:t>Les Tests </a:t>
            </a:r>
            <a:r>
              <a:rPr lang="fr-FR" sz="6000" b="1" u="sng" dirty="0" err="1" smtClean="0">
                <a:latin typeface="Simplified Arabic" pitchFamily="18" charset="-78"/>
                <a:cs typeface="Simplified Arabic" pitchFamily="18" charset="-78"/>
              </a:rPr>
              <a:t>Parramètriques</a:t>
            </a:r>
            <a:r>
              <a:rPr lang="fr-FR" sz="6000" b="1" u="sng" dirty="0" smtClean="0">
                <a:latin typeface="Simplified Arabic" pitchFamily="18" charset="-78"/>
                <a:cs typeface="Simplified Arabic" pitchFamily="18" charset="-78"/>
              </a:rPr>
              <a:t> </a:t>
            </a:r>
            <a:r>
              <a:rPr lang="fr-FR" sz="6000" b="1" u="sng" dirty="0" smtClean="0">
                <a:latin typeface="Simplified Arabic" pitchFamily="18" charset="-78"/>
                <a:cs typeface="Simplified Arabic" pitchFamily="18" charset="-78"/>
              </a:rPr>
              <a:t>sous LS </a:t>
            </a:r>
            <a:endParaRPr lang="fr-FR" sz="6000" b="1" u="sng" dirty="0">
              <a:solidFill>
                <a:srgbClr val="FFFF00"/>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14290"/>
            <a:ext cx="8501122" cy="6000792"/>
          </a:xfrm>
        </p:spPr>
        <p:txBody>
          <a:bodyPr>
            <a:normAutofit fontScale="90000"/>
          </a:bodyPr>
          <a:lstStyle/>
          <a:p>
            <a:pPr rtl="1"/>
            <a:r>
              <a:rPr lang="ar-DZ" sz="6000" b="1" u="sng" dirty="0" smtClean="0">
                <a:solidFill>
                  <a:srgbClr val="FFFF00"/>
                </a:solidFill>
                <a:latin typeface="Simplified Arabic" pitchFamily="18" charset="-78"/>
                <a:cs typeface="Simplified Arabic" pitchFamily="18" charset="-78"/>
              </a:rPr>
              <a:t/>
            </a:r>
            <a:br>
              <a:rPr lang="ar-DZ" sz="6000" b="1" u="sng" dirty="0" smtClean="0">
                <a:solidFill>
                  <a:srgbClr val="FFFF00"/>
                </a:solidFill>
                <a:latin typeface="Simplified Arabic" pitchFamily="18" charset="-78"/>
                <a:cs typeface="Simplified Arabic" pitchFamily="18" charset="-78"/>
              </a:rPr>
            </a:br>
            <a:r>
              <a:rPr lang="ar-DZ" sz="6000" b="1" u="sng" dirty="0" smtClean="0">
                <a:solidFill>
                  <a:srgbClr val="FFFF00"/>
                </a:solidFill>
                <a:latin typeface="Simplified Arabic" pitchFamily="18" charset="-78"/>
                <a:cs typeface="Simplified Arabic" pitchFamily="18" charset="-78"/>
              </a:rPr>
              <a:t>1- </a:t>
            </a:r>
            <a:r>
              <a:rPr lang="ar-DZ" sz="6000" b="1" u="sng" dirty="0" smtClean="0">
                <a:solidFill>
                  <a:srgbClr val="FFFF00"/>
                </a:solidFill>
                <a:latin typeface="Simplified Arabic" pitchFamily="18" charset="-78"/>
                <a:cs typeface="Simplified Arabic" pitchFamily="18" charset="-78"/>
              </a:rPr>
              <a:t>تحديد </a:t>
            </a:r>
            <a:r>
              <a:rPr lang="ar-DZ" sz="6000" b="1" u="sng" dirty="0" smtClean="0">
                <a:solidFill>
                  <a:srgbClr val="FFFF00"/>
                </a:solidFill>
                <a:latin typeface="Simplified Arabic" pitchFamily="18" charset="-78"/>
                <a:cs typeface="Simplified Arabic" pitchFamily="18" charset="-78"/>
              </a:rPr>
              <a:t>شكل</a:t>
            </a:r>
            <a:r>
              <a:rPr lang="ar-DZ" sz="6000" b="1" u="sng" dirty="0" smtClean="0">
                <a:solidFill>
                  <a:srgbClr val="FFFF00"/>
                </a:solidFill>
                <a:latin typeface="Simplified Arabic" pitchFamily="18" charset="-78"/>
                <a:cs typeface="Simplified Arabic" pitchFamily="18" charset="-78"/>
              </a:rPr>
              <a:t> توزيع البيانات</a:t>
            </a:r>
            <a:br>
              <a:rPr lang="ar-DZ" sz="6000" b="1" u="sng" dirty="0" smtClean="0">
                <a:solidFill>
                  <a:srgbClr val="FFFF00"/>
                </a:solidFill>
                <a:latin typeface="Simplified Arabic" pitchFamily="18" charset="-78"/>
                <a:cs typeface="Simplified Arabic" pitchFamily="18" charset="-78"/>
              </a:rPr>
            </a:br>
            <a:r>
              <a:rPr lang="ar-DZ" sz="6000" b="1" u="sng" dirty="0" smtClean="0">
                <a:solidFill>
                  <a:srgbClr val="FFFF00"/>
                </a:solidFill>
                <a:latin typeface="Simplified Arabic" pitchFamily="18" charset="-78"/>
                <a:cs typeface="Simplified Arabic" pitchFamily="18" charset="-78"/>
              </a:rPr>
              <a:t>وتحليل خصائص العينة</a:t>
            </a:r>
            <a:r>
              <a:rPr lang="ar-DZ" sz="6000" b="1" u="sng" dirty="0" smtClean="0">
                <a:solidFill>
                  <a:srgbClr val="FFFF00"/>
                </a:solidFill>
                <a:latin typeface="Simplified Arabic" pitchFamily="18" charset="-78"/>
                <a:cs typeface="Simplified Arabic" pitchFamily="18" charset="-78"/>
              </a:rPr>
              <a:t/>
            </a:r>
            <a:br>
              <a:rPr lang="ar-DZ" sz="6000" b="1" u="sng" dirty="0" smtClean="0">
                <a:solidFill>
                  <a:srgbClr val="FFFF00"/>
                </a:solidFill>
                <a:latin typeface="Simplified Arabic" pitchFamily="18" charset="-78"/>
                <a:cs typeface="Simplified Arabic" pitchFamily="18" charset="-78"/>
              </a:rPr>
            </a:br>
            <a:r>
              <a:rPr lang="ar-DZ" sz="6000" b="1" u="sng" dirty="0" smtClean="0">
                <a:solidFill>
                  <a:srgbClr val="FFFF00"/>
                </a:solidFill>
                <a:latin typeface="Simplified Arabic" pitchFamily="18" charset="-78"/>
                <a:cs typeface="Simplified Arabic" pitchFamily="18" charset="-78"/>
              </a:rPr>
              <a:t/>
            </a:r>
            <a:br>
              <a:rPr lang="ar-DZ" sz="6000" b="1" u="sng" dirty="0" smtClean="0">
                <a:solidFill>
                  <a:srgbClr val="FFFF00"/>
                </a:solidFill>
                <a:latin typeface="Simplified Arabic" pitchFamily="18" charset="-78"/>
                <a:cs typeface="Simplified Arabic" pitchFamily="18" charset="-78"/>
              </a:rPr>
            </a:br>
            <a:r>
              <a:rPr lang="fr-FR" sz="6000" b="1" u="sng" dirty="0" smtClean="0">
                <a:solidFill>
                  <a:srgbClr val="FFFF00"/>
                </a:solidFill>
                <a:latin typeface="Simplified Arabic" pitchFamily="18" charset="-78"/>
                <a:cs typeface="Simplified Arabic" pitchFamily="18" charset="-78"/>
              </a:rPr>
              <a:t/>
            </a:r>
            <a:br>
              <a:rPr lang="fr-FR" sz="6000" b="1" u="sng" dirty="0" smtClean="0">
                <a:solidFill>
                  <a:srgbClr val="FFFF00"/>
                </a:solidFill>
                <a:latin typeface="Simplified Arabic" pitchFamily="18" charset="-78"/>
                <a:cs typeface="Simplified Arabic" pitchFamily="18" charset="-78"/>
              </a:rPr>
            </a:br>
            <a:r>
              <a:rPr lang="fr-FR" sz="6000" b="1" u="sng" dirty="0" smtClean="0">
                <a:solidFill>
                  <a:srgbClr val="FFFF00"/>
                </a:solidFill>
                <a:latin typeface="Simplified Arabic" pitchFamily="18" charset="-78"/>
                <a:cs typeface="Simplified Arabic" pitchFamily="18" charset="-78"/>
              </a:rPr>
              <a:t>I- La </a:t>
            </a:r>
            <a:r>
              <a:rPr lang="fr-FR" sz="6000" b="1" u="sng" dirty="0" smtClean="0">
                <a:solidFill>
                  <a:srgbClr val="FFFF00"/>
                </a:solidFill>
                <a:latin typeface="Simplified Arabic" pitchFamily="18" charset="-78"/>
                <a:cs typeface="Simplified Arabic" pitchFamily="18" charset="-78"/>
              </a:rPr>
              <a:t>normalité de données et les caractéristiques d’échantillon</a:t>
            </a:r>
            <a:r>
              <a:rPr lang="fr-FR" sz="6000" b="1" u="sng" dirty="0" smtClean="0">
                <a:solidFill>
                  <a:srgbClr val="FFFF00"/>
                </a:solidFill>
                <a:latin typeface="Simplified Arabic" pitchFamily="18" charset="-78"/>
                <a:cs typeface="Simplified Arabic" pitchFamily="18" charset="-78"/>
              </a:rPr>
              <a:t/>
            </a:r>
            <a:br>
              <a:rPr lang="fr-FR" sz="6000" b="1" u="sng" dirty="0" smtClean="0">
                <a:solidFill>
                  <a:srgbClr val="FFFF00"/>
                </a:solidFill>
                <a:latin typeface="Simplified Arabic" pitchFamily="18" charset="-78"/>
                <a:cs typeface="Simplified Arabic" pitchFamily="18" charset="-78"/>
              </a:rPr>
            </a:br>
            <a:endParaRPr lang="fr-FR" sz="6000" b="1" u="sng" dirty="0">
              <a:solidFill>
                <a:srgbClr val="FFFF00"/>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4638"/>
            <a:ext cx="8839200" cy="654032"/>
          </a:xfrm>
        </p:spPr>
        <p:txBody>
          <a:bodyPr>
            <a:normAutofit/>
          </a:bodyPr>
          <a:lstStyle/>
          <a:p>
            <a:pPr algn="ctr" rtl="1" eaLnBrk="1" hangingPunct="1"/>
            <a:r>
              <a:rPr lang="ar-DZ" sz="3200" b="1" u="sng" dirty="0" smtClean="0">
                <a:solidFill>
                  <a:srgbClr val="FFFF00"/>
                </a:solidFill>
                <a:latin typeface="Simplified Arabic" pitchFamily="18" charset="-78"/>
                <a:cs typeface="Simplified Arabic" pitchFamily="18" charset="-78"/>
              </a:rPr>
              <a:t>تحديد حجم العينة (المعاينة، </a:t>
            </a:r>
            <a:r>
              <a:rPr lang="fr-FR" sz="3200" b="1" u="sng" dirty="0" smtClean="0">
                <a:solidFill>
                  <a:srgbClr val="FFFF00"/>
                </a:solidFill>
                <a:latin typeface="Simplified Arabic" pitchFamily="18" charset="-78"/>
                <a:cs typeface="Simplified Arabic" pitchFamily="18" charset="-78"/>
              </a:rPr>
              <a:t>Echantillonnage</a:t>
            </a:r>
            <a:r>
              <a:rPr lang="ar-DZ" sz="3200" b="1" u="sng" dirty="0" smtClean="0">
                <a:solidFill>
                  <a:srgbClr val="FFFF00"/>
                </a:solidFill>
                <a:latin typeface="Simplified Arabic" pitchFamily="18" charset="-78"/>
                <a:cs typeface="Simplified Arabic" pitchFamily="18" charset="-78"/>
              </a:rPr>
              <a:t>)</a:t>
            </a:r>
            <a:endParaRPr lang="en-US" sz="3200" b="1" u="sng" dirty="0" smtClean="0">
              <a:solidFill>
                <a:srgbClr val="FFFF00"/>
              </a:solidFill>
              <a:latin typeface="Simplified Arabic" pitchFamily="18" charset="-78"/>
              <a:cs typeface="Simplified Arabic" pitchFamily="18" charset="-78"/>
            </a:endParaRPr>
          </a:p>
        </p:txBody>
      </p:sp>
      <p:sp>
        <p:nvSpPr>
          <p:cNvPr id="18435" name="Rectangle 3"/>
          <p:cNvSpPr>
            <a:spLocks noGrp="1" noChangeArrowheads="1"/>
          </p:cNvSpPr>
          <p:nvPr>
            <p:ph type="body" idx="4294967295"/>
          </p:nvPr>
        </p:nvSpPr>
        <p:spPr>
          <a:xfrm>
            <a:off x="0" y="928670"/>
            <a:ext cx="9144000" cy="5715040"/>
          </a:xfrm>
        </p:spPr>
        <p:txBody>
          <a:bodyPr>
            <a:normAutofit/>
          </a:bodyPr>
          <a:lstStyle/>
          <a:p>
            <a:pPr algn="just" rtl="1">
              <a:lnSpc>
                <a:spcPct val="120000"/>
              </a:lnSpc>
              <a:buFontTx/>
              <a:buChar char="-"/>
            </a:pPr>
            <a:r>
              <a:rPr lang="ar-DZ" sz="2600" b="1" dirty="0" smtClean="0">
                <a:latin typeface="Simplified Arabic" pitchFamily="18" charset="-78"/>
                <a:cs typeface="Simplified Arabic" pitchFamily="18" charset="-78"/>
              </a:rPr>
              <a:t>يخضع اختيار حجم العينة لعدة قواعد وضوابط إحصائية ومنهجية وموضوعية، وهناك الكثير من القوانين التي طبقت في المعاينة واختيار الحجم الأمثل للعينة، كما يمكن أن تختار العينة وفق نسبة معينة يرى الباحث أنها تتناسب مع مدة الدراسة والإمكانيات المتاحة له، بشرط تمثيلها للمجتمع المأخوذة منه.</a:t>
            </a:r>
          </a:p>
          <a:p>
            <a:pPr algn="just" rtl="1">
              <a:lnSpc>
                <a:spcPct val="120000"/>
              </a:lnSpc>
              <a:buFontTx/>
              <a:buChar char="-"/>
            </a:pPr>
            <a:r>
              <a:rPr lang="ar-DZ" sz="2600" b="1" dirty="0" smtClean="0">
                <a:latin typeface="Simplified Arabic" pitchFamily="18" charset="-78"/>
                <a:cs typeface="Simplified Arabic" pitchFamily="18" charset="-78"/>
              </a:rPr>
              <a:t>إليكم بعض أهم المعادلات لحساب حجم العينة:</a:t>
            </a:r>
          </a:p>
          <a:p>
            <a:pPr algn="just" rtl="1">
              <a:lnSpc>
                <a:spcPct val="120000"/>
              </a:lnSpc>
              <a:buFontTx/>
              <a:buChar char="-"/>
            </a:pPr>
            <a:r>
              <a:rPr lang="ar-DZ" sz="2600" b="1" dirty="0" smtClean="0">
                <a:solidFill>
                  <a:srgbClr val="FFC000"/>
                </a:solidFill>
                <a:latin typeface="Simplified Arabic" pitchFamily="18" charset="-78"/>
                <a:cs typeface="Simplified Arabic" pitchFamily="18" charset="-78"/>
              </a:rPr>
              <a:t>معادلة ستيفن </a:t>
            </a:r>
            <a:r>
              <a:rPr lang="ar-DZ" sz="2600" b="1" dirty="0" err="1" smtClean="0">
                <a:solidFill>
                  <a:srgbClr val="FFC000"/>
                </a:solidFill>
                <a:latin typeface="Simplified Arabic" pitchFamily="18" charset="-78"/>
                <a:cs typeface="Simplified Arabic" pitchFamily="18" charset="-78"/>
              </a:rPr>
              <a:t>ثامبسون</a:t>
            </a:r>
            <a:r>
              <a:rPr lang="ar-DZ" sz="2600" b="1" dirty="0" smtClean="0">
                <a:solidFill>
                  <a:srgbClr val="FFC000"/>
                </a:solidFill>
                <a:latin typeface="Simplified Arabic" pitchFamily="18" charset="-78"/>
                <a:cs typeface="Simplified Arabic" pitchFamily="18" charset="-78"/>
              </a:rPr>
              <a:t>: </a:t>
            </a:r>
          </a:p>
          <a:p>
            <a:pPr algn="just" rtl="1">
              <a:lnSpc>
                <a:spcPct val="120000"/>
              </a:lnSpc>
              <a:buNone/>
            </a:pPr>
            <a:endParaRPr lang="ar-DZ" sz="2600" b="1" dirty="0" smtClean="0">
              <a:latin typeface="Simplified Arabic" pitchFamily="18" charset="-78"/>
              <a:cs typeface="Simplified Arabic" pitchFamily="18" charset="-78"/>
            </a:endParaRPr>
          </a:p>
          <a:p>
            <a:pPr algn="just" rtl="1">
              <a:lnSpc>
                <a:spcPct val="120000"/>
              </a:lnSpc>
              <a:buNone/>
            </a:pPr>
            <a:r>
              <a:rPr lang="fr-FR" sz="1800" b="1" dirty="0" smtClean="0">
                <a:latin typeface="Simplified Arabic" pitchFamily="18" charset="-78"/>
                <a:cs typeface="Simplified Arabic" pitchFamily="18" charset="-78"/>
              </a:rPr>
              <a:t>N</a:t>
            </a:r>
            <a:r>
              <a:rPr lang="fr-FR" sz="1800" dirty="0" smtClean="0">
                <a:latin typeface="Simplified Arabic" pitchFamily="18" charset="-78"/>
                <a:cs typeface="Simplified Arabic" pitchFamily="18" charset="-78"/>
              </a:rPr>
              <a:t> </a:t>
            </a:r>
            <a:r>
              <a:rPr lang="ar-DZ" sz="1800" dirty="0" smtClean="0">
                <a:latin typeface="Simplified Arabic" pitchFamily="18" charset="-78"/>
                <a:cs typeface="Simplified Arabic" pitchFamily="18" charset="-78"/>
              </a:rPr>
              <a:t> حجم المجتمع؛ </a:t>
            </a:r>
          </a:p>
          <a:p>
            <a:pPr algn="just" rtl="1">
              <a:lnSpc>
                <a:spcPct val="120000"/>
              </a:lnSpc>
              <a:buNone/>
            </a:pPr>
            <a:r>
              <a:rPr lang="fr-FR" sz="1800" dirty="0" smtClean="0">
                <a:latin typeface="Simplified Arabic" pitchFamily="18" charset="-78"/>
                <a:cs typeface="Simplified Arabic" pitchFamily="18" charset="-78"/>
              </a:rPr>
              <a:t> </a:t>
            </a:r>
            <a:r>
              <a:rPr lang="fr-FR" sz="1800" b="1" dirty="0" smtClean="0">
                <a:latin typeface="Simplified Arabic" pitchFamily="18" charset="-78"/>
                <a:cs typeface="Simplified Arabic" pitchFamily="18" charset="-78"/>
              </a:rPr>
              <a:t>z </a:t>
            </a:r>
            <a:r>
              <a:rPr lang="ar-DZ" sz="1800" dirty="0" smtClean="0">
                <a:latin typeface="Simplified Arabic" pitchFamily="18" charset="-78"/>
                <a:cs typeface="Simplified Arabic" pitchFamily="18" charset="-78"/>
              </a:rPr>
              <a:t>الدرجة </a:t>
            </a:r>
            <a:r>
              <a:rPr lang="ar-DZ" sz="1800" dirty="0" smtClean="0">
                <a:latin typeface="Simplified Arabic" pitchFamily="18" charset="-78"/>
                <a:cs typeface="Simplified Arabic" pitchFamily="18" charset="-78"/>
              </a:rPr>
              <a:t>المعيارية المقابلة لمستوى الدلالة 0.95  وتساوي  </a:t>
            </a:r>
            <a:r>
              <a:rPr lang="ar-DZ" sz="1800" dirty="0" smtClean="0">
                <a:latin typeface="Simplified Arabic" pitchFamily="18" charset="-78"/>
                <a:cs typeface="Simplified Arabic" pitchFamily="18" charset="-78"/>
              </a:rPr>
              <a:t>1.96؛</a:t>
            </a:r>
            <a:endParaRPr lang="ar-DZ" sz="1800" b="1" dirty="0" smtClean="0">
              <a:latin typeface="Simplified Arabic" pitchFamily="18" charset="-78"/>
              <a:cs typeface="Simplified Arabic" pitchFamily="18" charset="-78"/>
            </a:endParaRPr>
          </a:p>
          <a:p>
            <a:pPr algn="just" rtl="1">
              <a:lnSpc>
                <a:spcPct val="120000"/>
              </a:lnSpc>
              <a:buNone/>
            </a:pPr>
            <a:r>
              <a:rPr lang="fr-FR" sz="1800" b="1" dirty="0" smtClean="0">
                <a:latin typeface="Simplified Arabic" pitchFamily="18" charset="-78"/>
                <a:cs typeface="Simplified Arabic" pitchFamily="18" charset="-78"/>
              </a:rPr>
              <a:t>d</a:t>
            </a:r>
            <a:r>
              <a:rPr lang="fr-FR" sz="1800" dirty="0" smtClean="0">
                <a:latin typeface="Simplified Arabic" pitchFamily="18" charset="-78"/>
                <a:cs typeface="Simplified Arabic" pitchFamily="18" charset="-78"/>
              </a:rPr>
              <a:t> </a:t>
            </a:r>
            <a:r>
              <a:rPr lang="ar-DZ" sz="1800" dirty="0" smtClean="0">
                <a:latin typeface="Simplified Arabic" pitchFamily="18" charset="-78"/>
                <a:cs typeface="Simplified Arabic" pitchFamily="18" charset="-78"/>
              </a:rPr>
              <a:t> نسبة </a:t>
            </a:r>
            <a:r>
              <a:rPr lang="ar-DZ" sz="1800" dirty="0" smtClean="0">
                <a:latin typeface="Simplified Arabic" pitchFamily="18" charset="-78"/>
                <a:cs typeface="Simplified Arabic" pitchFamily="18" charset="-78"/>
              </a:rPr>
              <a:t>الخطأ  وتساوي </a:t>
            </a:r>
            <a:r>
              <a:rPr lang="ar-DZ" sz="1800" dirty="0" smtClean="0">
                <a:latin typeface="Simplified Arabic" pitchFamily="18" charset="-78"/>
                <a:cs typeface="Simplified Arabic" pitchFamily="18" charset="-78"/>
              </a:rPr>
              <a:t>0.05؛</a:t>
            </a:r>
          </a:p>
          <a:p>
            <a:pPr algn="just" rtl="1">
              <a:lnSpc>
                <a:spcPct val="120000"/>
              </a:lnSpc>
              <a:buNone/>
            </a:pPr>
            <a:r>
              <a:rPr lang="fr-FR" sz="1800" b="1" dirty="0" smtClean="0">
                <a:latin typeface="Simplified Arabic" pitchFamily="18" charset="-78"/>
                <a:cs typeface="Simplified Arabic" pitchFamily="18" charset="-78"/>
              </a:rPr>
              <a:t>p</a:t>
            </a:r>
            <a:r>
              <a:rPr lang="fr-FR" sz="1800" dirty="0" smtClean="0">
                <a:latin typeface="Simplified Arabic" pitchFamily="18" charset="-78"/>
                <a:cs typeface="Simplified Arabic" pitchFamily="18" charset="-78"/>
              </a:rPr>
              <a:t> </a:t>
            </a:r>
            <a:r>
              <a:rPr lang="ar-DZ" sz="1800" dirty="0" smtClean="0">
                <a:latin typeface="Simplified Arabic" pitchFamily="18" charset="-78"/>
                <a:cs typeface="Simplified Arabic" pitchFamily="18" charset="-78"/>
              </a:rPr>
              <a:t> نسبة </a:t>
            </a:r>
            <a:r>
              <a:rPr lang="ar-DZ" sz="1800" dirty="0" smtClean="0">
                <a:latin typeface="Simplified Arabic" pitchFamily="18" charset="-78"/>
                <a:cs typeface="Simplified Arabic" pitchFamily="18" charset="-78"/>
              </a:rPr>
              <a:t>توفر الخاصية والمحايدة = </a:t>
            </a:r>
            <a:r>
              <a:rPr lang="ar-DZ" sz="1800" dirty="0" smtClean="0">
                <a:latin typeface="Simplified Arabic" pitchFamily="18" charset="-78"/>
                <a:cs typeface="Simplified Arabic" pitchFamily="18" charset="-78"/>
              </a:rPr>
              <a:t>0.50.</a:t>
            </a:r>
            <a:endParaRPr lang="ar-DZ" sz="1800" b="1" dirty="0" smtClean="0">
              <a:latin typeface="Simplified Arabic" pitchFamily="18" charset="-78"/>
              <a:cs typeface="Simplified Arabic" pitchFamily="18" charset="-78"/>
            </a:endParaRPr>
          </a:p>
        </p:txBody>
      </p:sp>
      <p:graphicFrame>
        <p:nvGraphicFramePr>
          <p:cNvPr id="1026" name="Object 2"/>
          <p:cNvGraphicFramePr>
            <a:graphicFrameLocks noChangeAspect="1"/>
          </p:cNvGraphicFramePr>
          <p:nvPr/>
        </p:nvGraphicFramePr>
        <p:xfrm>
          <a:off x="2000232" y="3500438"/>
          <a:ext cx="3714776" cy="904875"/>
        </p:xfrm>
        <a:graphic>
          <a:graphicData uri="http://schemas.openxmlformats.org/presentationml/2006/ole">
            <p:oleObj spid="_x0000_s1026" name="Équation" r:id="rId4" imgW="1981080" imgH="41904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800" decel="100000"/>
                                        <p:tgtEl>
                                          <p:spTgt spid="18434"/>
                                        </p:tgtEl>
                                      </p:cBhvr>
                                    </p:animEffect>
                                    <p:anim calcmode="lin" valueType="num">
                                      <p:cBhvr>
                                        <p:cTn id="8" dur="800" decel="100000" fill="hold"/>
                                        <p:tgtEl>
                                          <p:spTgt spid="18434"/>
                                        </p:tgtEl>
                                        <p:attrNameLst>
                                          <p:attrName>style.rotation</p:attrName>
                                        </p:attrNameLst>
                                      </p:cBhvr>
                                      <p:tavLst>
                                        <p:tav tm="0">
                                          <p:val>
                                            <p:fltVal val="-90"/>
                                          </p:val>
                                        </p:tav>
                                        <p:tav tm="100000">
                                          <p:val>
                                            <p:fltVal val="0"/>
                                          </p:val>
                                        </p:tav>
                                      </p:tavLst>
                                    </p:anim>
                                    <p:anim calcmode="lin" valueType="num">
                                      <p:cBhvr>
                                        <p:cTn id="9" dur="800" decel="100000" fill="hold"/>
                                        <p:tgtEl>
                                          <p:spTgt spid="18434"/>
                                        </p:tgtEl>
                                        <p:attrNameLst>
                                          <p:attrName>ppt_x</p:attrName>
                                        </p:attrNameLst>
                                      </p:cBhvr>
                                      <p:tavLst>
                                        <p:tav tm="0">
                                          <p:val>
                                            <p:strVal val="#ppt_x+0.4"/>
                                          </p:val>
                                        </p:tav>
                                        <p:tav tm="100000">
                                          <p:val>
                                            <p:strVal val="#ppt_x-0.05"/>
                                          </p:val>
                                        </p:tav>
                                      </p:tavLst>
                                    </p:anim>
                                    <p:anim calcmode="lin" valueType="num">
                                      <p:cBhvr>
                                        <p:cTn id="10" dur="800" decel="100000" fill="hold"/>
                                        <p:tgtEl>
                                          <p:spTgt spid="184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4638"/>
            <a:ext cx="8839200" cy="654032"/>
          </a:xfrm>
        </p:spPr>
        <p:txBody>
          <a:bodyPr>
            <a:normAutofit/>
          </a:bodyPr>
          <a:lstStyle/>
          <a:p>
            <a:pPr algn="ctr" rtl="1" eaLnBrk="1" hangingPunct="1"/>
            <a:r>
              <a:rPr lang="ar-DZ" sz="3200" b="1" u="sng" dirty="0" smtClean="0">
                <a:solidFill>
                  <a:srgbClr val="FFFF00"/>
                </a:solidFill>
                <a:latin typeface="Simplified Arabic" pitchFamily="18" charset="-78"/>
                <a:cs typeface="Simplified Arabic" pitchFamily="18" charset="-78"/>
              </a:rPr>
              <a:t>تحديد حجم العينة (المعاينة، </a:t>
            </a:r>
            <a:r>
              <a:rPr lang="fr-FR" sz="3200" b="1" u="sng" dirty="0" smtClean="0">
                <a:solidFill>
                  <a:srgbClr val="FFFF00"/>
                </a:solidFill>
                <a:latin typeface="Simplified Arabic" pitchFamily="18" charset="-78"/>
                <a:cs typeface="Simplified Arabic" pitchFamily="18" charset="-78"/>
              </a:rPr>
              <a:t>Echantillonnage</a:t>
            </a:r>
            <a:r>
              <a:rPr lang="ar-DZ" sz="3200" b="1" u="sng" dirty="0" smtClean="0">
                <a:solidFill>
                  <a:srgbClr val="FFFF00"/>
                </a:solidFill>
                <a:latin typeface="Simplified Arabic" pitchFamily="18" charset="-78"/>
                <a:cs typeface="Simplified Arabic" pitchFamily="18" charset="-78"/>
              </a:rPr>
              <a:t>)</a:t>
            </a:r>
            <a:endParaRPr lang="en-US" sz="3200" b="1" u="sng" dirty="0" smtClean="0">
              <a:solidFill>
                <a:srgbClr val="FFFF00"/>
              </a:solidFill>
              <a:latin typeface="Simplified Arabic" pitchFamily="18" charset="-78"/>
              <a:cs typeface="Simplified Arabic" pitchFamily="18" charset="-78"/>
            </a:endParaRPr>
          </a:p>
        </p:txBody>
      </p:sp>
      <p:sp>
        <p:nvSpPr>
          <p:cNvPr id="18435" name="Rectangle 3"/>
          <p:cNvSpPr>
            <a:spLocks noGrp="1" noChangeArrowheads="1"/>
          </p:cNvSpPr>
          <p:nvPr>
            <p:ph type="body" idx="4294967295"/>
          </p:nvPr>
        </p:nvSpPr>
        <p:spPr>
          <a:xfrm>
            <a:off x="0" y="928670"/>
            <a:ext cx="9144000" cy="5929330"/>
          </a:xfrm>
        </p:spPr>
        <p:txBody>
          <a:bodyPr>
            <a:normAutofit lnSpcReduction="10000"/>
          </a:bodyPr>
          <a:lstStyle/>
          <a:p>
            <a:pPr algn="just" rtl="1">
              <a:lnSpc>
                <a:spcPct val="120000"/>
              </a:lnSpc>
              <a:buFontTx/>
              <a:buChar char="-"/>
            </a:pPr>
            <a:r>
              <a:rPr lang="ar-DZ" sz="2600" b="1" dirty="0" smtClean="0">
                <a:solidFill>
                  <a:srgbClr val="FFC000"/>
                </a:solidFill>
                <a:latin typeface="Simplified Arabic" pitchFamily="18" charset="-78"/>
                <a:cs typeface="Simplified Arabic" pitchFamily="18" charset="-78"/>
              </a:rPr>
              <a:t>معادلة روبرت ماسون: </a:t>
            </a:r>
          </a:p>
          <a:p>
            <a:pPr algn="just" rtl="1">
              <a:lnSpc>
                <a:spcPct val="120000"/>
              </a:lnSpc>
              <a:buNone/>
            </a:pPr>
            <a:r>
              <a:rPr lang="fr-FR" sz="2000" b="1" dirty="0" smtClean="0">
                <a:latin typeface="Simplified Arabic" pitchFamily="18" charset="-78"/>
                <a:cs typeface="Simplified Arabic" pitchFamily="18" charset="-78"/>
              </a:rPr>
              <a:t>M</a:t>
            </a:r>
            <a:r>
              <a:rPr lang="ar-DZ" sz="2000" dirty="0" smtClean="0">
                <a:latin typeface="Simplified Arabic" pitchFamily="18" charset="-78"/>
                <a:cs typeface="Simplified Arabic" pitchFamily="18" charset="-78"/>
              </a:rPr>
              <a:t> حجم المجتمع؛ </a:t>
            </a:r>
          </a:p>
          <a:p>
            <a:pPr algn="just" rtl="1">
              <a:lnSpc>
                <a:spcPct val="120000"/>
              </a:lnSpc>
              <a:buNone/>
            </a:pPr>
            <a:r>
              <a:rPr lang="fr-FR" sz="2000" b="1" dirty="0" smtClean="0">
                <a:latin typeface="Simplified Arabic" pitchFamily="18" charset="-78"/>
                <a:cs typeface="Simplified Arabic" pitchFamily="18" charset="-78"/>
              </a:rPr>
              <a:t>S</a:t>
            </a:r>
            <a:r>
              <a:rPr lang="ar-DZ" sz="2000" dirty="0" smtClean="0">
                <a:latin typeface="Simplified Arabic" pitchFamily="18" charset="-78"/>
                <a:cs typeface="Simplified Arabic" pitchFamily="18" charset="-78"/>
              </a:rPr>
              <a:t> قسمة </a:t>
            </a:r>
            <a:r>
              <a:rPr lang="ar-DZ" sz="2000" dirty="0" smtClean="0">
                <a:latin typeface="Simplified Arabic" pitchFamily="18" charset="-78"/>
                <a:cs typeface="Simplified Arabic" pitchFamily="18" charset="-78"/>
              </a:rPr>
              <a:t>الدرجة المعيارية المقابلة لمستوى الدلالة 0.95 أي قسمة 1.96 على معدل الخطأ </a:t>
            </a:r>
            <a:r>
              <a:rPr lang="ar-DZ" sz="2000" dirty="0" smtClean="0">
                <a:latin typeface="Simplified Arabic" pitchFamily="18" charset="-78"/>
                <a:cs typeface="Simplified Arabic" pitchFamily="18" charset="-78"/>
              </a:rPr>
              <a:t>0.05؛</a:t>
            </a:r>
            <a:r>
              <a:rPr lang="fr-FR" sz="2000" dirty="0" smtClean="0">
                <a:latin typeface="Simplified Arabic" pitchFamily="18" charset="-78"/>
                <a:cs typeface="Simplified Arabic" pitchFamily="18" charset="-78"/>
              </a:rPr>
              <a:t> </a:t>
            </a:r>
            <a:endParaRPr lang="ar-DZ" sz="2000" dirty="0" smtClean="0">
              <a:latin typeface="Simplified Arabic" pitchFamily="18" charset="-78"/>
              <a:cs typeface="Simplified Arabic" pitchFamily="18" charset="-78"/>
            </a:endParaRPr>
          </a:p>
          <a:p>
            <a:pPr algn="just" rtl="1">
              <a:lnSpc>
                <a:spcPct val="120000"/>
              </a:lnSpc>
              <a:buNone/>
            </a:pPr>
            <a:r>
              <a:rPr lang="fr-FR" sz="2000" b="1" dirty="0" smtClean="0">
                <a:latin typeface="Simplified Arabic" pitchFamily="18" charset="-78"/>
                <a:cs typeface="Simplified Arabic" pitchFamily="18" charset="-78"/>
              </a:rPr>
              <a:t>p</a:t>
            </a:r>
            <a:r>
              <a:rPr lang="ar-DZ" sz="2000" b="1" dirty="0" smtClean="0">
                <a:latin typeface="Simplified Arabic" pitchFamily="18" charset="-78"/>
                <a:cs typeface="Simplified Arabic" pitchFamily="18" charset="-78"/>
              </a:rPr>
              <a:t> </a:t>
            </a:r>
            <a:r>
              <a:rPr lang="ar-DZ" sz="2000" dirty="0" smtClean="0">
                <a:latin typeface="Simplified Arabic" pitchFamily="18" charset="-78"/>
                <a:cs typeface="Simplified Arabic" pitchFamily="18" charset="-78"/>
              </a:rPr>
              <a:t>نسبة </a:t>
            </a:r>
            <a:r>
              <a:rPr lang="ar-DZ" sz="2000" dirty="0" smtClean="0">
                <a:latin typeface="Simplified Arabic" pitchFamily="18" charset="-78"/>
                <a:cs typeface="Simplified Arabic" pitchFamily="18" charset="-78"/>
              </a:rPr>
              <a:t>توافر الخاصية وهي </a:t>
            </a:r>
            <a:r>
              <a:rPr lang="ar-DZ" sz="2000" dirty="0" smtClean="0">
                <a:latin typeface="Simplified Arabic" pitchFamily="18" charset="-78"/>
                <a:cs typeface="Simplified Arabic" pitchFamily="18" charset="-78"/>
              </a:rPr>
              <a:t>0.50؛</a:t>
            </a:r>
            <a:r>
              <a:rPr lang="fr-FR" sz="2000" b="1" dirty="0" smtClean="0">
                <a:latin typeface="Simplified Arabic" pitchFamily="18" charset="-78"/>
                <a:cs typeface="Simplified Arabic" pitchFamily="18" charset="-78"/>
              </a:rPr>
              <a:t>q</a:t>
            </a:r>
            <a:r>
              <a:rPr lang="fr-FR" sz="2000" dirty="0" smtClean="0">
                <a:latin typeface="Simplified Arabic" pitchFamily="18" charset="-78"/>
                <a:cs typeface="Simplified Arabic" pitchFamily="18" charset="-78"/>
              </a:rPr>
              <a:t> </a:t>
            </a:r>
            <a:r>
              <a:rPr lang="ar-DZ" sz="2000" dirty="0" smtClean="0">
                <a:latin typeface="Simplified Arabic" pitchFamily="18" charset="-78"/>
                <a:cs typeface="Simplified Arabic" pitchFamily="18" charset="-78"/>
              </a:rPr>
              <a:t> النسبة </a:t>
            </a:r>
            <a:r>
              <a:rPr lang="ar-DZ" sz="2000" dirty="0" smtClean="0">
                <a:latin typeface="Simplified Arabic" pitchFamily="18" charset="-78"/>
                <a:cs typeface="Simplified Arabic" pitchFamily="18" charset="-78"/>
              </a:rPr>
              <a:t>المتبقية للخاصية وهي </a:t>
            </a:r>
            <a:r>
              <a:rPr lang="ar-DZ" sz="2000" dirty="0" smtClean="0">
                <a:latin typeface="Simplified Arabic" pitchFamily="18" charset="-78"/>
                <a:cs typeface="Simplified Arabic" pitchFamily="18" charset="-78"/>
              </a:rPr>
              <a:t>0.50.</a:t>
            </a:r>
          </a:p>
          <a:p>
            <a:pPr algn="just" rtl="1">
              <a:lnSpc>
                <a:spcPct val="120000"/>
              </a:lnSpc>
              <a:buFontTx/>
              <a:buChar char="-"/>
            </a:pPr>
            <a:r>
              <a:rPr lang="ar-DZ" sz="2800" b="1" dirty="0" smtClean="0">
                <a:solidFill>
                  <a:srgbClr val="FFC000"/>
                </a:solidFill>
                <a:latin typeface="Simplified Arabic" pitchFamily="18" charset="-78"/>
                <a:cs typeface="Simplified Arabic" pitchFamily="18" charset="-78"/>
              </a:rPr>
              <a:t>معادلة ريتشارد </a:t>
            </a:r>
            <a:r>
              <a:rPr lang="ar-DZ" sz="2800" b="1" dirty="0" err="1" smtClean="0">
                <a:solidFill>
                  <a:srgbClr val="FFC000"/>
                </a:solidFill>
                <a:latin typeface="Simplified Arabic" pitchFamily="18" charset="-78"/>
                <a:cs typeface="Simplified Arabic" pitchFamily="18" charset="-78"/>
              </a:rPr>
              <a:t>جيجر</a:t>
            </a:r>
            <a:r>
              <a:rPr lang="ar-DZ" sz="2800" b="1" dirty="0" smtClean="0">
                <a:solidFill>
                  <a:srgbClr val="FFC000"/>
                </a:solidFill>
                <a:latin typeface="Simplified Arabic" pitchFamily="18" charset="-78"/>
                <a:cs typeface="Simplified Arabic" pitchFamily="18" charset="-78"/>
              </a:rPr>
              <a:t>: </a:t>
            </a:r>
          </a:p>
          <a:p>
            <a:pPr algn="just" rtl="1">
              <a:lnSpc>
                <a:spcPct val="120000"/>
              </a:lnSpc>
              <a:buNone/>
            </a:pPr>
            <a:endParaRPr lang="ar-DZ" sz="2800" b="1" dirty="0" smtClean="0">
              <a:solidFill>
                <a:srgbClr val="FFC000"/>
              </a:solidFill>
              <a:latin typeface="Simplified Arabic" pitchFamily="18" charset="-78"/>
              <a:cs typeface="Simplified Arabic" pitchFamily="18" charset="-78"/>
            </a:endParaRPr>
          </a:p>
          <a:p>
            <a:pPr algn="just" rtl="1">
              <a:lnSpc>
                <a:spcPct val="120000"/>
              </a:lnSpc>
              <a:buNone/>
            </a:pPr>
            <a:r>
              <a:rPr lang="fr-FR" sz="2000" b="1" dirty="0" smtClean="0">
                <a:latin typeface="Simplified Arabic" pitchFamily="18" charset="-78"/>
                <a:cs typeface="Simplified Arabic" pitchFamily="18" charset="-78"/>
              </a:rPr>
              <a:t>N</a:t>
            </a:r>
            <a:r>
              <a:rPr lang="ar-DZ" sz="2000" b="1" dirty="0" smtClean="0">
                <a:latin typeface="Simplified Arabic" pitchFamily="18" charset="-78"/>
                <a:cs typeface="Simplified Arabic" pitchFamily="18" charset="-78"/>
              </a:rPr>
              <a:t> حجم المجتمع؛</a:t>
            </a:r>
          </a:p>
          <a:p>
            <a:pPr algn="just" rtl="1">
              <a:lnSpc>
                <a:spcPct val="120000"/>
              </a:lnSpc>
              <a:buNone/>
            </a:pPr>
            <a:r>
              <a:rPr lang="fr-FR" sz="2000" b="1" dirty="0" smtClean="0">
                <a:latin typeface="Simplified Arabic" pitchFamily="18" charset="-78"/>
                <a:cs typeface="Simplified Arabic" pitchFamily="18" charset="-78"/>
              </a:rPr>
              <a:t>z</a:t>
            </a:r>
            <a:r>
              <a:rPr lang="ar-DZ" sz="2000" b="1" dirty="0" smtClean="0">
                <a:latin typeface="Simplified Arabic" pitchFamily="18" charset="-78"/>
                <a:cs typeface="Simplified Arabic" pitchFamily="18" charset="-78"/>
              </a:rPr>
              <a:t> الدرجة </a:t>
            </a:r>
            <a:r>
              <a:rPr lang="ar-DZ" sz="2000" b="1" dirty="0" smtClean="0">
                <a:latin typeface="Simplified Arabic" pitchFamily="18" charset="-78"/>
                <a:cs typeface="Simplified Arabic" pitchFamily="18" charset="-78"/>
              </a:rPr>
              <a:t>المعيارية المقابلة لمستوى الدلالة </a:t>
            </a:r>
            <a:r>
              <a:rPr lang="ar-DZ" sz="2000" b="1" dirty="0" smtClean="0">
                <a:latin typeface="Simplified Arabic" pitchFamily="18" charset="-78"/>
                <a:cs typeface="Simplified Arabic" pitchFamily="18" charset="-78"/>
              </a:rPr>
              <a:t>0.95 </a:t>
            </a:r>
            <a:r>
              <a:rPr lang="ar-DZ" sz="2000" b="1" dirty="0" smtClean="0">
                <a:latin typeface="Simplified Arabic" pitchFamily="18" charset="-78"/>
                <a:cs typeface="Simplified Arabic" pitchFamily="18" charset="-78"/>
              </a:rPr>
              <a:t>وتساوي  </a:t>
            </a:r>
            <a:r>
              <a:rPr lang="ar-DZ" sz="2000" b="1" dirty="0" smtClean="0">
                <a:latin typeface="Simplified Arabic" pitchFamily="18" charset="-78"/>
                <a:cs typeface="Simplified Arabic" pitchFamily="18" charset="-78"/>
              </a:rPr>
              <a:t>1.96؛ </a:t>
            </a:r>
            <a:r>
              <a:rPr lang="fr-FR" sz="2000" b="1" dirty="0" smtClean="0">
                <a:latin typeface="Simplified Arabic" pitchFamily="18" charset="-78"/>
                <a:cs typeface="Simplified Arabic" pitchFamily="18" charset="-78"/>
              </a:rPr>
              <a:t>d </a:t>
            </a:r>
            <a:r>
              <a:rPr lang="ar-DZ" sz="2000" b="1" dirty="0" smtClean="0">
                <a:latin typeface="Simplified Arabic" pitchFamily="18" charset="-78"/>
                <a:cs typeface="Simplified Arabic" pitchFamily="18" charset="-78"/>
              </a:rPr>
              <a:t> نسبة الخطأ.</a:t>
            </a:r>
          </a:p>
          <a:p>
            <a:pPr lvl="0" algn="just" rtl="1">
              <a:lnSpc>
                <a:spcPct val="120000"/>
              </a:lnSpc>
              <a:buFontTx/>
              <a:buChar char="-"/>
            </a:pPr>
            <a:r>
              <a:rPr lang="ar-DZ" sz="2800" b="1" dirty="0" smtClean="0">
                <a:solidFill>
                  <a:srgbClr val="FFC000"/>
                </a:solidFill>
                <a:latin typeface="Simplified Arabic" pitchFamily="18" charset="-78"/>
                <a:cs typeface="Simplified Arabic" pitchFamily="18" charset="-78"/>
              </a:rPr>
              <a:t>معادلة </a:t>
            </a:r>
            <a:r>
              <a:rPr lang="ar-DZ" sz="2800" b="1" dirty="0" err="1" smtClean="0">
                <a:solidFill>
                  <a:srgbClr val="FFC000"/>
                </a:solidFill>
                <a:latin typeface="Simplified Arabic" pitchFamily="18" charset="-78"/>
                <a:cs typeface="Simplified Arabic" pitchFamily="18" charset="-78"/>
              </a:rPr>
              <a:t>هيربيرت</a:t>
            </a:r>
            <a:r>
              <a:rPr lang="ar-DZ" sz="2800" b="1" dirty="0" smtClean="0">
                <a:solidFill>
                  <a:srgbClr val="FFC000"/>
                </a:solidFill>
                <a:latin typeface="Simplified Arabic" pitchFamily="18" charset="-78"/>
                <a:cs typeface="Simplified Arabic" pitchFamily="18" charset="-78"/>
              </a:rPr>
              <a:t> أركن:</a:t>
            </a:r>
          </a:p>
          <a:p>
            <a:pPr algn="just" rtl="1">
              <a:lnSpc>
                <a:spcPct val="120000"/>
              </a:lnSpc>
              <a:buNone/>
            </a:pPr>
            <a:endParaRPr lang="ar-DZ" sz="2000" b="1" dirty="0" smtClean="0">
              <a:latin typeface="Simplified Arabic" pitchFamily="18" charset="-78"/>
              <a:cs typeface="Simplified Arabic" pitchFamily="18" charset="-78"/>
            </a:endParaRPr>
          </a:p>
          <a:p>
            <a:pPr algn="just" rtl="1">
              <a:lnSpc>
                <a:spcPct val="120000"/>
              </a:lnSpc>
              <a:buNone/>
            </a:pPr>
            <a:r>
              <a:rPr lang="fr-FR" sz="2000" b="1" dirty="0" smtClean="0">
                <a:latin typeface="Simplified Arabic" pitchFamily="18" charset="-78"/>
                <a:cs typeface="Simplified Arabic" pitchFamily="18" charset="-78"/>
              </a:rPr>
              <a:t>N</a:t>
            </a:r>
            <a:r>
              <a:rPr lang="ar-DZ" sz="2000" b="1" dirty="0" smtClean="0">
                <a:latin typeface="Simplified Arabic" pitchFamily="18" charset="-78"/>
                <a:cs typeface="Simplified Arabic" pitchFamily="18" charset="-78"/>
              </a:rPr>
              <a:t> حجم المجتمع؛</a:t>
            </a:r>
          </a:p>
          <a:p>
            <a:pPr algn="just" rtl="1">
              <a:lnSpc>
                <a:spcPct val="120000"/>
              </a:lnSpc>
              <a:buNone/>
            </a:pPr>
            <a:r>
              <a:rPr lang="fr-FR" sz="2000" b="1" dirty="0" smtClean="0">
                <a:latin typeface="Simplified Arabic" pitchFamily="18" charset="-78"/>
                <a:cs typeface="Simplified Arabic" pitchFamily="18" charset="-78"/>
              </a:rPr>
              <a:t>t</a:t>
            </a:r>
            <a:r>
              <a:rPr lang="ar-DZ" sz="2000" b="1" dirty="0" smtClean="0">
                <a:latin typeface="Simplified Arabic" pitchFamily="18" charset="-78"/>
                <a:cs typeface="Simplified Arabic" pitchFamily="18" charset="-78"/>
              </a:rPr>
              <a:t> الدرجة </a:t>
            </a:r>
            <a:r>
              <a:rPr lang="ar-DZ" sz="2000" b="1" dirty="0" smtClean="0">
                <a:latin typeface="Simplified Arabic" pitchFamily="18" charset="-78"/>
                <a:cs typeface="Simplified Arabic" pitchFamily="18" charset="-78"/>
              </a:rPr>
              <a:t>المعيارية المقابلة لمستوى الدلالة 0.95  وتساوي </a:t>
            </a:r>
            <a:r>
              <a:rPr lang="ar-DZ" sz="2000" b="1" dirty="0" smtClean="0">
                <a:latin typeface="Simplified Arabic" pitchFamily="18" charset="-78"/>
                <a:cs typeface="Simplified Arabic" pitchFamily="18" charset="-78"/>
              </a:rPr>
              <a:t>1.96؛</a:t>
            </a:r>
            <a:r>
              <a:rPr lang="fr-FR" sz="2000" b="1" dirty="0" smtClean="0">
                <a:latin typeface="Simplified Arabic" pitchFamily="18" charset="-78"/>
                <a:cs typeface="Simplified Arabic" pitchFamily="18" charset="-78"/>
              </a:rPr>
              <a:t> </a:t>
            </a:r>
            <a:endParaRPr lang="ar-DZ" sz="2000" b="1" dirty="0" smtClean="0">
              <a:latin typeface="Simplified Arabic" pitchFamily="18" charset="-78"/>
              <a:cs typeface="Simplified Arabic" pitchFamily="18" charset="-78"/>
            </a:endParaRPr>
          </a:p>
          <a:p>
            <a:pPr algn="just" rtl="1">
              <a:lnSpc>
                <a:spcPct val="120000"/>
              </a:lnSpc>
              <a:buNone/>
            </a:pPr>
            <a:r>
              <a:rPr lang="fr-FR" sz="2000" b="1" dirty="0" smtClean="0">
                <a:latin typeface="Simplified Arabic" pitchFamily="18" charset="-78"/>
                <a:cs typeface="Simplified Arabic" pitchFamily="18" charset="-78"/>
              </a:rPr>
              <a:t>SE</a:t>
            </a:r>
            <a:r>
              <a:rPr lang="ar-DZ" sz="2000" b="1" dirty="0" smtClean="0">
                <a:latin typeface="Simplified Arabic" pitchFamily="18" charset="-78"/>
                <a:cs typeface="Simplified Arabic" pitchFamily="18" charset="-78"/>
              </a:rPr>
              <a:t> نسبة </a:t>
            </a:r>
            <a:r>
              <a:rPr lang="ar-DZ" sz="2000" b="1" dirty="0" smtClean="0">
                <a:latin typeface="Simplified Arabic" pitchFamily="18" charset="-78"/>
                <a:cs typeface="Simplified Arabic" pitchFamily="18" charset="-78"/>
              </a:rPr>
              <a:t>الخطأ  وتساوي </a:t>
            </a:r>
            <a:r>
              <a:rPr lang="ar-DZ" sz="2000" b="1" dirty="0" smtClean="0">
                <a:latin typeface="Simplified Arabic" pitchFamily="18" charset="-78"/>
                <a:cs typeface="Simplified Arabic" pitchFamily="18" charset="-78"/>
              </a:rPr>
              <a:t>0.05؛</a:t>
            </a:r>
            <a:r>
              <a:rPr lang="fr-FR" sz="2000" b="1" dirty="0" smtClean="0">
                <a:latin typeface="Simplified Arabic" pitchFamily="18" charset="-78"/>
                <a:cs typeface="Simplified Arabic" pitchFamily="18" charset="-78"/>
              </a:rPr>
              <a:t>p </a:t>
            </a:r>
            <a:r>
              <a:rPr lang="ar-DZ" sz="2000" b="1" dirty="0" smtClean="0">
                <a:latin typeface="Simplified Arabic" pitchFamily="18" charset="-78"/>
                <a:cs typeface="Simplified Arabic" pitchFamily="18" charset="-78"/>
              </a:rPr>
              <a:t> نسبة </a:t>
            </a:r>
            <a:r>
              <a:rPr lang="ar-DZ" sz="2000" b="1" dirty="0" smtClean="0">
                <a:latin typeface="Simplified Arabic" pitchFamily="18" charset="-78"/>
                <a:cs typeface="Simplified Arabic" pitchFamily="18" charset="-78"/>
              </a:rPr>
              <a:t>توفر الخاصية والمحايدة = </a:t>
            </a:r>
            <a:r>
              <a:rPr lang="ar-DZ" sz="2000" b="1" dirty="0" smtClean="0">
                <a:latin typeface="Simplified Arabic" pitchFamily="18" charset="-78"/>
                <a:cs typeface="Simplified Arabic" pitchFamily="18" charset="-78"/>
              </a:rPr>
              <a:t>0.50.</a:t>
            </a:r>
            <a:r>
              <a:rPr lang="ar-DZ" sz="2800" b="1" dirty="0" smtClean="0">
                <a:solidFill>
                  <a:srgbClr val="FFC000"/>
                </a:solidFill>
                <a:latin typeface="Simplified Arabic" pitchFamily="18" charset="-78"/>
                <a:cs typeface="Simplified Arabic" pitchFamily="18" charset="-78"/>
              </a:rPr>
              <a:t> </a:t>
            </a:r>
            <a:endParaRPr lang="ar-DZ" sz="2800" b="1" dirty="0" smtClean="0">
              <a:solidFill>
                <a:srgbClr val="FFC000"/>
              </a:solidFill>
              <a:latin typeface="Simplified Arabic" pitchFamily="18" charset="-78"/>
              <a:cs typeface="Simplified Arabic" pitchFamily="18" charset="-78"/>
            </a:endParaRPr>
          </a:p>
          <a:p>
            <a:pPr algn="just" rtl="1">
              <a:lnSpc>
                <a:spcPct val="120000"/>
              </a:lnSpc>
              <a:buNone/>
            </a:pPr>
            <a:endParaRPr lang="ar-DZ" sz="2000" b="1" dirty="0" smtClean="0">
              <a:latin typeface="Simplified Arabic" pitchFamily="18" charset="-78"/>
              <a:cs typeface="Simplified Arabic" pitchFamily="18" charset="-78"/>
            </a:endParaRPr>
          </a:p>
        </p:txBody>
      </p:sp>
      <p:graphicFrame>
        <p:nvGraphicFramePr>
          <p:cNvPr id="2051" name="Object 3"/>
          <p:cNvGraphicFramePr>
            <a:graphicFrameLocks noChangeAspect="1"/>
          </p:cNvGraphicFramePr>
          <p:nvPr/>
        </p:nvGraphicFramePr>
        <p:xfrm>
          <a:off x="3357554" y="1071546"/>
          <a:ext cx="2305050" cy="638175"/>
        </p:xfrm>
        <a:graphic>
          <a:graphicData uri="http://schemas.openxmlformats.org/presentationml/2006/ole">
            <p:oleObj spid="_x0000_s2051" name="Équation" r:id="rId4" imgW="1638000" imgH="419040" progId="Equation.3">
              <p:embed/>
            </p:oleObj>
          </a:graphicData>
        </a:graphic>
      </p:graphicFrame>
      <p:graphicFrame>
        <p:nvGraphicFramePr>
          <p:cNvPr id="2052" name="Object 4"/>
          <p:cNvGraphicFramePr>
            <a:graphicFrameLocks noChangeAspect="1"/>
          </p:cNvGraphicFramePr>
          <p:nvPr/>
        </p:nvGraphicFramePr>
        <p:xfrm>
          <a:off x="3786182" y="2786058"/>
          <a:ext cx="1895475" cy="981075"/>
        </p:xfrm>
        <a:graphic>
          <a:graphicData uri="http://schemas.openxmlformats.org/presentationml/2006/ole">
            <p:oleObj spid="_x0000_s2052" name="Équation" r:id="rId5" imgW="1841400" imgH="965160" progId="Equation.3">
              <p:embed/>
            </p:oleObj>
          </a:graphicData>
        </a:graphic>
      </p:graphicFrame>
      <p:graphicFrame>
        <p:nvGraphicFramePr>
          <p:cNvPr id="2053" name="Object 5"/>
          <p:cNvGraphicFramePr>
            <a:graphicFrameLocks noChangeAspect="1"/>
          </p:cNvGraphicFramePr>
          <p:nvPr/>
        </p:nvGraphicFramePr>
        <p:xfrm>
          <a:off x="3571868" y="4857760"/>
          <a:ext cx="2447925" cy="714375"/>
        </p:xfrm>
        <a:graphic>
          <a:graphicData uri="http://schemas.openxmlformats.org/presentationml/2006/ole">
            <p:oleObj spid="_x0000_s2053" name="Équation" r:id="rId6" imgW="1688760" imgH="41904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800" decel="100000"/>
                                        <p:tgtEl>
                                          <p:spTgt spid="18434"/>
                                        </p:tgtEl>
                                      </p:cBhvr>
                                    </p:animEffect>
                                    <p:anim calcmode="lin" valueType="num">
                                      <p:cBhvr>
                                        <p:cTn id="8" dur="800" decel="100000" fill="hold"/>
                                        <p:tgtEl>
                                          <p:spTgt spid="18434"/>
                                        </p:tgtEl>
                                        <p:attrNameLst>
                                          <p:attrName>style.rotation</p:attrName>
                                        </p:attrNameLst>
                                      </p:cBhvr>
                                      <p:tavLst>
                                        <p:tav tm="0">
                                          <p:val>
                                            <p:fltVal val="-90"/>
                                          </p:val>
                                        </p:tav>
                                        <p:tav tm="100000">
                                          <p:val>
                                            <p:fltVal val="0"/>
                                          </p:val>
                                        </p:tav>
                                      </p:tavLst>
                                    </p:anim>
                                    <p:anim calcmode="lin" valueType="num">
                                      <p:cBhvr>
                                        <p:cTn id="9" dur="800" decel="100000" fill="hold"/>
                                        <p:tgtEl>
                                          <p:spTgt spid="18434"/>
                                        </p:tgtEl>
                                        <p:attrNameLst>
                                          <p:attrName>ppt_x</p:attrName>
                                        </p:attrNameLst>
                                      </p:cBhvr>
                                      <p:tavLst>
                                        <p:tav tm="0">
                                          <p:val>
                                            <p:strVal val="#ppt_x+0.4"/>
                                          </p:val>
                                        </p:tav>
                                        <p:tav tm="100000">
                                          <p:val>
                                            <p:strVal val="#ppt_x-0.05"/>
                                          </p:val>
                                        </p:tav>
                                      </p:tavLst>
                                    </p:anim>
                                    <p:anim calcmode="lin" valueType="num">
                                      <p:cBhvr>
                                        <p:cTn id="10" dur="800" decel="100000" fill="hold"/>
                                        <p:tgtEl>
                                          <p:spTgt spid="184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4638"/>
            <a:ext cx="8839200" cy="654032"/>
          </a:xfrm>
        </p:spPr>
        <p:txBody>
          <a:bodyPr>
            <a:normAutofit/>
          </a:bodyPr>
          <a:lstStyle/>
          <a:p>
            <a:pPr algn="ctr" rtl="1" eaLnBrk="1" hangingPunct="1"/>
            <a:r>
              <a:rPr lang="ar-DZ" sz="3200" b="1" u="sng" dirty="0" smtClean="0">
                <a:solidFill>
                  <a:srgbClr val="FFFF00"/>
                </a:solidFill>
                <a:latin typeface="Simplified Arabic" pitchFamily="18" charset="-78"/>
                <a:cs typeface="Simplified Arabic" pitchFamily="18" charset="-78"/>
              </a:rPr>
              <a:t>الإحصاء </a:t>
            </a:r>
            <a:r>
              <a:rPr lang="ar-DZ" sz="3200" b="1" u="sng" dirty="0" err="1" smtClean="0">
                <a:solidFill>
                  <a:srgbClr val="FFFF00"/>
                </a:solidFill>
                <a:latin typeface="Simplified Arabic" pitchFamily="18" charset="-78"/>
                <a:cs typeface="Simplified Arabic" pitchFamily="18" charset="-78"/>
              </a:rPr>
              <a:t>المعلمي</a:t>
            </a:r>
            <a:r>
              <a:rPr lang="ar-DZ" sz="3200" b="1" u="sng" dirty="0" smtClean="0">
                <a:solidFill>
                  <a:srgbClr val="FFFF00"/>
                </a:solidFill>
                <a:latin typeface="Simplified Arabic" pitchFamily="18" charset="-78"/>
                <a:cs typeface="Simplified Arabic" pitchFamily="18" charset="-78"/>
              </a:rPr>
              <a:t> (</a:t>
            </a:r>
            <a:r>
              <a:rPr lang="ar-DZ" sz="3200" b="1" u="sng" dirty="0" err="1" smtClean="0">
                <a:solidFill>
                  <a:srgbClr val="FFFF00"/>
                </a:solidFill>
                <a:latin typeface="Simplified Arabic" pitchFamily="18" charset="-78"/>
                <a:cs typeface="Simplified Arabic" pitchFamily="18" charset="-78"/>
              </a:rPr>
              <a:t>البرامتري</a:t>
            </a:r>
            <a:r>
              <a:rPr lang="ar-DZ" sz="3200" b="1" u="sng" dirty="0" smtClean="0">
                <a:solidFill>
                  <a:srgbClr val="FFFF00"/>
                </a:solidFill>
                <a:latin typeface="Simplified Arabic" pitchFamily="18" charset="-78"/>
                <a:cs typeface="Simplified Arabic" pitchFamily="18" charset="-78"/>
              </a:rPr>
              <a:t>)</a:t>
            </a:r>
            <a:endParaRPr lang="en-US" sz="3200" b="1" u="sng" dirty="0" smtClean="0">
              <a:solidFill>
                <a:srgbClr val="FFFF00"/>
              </a:solidFill>
              <a:latin typeface="Simplified Arabic" pitchFamily="18" charset="-78"/>
              <a:cs typeface="Simplified Arabic" pitchFamily="18" charset="-78"/>
            </a:endParaRPr>
          </a:p>
        </p:txBody>
      </p:sp>
      <p:sp>
        <p:nvSpPr>
          <p:cNvPr id="18435" name="Rectangle 3"/>
          <p:cNvSpPr>
            <a:spLocks noGrp="1" noChangeArrowheads="1"/>
          </p:cNvSpPr>
          <p:nvPr>
            <p:ph type="body" idx="4294967295"/>
          </p:nvPr>
        </p:nvSpPr>
        <p:spPr>
          <a:xfrm>
            <a:off x="0" y="928670"/>
            <a:ext cx="8858280" cy="5715040"/>
          </a:xfrm>
        </p:spPr>
        <p:txBody>
          <a:bodyPr>
            <a:normAutofit fontScale="92500" lnSpcReduction="20000"/>
          </a:bodyPr>
          <a:lstStyle/>
          <a:p>
            <a:pPr algn="just" rtl="1">
              <a:lnSpc>
                <a:spcPct val="120000"/>
              </a:lnSpc>
              <a:buFontTx/>
              <a:buChar char="-"/>
            </a:pPr>
            <a:r>
              <a:rPr lang="ar-DZ" sz="2600" b="1" dirty="0" smtClean="0">
                <a:latin typeface="Simplified Arabic" pitchFamily="18" charset="-78"/>
                <a:cs typeface="Simplified Arabic" pitchFamily="18" charset="-78"/>
              </a:rPr>
              <a:t>الأساليب الإحصائية التي تستخدم في التحقق من صحة الفروض المتعلقة بمجتمعات قيم </a:t>
            </a:r>
            <a:r>
              <a:rPr lang="ar-DZ" sz="2600" b="1" dirty="0" smtClean="0">
                <a:solidFill>
                  <a:srgbClr val="FFC000"/>
                </a:solidFill>
                <a:latin typeface="Simplified Arabic" pitchFamily="18" charset="-78"/>
                <a:cs typeface="Simplified Arabic" pitchFamily="18" charset="-78"/>
              </a:rPr>
              <a:t>معالمها </a:t>
            </a:r>
            <a:r>
              <a:rPr lang="ar-DZ" sz="2600" b="1" dirty="0" smtClean="0">
                <a:solidFill>
                  <a:srgbClr val="FFC000"/>
                </a:solidFill>
                <a:latin typeface="Simplified Arabic" pitchFamily="18" charset="-78"/>
                <a:cs typeface="Simplified Arabic" pitchFamily="18" charset="-78"/>
              </a:rPr>
              <a:t>محددة </a:t>
            </a:r>
            <a:r>
              <a:rPr lang="ar-DZ" sz="2600" b="1" dirty="0" smtClean="0">
                <a:latin typeface="Simplified Arabic" pitchFamily="18" charset="-78"/>
                <a:cs typeface="Simplified Arabic" pitchFamily="18" charset="-78"/>
              </a:rPr>
              <a:t>،أي يعتمد على معالم </a:t>
            </a:r>
            <a:r>
              <a:rPr lang="ar-DZ" sz="2600" b="1" dirty="0" smtClean="0">
                <a:latin typeface="Simplified Arabic" pitchFamily="18" charset="-78"/>
                <a:cs typeface="Simplified Arabic" pitchFamily="18" charset="-78"/>
              </a:rPr>
              <a:t>المجتمع.</a:t>
            </a:r>
            <a:endParaRPr lang="ar-DZ" sz="2600" b="1" dirty="0" smtClean="0">
              <a:latin typeface="Simplified Arabic" pitchFamily="18" charset="-78"/>
              <a:cs typeface="Simplified Arabic" pitchFamily="18" charset="-78"/>
            </a:endParaRPr>
          </a:p>
          <a:p>
            <a:pPr algn="just" rtl="1">
              <a:lnSpc>
                <a:spcPct val="120000"/>
              </a:lnSpc>
              <a:buFontTx/>
              <a:buChar char="-"/>
            </a:pPr>
            <a:r>
              <a:rPr lang="ar-DZ" sz="2600" b="1" dirty="0" smtClean="0">
                <a:latin typeface="Simplified Arabic" pitchFamily="18" charset="-78"/>
                <a:cs typeface="Simplified Arabic" pitchFamily="18" charset="-78"/>
              </a:rPr>
              <a:t>- يشترط </a:t>
            </a:r>
            <a:r>
              <a:rPr lang="ar-DZ" sz="2600" b="1" dirty="0" err="1" smtClean="0">
                <a:solidFill>
                  <a:srgbClr val="FFC000"/>
                </a:solidFill>
                <a:latin typeface="Simplified Arabic" pitchFamily="18" charset="-78"/>
                <a:cs typeface="Simplified Arabic" pitchFamily="18" charset="-78"/>
              </a:rPr>
              <a:t>اعتدالية</a:t>
            </a:r>
            <a:r>
              <a:rPr lang="ar-DZ" sz="2600" b="1" dirty="0" smtClean="0">
                <a:solidFill>
                  <a:srgbClr val="FFC000"/>
                </a:solidFill>
                <a:latin typeface="Simplified Arabic" pitchFamily="18" charset="-78"/>
                <a:cs typeface="Simplified Arabic" pitchFamily="18" charset="-78"/>
              </a:rPr>
              <a:t> </a:t>
            </a:r>
            <a:r>
              <a:rPr lang="ar-DZ" sz="2600" b="1" dirty="0" smtClean="0">
                <a:solidFill>
                  <a:srgbClr val="FFC000"/>
                </a:solidFill>
                <a:latin typeface="Simplified Arabic" pitchFamily="18" charset="-78"/>
                <a:cs typeface="Simplified Arabic" pitchFamily="18" charset="-78"/>
              </a:rPr>
              <a:t>التوزيع </a:t>
            </a:r>
            <a:r>
              <a:rPr lang="fr-FR" sz="2600" b="1" dirty="0" smtClean="0">
                <a:solidFill>
                  <a:srgbClr val="FFC000"/>
                </a:solidFill>
                <a:latin typeface="Simplified Arabic" pitchFamily="18" charset="-78"/>
                <a:cs typeface="Simplified Arabic" pitchFamily="18" charset="-78"/>
              </a:rPr>
              <a:t>(La normalité de distribution)</a:t>
            </a:r>
            <a:r>
              <a:rPr lang="ar-DZ" sz="2600" b="1" dirty="0" smtClean="0">
                <a:latin typeface="Simplified Arabic" pitchFamily="18" charset="-78"/>
                <a:cs typeface="Simplified Arabic" pitchFamily="18" charset="-78"/>
              </a:rPr>
              <a:t>: أي أن البيانات تتبع التوزيع الطبيعي، وهذا عن طريق إجراء مجموعة من الاختبارات أهمها اختبار </a:t>
            </a:r>
            <a:r>
              <a:rPr lang="ar-DZ" sz="2600" b="1" dirty="0" err="1" smtClean="0">
                <a:latin typeface="Simplified Arabic" pitchFamily="18" charset="-78"/>
                <a:cs typeface="Simplified Arabic" pitchFamily="18" charset="-78"/>
              </a:rPr>
              <a:t>كولموغروف</a:t>
            </a:r>
            <a:r>
              <a:rPr lang="ar-DZ" sz="2600" b="1" dirty="0" smtClean="0">
                <a:latin typeface="Simplified Arabic" pitchFamily="18" charset="-78"/>
                <a:cs typeface="Simplified Arabic" pitchFamily="18" charset="-78"/>
              </a:rPr>
              <a:t> </a:t>
            </a:r>
            <a:r>
              <a:rPr lang="ar-DZ" sz="2600" b="1" dirty="0" err="1" smtClean="0">
                <a:latin typeface="Simplified Arabic" pitchFamily="18" charset="-78"/>
                <a:cs typeface="Simplified Arabic" pitchFamily="18" charset="-78"/>
              </a:rPr>
              <a:t>سميرنوف</a:t>
            </a:r>
            <a:r>
              <a:rPr lang="ar-DZ" sz="2600" b="1" dirty="0" smtClean="0">
                <a:latin typeface="Simplified Arabic" pitchFamily="18" charset="-78"/>
                <a:cs typeface="Simplified Arabic" pitchFamily="18" charset="-78"/>
              </a:rPr>
              <a:t> </a:t>
            </a:r>
            <a:r>
              <a:rPr lang="fr-FR" sz="2600" b="1" dirty="0" err="1" smtClean="0">
                <a:latin typeface="Simplified Arabic" pitchFamily="18" charset="-78"/>
                <a:cs typeface="Simplified Arabic" pitchFamily="18" charset="-78"/>
              </a:rPr>
              <a:t>Kolmogrov</a:t>
            </a:r>
            <a:r>
              <a:rPr lang="fr-FR" sz="2600" b="1" dirty="0" smtClean="0">
                <a:latin typeface="Simplified Arabic" pitchFamily="18" charset="-78"/>
                <a:cs typeface="Simplified Arabic" pitchFamily="18" charset="-78"/>
              </a:rPr>
              <a:t>-Smirnov</a:t>
            </a:r>
            <a:r>
              <a:rPr lang="ar-DZ" sz="2600" b="1" dirty="0" smtClean="0">
                <a:latin typeface="Simplified Arabic" pitchFamily="18" charset="-78"/>
                <a:cs typeface="Simplified Arabic" pitchFamily="18" charset="-78"/>
              </a:rPr>
              <a:t>  واختبار الالتواء والتفلطح (بالاعتماد على اختبار </a:t>
            </a:r>
            <a:r>
              <a:rPr lang="fr-FR" sz="2600" b="1" dirty="0" smtClean="0">
                <a:latin typeface="Simplified Arabic" pitchFamily="18" charset="-78"/>
                <a:cs typeface="Simplified Arabic" pitchFamily="18" charset="-78"/>
              </a:rPr>
              <a:t>Chi2</a:t>
            </a:r>
            <a:r>
              <a:rPr lang="ar-DZ" sz="2600" b="1" dirty="0" smtClean="0">
                <a:latin typeface="Simplified Arabic" pitchFamily="18" charset="-78"/>
                <a:cs typeface="Simplified Arabic" pitchFamily="18" charset="-78"/>
              </a:rPr>
              <a:t>) في حالة العينة التي تتعدى 50 مشاهدة، واختبار </a:t>
            </a:r>
            <a:r>
              <a:rPr lang="ar-DZ" sz="2600" b="1" dirty="0" err="1" smtClean="0">
                <a:latin typeface="Simplified Arabic" pitchFamily="18" charset="-78"/>
                <a:cs typeface="Simplified Arabic" pitchFamily="18" charset="-78"/>
              </a:rPr>
              <a:t>شابيرو</a:t>
            </a:r>
            <a:r>
              <a:rPr lang="ar-DZ" sz="2600" b="1" dirty="0" smtClean="0">
                <a:latin typeface="Simplified Arabic" pitchFamily="18" charset="-78"/>
                <a:cs typeface="Simplified Arabic" pitchFamily="18" charset="-78"/>
              </a:rPr>
              <a:t> </a:t>
            </a:r>
            <a:r>
              <a:rPr lang="ar-DZ" sz="2600" b="1" dirty="0" smtClean="0">
                <a:latin typeface="Simplified Arabic" pitchFamily="18" charset="-78"/>
                <a:cs typeface="Simplified Arabic" pitchFamily="18" charset="-78"/>
              </a:rPr>
              <a:t>ويلك </a:t>
            </a:r>
            <a:r>
              <a:rPr lang="fr-FR" sz="2600" b="1" dirty="0" smtClean="0">
                <a:latin typeface="Simplified Arabic" pitchFamily="18" charset="-78"/>
                <a:cs typeface="Simplified Arabic" pitchFamily="18" charset="-78"/>
              </a:rPr>
              <a:t>Shapiro-</a:t>
            </a:r>
            <a:r>
              <a:rPr lang="fr-FR" sz="2600" b="1" dirty="0" err="1" smtClean="0">
                <a:latin typeface="Simplified Arabic" pitchFamily="18" charset="-78"/>
                <a:cs typeface="Simplified Arabic" pitchFamily="18" charset="-78"/>
              </a:rPr>
              <a:t>Wilk</a:t>
            </a:r>
            <a:r>
              <a:rPr lang="ar-DZ" sz="2600" b="1" dirty="0" smtClean="0">
                <a:latin typeface="Simplified Arabic" pitchFamily="18" charset="-78"/>
                <a:cs typeface="Simplified Arabic" pitchFamily="18" charset="-78"/>
              </a:rPr>
              <a:t> ونظيره </a:t>
            </a:r>
            <a:r>
              <a:rPr lang="ar-DZ" sz="2600" b="1" dirty="0" err="1" smtClean="0">
                <a:latin typeface="Simplified Arabic" pitchFamily="18" charset="-78"/>
                <a:cs typeface="Simplified Arabic" pitchFamily="18" charset="-78"/>
              </a:rPr>
              <a:t>شابيرو</a:t>
            </a:r>
            <a:r>
              <a:rPr lang="ar-DZ" sz="2600" b="1" dirty="0" smtClean="0">
                <a:latin typeface="Simplified Arabic" pitchFamily="18" charset="-78"/>
                <a:cs typeface="Simplified Arabic" pitchFamily="18" charset="-78"/>
              </a:rPr>
              <a:t> </a:t>
            </a:r>
            <a:r>
              <a:rPr lang="ar-DZ" sz="2600" b="1" dirty="0" err="1" smtClean="0">
                <a:latin typeface="Simplified Arabic" pitchFamily="18" charset="-78"/>
                <a:cs typeface="Simplified Arabic" pitchFamily="18" charset="-78"/>
              </a:rPr>
              <a:t>فرانسيا</a:t>
            </a:r>
            <a:r>
              <a:rPr lang="ar-DZ" sz="2600" b="1" dirty="0" smtClean="0">
                <a:latin typeface="Simplified Arabic" pitchFamily="18" charset="-78"/>
                <a:cs typeface="Simplified Arabic" pitchFamily="18" charset="-78"/>
              </a:rPr>
              <a:t> </a:t>
            </a:r>
            <a:r>
              <a:rPr lang="fr-FR" sz="2600" b="1" dirty="0" smtClean="0">
                <a:latin typeface="Simplified Arabic" pitchFamily="18" charset="-78"/>
                <a:cs typeface="Simplified Arabic" pitchFamily="18" charset="-78"/>
              </a:rPr>
              <a:t>Shapiro-Francia</a:t>
            </a:r>
            <a:r>
              <a:rPr lang="ar-DZ" sz="2600" b="1" dirty="0" smtClean="0">
                <a:latin typeface="Simplified Arabic" pitchFamily="18" charset="-78"/>
                <a:cs typeface="Simplified Arabic" pitchFamily="18" charset="-78"/>
              </a:rPr>
              <a:t> في حالة العينات التي تقل عن 50 مشاهدة، ويمكن استخدامها في العينات الكبيرة أيضا، كما يمكن استخدام اختبار </a:t>
            </a:r>
            <a:r>
              <a:rPr lang="fr-FR" sz="2600" b="1" dirty="0" smtClean="0">
                <a:latin typeface="Simplified Arabic" pitchFamily="18" charset="-78"/>
                <a:cs typeface="Simplified Arabic" pitchFamily="18" charset="-78"/>
              </a:rPr>
              <a:t>Jaque-</a:t>
            </a:r>
            <a:r>
              <a:rPr lang="fr-FR" sz="2600" b="1" dirty="0" err="1" smtClean="0">
                <a:latin typeface="Simplified Arabic" pitchFamily="18" charset="-78"/>
                <a:cs typeface="Simplified Arabic" pitchFamily="18" charset="-78"/>
              </a:rPr>
              <a:t>Bera</a:t>
            </a:r>
            <a:r>
              <a:rPr lang="ar-DZ" sz="2600" b="1" dirty="0" smtClean="0">
                <a:latin typeface="Simplified Arabic" pitchFamily="18" charset="-78"/>
                <a:cs typeface="Simplified Arabic" pitchFamily="18" charset="-78"/>
              </a:rPr>
              <a:t> للعينات مهما كان حجمها؛</a:t>
            </a:r>
            <a:endParaRPr lang="ar-DZ" sz="2600" b="1" dirty="0" smtClean="0">
              <a:latin typeface="Simplified Arabic" pitchFamily="18" charset="-78"/>
              <a:cs typeface="Simplified Arabic" pitchFamily="18" charset="-78"/>
            </a:endParaRPr>
          </a:p>
          <a:p>
            <a:pPr algn="just" rtl="1">
              <a:lnSpc>
                <a:spcPct val="120000"/>
              </a:lnSpc>
              <a:buFontTx/>
              <a:buChar char="-"/>
            </a:pPr>
            <a:r>
              <a:rPr lang="ar-DZ" sz="2600" b="1" dirty="0" smtClean="0">
                <a:latin typeface="Simplified Arabic" pitchFamily="18" charset="-78"/>
                <a:cs typeface="Simplified Arabic" pitchFamily="18" charset="-78"/>
              </a:rPr>
              <a:t>أن </a:t>
            </a:r>
            <a:r>
              <a:rPr lang="ar-DZ" sz="2600" b="1" dirty="0" smtClean="0">
                <a:latin typeface="Simplified Arabic" pitchFamily="18" charset="-78"/>
                <a:cs typeface="Simplified Arabic" pitchFamily="18" charset="-78"/>
              </a:rPr>
              <a:t>يكون حجم العينة </a:t>
            </a:r>
            <a:r>
              <a:rPr lang="ar-DZ" sz="2600" b="1" dirty="0" smtClean="0">
                <a:latin typeface="Simplified Arabic" pitchFamily="18" charset="-78"/>
                <a:cs typeface="Simplified Arabic" pitchFamily="18" charset="-78"/>
              </a:rPr>
              <a:t>كبير أي يساوي على الأقل 30 مشاهدة، </a:t>
            </a:r>
            <a:r>
              <a:rPr lang="ar-DZ" sz="2600" b="1" dirty="0" smtClean="0">
                <a:latin typeface="Simplified Arabic" pitchFamily="18" charset="-78"/>
                <a:cs typeface="Simplified Arabic" pitchFamily="18" charset="-78"/>
              </a:rPr>
              <a:t>وتم اختياره عشوائياً ؛</a:t>
            </a:r>
          </a:p>
          <a:p>
            <a:pPr algn="just" rtl="1">
              <a:lnSpc>
                <a:spcPct val="120000"/>
              </a:lnSpc>
              <a:buFontTx/>
              <a:buChar char="-"/>
            </a:pPr>
            <a:r>
              <a:rPr lang="ar-DZ" sz="2600" b="1" dirty="0" smtClean="0">
                <a:latin typeface="Simplified Arabic" pitchFamily="18" charset="-78"/>
                <a:cs typeface="Simplified Arabic" pitchFamily="18" charset="-78"/>
              </a:rPr>
              <a:t>يستخدم </a:t>
            </a:r>
            <a:r>
              <a:rPr lang="ar-DZ" sz="2600" b="1" dirty="0" smtClean="0">
                <a:latin typeface="Simplified Arabic" pitchFamily="18" charset="-78"/>
                <a:cs typeface="Simplified Arabic" pitchFamily="18" charset="-78"/>
              </a:rPr>
              <a:t>في حالة القياس </a:t>
            </a:r>
            <a:r>
              <a:rPr lang="ar-DZ" sz="2600" b="1" dirty="0" err="1" smtClean="0">
                <a:latin typeface="Simplified Arabic" pitchFamily="18" charset="-78"/>
                <a:cs typeface="Simplified Arabic" pitchFamily="18" charset="-78"/>
              </a:rPr>
              <a:t>الفتري</a:t>
            </a:r>
            <a:r>
              <a:rPr lang="ar-DZ" sz="2600" b="1" dirty="0" smtClean="0">
                <a:latin typeface="Simplified Arabic" pitchFamily="18" charset="-78"/>
                <a:cs typeface="Simplified Arabic" pitchFamily="18" charset="-78"/>
              </a:rPr>
              <a:t> </a:t>
            </a:r>
            <a:r>
              <a:rPr lang="ar-DZ" sz="2600" b="1" dirty="0" smtClean="0">
                <a:latin typeface="Simplified Arabic" pitchFamily="18" charset="-78"/>
                <a:cs typeface="Simplified Arabic" pitchFamily="18" charset="-78"/>
              </a:rPr>
              <a:t>والنسبي (المتغير القياسي)؛</a:t>
            </a:r>
            <a:endParaRPr lang="ar-DZ" sz="2600" b="1" dirty="0" smtClean="0">
              <a:latin typeface="Simplified Arabic" pitchFamily="18" charset="-78"/>
              <a:cs typeface="Simplified Arabic" pitchFamily="18" charset="-78"/>
            </a:endParaRPr>
          </a:p>
          <a:p>
            <a:pPr algn="just" rtl="1">
              <a:lnSpc>
                <a:spcPct val="120000"/>
              </a:lnSpc>
              <a:buFontTx/>
              <a:buChar char="-"/>
            </a:pPr>
            <a:r>
              <a:rPr lang="ar-DZ" sz="2600" b="1" dirty="0" smtClean="0">
                <a:latin typeface="Simplified Arabic" pitchFamily="18" charset="-78"/>
                <a:cs typeface="Simplified Arabic" pitchFamily="18" charset="-78"/>
              </a:rPr>
              <a:t>يعتمد على مقياسين هامين هما المتوسط الحسابي والانحراف المعياري، ويشمل اختبارات </a:t>
            </a:r>
            <a:r>
              <a:rPr lang="ar-DZ" sz="2600" b="1" dirty="0" err="1" smtClean="0">
                <a:latin typeface="Simplified Arabic" pitchFamily="18" charset="-78"/>
                <a:cs typeface="Simplified Arabic" pitchFamily="18" charset="-78"/>
              </a:rPr>
              <a:t>معلمية</a:t>
            </a:r>
            <a:r>
              <a:rPr lang="ar-DZ" sz="2600" b="1" dirty="0" smtClean="0">
                <a:latin typeface="Simplified Arabic" pitchFamily="18" charset="-78"/>
                <a:cs typeface="Simplified Arabic" pitchFamily="18" charset="-78"/>
              </a:rPr>
              <a:t> أهمها: اختبار </a:t>
            </a:r>
            <a:r>
              <a:rPr lang="ar-DZ" sz="2600" b="1" dirty="0" err="1" smtClean="0">
                <a:latin typeface="Simplified Arabic" pitchFamily="18" charset="-78"/>
                <a:cs typeface="Simplified Arabic" pitchFamily="18" charset="-78"/>
              </a:rPr>
              <a:t>ستيودنت</a:t>
            </a:r>
            <a:r>
              <a:rPr lang="ar-DZ" sz="2600" b="1" dirty="0" smtClean="0">
                <a:latin typeface="Simplified Arabic" pitchFamily="18" charset="-78"/>
                <a:cs typeface="Simplified Arabic" pitchFamily="18" charset="-78"/>
              </a:rPr>
              <a:t> </a:t>
            </a:r>
            <a:r>
              <a:rPr lang="fr-FR" sz="2600" b="1" dirty="0" smtClean="0">
                <a:latin typeface="Simplified Arabic" pitchFamily="18" charset="-78"/>
                <a:cs typeface="Simplified Arabic" pitchFamily="18" charset="-78"/>
              </a:rPr>
              <a:t>T</a:t>
            </a:r>
            <a:r>
              <a:rPr lang="ar-DZ" sz="2600" b="1" dirty="0" smtClean="0">
                <a:latin typeface="Simplified Arabic" pitchFamily="18" charset="-78"/>
                <a:cs typeface="Simplified Arabic" pitchFamily="18" charset="-78"/>
              </a:rPr>
              <a:t>- الارتباط الخطى </a:t>
            </a:r>
            <a:r>
              <a:rPr lang="ar-DZ" sz="2600" b="1" dirty="0" err="1" smtClean="0">
                <a:latin typeface="Simplified Arabic" pitchFamily="18" charset="-78"/>
                <a:cs typeface="Simplified Arabic" pitchFamily="18" charset="-78"/>
              </a:rPr>
              <a:t>بيرسون</a:t>
            </a:r>
            <a:r>
              <a:rPr lang="ar-DZ" sz="2600" b="1" dirty="0" smtClean="0">
                <a:latin typeface="Simplified Arabic" pitchFamily="18" charset="-78"/>
                <a:cs typeface="Simplified Arabic" pitchFamily="18" charset="-78"/>
              </a:rPr>
              <a:t> </a:t>
            </a:r>
            <a:r>
              <a:rPr lang="fr-FR" sz="2600" b="1" dirty="0" smtClean="0">
                <a:latin typeface="Simplified Arabic" pitchFamily="18" charset="-78"/>
                <a:cs typeface="Simplified Arabic" pitchFamily="18" charset="-78"/>
              </a:rPr>
              <a:t>r de Pearson</a:t>
            </a:r>
            <a:r>
              <a:rPr lang="ar-DZ" sz="2600" b="1" dirty="0" smtClean="0">
                <a:latin typeface="Simplified Arabic" pitchFamily="18" charset="-78"/>
                <a:cs typeface="Simplified Arabic" pitchFamily="18" charset="-78"/>
              </a:rPr>
              <a:t>  </a:t>
            </a:r>
            <a:r>
              <a:rPr lang="ar-DZ" sz="2600" b="1" dirty="0" smtClean="0">
                <a:latin typeface="Simplified Arabic" pitchFamily="18" charset="-78"/>
                <a:cs typeface="Simplified Arabic" pitchFamily="18" charset="-78"/>
              </a:rPr>
              <a:t>- تحليل التباين (</a:t>
            </a:r>
            <a:r>
              <a:rPr lang="ar-DZ" sz="2600" b="1" dirty="0" smtClean="0">
                <a:latin typeface="Simplified Arabic" pitchFamily="18" charset="-78"/>
                <a:cs typeface="Simplified Arabic" pitchFamily="18" charset="-78"/>
              </a:rPr>
              <a:t>اختبار</a:t>
            </a:r>
            <a:r>
              <a:rPr lang="fr-FR" sz="2600" b="1" dirty="0" smtClean="0">
                <a:latin typeface="Simplified Arabic" pitchFamily="18" charset="-78"/>
                <a:cs typeface="Simplified Arabic" pitchFamily="18" charset="-78"/>
              </a:rPr>
              <a:t> </a:t>
            </a:r>
            <a:r>
              <a:rPr lang="ar-DZ" sz="2600" b="1" dirty="0" smtClean="0">
                <a:latin typeface="Simplified Arabic" pitchFamily="18" charset="-78"/>
                <a:cs typeface="Simplified Arabic" pitchFamily="18" charset="-78"/>
              </a:rPr>
              <a:t> </a:t>
            </a:r>
            <a:r>
              <a:rPr lang="ar-DZ" sz="2600" b="1" dirty="0" smtClean="0">
                <a:latin typeface="Simplified Arabic" pitchFamily="18" charset="-78"/>
                <a:cs typeface="Simplified Arabic" pitchFamily="18" charset="-78"/>
              </a:rPr>
              <a:t>فيشر </a:t>
            </a:r>
            <a:r>
              <a:rPr lang="fr-FR" sz="2600" b="1" dirty="0" smtClean="0">
                <a:latin typeface="Simplified Arabic" pitchFamily="18" charset="-78"/>
                <a:cs typeface="Simplified Arabic" pitchFamily="18" charset="-78"/>
              </a:rPr>
              <a:t>F</a:t>
            </a:r>
            <a:r>
              <a:rPr lang="ar-DZ" sz="2600" b="1" dirty="0" smtClean="0">
                <a:latin typeface="Simplified Arabic" pitchFamily="18" charset="-78"/>
                <a:cs typeface="Simplified Arabic" pitchFamily="18" charset="-78"/>
              </a:rPr>
              <a:t>)</a:t>
            </a:r>
            <a:r>
              <a:rPr lang="fr-FR" sz="2600" b="1" dirty="0" smtClean="0">
                <a:latin typeface="Simplified Arabic" pitchFamily="18" charset="-78"/>
                <a:cs typeface="Simplified Arabic" pitchFamily="18" charset="-78"/>
              </a:rPr>
              <a:t>.</a:t>
            </a:r>
            <a:endParaRPr lang="fr-FR" sz="2600" b="1" dirty="0" smtClean="0">
              <a:latin typeface="Simplified Arabic" pitchFamily="18" charset="-78"/>
              <a:cs typeface="Simplified Arabic" pitchFamily="18" charset="-78"/>
            </a:endParaRPr>
          </a:p>
          <a:p>
            <a:pPr algn="just" eaLnBrk="1" hangingPunct="1">
              <a:lnSpc>
                <a:spcPct val="80000"/>
              </a:lnSpc>
            </a:pPr>
            <a:endParaRPr lang="en-US" sz="2800" dirty="0" smtClean="0">
              <a:cs typeface="Simplified Arabic" pitchFamily="18"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800" decel="100000"/>
                                        <p:tgtEl>
                                          <p:spTgt spid="18434"/>
                                        </p:tgtEl>
                                      </p:cBhvr>
                                    </p:animEffect>
                                    <p:anim calcmode="lin" valueType="num">
                                      <p:cBhvr>
                                        <p:cTn id="8" dur="800" decel="100000" fill="hold"/>
                                        <p:tgtEl>
                                          <p:spTgt spid="18434"/>
                                        </p:tgtEl>
                                        <p:attrNameLst>
                                          <p:attrName>style.rotation</p:attrName>
                                        </p:attrNameLst>
                                      </p:cBhvr>
                                      <p:tavLst>
                                        <p:tav tm="0">
                                          <p:val>
                                            <p:fltVal val="-90"/>
                                          </p:val>
                                        </p:tav>
                                        <p:tav tm="100000">
                                          <p:val>
                                            <p:fltVal val="0"/>
                                          </p:val>
                                        </p:tav>
                                      </p:tavLst>
                                    </p:anim>
                                    <p:anim calcmode="lin" valueType="num">
                                      <p:cBhvr>
                                        <p:cTn id="9" dur="800" decel="100000" fill="hold"/>
                                        <p:tgtEl>
                                          <p:spTgt spid="18434"/>
                                        </p:tgtEl>
                                        <p:attrNameLst>
                                          <p:attrName>ppt_x</p:attrName>
                                        </p:attrNameLst>
                                      </p:cBhvr>
                                      <p:tavLst>
                                        <p:tav tm="0">
                                          <p:val>
                                            <p:strVal val="#ppt_x+0.4"/>
                                          </p:val>
                                        </p:tav>
                                        <p:tav tm="100000">
                                          <p:val>
                                            <p:strVal val="#ppt_x-0.05"/>
                                          </p:val>
                                        </p:tav>
                                      </p:tavLst>
                                    </p:anim>
                                    <p:anim calcmode="lin" valueType="num">
                                      <p:cBhvr>
                                        <p:cTn id="10" dur="800" decel="100000" fill="hold"/>
                                        <p:tgtEl>
                                          <p:spTgt spid="184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2181</TotalTime>
  <Words>1230</Words>
  <Application>Microsoft Office PowerPoint</Application>
  <PresentationFormat>Affichage à l'écran (4:3)</PresentationFormat>
  <Paragraphs>86</Paragraphs>
  <Slides>40</Slides>
  <Notes>11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40</vt:i4>
      </vt:variant>
    </vt:vector>
  </HeadingPairs>
  <TitlesOfParts>
    <vt:vector size="42" baseType="lpstr">
      <vt:lpstr>1_Thème Office</vt:lpstr>
      <vt:lpstr>Microsoft Éditeur d'équations 3.0</vt:lpstr>
      <vt:lpstr>برنامج مقياس تطبيقات الإعلام الآلي في التسيير</vt:lpstr>
      <vt:lpstr>Programme de module Applications d’Informatique à la Gestion</vt:lpstr>
      <vt:lpstr>برنامج المقياس</vt:lpstr>
      <vt:lpstr>Programme de Module</vt:lpstr>
      <vt:lpstr>الفصل الخامس تحليل بيانات الاستبيان: الاختبارات المعلمية باستخدام البرمجيات الإحصائية CHAPITRE V Analyses des données de questionnaire: Les Tests Parramètriques sous LS </vt:lpstr>
      <vt:lpstr> 1- تحديد شكل توزيع البيانات وتحليل خصائص العينة   I- La normalité de données et les caractéristiques d’échantillon </vt:lpstr>
      <vt:lpstr>تحديد حجم العينة (المعاينة، Echantillonnage)</vt:lpstr>
      <vt:lpstr>تحديد حجم العينة (المعاينة، Echantillonnage)</vt:lpstr>
      <vt:lpstr>الإحصاء المعلمي (البرامتري)</vt:lpstr>
      <vt:lpstr>اختبار التوزيع الطبيعي</vt:lpstr>
      <vt:lpstr>اختبار التوزيع الطبيعي في برنامجيSPSS  و STATA</vt:lpstr>
      <vt:lpstr>اختبار التوزيع الطبيعي في برنامجيSPSS  و STATA</vt:lpstr>
      <vt:lpstr>اختبار التوزيع الطبيعي في برنامجيSPSS  و STATA</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تحليل خصائص عينة الدراسة في برنامجي SPSS وSTATA </vt:lpstr>
      <vt:lpstr>تحليل خصائص عينة الدراسة في برنامجي SPSS وSTATA </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تفعيل الإبداع التكنولوجي في المؤسسات العربية  وأثره على التنافسية الصناعية العربية -الجزائر نموذجا-</dc:title>
  <dc:creator>galaxy.net</dc:creator>
  <cp:lastModifiedBy>moh</cp:lastModifiedBy>
  <cp:revision>604</cp:revision>
  <dcterms:created xsi:type="dcterms:W3CDTF">2013-11-05T13:08:58Z</dcterms:created>
  <dcterms:modified xsi:type="dcterms:W3CDTF">2017-12-12T20:19:01Z</dcterms:modified>
</cp:coreProperties>
</file>