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7"/>
  </p:notesMasterIdLst>
  <p:sldIdLst>
    <p:sldId id="256" r:id="rId2"/>
    <p:sldId id="258" r:id="rId3"/>
    <p:sldId id="257" r:id="rId4"/>
    <p:sldId id="259" r:id="rId5"/>
    <p:sldId id="294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2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FA306-FD74-4EED-A0B1-23CAAFA79F18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17D87-7442-43CB-9416-947DAFC3509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17D87-7442-43CB-9416-947DAFC35095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17D87-7442-43CB-9416-947DAFC35095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2A3F3-411E-47A9-91E4-EDC27A9E48F9}" type="datetimeFigureOut">
              <a:rPr lang="fr-FR" smtClean="0"/>
              <a:pPr/>
              <a:t>06/03/2016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170F5-5306-4272-9E73-884391C79E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282" y="0"/>
            <a:ext cx="7929618" cy="1754326"/>
          </a:xfrm>
          <a:prstGeom prst="rect">
            <a:avLst/>
          </a:prstGeom>
          <a:noFill/>
          <a:ln w="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ar-DZ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جامعة </a:t>
            </a:r>
            <a:r>
              <a:rPr lang="ar-DZ" sz="36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بومرداس</a:t>
            </a:r>
            <a:endParaRPr lang="ar-DZ" sz="36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ar-DZ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كلية العلوم الاقتصادية، التجارية وعلوم التسيير</a:t>
            </a:r>
          </a:p>
          <a:p>
            <a:pPr algn="ctr" rtl="1"/>
            <a:r>
              <a:rPr lang="ar-DZ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قسم علوم التسيير </a:t>
            </a:r>
            <a:r>
              <a:rPr lang="ar-DZ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ماستر</a:t>
            </a:r>
            <a:r>
              <a:rPr lang="ar-DZ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fr-F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I</a:t>
            </a:r>
            <a:r>
              <a:rPr lang="ar-DZ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 إدارة أعمال المؤسسات</a:t>
            </a:r>
            <a:endParaRPr lang="fr-FR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AutoShape 9"/>
          <p:cNvSpPr>
            <a:spLocks noGrp="1" noChangeArrowheads="1"/>
          </p:cNvSpPr>
          <p:nvPr>
            <p:ph type="ctrTitle"/>
          </p:nvPr>
        </p:nvSpPr>
        <p:spPr bwMode="auto">
          <a:xfrm>
            <a:off x="500034" y="1785926"/>
            <a:ext cx="8001056" cy="1928826"/>
          </a:xfrm>
          <a:prstGeom prst="roundRect">
            <a:avLst>
              <a:gd name="adj" fmla="val 27056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rtl="1"/>
            <a:r>
              <a:rPr lang="ar-DZ" sz="4000" b="1" dirty="0" smtClean="0"/>
              <a:t/>
            </a:r>
            <a:br>
              <a:rPr lang="ar-DZ" sz="4000" b="1" dirty="0" smtClean="0"/>
            </a:br>
            <a:r>
              <a:rPr lang="ar-DZ" sz="4000" b="1" dirty="0" smtClean="0"/>
              <a:t>برنامج </a:t>
            </a:r>
            <a:r>
              <a:rPr lang="ar-DZ" sz="4000" b="1" dirty="0" smtClean="0"/>
              <a:t>مادة </a:t>
            </a:r>
            <a:r>
              <a:rPr lang="ar-DZ" sz="4000" b="1" dirty="0" smtClean="0"/>
              <a:t>لوحة القيادة الاستشرافية</a:t>
            </a:r>
            <a:r>
              <a:rPr lang="fr-FR" sz="4000" b="1" dirty="0" smtClean="0"/>
              <a:t> </a:t>
            </a:r>
            <a:r>
              <a:rPr lang="ar-DZ" sz="4000" b="1" dirty="0" smtClean="0"/>
              <a:t/>
            </a:r>
            <a:br>
              <a:rPr lang="ar-DZ" sz="4000" b="1" dirty="0" smtClean="0"/>
            </a:br>
            <a:r>
              <a:rPr lang="fr-FR" sz="4000" b="1" dirty="0" err="1" smtClean="0"/>
              <a:t>Balanced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Scorecard</a:t>
            </a:r>
            <a:r>
              <a:rPr lang="fr-FR" sz="4000" b="1" dirty="0" smtClean="0"/>
              <a:t> (BSC)</a:t>
            </a:r>
            <a:br>
              <a:rPr lang="fr-FR" sz="4000" b="1" dirty="0" smtClean="0"/>
            </a:br>
            <a:endParaRPr lang="fr-FR" sz="4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0800000" flipV="1">
            <a:off x="428596" y="4643446"/>
            <a:ext cx="8143932" cy="2000264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/>
            <a:r>
              <a:rPr lang="ar-DZ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إعداد</a:t>
            </a:r>
          </a:p>
          <a:p>
            <a:pPr rtl="1"/>
            <a:r>
              <a:rPr lang="ar-DZ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د. عرقوب وعلي</a:t>
            </a:r>
          </a:p>
          <a:p>
            <a:pPr rtl="1"/>
            <a:r>
              <a:rPr lang="ar-DZ" sz="2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جامعة </a:t>
            </a:r>
            <a:r>
              <a:rPr lang="ar-DZ" sz="26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بومرداس</a:t>
            </a:r>
            <a:endParaRPr lang="ar-DZ" sz="2600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rtl="1"/>
            <a:endParaRPr lang="ar-DZ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rtl="1"/>
            <a:endParaRPr lang="ar-DZ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282" y="0"/>
            <a:ext cx="7929618" cy="2308324"/>
          </a:xfrm>
          <a:prstGeom prst="rect">
            <a:avLst/>
          </a:prstGeom>
          <a:noFill/>
          <a:ln w="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r-FR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Université de </a:t>
            </a:r>
            <a:r>
              <a:rPr lang="fr-FR" sz="36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Boumerdes</a:t>
            </a:r>
            <a:endParaRPr lang="ar-DZ" sz="36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ctr" rtl="1"/>
            <a:r>
              <a:rPr lang="fr-FR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FSEGC</a:t>
            </a:r>
            <a:endParaRPr lang="ar-DZ" sz="36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  <a:p>
            <a:pPr algn="ctr"/>
            <a:r>
              <a:rPr lang="fr-F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plified Arabic" pitchFamily="18" charset="-78"/>
                <a:cs typeface="Simplified Arabic" pitchFamily="18" charset="-78"/>
              </a:rPr>
              <a:t>Département SG Master I Management des Entreprises</a:t>
            </a:r>
            <a:endParaRPr lang="fr-FR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AutoShape 9"/>
          <p:cNvSpPr>
            <a:spLocks noGrp="1" noChangeArrowheads="1"/>
          </p:cNvSpPr>
          <p:nvPr>
            <p:ph type="ctrTitle"/>
          </p:nvPr>
        </p:nvSpPr>
        <p:spPr bwMode="auto">
          <a:xfrm>
            <a:off x="500034" y="2500306"/>
            <a:ext cx="8001056" cy="1928826"/>
          </a:xfrm>
          <a:prstGeom prst="roundRect">
            <a:avLst>
              <a:gd name="adj" fmla="val 27056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r>
              <a:rPr lang="fr-FR" sz="4000" b="1" dirty="0" smtClean="0"/>
              <a:t>Programme </a:t>
            </a:r>
            <a:r>
              <a:rPr lang="fr-FR" sz="4000" b="1" smtClean="0"/>
              <a:t>de </a:t>
            </a:r>
            <a:r>
              <a:rPr lang="fr-FR" sz="4000" b="1" smtClean="0"/>
              <a:t>matière </a:t>
            </a: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>Tableau de Bord Prospectif (TBP)</a:t>
            </a:r>
            <a:endParaRPr lang="fr-FR" sz="4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0800000" flipV="1">
            <a:off x="428596" y="4643446"/>
            <a:ext cx="8143932" cy="2000264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/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Réalisé par</a:t>
            </a:r>
            <a:endParaRPr lang="ar-DZ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rtl="1"/>
            <a:r>
              <a:rPr lang="fr-FR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Dr. ARKOUB </a:t>
            </a:r>
            <a:r>
              <a:rPr lang="fr-FR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Ouali</a:t>
            </a:r>
            <a:endParaRPr lang="ar-DZ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rtl="1"/>
            <a:r>
              <a:rPr lang="fr-FR" sz="2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Université de </a:t>
            </a:r>
            <a:r>
              <a:rPr lang="fr-FR" sz="26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Boumerdes</a:t>
            </a:r>
            <a:endParaRPr lang="ar-DZ" sz="2600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rtl="1"/>
            <a:endParaRPr lang="ar-DZ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rtl="1"/>
            <a:endParaRPr lang="ar-DZ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-214338"/>
            <a:ext cx="8229600" cy="928694"/>
          </a:xfrm>
        </p:spPr>
        <p:txBody>
          <a:bodyPr>
            <a:normAutofit/>
          </a:bodyPr>
          <a:lstStyle/>
          <a:p>
            <a:r>
              <a:rPr lang="ar-DZ" sz="4800" b="1" u="sng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برنامج المقياس</a:t>
            </a:r>
            <a:endParaRPr lang="fr-FR" sz="4800" b="1" u="sng" dirty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6357958"/>
          </a:xfrm>
        </p:spPr>
        <p:txBody>
          <a:bodyPr>
            <a:noAutofit/>
          </a:bodyPr>
          <a:lstStyle/>
          <a:p>
            <a:pPr algn="just" rtl="1">
              <a:buNone/>
            </a:pPr>
            <a:r>
              <a:rPr lang="ar-DZ" sz="28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الفصل الأول: </a:t>
            </a:r>
            <a:r>
              <a:rPr lang="ar-DZ" sz="2800" b="1" dirty="0" smtClean="0">
                <a:latin typeface="Simplified Arabic" pitchFamily="18" charset="-78"/>
                <a:cs typeface="Simplified Arabic" pitchFamily="18" charset="-78"/>
              </a:rPr>
              <a:t>الإطار النظري والفكري للوحة القيادة الاستشرافية</a:t>
            </a:r>
            <a:endParaRPr lang="fr-FR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8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الفصل الثاني:</a:t>
            </a:r>
            <a:r>
              <a:rPr lang="ar-DZ" sz="2800" b="1" dirty="0" smtClean="0">
                <a:latin typeface="Simplified Arabic" pitchFamily="18" charset="-78"/>
                <a:cs typeface="Simplified Arabic" pitchFamily="18" charset="-78"/>
              </a:rPr>
              <a:t> تصميم لوحة القيادة الاستشرافية وتحديد أبعادها</a:t>
            </a:r>
            <a:endParaRPr lang="fr-FR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8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الفصل الثالث: </a:t>
            </a:r>
            <a:r>
              <a:rPr lang="ar-DZ" sz="2800" b="1" dirty="0" smtClean="0">
                <a:latin typeface="Simplified Arabic" pitchFamily="18" charset="-78"/>
                <a:cs typeface="Simplified Arabic" pitchFamily="18" charset="-78"/>
              </a:rPr>
              <a:t>تصميم وتحليل مؤشرات البعد المالي للوحة القيادة الاستشرافية</a:t>
            </a:r>
          </a:p>
          <a:p>
            <a:pPr algn="just" rtl="1">
              <a:buNone/>
            </a:pPr>
            <a:r>
              <a:rPr lang="ar-DZ" sz="28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الفصل الرابع: </a:t>
            </a:r>
            <a:r>
              <a:rPr lang="ar-DZ" sz="2800" b="1" dirty="0" smtClean="0">
                <a:latin typeface="Simplified Arabic" pitchFamily="18" charset="-78"/>
                <a:cs typeface="Simplified Arabic" pitchFamily="18" charset="-78"/>
              </a:rPr>
              <a:t>تصميم وتحليل مؤشرات بعد الزبائن للوحة القيادة الاستشرافية</a:t>
            </a:r>
          </a:p>
          <a:p>
            <a:pPr algn="just" rtl="1">
              <a:buNone/>
            </a:pPr>
            <a:r>
              <a:rPr lang="ar-DZ" sz="28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الفصل الخامس: </a:t>
            </a:r>
            <a:r>
              <a:rPr lang="ar-DZ" sz="2800" b="1" dirty="0" smtClean="0">
                <a:latin typeface="Simplified Arabic" pitchFamily="18" charset="-78"/>
                <a:cs typeface="Simplified Arabic" pitchFamily="18" charset="-78"/>
              </a:rPr>
              <a:t>تصميم وتحليل مؤشرات بعد العمليات الداخلية للوحة القيادة الاستشرافية</a:t>
            </a:r>
          </a:p>
          <a:p>
            <a:pPr algn="just" rtl="1">
              <a:buNone/>
            </a:pPr>
            <a:r>
              <a:rPr lang="ar-DZ" sz="28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الفصل السادس: </a:t>
            </a:r>
            <a:r>
              <a:rPr lang="ar-DZ" sz="2800" b="1" dirty="0" smtClean="0">
                <a:latin typeface="Simplified Arabic" pitchFamily="18" charset="-78"/>
                <a:cs typeface="Simplified Arabic" pitchFamily="18" charset="-78"/>
              </a:rPr>
              <a:t>تصميم وتحليل مؤشرات بعد التعلم والنمو للوحة القيادة الاستشرافية</a:t>
            </a:r>
          </a:p>
          <a:p>
            <a:pPr algn="just" rtl="1">
              <a:buNone/>
            </a:pPr>
            <a:r>
              <a:rPr lang="ar-DZ" sz="28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الفصل السابع: </a:t>
            </a:r>
            <a:r>
              <a:rPr lang="ar-DZ" sz="2800" b="1" dirty="0" smtClean="0">
                <a:latin typeface="Simplified Arabic" pitchFamily="18" charset="-78"/>
                <a:cs typeface="Simplified Arabic" pitchFamily="18" charset="-78"/>
              </a:rPr>
              <a:t>تصميم وتحليل مؤشرات البعد المجتمعي (الاجتماعي والبيئي) للوحة القيادة الاستشرافية المستدامة </a:t>
            </a:r>
            <a:r>
              <a:rPr lang="fr-FR" sz="2800" b="1" dirty="0" smtClean="0">
                <a:latin typeface="Simplified Arabic" pitchFamily="18" charset="-78"/>
                <a:cs typeface="Simplified Arabic" pitchFamily="18" charset="-78"/>
              </a:rPr>
              <a:t>(SBSC)</a:t>
            </a:r>
          </a:p>
          <a:p>
            <a:pPr algn="just" rtl="1">
              <a:buNone/>
            </a:pPr>
            <a:r>
              <a:rPr lang="ar-DZ" sz="28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الفصل الثامن: </a:t>
            </a:r>
            <a:r>
              <a:rPr lang="ar-DZ" sz="2800" b="1" dirty="0" smtClean="0">
                <a:latin typeface="Simplified Arabic" pitchFamily="18" charset="-78"/>
                <a:cs typeface="Simplified Arabic" pitchFamily="18" charset="-78"/>
              </a:rPr>
              <a:t>قياس، تقييم وتحسين الأداء عن طريق لوحة القيادة الاستشرافية</a:t>
            </a:r>
            <a:endParaRPr lang="fr-FR" sz="28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8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الفصل التاسع: </a:t>
            </a:r>
            <a:r>
              <a:rPr lang="ar-DZ" sz="2800" b="1" dirty="0" smtClean="0">
                <a:latin typeface="Simplified Arabic" pitchFamily="18" charset="-78"/>
                <a:cs typeface="Simplified Arabic" pitchFamily="18" charset="-78"/>
              </a:rPr>
              <a:t>تحليل وتقييم فعالية لوحة القيادة الاستشرافية</a:t>
            </a: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-285776"/>
            <a:ext cx="8229600" cy="1225560"/>
          </a:xfrm>
        </p:spPr>
        <p:txBody>
          <a:bodyPr>
            <a:normAutofit/>
          </a:bodyPr>
          <a:lstStyle/>
          <a:p>
            <a:r>
              <a:rPr lang="fr-FR" sz="4800" b="1" u="sng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Programme de Module</a:t>
            </a:r>
            <a:endParaRPr lang="fr-FR" sz="4800" b="1" u="sng" dirty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635795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fr-FR" sz="25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Chapitre I:</a:t>
            </a:r>
            <a:r>
              <a:rPr lang="fr-FR" sz="2500" b="1" dirty="0" smtClean="0">
                <a:latin typeface="Simplified Arabic" pitchFamily="18" charset="-78"/>
                <a:cs typeface="Simplified Arabic" pitchFamily="18" charset="-78"/>
              </a:rPr>
              <a:t> Le cadre conceptuel de TBP.</a:t>
            </a:r>
          </a:p>
          <a:p>
            <a:pPr algn="just">
              <a:buNone/>
            </a:pPr>
            <a:r>
              <a:rPr lang="fr-FR" sz="25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Chapitre II:</a:t>
            </a:r>
            <a:r>
              <a:rPr lang="fr-FR" sz="2500" b="1" dirty="0" smtClean="0">
                <a:latin typeface="Simplified Arabic" pitchFamily="18" charset="-78"/>
                <a:cs typeface="Simplified Arabic" pitchFamily="18" charset="-78"/>
              </a:rPr>
              <a:t> La conception de TBP et la détermination de ses axes. </a:t>
            </a:r>
          </a:p>
          <a:p>
            <a:pPr algn="just">
              <a:buNone/>
            </a:pPr>
            <a:r>
              <a:rPr lang="fr-FR" sz="25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Chapitre III: </a:t>
            </a:r>
            <a:r>
              <a:rPr lang="fr-FR" sz="2500" b="1" dirty="0" smtClean="0">
                <a:latin typeface="Simplified Arabic" pitchFamily="18" charset="-78"/>
                <a:cs typeface="Simplified Arabic" pitchFamily="18" charset="-78"/>
              </a:rPr>
              <a:t>La conception et l’analyse de l’axe financier de TBP.  </a:t>
            </a:r>
          </a:p>
          <a:p>
            <a:pPr algn="just">
              <a:buNone/>
            </a:pPr>
            <a:r>
              <a:rPr lang="fr-FR" sz="25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Chapitre IV: </a:t>
            </a:r>
            <a:r>
              <a:rPr lang="fr-FR" sz="2500" b="1" dirty="0" smtClean="0">
                <a:latin typeface="Simplified Arabic" pitchFamily="18" charset="-78"/>
                <a:cs typeface="Simplified Arabic" pitchFamily="18" charset="-78"/>
              </a:rPr>
              <a:t>La conception et l’analyse de l’axe clients de TBP. </a:t>
            </a:r>
          </a:p>
          <a:p>
            <a:pPr algn="just">
              <a:buNone/>
            </a:pPr>
            <a:r>
              <a:rPr lang="fr-FR" sz="25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Chapitre V:</a:t>
            </a:r>
            <a:r>
              <a:rPr lang="fr-FR" sz="2500" b="1" dirty="0" smtClean="0">
                <a:latin typeface="Simplified Arabic" pitchFamily="18" charset="-78"/>
                <a:cs typeface="Simplified Arabic" pitchFamily="18" charset="-78"/>
              </a:rPr>
              <a:t> La conception et l’analyse de l’axe processus internes de TBP.</a:t>
            </a:r>
          </a:p>
          <a:p>
            <a:pPr algn="just">
              <a:buNone/>
            </a:pPr>
            <a:r>
              <a:rPr lang="fr-FR" sz="25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Chapitre VI: </a:t>
            </a:r>
            <a:r>
              <a:rPr lang="fr-FR" sz="2500" b="1" dirty="0" smtClean="0">
                <a:latin typeface="Simplified Arabic" pitchFamily="18" charset="-78"/>
                <a:cs typeface="Simplified Arabic" pitchFamily="18" charset="-78"/>
              </a:rPr>
              <a:t>La conception et l’analyse de l’axe apprentissage organisationnel de TBP.</a:t>
            </a:r>
          </a:p>
          <a:p>
            <a:pPr algn="just">
              <a:buNone/>
            </a:pPr>
            <a:r>
              <a:rPr lang="fr-FR" sz="25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Chapitre VII: </a:t>
            </a:r>
            <a:r>
              <a:rPr lang="fr-FR" sz="2500" b="1" dirty="0" smtClean="0">
                <a:latin typeface="Simplified Arabic" pitchFamily="18" charset="-78"/>
                <a:cs typeface="Simplified Arabic" pitchFamily="18" charset="-78"/>
              </a:rPr>
              <a:t>La conception et l’analyse de l’axe sociétal (social et environnemental) de TBPD (SBSC).</a:t>
            </a:r>
          </a:p>
          <a:p>
            <a:pPr algn="just">
              <a:buNone/>
            </a:pPr>
            <a:r>
              <a:rPr lang="fr-FR" sz="25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Chapitre VIII: </a:t>
            </a:r>
            <a:r>
              <a:rPr lang="fr-FR" sz="2500" b="1" dirty="0" smtClean="0">
                <a:latin typeface="Simplified Arabic" pitchFamily="18" charset="-78"/>
                <a:cs typeface="Simplified Arabic" pitchFamily="18" charset="-78"/>
              </a:rPr>
              <a:t>Mesure, Evaluation et Amélioration de la Performance à travers le TBP.</a:t>
            </a:r>
          </a:p>
          <a:p>
            <a:pPr algn="just">
              <a:buNone/>
            </a:pPr>
            <a:r>
              <a:rPr lang="fr-FR" sz="2500" b="1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Chapitre IX: </a:t>
            </a:r>
            <a:r>
              <a:rPr lang="fr-FR" sz="2500" b="1" dirty="0" smtClean="0">
                <a:latin typeface="Simplified Arabic" pitchFamily="18" charset="-78"/>
                <a:cs typeface="Simplified Arabic" pitchFamily="18" charset="-78"/>
              </a:rPr>
              <a:t>L’analyse et l’évaluation d’efficacité de TBP.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ar-DZ" sz="4800" b="1" u="sng" dirty="0" smtClean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أهم مراجع المادة</a:t>
            </a:r>
            <a:endParaRPr lang="fr-FR" sz="4800" b="1" u="sng" dirty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6286520"/>
          </a:xfrm>
        </p:spPr>
        <p:txBody>
          <a:bodyPr>
            <a:noAutofit/>
          </a:bodyPr>
          <a:lstStyle/>
          <a:p>
            <a:pPr algn="just"/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KAPLAN ROBERT.S., NORTON DAVID.P., </a:t>
            </a:r>
            <a:r>
              <a:rPr lang="fr-FR" sz="2400" b="1" dirty="0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Le tableau de bord prospectif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>,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7</a:t>
            </a:r>
            <a:r>
              <a:rPr lang="fr-FR" sz="2400" baseline="30000" dirty="0" smtClean="0">
                <a:latin typeface="Simplified Arabic" pitchFamily="18" charset="-78"/>
                <a:cs typeface="Simplified Arabic" pitchFamily="18" charset="-78"/>
              </a:rPr>
              <a:t>éme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 édition, éditions d'Organisation, Paris, France, 2010. 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IRIBARNE PATRICK, </a:t>
            </a:r>
            <a:r>
              <a:rPr lang="fr-FR" sz="2400" b="1" dirty="0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Les tableaux de bord de la performance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>,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2</a:t>
            </a:r>
            <a:r>
              <a:rPr lang="fr-FR" sz="2400" baseline="30000" dirty="0" smtClean="0">
                <a:latin typeface="Simplified Arabic" pitchFamily="18" charset="-78"/>
                <a:cs typeface="Simplified Arabic" pitchFamily="18" charset="-78"/>
              </a:rPr>
              <a:t>éme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 édition, éditions DUNOD, Paris, France, 2006. 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H.LÖNING et al., </a:t>
            </a:r>
            <a:r>
              <a:rPr lang="fr-FR" sz="2400" b="1" dirty="0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Le contrôle de gestion: Organisation et mise en œuvre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>,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2</a:t>
            </a:r>
            <a:r>
              <a:rPr lang="fr-FR" sz="2400" baseline="30000" dirty="0" smtClean="0">
                <a:latin typeface="Simplified Arabic" pitchFamily="18" charset="-78"/>
                <a:cs typeface="Simplified Arabic" pitchFamily="18" charset="-78"/>
              </a:rPr>
              <a:t>éme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 édition, éditions DUNOD, Paris, France, 2003, P 146.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ALAZARD C., SÉPARI S., </a:t>
            </a:r>
            <a:r>
              <a:rPr lang="fr-FR" sz="2400" b="1" dirty="0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Contrôle de gestion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>,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6</a:t>
            </a:r>
            <a:r>
              <a:rPr lang="fr-FR" sz="2400" baseline="30000" dirty="0" smtClean="0">
                <a:latin typeface="Simplified Arabic" pitchFamily="18" charset="-78"/>
                <a:cs typeface="Simplified Arabic" pitchFamily="18" charset="-78"/>
              </a:rPr>
              <a:t>éme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 édition, éditions DUNOD, Paris, France, 2004.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CHRISTOPHE GERMAIN, </a:t>
            </a:r>
            <a:r>
              <a:rPr lang="fr-FR" sz="2400" b="1" dirty="0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Tableau de bord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>, </a:t>
            </a:r>
            <a:r>
              <a:rPr lang="tzm-Latn-DZ" sz="2400" dirty="0" smtClean="0">
                <a:latin typeface="Simplified Arabic" pitchFamily="18" charset="-78"/>
                <a:cs typeface="Simplified Arabic" pitchFamily="18" charset="-78"/>
              </a:rPr>
              <a:t>éditions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 E-thèque, Lille, France, 2003.   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SUPIZET JEAN, </a:t>
            </a:r>
            <a:r>
              <a:rPr lang="fr-FR" sz="2400" b="1" dirty="0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Le management de la performance durable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>,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éditions d'Organisation, Paris, France, 2002.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r>
              <a:rPr lang="en-US" sz="2200" dirty="0" smtClean="0">
                <a:latin typeface="Simplified Arabic" pitchFamily="18" charset="-78"/>
                <a:cs typeface="Simplified Arabic" pitchFamily="18" charset="-78"/>
              </a:rPr>
              <a:t>KAPLAN ROBERT.S., NORTON DAVID.P., </a:t>
            </a:r>
            <a:r>
              <a:rPr lang="en-US" sz="2200" b="1" dirty="0" smtClean="0">
                <a:solidFill>
                  <a:srgbClr val="FFC000"/>
                </a:solidFill>
                <a:latin typeface="Simplified Arabic" pitchFamily="18" charset="-78"/>
                <a:cs typeface="Simplified Arabic" pitchFamily="18" charset="-78"/>
              </a:rPr>
              <a:t>The Balanced Scorecard: Measures that drive performance</a:t>
            </a:r>
            <a:r>
              <a:rPr lang="en-US" sz="2200" b="1" dirty="0" smtClean="0">
                <a:latin typeface="Simplified Arabic" pitchFamily="18" charset="-78"/>
                <a:cs typeface="Simplified Arabic" pitchFamily="18" charset="-78"/>
              </a:rPr>
              <a:t>, </a:t>
            </a:r>
            <a:r>
              <a:rPr lang="en-US" sz="2200" dirty="0" smtClean="0">
                <a:latin typeface="Simplified Arabic" pitchFamily="18" charset="-78"/>
                <a:cs typeface="Simplified Arabic" pitchFamily="18" charset="-78"/>
              </a:rPr>
              <a:t>Harvard Business Review, Vol.70, n°1, Harvard Business School, Boston, USA, January-February 1992.</a:t>
            </a:r>
            <a:endParaRPr lang="fr-FR" sz="22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fr-FR" sz="2400" dirty="0" smtClean="0"/>
          </a:p>
          <a:p>
            <a:pPr algn="just"/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endParaRPr lang="fr-FR" sz="2400" dirty="0" smtClean="0"/>
          </a:p>
          <a:p>
            <a:endParaRPr lang="fr-FR" sz="2400" dirty="0" smtClean="0"/>
          </a:p>
          <a:p>
            <a:pPr>
              <a:buNone/>
            </a:pPr>
            <a:endParaRPr lang="fr-FR" sz="22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2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Tx/>
              <a:buChar char="-"/>
            </a:pPr>
            <a:endParaRPr lang="ar-DZ" sz="22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Tx/>
              <a:buChar char="-"/>
            </a:pPr>
            <a:endParaRPr lang="ar-DZ" sz="2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FontTx/>
              <a:buChar char="-"/>
            </a:pPr>
            <a:endParaRPr lang="ar-DZ" sz="2400" b="1" dirty="0" smtClean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1656</TotalTime>
  <Words>453</Words>
  <Application>Microsoft Office PowerPoint</Application>
  <PresentationFormat>Affichage à l'écran (4:3)</PresentationFormat>
  <Paragraphs>57</Paragraphs>
  <Slides>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1_Thème Office</vt:lpstr>
      <vt:lpstr> برنامج مادة لوحة القيادة الاستشرافية  Balanced Scorecard (BSC) </vt:lpstr>
      <vt:lpstr>Programme de matière  Tableau de Bord Prospectif (TBP)</vt:lpstr>
      <vt:lpstr>برنامج المقياس</vt:lpstr>
      <vt:lpstr>Programme de Module</vt:lpstr>
      <vt:lpstr>أهم مراجع المادة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تفعيل الإبداع التكنولوجي في المؤسسات العربية  وأثره على التنافسية الصناعية العربية -الجزائر نموذجا-</dc:title>
  <dc:creator>galaxy.net</dc:creator>
  <cp:lastModifiedBy>moh</cp:lastModifiedBy>
  <cp:revision>416</cp:revision>
  <dcterms:created xsi:type="dcterms:W3CDTF">2013-11-05T13:08:58Z</dcterms:created>
  <dcterms:modified xsi:type="dcterms:W3CDTF">2016-03-06T10:17:52Z</dcterms:modified>
</cp:coreProperties>
</file>