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78" r:id="rId2"/>
    <p:sldId id="280" r:id="rId3"/>
    <p:sldId id="281" r:id="rId4"/>
    <p:sldId id="282" r:id="rId5"/>
    <p:sldId id="293" r:id="rId6"/>
    <p:sldId id="289" r:id="rId7"/>
    <p:sldId id="290" r:id="rId8"/>
  </p:sldIdLst>
  <p:sldSz cx="9144000" cy="6858000" type="screen4x3"/>
  <p:notesSz cx="6742113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6047" autoAdjust="0"/>
  </p:normalViewPr>
  <p:slideViewPr>
    <p:cSldViewPr>
      <p:cViewPr>
        <p:scale>
          <a:sx n="60" d="100"/>
          <a:sy n="60" d="100"/>
        </p:scale>
        <p:origin x="-165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-3006" y="-108"/>
      </p:cViewPr>
      <p:guideLst>
        <p:guide orient="horz" pos="3109"/>
        <p:guide pos="212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5EFB5F-264E-48CA-B0BE-EAE90EBE119B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19525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1833AA-9056-4940-AFC7-4DEE4D3211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1582" cy="493633"/>
          </a:xfrm>
          <a:prstGeom prst="rect">
            <a:avLst/>
          </a:prstGeom>
        </p:spPr>
        <p:txBody>
          <a:bodyPr vert="horz" lIns="94938" tIns="47469" rIns="94938" bIns="4746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8971" y="1"/>
            <a:ext cx="2921582" cy="493633"/>
          </a:xfrm>
          <a:prstGeom prst="rect">
            <a:avLst/>
          </a:prstGeom>
        </p:spPr>
        <p:txBody>
          <a:bodyPr vert="horz" lIns="94938" tIns="47469" rIns="94938" bIns="47469" rtlCol="0"/>
          <a:lstStyle>
            <a:lvl1pPr algn="r">
              <a:defRPr sz="1200"/>
            </a:lvl1pPr>
          </a:lstStyle>
          <a:p>
            <a:fld id="{B798C185-DBED-498C-A1F7-C2B6899FED94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75" y="741363"/>
            <a:ext cx="4932363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938" tIns="47469" rIns="94938" bIns="4746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4938" tIns="47469" rIns="94938" bIns="47469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21582" cy="493633"/>
          </a:xfrm>
          <a:prstGeom prst="rect">
            <a:avLst/>
          </a:prstGeom>
        </p:spPr>
        <p:txBody>
          <a:bodyPr vert="horz" lIns="94938" tIns="47469" rIns="94938" bIns="4746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8971" y="9377317"/>
            <a:ext cx="2921582" cy="493633"/>
          </a:xfrm>
          <a:prstGeom prst="rect">
            <a:avLst/>
          </a:prstGeom>
        </p:spPr>
        <p:txBody>
          <a:bodyPr vert="horz" lIns="94938" tIns="47469" rIns="94938" bIns="47469" rtlCol="0" anchor="b"/>
          <a:lstStyle>
            <a:lvl1pPr algn="r">
              <a:defRPr sz="1200"/>
            </a:lvl1pPr>
          </a:lstStyle>
          <a:p>
            <a:fld id="{5D7464C6-3043-40D8-A7DC-FB1F80CF0C4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7464C6-3043-40D8-A7DC-FB1F80CF0C46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BC1A6-89D5-4EB1-A157-87F06467B6E5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D1FB-F0A2-4A82-B422-82B76CB78B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BC1A6-89D5-4EB1-A157-87F06467B6E5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D1FB-F0A2-4A82-B422-82B76CB78B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BC1A6-89D5-4EB1-A157-87F06467B6E5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D1FB-F0A2-4A82-B422-82B76CB78B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5BC1A6-89D5-4EB1-A157-87F06467B6E5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17"/>
          <p:cNvSpPr txBox="1">
            <a:spLocks/>
          </p:cNvSpPr>
          <p:nvPr userDrawn="1"/>
        </p:nvSpPr>
        <p:spPr>
          <a:xfrm>
            <a:off x="8529694" y="6310336"/>
            <a:ext cx="542900" cy="47625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4DC088-E726-4982-8EEA-EC63353EF912}" type="slidenum">
              <a:rPr kumimoji="0" lang="fr-FR" sz="1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8" name="Espace réservé du numéro de diapositive 17"/>
          <p:cNvSpPr txBox="1">
            <a:spLocks/>
          </p:cNvSpPr>
          <p:nvPr userDrawn="1"/>
        </p:nvSpPr>
        <p:spPr>
          <a:xfrm>
            <a:off x="3529034" y="6286520"/>
            <a:ext cx="1543032" cy="47625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Chapitre III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9" name="Espace réservé du numéro de diapositive 17"/>
          <p:cNvSpPr txBox="1">
            <a:spLocks/>
          </p:cNvSpPr>
          <p:nvPr userDrawn="1"/>
        </p:nvSpPr>
        <p:spPr>
          <a:xfrm>
            <a:off x="285720" y="6286520"/>
            <a:ext cx="1685908" cy="47625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S. BELKACEM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0" y="6215082"/>
            <a:ext cx="9144000" cy="1588"/>
          </a:xfrm>
          <a:prstGeom prst="line">
            <a:avLst/>
          </a:prstGeom>
          <a:ln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 userDrawn="1"/>
        </p:nvCxnSpPr>
        <p:spPr>
          <a:xfrm>
            <a:off x="435404" y="1428736"/>
            <a:ext cx="8280000" cy="1588"/>
          </a:xfrm>
          <a:prstGeom prst="line">
            <a:avLst/>
          </a:prstGeom>
          <a:ln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BC1A6-89D5-4EB1-A157-87F06467B6E5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D1FB-F0A2-4A82-B422-82B76CB78B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BC1A6-89D5-4EB1-A157-87F06467B6E5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D1FB-F0A2-4A82-B422-82B76CB78B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BC1A6-89D5-4EB1-A157-87F06467B6E5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D1FB-F0A2-4A82-B422-82B76CB78B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BC1A6-89D5-4EB1-A157-87F06467B6E5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D1FB-F0A2-4A82-B422-82B76CB78B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BC1A6-89D5-4EB1-A157-87F06467B6E5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D1FB-F0A2-4A82-B422-82B76CB78B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BC1A6-89D5-4EB1-A157-87F06467B6E5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D1FB-F0A2-4A82-B422-82B76CB78BF8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8" name="Connecteur droit 7"/>
          <p:cNvCxnSpPr/>
          <p:nvPr userDrawn="1"/>
        </p:nvCxnSpPr>
        <p:spPr>
          <a:xfrm>
            <a:off x="0" y="6215082"/>
            <a:ext cx="9144000" cy="1588"/>
          </a:xfrm>
          <a:prstGeom prst="line">
            <a:avLst/>
          </a:prstGeom>
          <a:ln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 userDrawn="1"/>
        </p:nvCxnSpPr>
        <p:spPr>
          <a:xfrm>
            <a:off x="1000100" y="1142984"/>
            <a:ext cx="7344000" cy="1588"/>
          </a:xfrm>
          <a:prstGeom prst="line">
            <a:avLst/>
          </a:prstGeom>
          <a:ln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BC1A6-89D5-4EB1-A157-87F06467B6E5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3D1FB-F0A2-4A82-B422-82B76CB78BF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BC1A6-89D5-4EB1-A157-87F06467B6E5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3D1FB-F0A2-4A82-B422-82B76CB78BF8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0" y="6215082"/>
            <a:ext cx="9144000" cy="1588"/>
          </a:xfrm>
          <a:prstGeom prst="line">
            <a:avLst/>
          </a:prstGeom>
          <a:ln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 userDrawn="1"/>
        </p:nvCxnSpPr>
        <p:spPr>
          <a:xfrm>
            <a:off x="435404" y="1428736"/>
            <a:ext cx="8280000" cy="1588"/>
          </a:xfrm>
          <a:prstGeom prst="line">
            <a:avLst/>
          </a:prstGeom>
          <a:ln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1285852" y="714356"/>
            <a:ext cx="6400800" cy="857256"/>
          </a:xfrm>
        </p:spPr>
        <p:txBody>
          <a:bodyPr>
            <a:noAutofit/>
          </a:bodyPr>
          <a:lstStyle/>
          <a:p>
            <a:r>
              <a:rPr lang="fr-FR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Université de Boumerdès</a:t>
            </a:r>
            <a:endParaRPr lang="fr-FR" sz="2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43306" y="1643050"/>
            <a:ext cx="21770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Automatique</a:t>
            </a:r>
          </a:p>
        </p:txBody>
      </p:sp>
      <p:sp>
        <p:nvSpPr>
          <p:cNvPr id="8" name="Rectangle 7"/>
          <p:cNvSpPr/>
          <p:nvPr/>
        </p:nvSpPr>
        <p:spPr>
          <a:xfrm>
            <a:off x="357158" y="2500306"/>
            <a:ext cx="84296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Module: FPGA &amp; VHDL</a:t>
            </a:r>
            <a:endParaRPr lang="fr-F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8151223" y="3422469"/>
          <a:ext cx="208280" cy="1410788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141078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5" name="ZoneTexte 24"/>
          <p:cNvSpPr txBox="1"/>
          <p:nvPr/>
        </p:nvSpPr>
        <p:spPr>
          <a:xfrm>
            <a:off x="142844" y="5140123"/>
            <a:ext cx="33591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Dr. Belkacem Samia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Rectangle 30"/>
          <p:cNvSpPr>
            <a:spLocks noChangeArrowheads="1"/>
          </p:cNvSpPr>
          <p:nvPr/>
        </p:nvSpPr>
        <p:spPr bwMode="auto">
          <a:xfrm>
            <a:off x="1643042" y="3786190"/>
            <a:ext cx="5400000" cy="46038"/>
          </a:xfrm>
          <a:prstGeom prst="rect">
            <a:avLst/>
          </a:prstGeom>
          <a:gradFill flip="none" rotWithShape="1">
            <a:gsLst>
              <a:gs pos="0">
                <a:srgbClr val="008000">
                  <a:shade val="30000"/>
                  <a:satMod val="115000"/>
                </a:srgbClr>
              </a:gs>
              <a:gs pos="50000">
                <a:srgbClr val="008000">
                  <a:shade val="67500"/>
                  <a:satMod val="115000"/>
                </a:srgbClr>
              </a:gs>
              <a:gs pos="100000">
                <a:srgbClr val="008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fr-FR">
              <a:cs typeface="Arial" charset="0"/>
            </a:endParaRPr>
          </a:p>
        </p:txBody>
      </p:sp>
      <p:sp>
        <p:nvSpPr>
          <p:cNvPr id="29" name="Rectangle 30"/>
          <p:cNvSpPr>
            <a:spLocks noChangeArrowheads="1"/>
          </p:cNvSpPr>
          <p:nvPr/>
        </p:nvSpPr>
        <p:spPr bwMode="auto">
          <a:xfrm>
            <a:off x="1142976" y="4857760"/>
            <a:ext cx="6480000" cy="46038"/>
          </a:xfrm>
          <a:prstGeom prst="rect">
            <a:avLst/>
          </a:prstGeom>
          <a:gradFill flip="none" rotWithShape="1">
            <a:gsLst>
              <a:gs pos="0">
                <a:srgbClr val="008000">
                  <a:shade val="30000"/>
                  <a:satMod val="115000"/>
                </a:srgbClr>
              </a:gs>
              <a:gs pos="50000">
                <a:srgbClr val="008000">
                  <a:shade val="67500"/>
                  <a:satMod val="115000"/>
                </a:srgbClr>
              </a:gs>
              <a:gs pos="100000">
                <a:srgbClr val="008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fr-FR">
              <a:cs typeface="Arial" charset="0"/>
            </a:endParaRPr>
          </a:p>
        </p:txBody>
      </p:sp>
      <p:sp>
        <p:nvSpPr>
          <p:cNvPr id="30" name="Organigramme : Processus 29"/>
          <p:cNvSpPr/>
          <p:nvPr/>
        </p:nvSpPr>
        <p:spPr bwMode="auto">
          <a:xfrm>
            <a:off x="857224" y="3714752"/>
            <a:ext cx="7643866" cy="1071570"/>
          </a:xfrm>
          <a:prstGeom prst="flowChartProcess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 sz="2800" dirty="0" smtClean="0"/>
          </a:p>
          <a:p>
            <a:pPr algn="ctr">
              <a:defRPr/>
            </a:pPr>
            <a:r>
              <a:rPr lang="fr-FR" sz="2800" dirty="0" smtClean="0">
                <a:solidFill>
                  <a:srgbClr val="FF0000"/>
                </a:solidFill>
                <a:latin typeface="Cambria" pitchFamily="18" charset="0"/>
              </a:rPr>
              <a:t>Chapitre 3: Les réseaux logiques reconfigurables</a:t>
            </a:r>
            <a:endParaRPr lang="fr-FR" sz="28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Les  FPGA</a:t>
            </a:r>
            <a:br>
              <a:rPr lang="fr-FR" dirty="0" smtClean="0">
                <a:solidFill>
                  <a:srgbClr val="FF0000"/>
                </a:solidFill>
              </a:rPr>
            </a:br>
            <a:r>
              <a:rPr lang="fr-FR" dirty="0" smtClean="0">
                <a:solidFill>
                  <a:srgbClr val="FF0000"/>
                </a:solidFill>
              </a:rPr>
              <a:t>« Field Programmable </a:t>
            </a:r>
            <a:r>
              <a:rPr lang="fr-FR" dirty="0" err="1" smtClean="0">
                <a:solidFill>
                  <a:srgbClr val="FF0000"/>
                </a:solidFill>
              </a:rPr>
              <a:t>Gate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Array</a:t>
            </a:r>
            <a:r>
              <a:rPr lang="fr-FR" dirty="0" smtClean="0">
                <a:solidFill>
                  <a:srgbClr val="FF0000"/>
                </a:solidFill>
              </a:rPr>
              <a:t> »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Tx/>
              <a:buNone/>
            </a:pPr>
            <a:r>
              <a:rPr lang="fr-FR" sz="2400" dirty="0" smtClean="0"/>
              <a:t>- Circuit intégré contenant un très grand nombre de     portes logiques organisées en blocs logiques </a:t>
            </a:r>
            <a:r>
              <a:rPr lang="fr-FR" sz="2400" dirty="0" smtClean="0">
                <a:solidFill>
                  <a:srgbClr val="0000FF"/>
                </a:solidFill>
              </a:rPr>
              <a:t>configurables</a:t>
            </a:r>
            <a:r>
              <a:rPr lang="fr-FR" sz="2400" dirty="0" smtClean="0"/>
              <a:t> et </a:t>
            </a:r>
            <a:r>
              <a:rPr lang="fr-FR" sz="2400" dirty="0" smtClean="0">
                <a:solidFill>
                  <a:srgbClr val="0000FF"/>
                </a:solidFill>
              </a:rPr>
              <a:t>interconnectables</a:t>
            </a:r>
            <a:endParaRPr lang="fr-FR" sz="2400" dirty="0" smtClean="0"/>
          </a:p>
          <a:p>
            <a:pPr lvl="1">
              <a:buFontTx/>
              <a:buNone/>
            </a:pPr>
            <a:endParaRPr lang="fr-FR" sz="2400" dirty="0" smtClean="0"/>
          </a:p>
          <a:p>
            <a:pPr lvl="1">
              <a:buFontTx/>
              <a:buNone/>
            </a:pPr>
            <a:r>
              <a:rPr lang="fr-FR" sz="2400" dirty="0" smtClean="0"/>
              <a:t>    « Programmer » un </a:t>
            </a:r>
            <a:r>
              <a:rPr lang="fr-FR" sz="2400" dirty="0" err="1" smtClean="0"/>
              <a:t>fpga</a:t>
            </a:r>
            <a:r>
              <a:rPr lang="fr-FR" sz="2400" dirty="0" smtClean="0"/>
              <a:t>  =  Configurer et interconnecter</a:t>
            </a:r>
          </a:p>
          <a:p>
            <a:pPr lvl="1">
              <a:buFontTx/>
              <a:buNone/>
            </a:pPr>
            <a:r>
              <a:rPr lang="fr-FR" sz="2400" dirty="0" smtClean="0"/>
              <a:t>					        des blocs logiques</a:t>
            </a:r>
          </a:p>
          <a:p>
            <a:pPr lvl="1">
              <a:buFontTx/>
              <a:buNone/>
            </a:pPr>
            <a:r>
              <a:rPr lang="fr-FR" sz="2400" dirty="0" smtClean="0"/>
              <a:t>					   =  « Câblage » sur silicium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1447800" y="304800"/>
            <a:ext cx="6019800" cy="914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685800"/>
            <a:ext cx="7772400" cy="762000"/>
          </a:xfrm>
        </p:spPr>
        <p:txBody>
          <a:bodyPr>
            <a:normAutofit fontScale="90000"/>
          </a:bodyPr>
          <a:lstStyle/>
          <a:p>
            <a:r>
              <a:rPr lang="fr-FR" sz="2800"/>
              <a:t>Architecture des FPGA</a:t>
            </a:r>
            <a:br>
              <a:rPr lang="fr-FR" sz="2800"/>
            </a:br>
            <a:endParaRPr lang="fr-FR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7848600" cy="4419600"/>
          </a:xfrm>
        </p:spPr>
        <p:txBody>
          <a:bodyPr/>
          <a:lstStyle/>
          <a:p>
            <a:pPr lvl="1"/>
            <a:r>
              <a:rPr lang="fr-FR" sz="2400">
                <a:solidFill>
                  <a:srgbClr val="0000FF"/>
                </a:solidFill>
              </a:rPr>
              <a:t>Blocs d ’entrées/sorties « IOB »  configurables</a:t>
            </a:r>
            <a:r>
              <a:rPr lang="fr-FR" sz="2400"/>
              <a:t> </a:t>
            </a:r>
          </a:p>
          <a:p>
            <a:pPr lvl="2"/>
            <a:r>
              <a:rPr lang="fr-FR" sz="2000"/>
              <a:t>Entrée, sortie ou les deux, mémorisation dans une bascule D</a:t>
            </a:r>
          </a:p>
          <a:p>
            <a:pPr lvl="2"/>
            <a:r>
              <a:rPr lang="fr-FR" sz="2000"/>
              <a:t>niveaux logiques LVTTL, LVCMOS, … 3.3V,  2.5V,…</a:t>
            </a:r>
          </a:p>
          <a:p>
            <a:pPr lvl="2"/>
            <a:r>
              <a:rPr lang="fr-FR" sz="2000"/>
              <a:t>pull-up ou pull-down interne sur les entrées</a:t>
            </a:r>
          </a:p>
          <a:p>
            <a:pPr lvl="1"/>
            <a:r>
              <a:rPr lang="fr-FR" sz="2400">
                <a:solidFill>
                  <a:srgbClr val="0000FF"/>
                </a:solidFill>
              </a:rPr>
              <a:t>Blocs logiques  « CLB » configurables</a:t>
            </a:r>
            <a:endParaRPr lang="fr-FR" sz="2400"/>
          </a:p>
          <a:p>
            <a:pPr lvl="2"/>
            <a:r>
              <a:rPr lang="fr-FR" sz="2000"/>
              <a:t>Blocs combinatoires 4 entrées une sortie (en général)</a:t>
            </a:r>
          </a:p>
          <a:p>
            <a:pPr lvl="2"/>
            <a:r>
              <a:rPr lang="fr-FR" sz="2000"/>
              <a:t>Bascules D pour la mémorisation </a:t>
            </a:r>
          </a:p>
          <a:p>
            <a:pPr lvl="1"/>
            <a:r>
              <a:rPr lang="fr-FR" sz="2400">
                <a:solidFill>
                  <a:srgbClr val="0000FF"/>
                </a:solidFill>
              </a:rPr>
              <a:t>Lignes d ’interconnexions    « PSM » configurables</a:t>
            </a:r>
          </a:p>
          <a:p>
            <a:pPr lvl="2"/>
            <a:r>
              <a:rPr lang="fr-FR" sz="2000"/>
              <a:t>lignes courtes  </a:t>
            </a:r>
          </a:p>
          <a:p>
            <a:pPr lvl="2"/>
            <a:r>
              <a:rPr lang="fr-FR" sz="2000"/>
              <a:t>lignes longues</a:t>
            </a:r>
          </a:p>
          <a:p>
            <a:pPr lvl="1"/>
            <a:r>
              <a:rPr lang="fr-FR" sz="2400">
                <a:solidFill>
                  <a:srgbClr val="0000FF"/>
                </a:solidFill>
              </a:rPr>
              <a:t>Options</a:t>
            </a:r>
            <a:r>
              <a:rPr lang="fr-FR" sz="2400"/>
              <a:t> :  multiplicateurs , sram, etc…</a:t>
            </a:r>
          </a:p>
          <a:p>
            <a:pPr lvl="1"/>
            <a:endParaRPr lang="fr-FR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>
            <a:off x="571472" y="428604"/>
            <a:ext cx="7696200" cy="762000"/>
          </a:xfrm>
        </p:spPr>
        <p:txBody>
          <a:bodyPr>
            <a:normAutofit/>
          </a:bodyPr>
          <a:lstStyle/>
          <a:p>
            <a:r>
              <a:rPr lang="fr-FR" sz="2400" dirty="0" smtClean="0">
                <a:solidFill>
                  <a:srgbClr val="FF0000"/>
                </a:solidFill>
              </a:rPr>
              <a:t>Les éléments d’un FPGA</a:t>
            </a:r>
            <a:endParaRPr lang="fr-FR" dirty="0"/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524000"/>
            <a:ext cx="5000625" cy="511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199" name="Line 7"/>
          <p:cNvSpPr>
            <a:spLocks noChangeShapeType="1"/>
          </p:cNvSpPr>
          <p:nvPr/>
        </p:nvSpPr>
        <p:spPr bwMode="auto">
          <a:xfrm flipH="1" flipV="1">
            <a:off x="4648200" y="2971800"/>
            <a:ext cx="15240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>
            <a:off x="5410200" y="2743200"/>
            <a:ext cx="6858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6096000" y="25146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800"/>
              <a:t>Entrée/Sortie (IOB)</a:t>
            </a:r>
            <a:endParaRPr lang="fr-FR"/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6172200" y="35052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800"/>
              <a:t>Bloc logique (CLB)</a:t>
            </a:r>
            <a:endParaRPr lang="fr-FR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 flipV="1">
            <a:off x="4038600" y="4038600"/>
            <a:ext cx="20574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6096000" y="42672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800"/>
              <a:t>Zone d ’interconnexions</a:t>
            </a:r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smtClean="0">
                <a:solidFill>
                  <a:srgbClr val="FF0000"/>
                </a:solidFill>
              </a:rPr>
              <a:t>Les éléments d’un FPGA</a:t>
            </a:r>
            <a:endParaRPr lang="fr-CA" sz="28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1406" y="1600200"/>
            <a:ext cx="4038600" cy="4525963"/>
          </a:xfrm>
        </p:spPr>
        <p:txBody>
          <a:bodyPr>
            <a:normAutofit fontScale="85000" lnSpcReduction="10000"/>
          </a:bodyPr>
          <a:lstStyle/>
          <a:p>
            <a:r>
              <a:rPr lang="fr-CA" dirty="0"/>
              <a:t>Un FPGA est composé à la base de :</a:t>
            </a:r>
          </a:p>
          <a:p>
            <a:pPr lvl="1"/>
            <a:r>
              <a:rPr lang="fr-CA" dirty="0"/>
              <a:t>un réseau de blocs de logique programmable (Configurable </a:t>
            </a:r>
            <a:r>
              <a:rPr lang="fr-CA" dirty="0" err="1"/>
              <a:t>Logic</a:t>
            </a:r>
            <a:r>
              <a:rPr lang="fr-CA" dirty="0"/>
              <a:t> Block </a:t>
            </a:r>
            <a:r>
              <a:rPr lang="en-US" dirty="0">
                <a:sym typeface="Symbol"/>
              </a:rPr>
              <a:t></a:t>
            </a:r>
            <a:r>
              <a:rPr lang="fr-CA" dirty="0"/>
              <a:t> CLB);</a:t>
            </a:r>
          </a:p>
          <a:p>
            <a:pPr lvl="1"/>
            <a:r>
              <a:rPr lang="fr-CA" dirty="0"/>
              <a:t>un réseau d’interconnexions programmables entre les blocs; et</a:t>
            </a:r>
            <a:r>
              <a:rPr lang="fr-CA" dirty="0" smtClean="0"/>
              <a:t>, des </a:t>
            </a:r>
            <a:r>
              <a:rPr lang="fr-CA" dirty="0"/>
              <a:t>blocs d’entrée et de sortie avec le monde extérieur (Input/Output Block – IOB).</a:t>
            </a:r>
          </a:p>
          <a:p>
            <a:r>
              <a:rPr lang="fr-CA" dirty="0"/>
              <a:t>Dans la figure, on a:</a:t>
            </a:r>
          </a:p>
          <a:p>
            <a:pPr lvl="1"/>
            <a:r>
              <a:rPr lang="fr-CA" dirty="0" smtClean="0"/>
              <a:t>12 </a:t>
            </a:r>
            <a:r>
              <a:rPr lang="fr-CA" dirty="0" err="1"/>
              <a:t>IOBs</a:t>
            </a:r>
            <a:r>
              <a:rPr lang="fr-CA" dirty="0"/>
              <a:t>, 3 × 5 </a:t>
            </a:r>
            <a:r>
              <a:rPr lang="fr-CA" dirty="0" err="1" smtClean="0"/>
              <a:t>CLBs</a:t>
            </a:r>
            <a:endParaRPr lang="fr-CA" dirty="0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endParaRPr lang="fr-CA"/>
          </a:p>
        </p:txBody>
      </p:sp>
      <p:pic>
        <p:nvPicPr>
          <p:cNvPr id="5" name="Image 4" descr="fpgatout.wmf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64362" y="1600200"/>
            <a:ext cx="4503439" cy="4656138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="" xmlns:p14="http://schemas.microsoft.com/office/powerpoint/2010/main" val="402458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FPGA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dirty="0" smtClean="0"/>
              <a:t>La figure suivante représente la cellule type de base d'un FPGA. </a:t>
            </a:r>
          </a:p>
          <a:p>
            <a:pPr lvl="1" algn="just"/>
            <a:r>
              <a:rPr lang="fr-FR" dirty="0" smtClean="0"/>
              <a:t>Elle comprend un multiplexeur 8 vers 1 permettant de réaliser n’importe quelle fonction logique combinatoire de 4 variables (appelé LUT : Look Up Table ou encore générateur de fonction).</a:t>
            </a:r>
          </a:p>
          <a:p>
            <a:pPr lvl="1" algn="just"/>
            <a:r>
              <a:rPr lang="fr-FR" dirty="0" smtClean="0"/>
              <a:t>La bascule D permet la réalisation de fonctions logiques séquentielles. </a:t>
            </a:r>
          </a:p>
          <a:p>
            <a:pPr lvl="1" algn="just"/>
            <a:r>
              <a:rPr lang="fr-FR" dirty="0" smtClean="0"/>
              <a:t>La configuration du multiplexeur 2 vers 1 de sortie autorise la sélection des deux types de fonction. 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FPGA: </a:t>
            </a:r>
            <a:r>
              <a:rPr lang="fr-FR" smtClean="0">
                <a:solidFill>
                  <a:srgbClr val="FF0000"/>
                </a:solidFill>
              </a:rPr>
              <a:t>la cellule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35534"/>
            <a:ext cx="4395807" cy="2822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3209772"/>
            <a:ext cx="5500694" cy="3648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</TotalTime>
  <Words>152</Words>
  <Application>Microsoft Office PowerPoint</Application>
  <PresentationFormat>Affichage à l'écran (4:3)</PresentationFormat>
  <Paragraphs>41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Les  FPGA « Field Programmable Gate Array »</vt:lpstr>
      <vt:lpstr>Architecture des FPGA </vt:lpstr>
      <vt:lpstr>Les éléments d’un FPGA</vt:lpstr>
      <vt:lpstr>Les éléments d’un FPGA</vt:lpstr>
      <vt:lpstr>FPGA</vt:lpstr>
      <vt:lpstr>FPGA: la cellule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du cours</dc:title>
  <dc:creator>Utilisateur Windows</dc:creator>
  <cp:lastModifiedBy>Belkacem</cp:lastModifiedBy>
  <cp:revision>118</cp:revision>
  <dcterms:created xsi:type="dcterms:W3CDTF">2017-03-12T13:12:50Z</dcterms:created>
  <dcterms:modified xsi:type="dcterms:W3CDTF">2020-01-16T20:43:58Z</dcterms:modified>
</cp:coreProperties>
</file>