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35"/>
  </p:notes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441" autoAdjust="0"/>
    <p:restoredTop sz="94624" autoAdjust="0"/>
  </p:normalViewPr>
  <p:slideViewPr>
    <p:cSldViewPr>
      <p:cViewPr varScale="1">
        <p:scale>
          <a:sx n="69" d="100"/>
          <a:sy n="69" d="100"/>
        </p:scale>
        <p:origin x="-1422" y="-102"/>
      </p:cViewPr>
      <p:guideLst>
        <p:guide orient="horz" pos="2160"/>
        <p:guide pos="2880"/>
      </p:guideLst>
    </p:cSldViewPr>
  </p:slideViewPr>
  <p:outlineViewPr>
    <p:cViewPr>
      <p:scale>
        <a:sx n="33" d="100"/>
        <a:sy n="33" d="100"/>
      </p:scale>
      <p:origin x="0" y="283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0FA306-FD74-4EED-A0B1-23CAAFA79F18}" type="datetimeFigureOut">
              <a:rPr lang="fr-FR" smtClean="0"/>
              <a:pPr/>
              <a:t>06/03/2016</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717D87-7442-43CB-9416-947DAFC35095}" type="slidenum">
              <a:rPr lang="fr-FR" smtClean="0"/>
              <a:pPr/>
              <a:t>‹N°›</a:t>
            </a:fld>
            <a:endParaRPr lang="fr-F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2717D87-7442-43CB-9416-947DAFC35095}"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2717D87-7442-43CB-9416-947DAFC35095}" type="slidenum">
              <a:rPr lang="fr-FR" smtClean="0"/>
              <a:pPr/>
              <a:t>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06/03/2016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06/03/2016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06/03/2016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06/03/2016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06/03/2016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06/03/2016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4F2A3F3-411E-47A9-91E4-EDC27A9E48F9}" type="datetimeFigureOut">
              <a:rPr lang="fr-FR" smtClean="0"/>
              <a:pPr/>
              <a:t>06/03/2016</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4F2A3F3-411E-47A9-91E4-EDC27A9E48F9}" type="datetimeFigureOut">
              <a:rPr lang="fr-FR" smtClean="0"/>
              <a:pPr/>
              <a:t>06/03/2016</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4F2A3F3-411E-47A9-91E4-EDC27A9E48F9}" type="datetimeFigureOut">
              <a:rPr lang="fr-FR" smtClean="0"/>
              <a:pPr/>
              <a:t>06/03/2016</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06/03/2016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06/03/2016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F2A3F3-411E-47A9-91E4-EDC27A9E48F9}" type="datetimeFigureOut">
              <a:rPr lang="fr-FR" smtClean="0"/>
              <a:pPr/>
              <a:t>06/03/2016</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9170F5-5306-4272-9E73-884391C79E44}" type="slidenum">
              <a:rPr lang="fr-FR" smtClean="0"/>
              <a:pPr/>
              <a:t>‹N°›</a:t>
            </a:fld>
            <a:endParaRPr lang="fr-FR" dirty="0"/>
          </a:p>
        </p:txBody>
      </p:sp>
    </p:spTree>
  </p:cSld>
  <p:clrMap bg1="dk1" tx1="lt1" bg2="dk2"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4282" y="0"/>
            <a:ext cx="7929618" cy="1754326"/>
          </a:xfrm>
          <a:prstGeom prst="rect">
            <a:avLst/>
          </a:prstGeom>
          <a:noFill/>
          <a:ln w="0">
            <a:noFill/>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rtl="1"/>
            <a:r>
              <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جامعة </a:t>
            </a:r>
            <a:r>
              <a:rPr lang="ar-DZ" sz="3600" b="1" cap="none" spc="0"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بومرداس</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rtl="1"/>
            <a:r>
              <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كلية العلوم الاقتصادية، التجارية وعلوم التسيير</a:t>
            </a:r>
          </a:p>
          <a:p>
            <a:pPr algn="ctr" rtl="1"/>
            <a:r>
              <a:rPr lang="ar-DZ"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قسم علوم التسيير </a:t>
            </a:r>
            <a:r>
              <a:rPr lang="ar-DZ" sz="3600" b="1"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ماستر</a:t>
            </a:r>
            <a:r>
              <a:rPr lang="ar-DZ"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 </a:t>
            </a:r>
            <a:r>
              <a:rPr lang="fr-FR"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I</a:t>
            </a:r>
            <a:r>
              <a:rPr lang="ar-DZ"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 إدارة أعمال المؤسسات</a:t>
            </a:r>
            <a:endParaRPr lang="fr-FR" sz="3600" b="1" cap="none" spc="0"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p:txBody>
      </p:sp>
      <p:sp>
        <p:nvSpPr>
          <p:cNvPr id="4" name="AutoShape 9"/>
          <p:cNvSpPr>
            <a:spLocks noGrp="1" noChangeArrowheads="1"/>
          </p:cNvSpPr>
          <p:nvPr>
            <p:ph type="ctrTitle"/>
          </p:nvPr>
        </p:nvSpPr>
        <p:spPr bwMode="auto">
          <a:xfrm>
            <a:off x="500034" y="1785926"/>
            <a:ext cx="8001056" cy="1928826"/>
          </a:xfrm>
          <a:prstGeom prst="roundRect">
            <a:avLst>
              <a:gd name="adj" fmla="val 27056"/>
            </a:avLst>
          </a:prstGeom>
          <a:solidFill>
            <a:schemeClr val="bg2">
              <a:lumMod val="75000"/>
            </a:schemeClr>
          </a:solidFill>
          <a:ln>
            <a:solidFill>
              <a:schemeClr val="tx1"/>
            </a:solidFill>
            <a:headEnd/>
            <a:tailEnd/>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none" anchor="ctr">
            <a:noAutofit/>
          </a:bodyPr>
          <a:lstStyle/>
          <a:p>
            <a:pPr rtl="1"/>
            <a:r>
              <a:rPr lang="ar-DZ" sz="4000" b="1" dirty="0" smtClean="0"/>
              <a:t/>
            </a:r>
            <a:br>
              <a:rPr lang="ar-DZ" sz="4000" b="1" dirty="0" smtClean="0"/>
            </a:br>
            <a:r>
              <a:rPr lang="ar-DZ" sz="4000" b="1" dirty="0" smtClean="0"/>
              <a:t>برنامج مقياس لوحة القيادة الاستشرافية</a:t>
            </a:r>
            <a:r>
              <a:rPr lang="fr-FR" sz="4000" b="1" dirty="0" smtClean="0"/>
              <a:t> </a:t>
            </a:r>
            <a:r>
              <a:rPr lang="ar-DZ" sz="4000" b="1" dirty="0" smtClean="0"/>
              <a:t/>
            </a:r>
            <a:br>
              <a:rPr lang="ar-DZ" sz="4000" b="1" dirty="0" smtClean="0"/>
            </a:br>
            <a:r>
              <a:rPr lang="fr-FR" sz="4000" b="1" dirty="0" err="1" smtClean="0"/>
              <a:t>Balanced</a:t>
            </a:r>
            <a:r>
              <a:rPr lang="fr-FR" sz="4000" b="1" dirty="0" smtClean="0"/>
              <a:t> </a:t>
            </a:r>
            <a:r>
              <a:rPr lang="fr-FR" sz="4000" b="1" dirty="0" err="1" smtClean="0"/>
              <a:t>Scorecard</a:t>
            </a:r>
            <a:r>
              <a:rPr lang="fr-FR" sz="4000" b="1" dirty="0" smtClean="0"/>
              <a:t> (BSC)</a:t>
            </a:r>
            <a:br>
              <a:rPr lang="fr-FR" sz="4000" b="1" dirty="0" smtClean="0"/>
            </a:br>
            <a:endParaRPr lang="fr-FR" sz="4000" dirty="0"/>
          </a:p>
        </p:txBody>
      </p:sp>
      <p:sp>
        <p:nvSpPr>
          <p:cNvPr id="3" name="Sous-titre 2"/>
          <p:cNvSpPr>
            <a:spLocks noGrp="1"/>
          </p:cNvSpPr>
          <p:nvPr>
            <p:ph type="subTitle" idx="1"/>
          </p:nvPr>
        </p:nvSpPr>
        <p:spPr>
          <a:xfrm rot="10800000" flipV="1">
            <a:off x="428596" y="4643446"/>
            <a:ext cx="8143932" cy="2000264"/>
          </a:xfrm>
          <a:solidFill>
            <a:schemeClr val="bg2">
              <a:lumMod val="75000"/>
            </a:schemeClr>
          </a:solidFill>
          <a:ln>
            <a:solidFill>
              <a:schemeClr val="tx1"/>
            </a:solidFill>
          </a:ln>
        </p:spPr>
        <p:style>
          <a:lnRef idx="2">
            <a:schemeClr val="dk1"/>
          </a:lnRef>
          <a:fillRef idx="1">
            <a:schemeClr val="lt1"/>
          </a:fillRef>
          <a:effectRef idx="0">
            <a:schemeClr val="dk1"/>
          </a:effectRef>
          <a:fontRef idx="minor">
            <a:schemeClr val="dk1"/>
          </a:fontRef>
        </p:style>
        <p:txBody>
          <a:bodyPr>
            <a:normAutofit/>
          </a:bodyPr>
          <a:lstStyle/>
          <a:p>
            <a:pPr rtl="1"/>
            <a:r>
              <a:rPr lang="ar-DZ" dirty="0" smtClean="0">
                <a:ln>
                  <a:solidFill>
                    <a:schemeClr val="tx1"/>
                  </a:solidFill>
                </a:ln>
                <a:solidFill>
                  <a:schemeClr val="tx1"/>
                </a:solidFill>
                <a:latin typeface="Simplified Arabic" pitchFamily="18" charset="-78"/>
                <a:cs typeface="Simplified Arabic" pitchFamily="18" charset="-78"/>
              </a:rPr>
              <a:t>إعداد</a:t>
            </a:r>
          </a:p>
          <a:p>
            <a:pPr rtl="1"/>
            <a:r>
              <a:rPr lang="ar-DZ" b="1" dirty="0" smtClean="0">
                <a:ln>
                  <a:solidFill>
                    <a:schemeClr val="tx1"/>
                  </a:solidFill>
                </a:ln>
                <a:solidFill>
                  <a:schemeClr val="tx1"/>
                </a:solidFill>
                <a:latin typeface="Simplified Arabic" pitchFamily="18" charset="-78"/>
                <a:cs typeface="Simplified Arabic" pitchFamily="18" charset="-78"/>
              </a:rPr>
              <a:t>د. عرقوب وعلي</a:t>
            </a:r>
          </a:p>
          <a:p>
            <a:pPr rtl="1"/>
            <a:r>
              <a:rPr lang="ar-DZ" sz="2600" b="1" dirty="0" smtClean="0">
                <a:ln>
                  <a:solidFill>
                    <a:schemeClr val="tx1"/>
                  </a:solidFill>
                </a:ln>
                <a:solidFill>
                  <a:schemeClr val="tx1"/>
                </a:solidFill>
                <a:latin typeface="Simplified Arabic" pitchFamily="18" charset="-78"/>
                <a:cs typeface="Simplified Arabic" pitchFamily="18" charset="-78"/>
              </a:rPr>
              <a:t>جامعة </a:t>
            </a:r>
            <a:r>
              <a:rPr lang="ar-DZ" sz="2600" b="1" dirty="0" err="1" smtClean="0">
                <a:ln>
                  <a:solidFill>
                    <a:schemeClr val="tx1"/>
                  </a:solidFill>
                </a:ln>
                <a:solidFill>
                  <a:schemeClr val="tx1"/>
                </a:solidFill>
                <a:latin typeface="Simplified Arabic" pitchFamily="18" charset="-78"/>
                <a:cs typeface="Simplified Arabic" pitchFamily="18" charset="-78"/>
              </a:rPr>
              <a:t>بومرداس</a:t>
            </a:r>
            <a:endParaRPr lang="ar-DZ" sz="2600"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childTnLst>
                          </p:cTn>
                        </p:par>
                        <p:par>
                          <p:cTn id="8" fill="hold">
                            <p:stCondLst>
                              <p:cond delay="2000"/>
                            </p:stCondLst>
                            <p:childTnLst>
                              <p:par>
                                <p:cTn id="9" presetID="5"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heckerboard(across)">
                                      <p:cBhvr>
                                        <p:cTn id="11" dur="2000"/>
                                        <p:tgtEl>
                                          <p:spTgt spid="4"/>
                                        </p:tgtEl>
                                      </p:cBhvr>
                                    </p:animEffect>
                                  </p:childTnLst>
                                </p:cTn>
                              </p:par>
                              <p:par>
                                <p:cTn id="12" presetID="2" presetClass="entr" presetSubtype="4" fill="hold" grpId="0" nodeType="with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additive="base">
                                        <p:cTn id="14" dur="2000" fill="hold"/>
                                        <p:tgtEl>
                                          <p:spTgt spid="3">
                                            <p:bg/>
                                          </p:spTgt>
                                        </p:tgtEl>
                                        <p:attrNameLst>
                                          <p:attrName>ppt_x</p:attrName>
                                        </p:attrNameLst>
                                      </p:cBhvr>
                                      <p:tavLst>
                                        <p:tav tm="0">
                                          <p:val>
                                            <p:strVal val="#ppt_x"/>
                                          </p:val>
                                        </p:tav>
                                        <p:tav tm="100000">
                                          <p:val>
                                            <p:strVal val="#ppt_x"/>
                                          </p:val>
                                        </p:tav>
                                      </p:tavLst>
                                    </p:anim>
                                    <p:anim calcmode="lin" valueType="num">
                                      <p:cBhvr additive="base">
                                        <p:cTn id="15" dur="2000" fill="hold"/>
                                        <p:tgtEl>
                                          <p:spTgt spid="3">
                                            <p:bg/>
                                          </p:spTgt>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2000" fill="hold"/>
                                        <p:tgtEl>
                                          <p:spTgt spid="3">
                                            <p:txEl>
                                              <p:pRg st="1" end="1"/>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P spid="3" grpId="0" uiExpand="1"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تحديد أبعاد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بعد الزبائن </a:t>
            </a:r>
            <a:r>
              <a:rPr lang="en-US" b="1" dirty="0" smtClean="0">
                <a:solidFill>
                  <a:srgbClr val="FFFF00"/>
                </a:solidFill>
                <a:latin typeface="Simplified Arabic" pitchFamily="18" charset="-78"/>
                <a:cs typeface="Simplified Arabic" pitchFamily="18" charset="-78"/>
              </a:rPr>
              <a:t>(</a:t>
            </a:r>
            <a:r>
              <a:rPr lang="fr-FR" b="1" dirty="0" smtClean="0">
                <a:solidFill>
                  <a:srgbClr val="FFFF00"/>
                </a:solidFill>
                <a:latin typeface="Simplified Arabic" pitchFamily="18" charset="-78"/>
                <a:cs typeface="Simplified Arabic" pitchFamily="18" charset="-78"/>
              </a:rPr>
              <a:t>L'Axe </a:t>
            </a:r>
            <a:r>
              <a:rPr lang="en-US" b="1" dirty="0" smtClean="0">
                <a:solidFill>
                  <a:srgbClr val="FFFF00"/>
                </a:solidFill>
                <a:latin typeface="Simplified Arabic" pitchFamily="18" charset="-78"/>
                <a:cs typeface="Simplified Arabic" pitchFamily="18" charset="-78"/>
              </a:rPr>
              <a:t>Clients</a:t>
            </a:r>
            <a:r>
              <a:rPr lang="en-US" b="1" dirty="0" smtClean="0">
                <a:solidFill>
                  <a:srgbClr val="FFFF00"/>
                </a:solidFill>
                <a:latin typeface="Simplified Arabic" pitchFamily="18" charset="-78"/>
                <a:cs typeface="Simplified Arabic" pitchFamily="18" charset="-78"/>
              </a:rPr>
              <a:t>)</a:t>
            </a:r>
          </a:p>
          <a:p>
            <a:pPr algn="just" rtl="1">
              <a:buNone/>
            </a:pPr>
            <a:r>
              <a:rPr lang="ar-DZ" sz="2500" dirty="0" smtClean="0">
                <a:latin typeface="Simplified Arabic" pitchFamily="18" charset="-78"/>
                <a:cs typeface="Simplified Arabic" pitchFamily="18" charset="-78"/>
              </a:rPr>
              <a:t>يعتبر الزبون طرفا فاعلا أساسيا لا يقل أهمية عن المساهم، حيث أن الإستراتيجيات الحديثة للمؤسسات الرائدة في مجال أعمالها تتمحور حول تحقيق رضا الزبائن وتعزيز ولائهم، لما له من أثر مباشر وقوي على تحسين الأداء المالي للمؤسسة من خلال رفع رقم أعمالها وتحسين </a:t>
            </a:r>
            <a:r>
              <a:rPr lang="ar-DZ" sz="2500" dirty="0" err="1" smtClean="0">
                <a:latin typeface="Simplified Arabic" pitchFamily="18" charset="-78"/>
                <a:cs typeface="Simplified Arabic" pitchFamily="18" charset="-78"/>
              </a:rPr>
              <a:t>مردوديتها</a:t>
            </a:r>
            <a:r>
              <a:rPr lang="ar-DZ" sz="2500" dirty="0" smtClean="0">
                <a:latin typeface="Simplified Arabic" pitchFamily="18" charset="-78"/>
                <a:cs typeface="Simplified Arabic" pitchFamily="18" charset="-78"/>
              </a:rPr>
              <a:t> التجارية وتوسيع حصتها السوقية، ما يفضي إلى تعظيم عوائدها وأرباحها ونتائجها المالية، لذا فإن رضا الزبون عامل أساسي في تحقيق التميز والتفوق وتطوير الأداء المالي والاقتصادي للمؤسسة وتحسين موقعها التنافسي في السوق.</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ولإرضاء الزبائن وتحقيق ولائهم لعلامة المؤسسة وعروضها عليها القيام بتجزئة سوقية للقطاعات المستهدفة، والعمل على تحديد فئات الزبائن المستهدفة، لضمان رفع حصتها السوقية، وتكوين قاعدة عريضة من الزبائن والحفاظ عليهم، والسعي نحو اجتذاب زبائن جدد، إضافة إلى ضمان </a:t>
            </a:r>
            <a:r>
              <a:rPr lang="ar-DZ" sz="2500" dirty="0" err="1" smtClean="0">
                <a:latin typeface="Simplified Arabic" pitchFamily="18" charset="-78"/>
                <a:cs typeface="Simplified Arabic" pitchFamily="18" charset="-78"/>
              </a:rPr>
              <a:t>مردودية</a:t>
            </a:r>
            <a:r>
              <a:rPr lang="ar-DZ" sz="2500" dirty="0" smtClean="0">
                <a:latin typeface="Simplified Arabic" pitchFamily="18" charset="-78"/>
                <a:cs typeface="Simplified Arabic" pitchFamily="18" charset="-78"/>
              </a:rPr>
              <a:t> العلاقة مع الزبائن وتعظيم العوائد المتأتية من هذه العلاقة، وهو ما يساهم في تحسين </a:t>
            </a:r>
            <a:r>
              <a:rPr lang="ar-DZ" sz="2500" dirty="0" err="1" smtClean="0">
                <a:latin typeface="Simplified Arabic" pitchFamily="18" charset="-78"/>
                <a:cs typeface="Simplified Arabic" pitchFamily="18" charset="-78"/>
              </a:rPr>
              <a:t>مردوديتها</a:t>
            </a:r>
            <a:r>
              <a:rPr lang="ar-DZ" sz="2500" dirty="0" smtClean="0">
                <a:latin typeface="Simplified Arabic" pitchFamily="18" charset="-78"/>
                <a:cs typeface="Simplified Arabic" pitchFamily="18" charset="-78"/>
              </a:rPr>
              <a:t> التجارية ونمو مبيعاتها ورقم أعمالها، وتحسين معدل دوران الزبائن، لذا فإن الحرص على تبني إستراتيجيات تسويقية فاعلة في إرضاء الزبون من أولويات أي مؤسسة تبحث عن التفوق والتميز وتحسين موقعها التنافسي، واكتساب ميزة تنافسية هامة مصدرها رضا الزبائن </a:t>
            </a:r>
            <a:r>
              <a:rPr lang="ar-DZ" sz="2500" dirty="0" smtClean="0">
                <a:latin typeface="Simplified Arabic" pitchFamily="18" charset="-78"/>
                <a:cs typeface="Simplified Arabic" pitchFamily="18" charset="-78"/>
              </a:rPr>
              <a:t>وولائهم.</a:t>
            </a:r>
            <a:endParaRPr lang="fr-FR" sz="2500"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تحديد أبعاد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بعد الزبائن </a:t>
            </a:r>
            <a:r>
              <a:rPr lang="en-US" b="1" dirty="0" smtClean="0">
                <a:solidFill>
                  <a:srgbClr val="FFFF00"/>
                </a:solidFill>
                <a:latin typeface="Simplified Arabic" pitchFamily="18" charset="-78"/>
                <a:cs typeface="Simplified Arabic" pitchFamily="18" charset="-78"/>
              </a:rPr>
              <a:t>(</a:t>
            </a:r>
            <a:r>
              <a:rPr lang="fr-FR" b="1" dirty="0" smtClean="0">
                <a:solidFill>
                  <a:srgbClr val="FFFF00"/>
                </a:solidFill>
                <a:latin typeface="Simplified Arabic" pitchFamily="18" charset="-78"/>
                <a:cs typeface="Simplified Arabic" pitchFamily="18" charset="-78"/>
              </a:rPr>
              <a:t>L'Axe </a:t>
            </a:r>
            <a:r>
              <a:rPr lang="en-US" b="1" dirty="0" smtClean="0">
                <a:solidFill>
                  <a:srgbClr val="FFFF00"/>
                </a:solidFill>
                <a:latin typeface="Simplified Arabic" pitchFamily="18" charset="-78"/>
                <a:cs typeface="Simplified Arabic" pitchFamily="18" charset="-78"/>
              </a:rPr>
              <a:t>Clients</a:t>
            </a:r>
            <a:r>
              <a:rPr lang="en-US" b="1" dirty="0" smtClean="0">
                <a:solidFill>
                  <a:srgbClr val="FFFF00"/>
                </a:solidFill>
                <a:latin typeface="Simplified Arabic" pitchFamily="18" charset="-78"/>
                <a:cs typeface="Simplified Arabic" pitchFamily="18" charset="-78"/>
              </a:rPr>
              <a:t>)</a:t>
            </a:r>
            <a:endParaRPr lang="ar-DZ" b="1" dirty="0" smtClean="0">
              <a:solidFill>
                <a:srgbClr val="FFFF00"/>
              </a:solidFill>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ولكسب رضا الزبون وولائه على المؤسسة أن تعظم من القيمة المدركة لديه، وهذا من خلال تقديمها لمنتجات وخدمات ذات جودة عالية بأسعار تنافسية تكون مناسبة لاحتياجات الزبون وتلبيها بشكل عملي إضافة إلى احترام وقت تسليمها وتوفيرها في الوقت المحدد </a:t>
            </a:r>
            <a:r>
              <a:rPr lang="en-US" sz="2400" dirty="0" smtClean="0">
                <a:latin typeface="Simplified Arabic" pitchFamily="18" charset="-78"/>
                <a:cs typeface="Simplified Arabic" pitchFamily="18" charset="-78"/>
              </a:rPr>
              <a:t>(Just In Time)</a:t>
            </a:r>
            <a:r>
              <a:rPr lang="ar-DZ" sz="2400" dirty="0" smtClean="0">
                <a:latin typeface="Simplified Arabic" pitchFamily="18" charset="-78"/>
                <a:cs typeface="Simplified Arabic" pitchFamily="18" charset="-78"/>
              </a:rPr>
              <a:t>، بالموازاة مع هذه الخصائص التي لابد من توفرها في عروض المؤسسة من منتجات وخدمات، عليها أيضا توطيد العلاقة معه وتفعيلها وكسب ثقته </a:t>
            </a:r>
            <a:r>
              <a:rPr lang="ar-DZ" sz="2400" dirty="0" err="1" smtClean="0">
                <a:latin typeface="Simplified Arabic" pitchFamily="18" charset="-78"/>
                <a:cs typeface="Simplified Arabic" pitchFamily="18" charset="-78"/>
              </a:rPr>
              <a:t>بها</a:t>
            </a:r>
            <a:r>
              <a:rPr lang="ar-DZ" sz="2400" dirty="0" smtClean="0">
                <a:latin typeface="Simplified Arabic" pitchFamily="18" charset="-78"/>
                <a:cs typeface="Simplified Arabic" pitchFamily="18" charset="-78"/>
              </a:rPr>
              <a:t>، إضافة إلى تعزيز صورتها في ذهنه وإبراز موقعها كمؤسسة متميزة، ومن الممكن أن التزامها بمسؤوليتها الاجتماعية وإسهامها في التنمية المستدامة تدفع الزبون إلى اعتبارها مؤسسة مواطنة، مما يرفع من صورتها لديه ويزيد إقباله على مختلف عروضها، ويجعله من المدافعين عن علامتها ضد أي هجوم عليها من منافسيها، وهو ما تصبو إليه أي مؤسسة لتسيد </a:t>
            </a:r>
            <a:r>
              <a:rPr lang="ar-DZ" sz="2400" dirty="0" smtClean="0">
                <a:latin typeface="Simplified Arabic" pitchFamily="18" charset="-78"/>
                <a:cs typeface="Simplified Arabic" pitchFamily="18" charset="-78"/>
              </a:rPr>
              <a:t>السوق.</a:t>
            </a:r>
          </a:p>
          <a:p>
            <a:pPr algn="just" rtl="1">
              <a:buNone/>
            </a:pPr>
            <a:r>
              <a:rPr lang="ar-DZ" sz="2300" dirty="0" smtClean="0">
                <a:latin typeface="Simplified Arabic" pitchFamily="18" charset="-78"/>
                <a:cs typeface="Simplified Arabic" pitchFamily="18" charset="-78"/>
              </a:rPr>
              <a:t>ولوحة </a:t>
            </a:r>
            <a:r>
              <a:rPr lang="ar-DZ" sz="2300" dirty="0" smtClean="0">
                <a:latin typeface="Simplified Arabic" pitchFamily="18" charset="-78"/>
                <a:cs typeface="Simplified Arabic" pitchFamily="18" charset="-78"/>
              </a:rPr>
              <a:t>القيادة </a:t>
            </a:r>
            <a:r>
              <a:rPr lang="ar-DZ" sz="2300" dirty="0" err="1" smtClean="0">
                <a:latin typeface="Simplified Arabic" pitchFamily="18" charset="-78"/>
                <a:cs typeface="Simplified Arabic" pitchFamily="18" charset="-78"/>
              </a:rPr>
              <a:t>الاستشرافية</a:t>
            </a:r>
            <a:r>
              <a:rPr lang="ar-DZ" sz="2300" dirty="0" smtClean="0">
                <a:latin typeface="Simplified Arabic" pitchFamily="18" charset="-78"/>
                <a:cs typeface="Simplified Arabic" pitchFamily="18" charset="-78"/>
              </a:rPr>
              <a:t> توفر </a:t>
            </a:r>
            <a:r>
              <a:rPr lang="ar-DZ" sz="2300" dirty="0" smtClean="0">
                <a:latin typeface="Simplified Arabic" pitchFamily="18" charset="-78"/>
                <a:cs typeface="Simplified Arabic" pitchFamily="18" charset="-78"/>
              </a:rPr>
              <a:t>إطارا واضحا لهذا البعد الإستراتيجي، حيث أن مؤشراته ومقاييسه تهتم بصفة أساسية بتحديد مدى فعالية الأداء التسويقي للمؤسسة، ومدى تمكنها من بلوغ مستويات عالية من رضا الزبائن وضمان </a:t>
            </a:r>
            <a:r>
              <a:rPr lang="ar-DZ" sz="2300" dirty="0" err="1" smtClean="0">
                <a:latin typeface="Simplified Arabic" pitchFamily="18" charset="-78"/>
                <a:cs typeface="Simplified Arabic" pitchFamily="18" charset="-78"/>
              </a:rPr>
              <a:t>مردودية</a:t>
            </a:r>
            <a:r>
              <a:rPr lang="ar-DZ" sz="2300" dirty="0" smtClean="0">
                <a:latin typeface="Simplified Arabic" pitchFamily="18" charset="-78"/>
                <a:cs typeface="Simplified Arabic" pitchFamily="18" charset="-78"/>
              </a:rPr>
              <a:t> العلاقة معهم بالنسبة لها، وهذا بقياس مدى تحسن حصتها السوقية ومستوى نمو مبيعاتها ورقم أعمالها، وقياس مستوى رضا زبائنها، ومدى تمكنها من الحفاظ عليهم، واكتساب زبائن جدد، وبصفة خاصة ضمان </a:t>
            </a:r>
            <a:r>
              <a:rPr lang="ar-DZ" sz="2300" dirty="0" err="1" smtClean="0">
                <a:latin typeface="Simplified Arabic" pitchFamily="18" charset="-78"/>
                <a:cs typeface="Simplified Arabic" pitchFamily="18" charset="-78"/>
              </a:rPr>
              <a:t>مردوديتهم</a:t>
            </a:r>
            <a:r>
              <a:rPr lang="ar-DZ" sz="2300" dirty="0" smtClean="0">
                <a:latin typeface="Simplified Arabic" pitchFamily="18" charset="-78"/>
                <a:cs typeface="Simplified Arabic" pitchFamily="18" charset="-78"/>
              </a:rPr>
              <a:t> بتحديد </a:t>
            </a:r>
            <a:r>
              <a:rPr lang="ar-DZ" sz="2300" dirty="0" err="1" smtClean="0">
                <a:latin typeface="Simplified Arabic" pitchFamily="18" charset="-78"/>
                <a:cs typeface="Simplified Arabic" pitchFamily="18" charset="-78"/>
              </a:rPr>
              <a:t>مردودية</a:t>
            </a:r>
            <a:r>
              <a:rPr lang="ar-DZ" sz="2300" dirty="0" smtClean="0">
                <a:latin typeface="Simplified Arabic" pitchFamily="18" charset="-78"/>
                <a:cs typeface="Simplified Arabic" pitchFamily="18" charset="-78"/>
              </a:rPr>
              <a:t> كل جزء سوقي وتتبعها وقياس </a:t>
            </a:r>
            <a:r>
              <a:rPr lang="ar-DZ" sz="2300" dirty="0" err="1" smtClean="0">
                <a:latin typeface="Simplified Arabic" pitchFamily="18" charset="-78"/>
                <a:cs typeface="Simplified Arabic" pitchFamily="18" charset="-78"/>
              </a:rPr>
              <a:t>المردودية</a:t>
            </a:r>
            <a:r>
              <a:rPr lang="ar-DZ" sz="2300" dirty="0" smtClean="0">
                <a:latin typeface="Simplified Arabic" pitchFamily="18" charset="-78"/>
                <a:cs typeface="Simplified Arabic" pitchFamily="18" charset="-78"/>
              </a:rPr>
              <a:t> التجارية المحققة، حيث أن رضا الزبائن وحده لا يكفي إذا لم يكن مصحوبا </a:t>
            </a:r>
            <a:r>
              <a:rPr lang="ar-DZ" sz="2300" dirty="0" err="1" smtClean="0">
                <a:latin typeface="Simplified Arabic" pitchFamily="18" charset="-78"/>
                <a:cs typeface="Simplified Arabic" pitchFamily="18" charset="-78"/>
              </a:rPr>
              <a:t>بمردودية</a:t>
            </a:r>
            <a:r>
              <a:rPr lang="ar-DZ" sz="2300" dirty="0" smtClean="0">
                <a:latin typeface="Simplified Arabic" pitchFamily="18" charset="-78"/>
                <a:cs typeface="Simplified Arabic" pitchFamily="18" charset="-78"/>
              </a:rPr>
              <a:t> جيدة بالنسبة للمؤسسة.</a:t>
            </a:r>
            <a:endParaRPr lang="fr-FR" sz="2300" dirty="0" smtClean="0">
              <a:latin typeface="Simplified Arabic" pitchFamily="18" charset="-78"/>
              <a:cs typeface="Simplified Arabic" pitchFamily="18" charset="-78"/>
            </a:endParaRPr>
          </a:p>
          <a:p>
            <a:pPr algn="just" rtl="1">
              <a:buNone/>
            </a:pPr>
            <a:endParaRPr lang="en-US" sz="2600"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تحديد أبعاد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بعد العمليات الداخلية </a:t>
            </a:r>
            <a:r>
              <a:rPr lang="en-US" b="1" dirty="0" smtClean="0">
                <a:solidFill>
                  <a:srgbClr val="FFFF00"/>
                </a:solidFill>
                <a:latin typeface="Simplified Arabic" pitchFamily="18" charset="-78"/>
                <a:cs typeface="Simplified Arabic" pitchFamily="18" charset="-78"/>
              </a:rPr>
              <a:t>(</a:t>
            </a:r>
            <a:r>
              <a:rPr lang="fr-FR" b="1" dirty="0" smtClean="0">
                <a:solidFill>
                  <a:srgbClr val="FFFF00"/>
                </a:solidFill>
                <a:latin typeface="Simplified Arabic" pitchFamily="18" charset="-78"/>
                <a:cs typeface="Simplified Arabic" pitchFamily="18" charset="-78"/>
              </a:rPr>
              <a:t>L'Axe Processus Internes</a:t>
            </a:r>
            <a:r>
              <a:rPr lang="en-US" b="1" dirty="0" smtClean="0">
                <a:solidFill>
                  <a:srgbClr val="FFFF00"/>
                </a:solidFill>
                <a:latin typeface="Simplified Arabic" pitchFamily="18" charset="-78"/>
                <a:cs typeface="Simplified Arabic" pitchFamily="18" charset="-78"/>
              </a:rPr>
              <a:t>)</a:t>
            </a:r>
            <a:endParaRPr lang="ar-DZ" b="1" dirty="0" smtClean="0">
              <a:solidFill>
                <a:srgbClr val="FFFF00"/>
              </a:solidFill>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يمثل هذا البعد أحد أهم أبعاد </a:t>
            </a:r>
            <a:r>
              <a:rPr lang="ar-DZ" sz="2600" dirty="0" smtClean="0">
                <a:latin typeface="Simplified Arabic" pitchFamily="18" charset="-78"/>
                <a:cs typeface="Simplified Arabic" pitchFamily="18" charset="-78"/>
              </a:rPr>
              <a:t>هذه اللوحة الذي </a:t>
            </a:r>
            <a:r>
              <a:rPr lang="ar-DZ" sz="2600" dirty="0" smtClean="0">
                <a:latin typeface="Simplified Arabic" pitchFamily="18" charset="-78"/>
                <a:cs typeface="Simplified Arabic" pitchFamily="18" charset="-78"/>
              </a:rPr>
              <a:t>يضفي عليه الصفة </a:t>
            </a:r>
            <a:r>
              <a:rPr lang="ar-DZ" sz="2600" dirty="0" err="1" smtClean="0">
                <a:latin typeface="Simplified Arabic" pitchFamily="18" charset="-78"/>
                <a:cs typeface="Simplified Arabic" pitchFamily="18" charset="-78"/>
              </a:rPr>
              <a:t>الاستشرافية</a:t>
            </a:r>
            <a:r>
              <a:rPr lang="ar-DZ" sz="2600" dirty="0" smtClean="0">
                <a:latin typeface="Simplified Arabic" pitchFamily="18" charset="-78"/>
                <a:cs typeface="Simplified Arabic" pitchFamily="18" charset="-78"/>
              </a:rPr>
              <a:t>، حيث أنه يتيح للمؤسسة استشراف أدائها المستقبلي وتحديد العناصر التي هي بحاجة إلى تطوير وتحسين مستمر للنهوض بأدائها الشامل، وبلوغ مستوى الأداء المستهدف والعمل على تجاوزه.</a:t>
            </a:r>
            <a:endParaRPr lang="fr-FR" sz="2600" dirty="0" smtClean="0">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لذا فإن هذا البعد يحرص على اعتماد المؤسسة للأنظمة الإدارية الحديثة التي تمكنها من تطوير أداء مختلف عملياتها وأنشطتها، كإدارة الجودة الشاملة </a:t>
            </a:r>
            <a:r>
              <a:rPr lang="fr-FR" sz="2600" dirty="0" smtClean="0">
                <a:latin typeface="Simplified Arabic" pitchFamily="18" charset="-78"/>
                <a:cs typeface="Simplified Arabic" pitchFamily="18" charset="-78"/>
              </a:rPr>
              <a:t>(TQM)</a:t>
            </a:r>
            <a:r>
              <a:rPr lang="ar-DZ" sz="2600" dirty="0" smtClean="0">
                <a:latin typeface="Simplified Arabic" pitchFamily="18" charset="-78"/>
                <a:cs typeface="Simplified Arabic" pitchFamily="18" charset="-78"/>
              </a:rPr>
              <a:t>، وتقنية إعادة الهندسة </a:t>
            </a:r>
            <a:r>
              <a:rPr lang="fr-FR" sz="2600" dirty="0" smtClean="0">
                <a:latin typeface="Simplified Arabic" pitchFamily="18" charset="-78"/>
                <a:cs typeface="Simplified Arabic" pitchFamily="18" charset="-78"/>
              </a:rPr>
              <a:t>(</a:t>
            </a:r>
            <a:r>
              <a:rPr lang="en-US" sz="2600" dirty="0" smtClean="0">
                <a:latin typeface="Simplified Arabic" pitchFamily="18" charset="-78"/>
                <a:cs typeface="Simplified Arabic" pitchFamily="18" charset="-78"/>
              </a:rPr>
              <a:t>reengineering</a:t>
            </a:r>
            <a:r>
              <a:rPr lang="fr-FR" sz="2600" dirty="0" smtClean="0">
                <a:latin typeface="Simplified Arabic" pitchFamily="18" charset="-78"/>
                <a:cs typeface="Simplified Arabic" pitchFamily="18" charset="-78"/>
              </a:rPr>
              <a:t>)</a:t>
            </a:r>
            <a:r>
              <a:rPr lang="ar-DZ" sz="2600" dirty="0" smtClean="0">
                <a:latin typeface="Simplified Arabic" pitchFamily="18" charset="-78"/>
                <a:cs typeface="Simplified Arabic" pitchFamily="18" charset="-78"/>
              </a:rPr>
              <a:t>، وأنظمة التحسين المستمر </a:t>
            </a:r>
            <a:r>
              <a:rPr lang="fr-FR" sz="2600" dirty="0" smtClean="0">
                <a:latin typeface="Simplified Arabic" pitchFamily="18" charset="-78"/>
                <a:cs typeface="Simplified Arabic" pitchFamily="18" charset="-78"/>
              </a:rPr>
              <a:t>(KAIZEN)</a:t>
            </a:r>
            <a:r>
              <a:rPr lang="ar-DZ" sz="2600" dirty="0" smtClean="0">
                <a:latin typeface="Simplified Arabic" pitchFamily="18" charset="-78"/>
                <a:cs typeface="Simplified Arabic" pitchFamily="18" charset="-78"/>
              </a:rPr>
              <a:t>، والاستفادة من مزاياها لتحسين أداء هذا البعد، وهو ما يساهم في تحقيق رضا كل من مساهمي وزبائن المؤسسة ومختلف الأطراف الفاعلة المرتبطة </a:t>
            </a:r>
            <a:r>
              <a:rPr lang="ar-DZ" sz="2600" dirty="0" err="1" smtClean="0">
                <a:latin typeface="Simplified Arabic" pitchFamily="18" charset="-78"/>
                <a:cs typeface="Simplified Arabic" pitchFamily="18" charset="-78"/>
              </a:rPr>
              <a:t>بها</a:t>
            </a:r>
            <a:r>
              <a:rPr lang="ar-DZ" sz="2600" dirty="0" smtClean="0">
                <a:latin typeface="Simplified Arabic" pitchFamily="18" charset="-78"/>
                <a:cs typeface="Simplified Arabic" pitchFamily="18" charset="-78"/>
              </a:rPr>
              <a:t>.</a:t>
            </a:r>
            <a:endParaRPr lang="fr-FR" sz="2600" dirty="0" smtClean="0">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حيث أن بلوغ أداء مالي متميز وتحسين الأداء التسويقي وإرضاء الزبائن وجعلهم أوفياء لعلامة المؤسسة ولمختلف عروضها، لا يتم إلا بالتحسين المستمر والدائم لأداء مختلف أنشطتها وعملياتها الداخلية، وهو ما يتيح لها التميز والتفوق على منافسيها، وتحقيق ميزة تنافسية مصدرها الإبداع والابتكار في عملياتها الأساسية.</a:t>
            </a:r>
            <a:endParaRPr lang="fr-FR" sz="2600" dirty="0" smtClean="0">
              <a:latin typeface="Simplified Arabic" pitchFamily="18" charset="-78"/>
              <a:cs typeface="Simplified Arabic" pitchFamily="18" charset="-78"/>
            </a:endParaRPr>
          </a:p>
          <a:p>
            <a:pPr algn="just" rtl="1">
              <a:buNone/>
            </a:pPr>
            <a:endParaRPr lang="en-US" sz="2600"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تحديد أبعاد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بعد العمليات الداخلية </a:t>
            </a:r>
            <a:r>
              <a:rPr lang="en-US" b="1" dirty="0" smtClean="0">
                <a:solidFill>
                  <a:srgbClr val="FFFF00"/>
                </a:solidFill>
                <a:latin typeface="Simplified Arabic" pitchFamily="18" charset="-78"/>
                <a:cs typeface="Simplified Arabic" pitchFamily="18" charset="-78"/>
              </a:rPr>
              <a:t>(</a:t>
            </a:r>
            <a:r>
              <a:rPr lang="fr-FR" b="1" dirty="0" smtClean="0">
                <a:solidFill>
                  <a:srgbClr val="FFFF00"/>
                </a:solidFill>
                <a:latin typeface="Simplified Arabic" pitchFamily="18" charset="-78"/>
                <a:cs typeface="Simplified Arabic" pitchFamily="18" charset="-78"/>
              </a:rPr>
              <a:t>L'Axe Processus Internes</a:t>
            </a:r>
            <a:r>
              <a:rPr lang="en-US" b="1" dirty="0" smtClean="0">
                <a:solidFill>
                  <a:srgbClr val="FFFF00"/>
                </a:solidFill>
                <a:latin typeface="Simplified Arabic" pitchFamily="18" charset="-78"/>
                <a:cs typeface="Simplified Arabic" pitchFamily="18" charset="-78"/>
              </a:rPr>
              <a:t>)</a:t>
            </a:r>
            <a:endParaRPr lang="ar-DZ" b="1" dirty="0" smtClean="0">
              <a:solidFill>
                <a:srgbClr val="FFFF00"/>
              </a:solidFill>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ويعتبر </a:t>
            </a:r>
            <a:r>
              <a:rPr lang="fr-FR" sz="2800" dirty="0" smtClean="0">
                <a:latin typeface="Simplified Arabic" pitchFamily="18" charset="-78"/>
                <a:cs typeface="Simplified Arabic" pitchFamily="18" charset="-78"/>
              </a:rPr>
              <a:t>(</a:t>
            </a:r>
            <a:r>
              <a:rPr lang="fr-FR" sz="2800" dirty="0" err="1" smtClean="0">
                <a:latin typeface="Simplified Arabic" pitchFamily="18" charset="-78"/>
                <a:cs typeface="Simplified Arabic" pitchFamily="18" charset="-78"/>
              </a:rPr>
              <a:t>M.Porter</a:t>
            </a:r>
            <a:r>
              <a:rPr lang="fr-FR" sz="2800" dirty="0" smtClean="0">
                <a:latin typeface="Simplified Arabic" pitchFamily="18" charset="-78"/>
                <a:cs typeface="Simplified Arabic" pitchFamily="18" charset="-78"/>
              </a:rPr>
              <a:t>)</a:t>
            </a:r>
            <a:r>
              <a:rPr lang="ar-SA" sz="2800" dirty="0" smtClean="0">
                <a:latin typeface="Simplified Arabic" pitchFamily="18" charset="-78"/>
                <a:cs typeface="Simplified Arabic" pitchFamily="18" charset="-78"/>
              </a:rPr>
              <a:t> </a:t>
            </a:r>
            <a:r>
              <a:rPr lang="ar-DZ" sz="2800" dirty="0" smtClean="0">
                <a:latin typeface="Simplified Arabic" pitchFamily="18" charset="-78"/>
                <a:cs typeface="Simplified Arabic" pitchFamily="18" charset="-78"/>
              </a:rPr>
              <a:t>أول من ابتكر نموذج </a:t>
            </a:r>
            <a:r>
              <a:rPr lang="ar-SA" sz="2800" dirty="0" smtClean="0">
                <a:latin typeface="Simplified Arabic" pitchFamily="18" charset="-78"/>
                <a:cs typeface="Simplified Arabic" pitchFamily="18" charset="-78"/>
              </a:rPr>
              <a:t>سلسلة </a:t>
            </a:r>
            <a:r>
              <a:rPr lang="ar-SA" sz="2800" dirty="0" smtClean="0">
                <a:latin typeface="Simplified Arabic" pitchFamily="18" charset="-78"/>
                <a:cs typeface="Simplified Arabic" pitchFamily="18" charset="-78"/>
              </a:rPr>
              <a:t>القيمة </a:t>
            </a:r>
            <a:r>
              <a:rPr lang="fr-FR" sz="2800" dirty="0" smtClean="0">
                <a:latin typeface="Simplified Arabic" pitchFamily="18" charset="-78"/>
                <a:cs typeface="Simplified Arabic" pitchFamily="18" charset="-78"/>
              </a:rPr>
              <a:t>(La chaine de valeur)</a:t>
            </a:r>
            <a:r>
              <a:rPr lang="ar-SA" sz="2800" dirty="0" smtClean="0">
                <a:latin typeface="Simplified Arabic" pitchFamily="18" charset="-78"/>
                <a:cs typeface="Simplified Arabic" pitchFamily="18" charset="-78"/>
              </a:rPr>
              <a:t>،</a:t>
            </a:r>
            <a:r>
              <a:rPr lang="ar-DZ" sz="2800" dirty="0" smtClean="0">
                <a:latin typeface="Simplified Arabic" pitchFamily="18" charset="-78"/>
                <a:cs typeface="Simplified Arabic" pitchFamily="18" charset="-78"/>
              </a:rPr>
              <a:t> وهي</a:t>
            </a:r>
            <a:r>
              <a:rPr lang="ar-SA" sz="2800" dirty="0" smtClean="0">
                <a:latin typeface="Simplified Arabic" pitchFamily="18" charset="-78"/>
                <a:cs typeface="Simplified Arabic" pitchFamily="18" charset="-78"/>
              </a:rPr>
              <a:t> طريقة تسمح </a:t>
            </a:r>
            <a:r>
              <a:rPr lang="ar-SA" sz="2800" dirty="0" smtClean="0">
                <a:latin typeface="Simplified Arabic" pitchFamily="18" charset="-78"/>
                <a:cs typeface="Simplified Arabic" pitchFamily="18" charset="-78"/>
              </a:rPr>
              <a:t>بالتحليل الداخلي </a:t>
            </a:r>
            <a:r>
              <a:rPr lang="ar-DZ" sz="2800" dirty="0" smtClean="0">
                <a:latin typeface="Simplified Arabic" pitchFamily="18" charset="-78"/>
                <a:cs typeface="Simplified Arabic" pitchFamily="18" charset="-78"/>
              </a:rPr>
              <a:t>للمؤسسة</a:t>
            </a:r>
            <a:r>
              <a:rPr lang="ar-SA" sz="2800" dirty="0" smtClean="0">
                <a:latin typeface="Simplified Arabic" pitchFamily="18" charset="-78"/>
                <a:cs typeface="Simplified Arabic" pitchFamily="18" charset="-78"/>
              </a:rPr>
              <a:t> </a:t>
            </a:r>
            <a:r>
              <a:rPr lang="ar-SA" sz="2800" dirty="0" smtClean="0">
                <a:latin typeface="Simplified Arabic" pitchFamily="18" charset="-78"/>
                <a:cs typeface="Simplified Arabic" pitchFamily="18" charset="-78"/>
              </a:rPr>
              <a:t>للتعرف على سلسلة الأنشطة التي تؤديها، بهدف فهم سلوك التكلفة لديها ومصادرها الحالية والمحتملة للميزة التي تحققها عن منافسيها</a:t>
            </a:r>
            <a:r>
              <a:rPr lang="ar-SA" sz="2800" dirty="0" smtClean="0">
                <a:latin typeface="Simplified Arabic" pitchFamily="18" charset="-78"/>
                <a:cs typeface="Simplified Arabic" pitchFamily="18" charset="-78"/>
              </a:rPr>
              <a:t>.</a:t>
            </a:r>
            <a:endParaRPr lang="ar-DZ" sz="2800" dirty="0" smtClean="0">
              <a:latin typeface="Simplified Arabic" pitchFamily="18" charset="-78"/>
              <a:cs typeface="Simplified Arabic" pitchFamily="18" charset="-78"/>
            </a:endParaRPr>
          </a:p>
          <a:p>
            <a:pPr algn="just" rtl="1">
              <a:buNone/>
            </a:pPr>
            <a:r>
              <a:rPr lang="ar-SA" sz="2800" dirty="0" smtClean="0">
                <a:latin typeface="Simplified Arabic" pitchFamily="18" charset="-78"/>
                <a:cs typeface="Simplified Arabic" pitchFamily="18" charset="-78"/>
              </a:rPr>
              <a:t>وقد قام </a:t>
            </a:r>
            <a:r>
              <a:rPr lang="fr-FR" sz="2800" dirty="0" smtClean="0">
                <a:latin typeface="Simplified Arabic" pitchFamily="18" charset="-78"/>
                <a:cs typeface="Simplified Arabic" pitchFamily="18" charset="-78"/>
              </a:rPr>
              <a:t>(</a:t>
            </a:r>
            <a:r>
              <a:rPr lang="fr-FR" sz="2800" dirty="0" err="1" smtClean="0">
                <a:latin typeface="Simplified Arabic" pitchFamily="18" charset="-78"/>
                <a:cs typeface="Simplified Arabic" pitchFamily="18" charset="-78"/>
              </a:rPr>
              <a:t>M.Poter</a:t>
            </a:r>
            <a:r>
              <a:rPr lang="fr-FR" sz="2800" dirty="0" smtClean="0">
                <a:latin typeface="Simplified Arabic" pitchFamily="18" charset="-78"/>
                <a:cs typeface="Simplified Arabic" pitchFamily="18" charset="-78"/>
              </a:rPr>
              <a:t>)</a:t>
            </a:r>
            <a:r>
              <a:rPr lang="ar-SA" sz="2800" dirty="0" smtClean="0">
                <a:latin typeface="Simplified Arabic" pitchFamily="18" charset="-78"/>
                <a:cs typeface="Simplified Arabic" pitchFamily="18" charset="-78"/>
              </a:rPr>
              <a:t> بتقسيم أنشطة المنظمة إلى نوعين أساسين هما:</a:t>
            </a:r>
            <a:endParaRPr lang="fr-FR" sz="2800" dirty="0" smtClean="0">
              <a:latin typeface="Simplified Arabic" pitchFamily="18" charset="-78"/>
              <a:cs typeface="Simplified Arabic" pitchFamily="18" charset="-78"/>
            </a:endParaRPr>
          </a:p>
          <a:p>
            <a:pPr lvl="0" algn="just" rtl="1">
              <a:buNone/>
            </a:pPr>
            <a:r>
              <a:rPr lang="ar-DZ" sz="2800" b="1" dirty="0" smtClean="0">
                <a:latin typeface="Simplified Arabic" pitchFamily="18" charset="-78"/>
                <a:cs typeface="Simplified Arabic" pitchFamily="18" charset="-78"/>
              </a:rPr>
              <a:t>- </a:t>
            </a:r>
            <a:r>
              <a:rPr lang="ar-SA" sz="2800" b="1" dirty="0" smtClean="0">
                <a:latin typeface="Simplified Arabic" pitchFamily="18" charset="-78"/>
                <a:cs typeface="Simplified Arabic" pitchFamily="18" charset="-78"/>
              </a:rPr>
              <a:t>الأنشطة </a:t>
            </a:r>
            <a:r>
              <a:rPr lang="ar-SA" sz="2800" b="1" dirty="0" smtClean="0">
                <a:latin typeface="Simplified Arabic" pitchFamily="18" charset="-78"/>
                <a:cs typeface="Simplified Arabic" pitchFamily="18" charset="-78"/>
              </a:rPr>
              <a:t>الرئيسية :</a:t>
            </a:r>
            <a:r>
              <a:rPr lang="ar-SA" sz="2800" dirty="0" smtClean="0">
                <a:latin typeface="Simplified Arabic" pitchFamily="18" charset="-78"/>
                <a:cs typeface="Simplified Arabic" pitchFamily="18" charset="-78"/>
              </a:rPr>
              <a:t> وهي الوظائف الأساسية التي لا يمكن لأي منظمة التخلي عنها، وهي متعلقة بتكوين المنتج أو الخدمة وبيعه للزبون وخدمات ما بعد البيع، كوظيفة الإنتاج ووظيفة </a:t>
            </a:r>
            <a:r>
              <a:rPr lang="ar-SA" sz="2800" dirty="0" smtClean="0">
                <a:latin typeface="Simplified Arabic" pitchFamily="18" charset="-78"/>
                <a:cs typeface="Simplified Arabic" pitchFamily="18" charset="-78"/>
              </a:rPr>
              <a:t>التسويق</a:t>
            </a:r>
            <a:r>
              <a:rPr lang="ar-DZ" sz="2800" dirty="0" smtClean="0">
                <a:latin typeface="Simplified Arabic" pitchFamily="18" charset="-78"/>
                <a:cs typeface="Simplified Arabic" pitchFamily="18" charset="-78"/>
              </a:rPr>
              <a:t>؛</a:t>
            </a:r>
            <a:endParaRPr lang="fr-FR" sz="2800" dirty="0" smtClean="0">
              <a:latin typeface="Simplified Arabic" pitchFamily="18" charset="-78"/>
              <a:cs typeface="Simplified Arabic" pitchFamily="18" charset="-78"/>
            </a:endParaRPr>
          </a:p>
          <a:p>
            <a:pPr algn="just" rtl="1">
              <a:buNone/>
            </a:pPr>
            <a:r>
              <a:rPr lang="ar-DZ" sz="2800" b="1" dirty="0" smtClean="0">
                <a:latin typeface="Simplified Arabic" pitchFamily="18" charset="-78"/>
                <a:cs typeface="Simplified Arabic" pitchFamily="18" charset="-78"/>
              </a:rPr>
              <a:t>- </a:t>
            </a:r>
            <a:r>
              <a:rPr lang="ar-SA" sz="2800" b="1" dirty="0" smtClean="0">
                <a:latin typeface="Simplified Arabic" pitchFamily="18" charset="-78"/>
                <a:cs typeface="Simplified Arabic" pitchFamily="18" charset="-78"/>
              </a:rPr>
              <a:t>الأنشطة </a:t>
            </a:r>
            <a:r>
              <a:rPr lang="ar-SA" sz="2800" b="1" dirty="0" smtClean="0">
                <a:latin typeface="Simplified Arabic" pitchFamily="18" charset="-78"/>
                <a:cs typeface="Simplified Arabic" pitchFamily="18" charset="-78"/>
              </a:rPr>
              <a:t>الداعمة</a:t>
            </a:r>
            <a:r>
              <a:rPr lang="ar-SA" sz="2800" dirty="0" smtClean="0">
                <a:latin typeface="Simplified Arabic" pitchFamily="18" charset="-78"/>
                <a:cs typeface="Simplified Arabic" pitchFamily="18" charset="-78"/>
              </a:rPr>
              <a:t>: تتمثل في الوظائف الإدارية </a:t>
            </a:r>
            <a:r>
              <a:rPr lang="ar-SA" sz="2800" dirty="0" smtClean="0">
                <a:latin typeface="Simplified Arabic" pitchFamily="18" charset="-78"/>
                <a:cs typeface="Simplified Arabic" pitchFamily="18" charset="-78"/>
              </a:rPr>
              <a:t>المدعمة </a:t>
            </a:r>
            <a:r>
              <a:rPr lang="ar-SA" sz="2800" dirty="0" smtClean="0">
                <a:latin typeface="Simplified Arabic" pitchFamily="18" charset="-78"/>
                <a:cs typeface="Simplified Arabic" pitchFamily="18" charset="-78"/>
              </a:rPr>
              <a:t>للوظائف الرئيسية، عن طريق تأمين شراء وسائل الإنتاج، </a:t>
            </a:r>
            <a:r>
              <a:rPr lang="ar-DZ" sz="2800" dirty="0" smtClean="0">
                <a:latin typeface="Simplified Arabic" pitchFamily="18" charset="-78"/>
                <a:cs typeface="Simplified Arabic" pitchFamily="18" charset="-78"/>
              </a:rPr>
              <a:t>وإدارة الموارد، والوسائل</a:t>
            </a:r>
            <a:r>
              <a:rPr lang="ar-SA" sz="2800" dirty="0" smtClean="0">
                <a:latin typeface="Simplified Arabic" pitchFamily="18" charset="-78"/>
                <a:cs typeface="Simplified Arabic" pitchFamily="18" charset="-78"/>
              </a:rPr>
              <a:t> </a:t>
            </a:r>
            <a:r>
              <a:rPr lang="ar-SA" sz="2800" dirty="0" smtClean="0">
                <a:latin typeface="Simplified Arabic" pitchFamily="18" charset="-78"/>
                <a:cs typeface="Simplified Arabic" pitchFamily="18" charset="-78"/>
              </a:rPr>
              <a:t>التكنولوجية والموارد البشرية، كوظيفة التموين ووظيفة الموارد </a:t>
            </a:r>
            <a:r>
              <a:rPr lang="ar-SA" sz="2800" dirty="0" smtClean="0">
                <a:latin typeface="Simplified Arabic" pitchFamily="18" charset="-78"/>
                <a:cs typeface="Simplified Arabic" pitchFamily="18" charset="-78"/>
              </a:rPr>
              <a:t>البشرية</a:t>
            </a:r>
            <a:r>
              <a:rPr lang="ar-DZ" sz="2800" dirty="0" smtClean="0">
                <a:latin typeface="Simplified Arabic" pitchFamily="18" charset="-78"/>
                <a:cs typeface="Simplified Arabic" pitchFamily="18" charset="-78"/>
              </a:rPr>
              <a:t>.</a:t>
            </a:r>
            <a:endParaRPr lang="fr-FR" sz="2800" dirty="0" smtClean="0">
              <a:latin typeface="Simplified Arabic" pitchFamily="18" charset="-78"/>
              <a:cs typeface="Simplified Arabic" pitchFamily="18" charset="-78"/>
            </a:endParaRPr>
          </a:p>
          <a:p>
            <a:pPr algn="just" rtl="1">
              <a:buNone/>
            </a:pPr>
            <a:endParaRPr lang="en-US" sz="2600"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تحديد أبعاد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بعد العمليات الداخلية </a:t>
            </a:r>
            <a:r>
              <a:rPr lang="en-US" b="1" dirty="0" smtClean="0">
                <a:solidFill>
                  <a:srgbClr val="FFFF00"/>
                </a:solidFill>
                <a:latin typeface="Simplified Arabic" pitchFamily="18" charset="-78"/>
                <a:cs typeface="Simplified Arabic" pitchFamily="18" charset="-78"/>
              </a:rPr>
              <a:t>(</a:t>
            </a:r>
            <a:r>
              <a:rPr lang="fr-FR" b="1" dirty="0" smtClean="0">
                <a:solidFill>
                  <a:srgbClr val="FFFF00"/>
                </a:solidFill>
                <a:latin typeface="Simplified Arabic" pitchFamily="18" charset="-78"/>
                <a:cs typeface="Simplified Arabic" pitchFamily="18" charset="-78"/>
              </a:rPr>
              <a:t>L'Axe Processus Internes</a:t>
            </a:r>
            <a:r>
              <a:rPr lang="en-US" b="1" dirty="0" smtClean="0">
                <a:solidFill>
                  <a:srgbClr val="FFFF00"/>
                </a:solidFill>
                <a:latin typeface="Simplified Arabic" pitchFamily="18" charset="-78"/>
                <a:cs typeface="Simplified Arabic" pitchFamily="18" charset="-78"/>
              </a:rPr>
              <a:t>)</a:t>
            </a:r>
            <a:endParaRPr lang="ar-DZ" b="1" dirty="0" smtClean="0">
              <a:solidFill>
                <a:srgbClr val="FFFF00"/>
              </a:solidFill>
              <a:latin typeface="Simplified Arabic" pitchFamily="18" charset="-78"/>
              <a:cs typeface="Simplified Arabic" pitchFamily="18" charset="-78"/>
            </a:endParaRPr>
          </a:p>
          <a:p>
            <a:pPr algn="just" rtl="1">
              <a:buNone/>
            </a:pPr>
            <a:r>
              <a:rPr lang="ar-DZ" sz="2900" dirty="0" smtClean="0">
                <a:latin typeface="Simplified Arabic" pitchFamily="18" charset="-78"/>
                <a:cs typeface="Simplified Arabic" pitchFamily="18" charset="-78"/>
              </a:rPr>
              <a:t>وانطلاقا من أهمية سلسلة القيمة ودور العمليات الأساسية في خلق القيمة المضافة، قام مؤسسا لوحة القيادة المستقبلية </a:t>
            </a:r>
            <a:r>
              <a:rPr lang="fr-FR" sz="2900" dirty="0" smtClean="0">
                <a:latin typeface="Simplified Arabic" pitchFamily="18" charset="-78"/>
                <a:cs typeface="Simplified Arabic" pitchFamily="18" charset="-78"/>
              </a:rPr>
              <a:t>(</a:t>
            </a:r>
            <a:r>
              <a:rPr lang="en-US" sz="2900" dirty="0" smtClean="0">
                <a:latin typeface="Simplified Arabic" pitchFamily="18" charset="-78"/>
                <a:cs typeface="Simplified Arabic" pitchFamily="18" charset="-78"/>
              </a:rPr>
              <a:t>Balanced Scorecard</a:t>
            </a:r>
            <a:r>
              <a:rPr lang="fr-FR" sz="2900" dirty="0" smtClean="0">
                <a:latin typeface="Simplified Arabic" pitchFamily="18" charset="-78"/>
                <a:cs typeface="Simplified Arabic" pitchFamily="18" charset="-78"/>
              </a:rPr>
              <a:t>)</a:t>
            </a:r>
            <a:r>
              <a:rPr lang="ar-DZ" sz="2900" dirty="0" smtClean="0">
                <a:latin typeface="Simplified Arabic" pitchFamily="18" charset="-78"/>
                <a:cs typeface="Simplified Arabic" pitchFamily="18" charset="-78"/>
              </a:rPr>
              <a:t> باقتراح نموذج سلسلة القيمة للعمليات الداخلية التي تتناسب مع هذا البعد، حيث أن كلا من </a:t>
            </a:r>
            <a:r>
              <a:rPr lang="fr-FR" sz="2900" dirty="0" smtClean="0">
                <a:latin typeface="Simplified Arabic" pitchFamily="18" charset="-78"/>
                <a:cs typeface="Simplified Arabic" pitchFamily="18" charset="-78"/>
              </a:rPr>
              <a:t>(ROBERT.S.KAPLAN)</a:t>
            </a:r>
            <a:r>
              <a:rPr lang="ar-DZ" sz="2900" dirty="0" smtClean="0">
                <a:latin typeface="Simplified Arabic" pitchFamily="18" charset="-78"/>
                <a:cs typeface="Simplified Arabic" pitchFamily="18" charset="-78"/>
              </a:rPr>
              <a:t> </a:t>
            </a:r>
            <a:r>
              <a:rPr lang="ar-DZ" sz="2900" dirty="0" smtClean="0">
                <a:latin typeface="Simplified Arabic" pitchFamily="18" charset="-78"/>
                <a:cs typeface="Simplified Arabic" pitchFamily="18" charset="-78"/>
              </a:rPr>
              <a:t>و</a:t>
            </a:r>
            <a:r>
              <a:rPr lang="fr-FR" sz="2900" dirty="0" smtClean="0">
                <a:latin typeface="Simplified Arabic" pitchFamily="18" charset="-78"/>
                <a:cs typeface="Simplified Arabic" pitchFamily="18" charset="-78"/>
              </a:rPr>
              <a:t>(DAVID.P.NORTON</a:t>
            </a:r>
            <a:r>
              <a:rPr lang="fr-FR" sz="2900" dirty="0" smtClean="0">
                <a:latin typeface="Simplified Arabic" pitchFamily="18" charset="-78"/>
                <a:cs typeface="Simplified Arabic" pitchFamily="18" charset="-78"/>
              </a:rPr>
              <a:t>)</a:t>
            </a:r>
            <a:r>
              <a:rPr lang="ar-DZ" sz="2900" dirty="0" smtClean="0">
                <a:latin typeface="Simplified Arabic" pitchFamily="18" charset="-78"/>
                <a:cs typeface="Simplified Arabic" pitchFamily="18" charset="-78"/>
              </a:rPr>
              <a:t> حاولا تطوير سلسلة القيمة بما يتوافق مع أهداف هذا البعد في تحسين مختلف أنشطة المؤسسة ويكفل إرضاء مساهميها وزبائنها. </a:t>
            </a:r>
            <a:endParaRPr lang="fr-FR" sz="2900" dirty="0" smtClean="0">
              <a:latin typeface="Simplified Arabic" pitchFamily="18" charset="-78"/>
              <a:cs typeface="Simplified Arabic" pitchFamily="18" charset="-78"/>
            </a:endParaRPr>
          </a:p>
          <a:p>
            <a:pPr algn="just" rtl="1">
              <a:buNone/>
            </a:pPr>
            <a:r>
              <a:rPr lang="ar-DZ" sz="2900" dirty="0" smtClean="0">
                <a:latin typeface="Simplified Arabic" pitchFamily="18" charset="-78"/>
                <a:cs typeface="Simplified Arabic" pitchFamily="18" charset="-78"/>
              </a:rPr>
              <a:t>وتمر سلسلة الأنشطة المكونة لمسار تفعيل العمليات الداخلية بثلاث مراحل أساسية، تتمثل في:</a:t>
            </a:r>
            <a:endParaRPr lang="fr-FR" sz="2900" dirty="0" smtClean="0">
              <a:latin typeface="Simplified Arabic" pitchFamily="18" charset="-78"/>
              <a:cs typeface="Simplified Arabic" pitchFamily="18" charset="-78"/>
            </a:endParaRPr>
          </a:p>
          <a:p>
            <a:pPr algn="just" rtl="1">
              <a:buFont typeface="Wingdings" pitchFamily="2" charset="2"/>
              <a:buChar char="v"/>
            </a:pPr>
            <a:r>
              <a:rPr lang="ar-DZ" sz="2900" b="1" dirty="0" smtClean="0">
                <a:solidFill>
                  <a:srgbClr val="FFC000"/>
                </a:solidFill>
                <a:latin typeface="Simplified Arabic" pitchFamily="18" charset="-78"/>
                <a:cs typeface="Simplified Arabic" pitchFamily="18" charset="-78"/>
              </a:rPr>
              <a:t>مرحلة البحث والتطوير</a:t>
            </a:r>
          </a:p>
          <a:p>
            <a:pPr algn="just" rtl="1">
              <a:buFont typeface="Wingdings" pitchFamily="2" charset="2"/>
              <a:buChar char="v"/>
            </a:pPr>
            <a:r>
              <a:rPr lang="ar-DZ" sz="2900" b="1" dirty="0" smtClean="0">
                <a:solidFill>
                  <a:srgbClr val="FFC000"/>
                </a:solidFill>
                <a:latin typeface="Simplified Arabic" pitchFamily="18" charset="-78"/>
                <a:cs typeface="Simplified Arabic" pitchFamily="18" charset="-78"/>
              </a:rPr>
              <a:t>مرحلة الإنتاج</a:t>
            </a:r>
          </a:p>
          <a:p>
            <a:pPr algn="just" rtl="1">
              <a:buFont typeface="Wingdings" pitchFamily="2" charset="2"/>
              <a:buChar char="v"/>
            </a:pPr>
            <a:r>
              <a:rPr lang="ar-DZ" sz="2900" b="1" dirty="0" smtClean="0">
                <a:solidFill>
                  <a:srgbClr val="FFC000"/>
                </a:solidFill>
                <a:latin typeface="Simplified Arabic" pitchFamily="18" charset="-78"/>
                <a:cs typeface="Simplified Arabic" pitchFamily="18" charset="-78"/>
              </a:rPr>
              <a:t>مرحلة خدمات ما بعد البيع</a:t>
            </a:r>
            <a:endParaRPr lang="en-US" sz="2900" b="1" dirty="0" smtClean="0">
              <a:solidFill>
                <a:srgbClr val="FFC0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تحديد أبعاد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بعد </a:t>
            </a:r>
            <a:r>
              <a:rPr lang="ar-DZ" b="1" dirty="0" smtClean="0">
                <a:solidFill>
                  <a:srgbClr val="FFFF00"/>
                </a:solidFill>
                <a:latin typeface="Simplified Arabic" pitchFamily="18" charset="-78"/>
                <a:cs typeface="Simplified Arabic" pitchFamily="18" charset="-78"/>
              </a:rPr>
              <a:t>التعلم والنمو (</a:t>
            </a:r>
            <a:r>
              <a:rPr lang="ar-DZ" b="1" dirty="0" err="1" smtClean="0">
                <a:solidFill>
                  <a:srgbClr val="FFFF00"/>
                </a:solidFill>
                <a:latin typeface="Simplified Arabic" pitchFamily="18" charset="-78"/>
                <a:cs typeface="Simplified Arabic" pitchFamily="18" charset="-78"/>
              </a:rPr>
              <a:t>التمهين</a:t>
            </a:r>
            <a:r>
              <a:rPr lang="ar-DZ" b="1" dirty="0" smtClean="0">
                <a:solidFill>
                  <a:srgbClr val="FFFF00"/>
                </a:solidFill>
                <a:latin typeface="Simplified Arabic" pitchFamily="18" charset="-78"/>
                <a:cs typeface="Simplified Arabic" pitchFamily="18" charset="-78"/>
              </a:rPr>
              <a:t> التنظيمي) </a:t>
            </a:r>
            <a:r>
              <a:rPr lang="en-US" b="1" dirty="0" smtClean="0">
                <a:solidFill>
                  <a:srgbClr val="FFFF00"/>
                </a:solidFill>
                <a:latin typeface="Simplified Arabic" pitchFamily="18" charset="-78"/>
                <a:cs typeface="Simplified Arabic" pitchFamily="18" charset="-78"/>
              </a:rPr>
              <a:t>(</a:t>
            </a:r>
            <a:r>
              <a:rPr lang="fr-FR" b="1" dirty="0" smtClean="0">
                <a:solidFill>
                  <a:srgbClr val="FFFF00"/>
                </a:solidFill>
                <a:latin typeface="Simplified Arabic" pitchFamily="18" charset="-78"/>
                <a:cs typeface="Simplified Arabic" pitchFamily="18" charset="-78"/>
              </a:rPr>
              <a:t>L'Axe </a:t>
            </a:r>
            <a:r>
              <a:rPr lang="fr-FR" b="1" dirty="0" smtClean="0">
                <a:solidFill>
                  <a:srgbClr val="FFFF00"/>
                </a:solidFill>
                <a:latin typeface="Simplified Arabic" pitchFamily="18" charset="-78"/>
                <a:cs typeface="Simplified Arabic" pitchFamily="18" charset="-78"/>
              </a:rPr>
              <a:t>Apprentissage </a:t>
            </a:r>
            <a:r>
              <a:rPr lang="fr-FR" b="1" dirty="0" smtClean="0">
                <a:solidFill>
                  <a:srgbClr val="FFFF00"/>
                </a:solidFill>
                <a:latin typeface="Simplified Arabic" pitchFamily="18" charset="-78"/>
                <a:cs typeface="Simplified Arabic" pitchFamily="18" charset="-78"/>
              </a:rPr>
              <a:t>Organisationnel</a:t>
            </a:r>
            <a:r>
              <a:rPr lang="en-US" b="1" dirty="0" smtClean="0">
                <a:solidFill>
                  <a:srgbClr val="FFFF00"/>
                </a:solidFill>
                <a:latin typeface="Simplified Arabic" pitchFamily="18" charset="-78"/>
                <a:cs typeface="Simplified Arabic" pitchFamily="18" charset="-78"/>
              </a:rPr>
              <a:t>)</a:t>
            </a:r>
            <a:endParaRPr lang="ar-DZ" b="1" dirty="0" smtClean="0">
              <a:solidFill>
                <a:srgbClr val="FFFF00"/>
              </a:solidFill>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يتكامل هذا البعد مع البعد السابق، ويعتبر تحسين أدائه شرطا لازما لتحسين أداء بعد العمليات الداخلية، حيث أنه لا يمكن تطوير مسار عمليات وأنشطة المؤسسة والتحسين المستمر لها إلا بضمان تكوين وتحفيز </a:t>
            </a:r>
            <a:r>
              <a:rPr lang="ar-DZ" sz="2600" dirty="0" err="1" smtClean="0">
                <a:latin typeface="Simplified Arabic" pitchFamily="18" charset="-78"/>
                <a:cs typeface="Simplified Arabic" pitchFamily="18" charset="-78"/>
              </a:rPr>
              <a:t>وتمهين</a:t>
            </a:r>
            <a:r>
              <a:rPr lang="ar-DZ" sz="2600" dirty="0" smtClean="0">
                <a:latin typeface="Simplified Arabic" pitchFamily="18" charset="-78"/>
                <a:cs typeface="Simplified Arabic" pitchFamily="18" charset="-78"/>
              </a:rPr>
              <a:t> وتعليم فاعل لمواردها البشرية ودفعهم نحو الإبداع والابتكار، ويطلق عليه بالإنجليزية   </a:t>
            </a:r>
            <a:r>
              <a:rPr lang="fr-FR" sz="2600" dirty="0" smtClean="0">
                <a:latin typeface="Simplified Arabic" pitchFamily="18" charset="-78"/>
                <a:cs typeface="Simplified Arabic" pitchFamily="18" charset="-78"/>
              </a:rPr>
              <a:t>(Innovation and Learning Perspective)</a:t>
            </a:r>
            <a:r>
              <a:rPr lang="ar-DZ" sz="2600" dirty="0" smtClean="0">
                <a:latin typeface="Simplified Arabic" pitchFamily="18" charset="-78"/>
                <a:cs typeface="Simplified Arabic" pitchFamily="18" charset="-78"/>
              </a:rPr>
              <a:t> أي بعد الابتكار والتعلم، بينما يطلق عليه بالفرنسية </a:t>
            </a:r>
            <a:r>
              <a:rPr lang="en-US" sz="2600" dirty="0" smtClean="0">
                <a:latin typeface="Simplified Arabic" pitchFamily="18" charset="-78"/>
                <a:cs typeface="Simplified Arabic" pitchFamily="18" charset="-78"/>
              </a:rPr>
              <a:t>(</a:t>
            </a:r>
            <a:r>
              <a:rPr lang="fr-FR" sz="2600" dirty="0" smtClean="0">
                <a:latin typeface="Simplified Arabic" pitchFamily="18" charset="-78"/>
                <a:cs typeface="Simplified Arabic" pitchFamily="18" charset="-78"/>
              </a:rPr>
              <a:t>L'Axe Apprentissage Organisationnel</a:t>
            </a:r>
            <a:r>
              <a:rPr lang="en-US" sz="2600" dirty="0" smtClean="0">
                <a:latin typeface="Simplified Arabic" pitchFamily="18" charset="-78"/>
                <a:cs typeface="Simplified Arabic" pitchFamily="18" charset="-78"/>
              </a:rPr>
              <a:t>)</a:t>
            </a:r>
            <a:r>
              <a:rPr lang="ar-DZ" sz="2600" dirty="0" smtClean="0">
                <a:latin typeface="Simplified Arabic" pitchFamily="18" charset="-78"/>
                <a:cs typeface="Simplified Arabic" pitchFamily="18" charset="-78"/>
              </a:rPr>
              <a:t> أي بعد </a:t>
            </a:r>
            <a:r>
              <a:rPr lang="ar-DZ" sz="2600" dirty="0" err="1" smtClean="0">
                <a:latin typeface="Simplified Arabic" pitchFamily="18" charset="-78"/>
                <a:cs typeface="Simplified Arabic" pitchFamily="18" charset="-78"/>
              </a:rPr>
              <a:t>التمهين</a:t>
            </a:r>
            <a:r>
              <a:rPr lang="ar-DZ" sz="2600" dirty="0" smtClean="0">
                <a:latin typeface="Simplified Arabic" pitchFamily="18" charset="-78"/>
                <a:cs typeface="Simplified Arabic" pitchFamily="18" charset="-78"/>
              </a:rPr>
              <a:t> التنظيمي، وللتوفيق بين الترجمتين وحرصا على الحفاظ على الهدف الأساسي لهذا البعد يطلق عليه أغلب الكتاب بعد التعلم والنمو، باعتبار أن </a:t>
            </a:r>
            <a:r>
              <a:rPr lang="ar-DZ" sz="2600" dirty="0" err="1" smtClean="0">
                <a:latin typeface="Simplified Arabic" pitchFamily="18" charset="-78"/>
                <a:cs typeface="Simplified Arabic" pitchFamily="18" charset="-78"/>
              </a:rPr>
              <a:t>التمهين</a:t>
            </a:r>
            <a:r>
              <a:rPr lang="ar-DZ" sz="2600" dirty="0" smtClean="0">
                <a:latin typeface="Simplified Arabic" pitchFamily="18" charset="-78"/>
                <a:cs typeface="Simplified Arabic" pitchFamily="18" charset="-78"/>
              </a:rPr>
              <a:t> صورة من صور تعلم الموارد البشرية، والابتكار أحد أهم متطلبات النمو</a:t>
            </a:r>
            <a:r>
              <a:rPr lang="ar-DZ" sz="2600" dirty="0" smtClean="0">
                <a:latin typeface="Simplified Arabic" pitchFamily="18" charset="-78"/>
                <a:cs typeface="Simplified Arabic" pitchFamily="18" charset="-78"/>
              </a:rPr>
              <a:t>.</a:t>
            </a:r>
          </a:p>
          <a:p>
            <a:pPr algn="just" rtl="1">
              <a:buNone/>
            </a:pPr>
            <a:r>
              <a:rPr lang="ar-DZ" sz="2600" dirty="0" smtClean="0">
                <a:latin typeface="Simplified Arabic" pitchFamily="18" charset="-78"/>
                <a:cs typeface="Simplified Arabic" pitchFamily="18" charset="-78"/>
              </a:rPr>
              <a:t>وتتمثل أهمية هذا البعد في توفير الموارد البشرية ذات الكفاءة العالية والمهارة اللازمة لتحسين مختلف عمليات وأنشطة المؤسسة وتفعيل مسار الإبداع والابتكار </a:t>
            </a:r>
            <a:r>
              <a:rPr lang="ar-DZ" sz="2600" dirty="0" err="1" smtClean="0">
                <a:latin typeface="Simplified Arabic" pitchFamily="18" charset="-78"/>
                <a:cs typeface="Simplified Arabic" pitchFamily="18" charset="-78"/>
              </a:rPr>
              <a:t>بها</a:t>
            </a:r>
            <a:r>
              <a:rPr lang="ar-DZ" sz="2600" dirty="0" smtClean="0">
                <a:latin typeface="Simplified Arabic" pitchFamily="18" charset="-78"/>
                <a:cs typeface="Simplified Arabic" pitchFamily="18" charset="-78"/>
              </a:rPr>
              <a:t>، إضافة إلى عمله على إشراك عمال المؤسسة في تحسين مستوى أدائها الشامل، وإكسابها ميزة تنافسية هامة مصدرها الإبداع والابتكار والتطوير والتجديد.</a:t>
            </a:r>
            <a:endParaRPr lang="fr-FR" sz="2600" dirty="0" smtClean="0">
              <a:latin typeface="Simplified Arabic" pitchFamily="18" charset="-78"/>
              <a:cs typeface="Simplified Arabic" pitchFamily="18" charset="-78"/>
            </a:endParaRPr>
          </a:p>
          <a:p>
            <a:pPr algn="just" rtl="1">
              <a:buNone/>
            </a:pPr>
            <a:endParaRPr lang="fr-FR" sz="2400" dirty="0" smtClean="0">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تحديد أبعاد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بعد </a:t>
            </a:r>
            <a:r>
              <a:rPr lang="ar-DZ" b="1" dirty="0" smtClean="0">
                <a:solidFill>
                  <a:srgbClr val="FFFF00"/>
                </a:solidFill>
                <a:latin typeface="Simplified Arabic" pitchFamily="18" charset="-78"/>
                <a:cs typeface="Simplified Arabic" pitchFamily="18" charset="-78"/>
              </a:rPr>
              <a:t>التعلم والنمو (</a:t>
            </a:r>
            <a:r>
              <a:rPr lang="ar-DZ" b="1" dirty="0" err="1" smtClean="0">
                <a:solidFill>
                  <a:srgbClr val="FFFF00"/>
                </a:solidFill>
                <a:latin typeface="Simplified Arabic" pitchFamily="18" charset="-78"/>
                <a:cs typeface="Simplified Arabic" pitchFamily="18" charset="-78"/>
              </a:rPr>
              <a:t>التمهين</a:t>
            </a:r>
            <a:r>
              <a:rPr lang="ar-DZ" b="1" dirty="0" smtClean="0">
                <a:solidFill>
                  <a:srgbClr val="FFFF00"/>
                </a:solidFill>
                <a:latin typeface="Simplified Arabic" pitchFamily="18" charset="-78"/>
                <a:cs typeface="Simplified Arabic" pitchFamily="18" charset="-78"/>
              </a:rPr>
              <a:t> التنظيمي) </a:t>
            </a:r>
            <a:r>
              <a:rPr lang="en-US" b="1" dirty="0" smtClean="0">
                <a:solidFill>
                  <a:srgbClr val="FFFF00"/>
                </a:solidFill>
                <a:latin typeface="Simplified Arabic" pitchFamily="18" charset="-78"/>
                <a:cs typeface="Simplified Arabic" pitchFamily="18" charset="-78"/>
              </a:rPr>
              <a:t>(</a:t>
            </a:r>
            <a:r>
              <a:rPr lang="fr-FR" b="1" dirty="0" smtClean="0">
                <a:solidFill>
                  <a:srgbClr val="FFFF00"/>
                </a:solidFill>
                <a:latin typeface="Simplified Arabic" pitchFamily="18" charset="-78"/>
                <a:cs typeface="Simplified Arabic" pitchFamily="18" charset="-78"/>
              </a:rPr>
              <a:t>L'Axe </a:t>
            </a:r>
            <a:r>
              <a:rPr lang="fr-FR" b="1" dirty="0" smtClean="0">
                <a:solidFill>
                  <a:srgbClr val="FFFF00"/>
                </a:solidFill>
                <a:latin typeface="Simplified Arabic" pitchFamily="18" charset="-78"/>
                <a:cs typeface="Simplified Arabic" pitchFamily="18" charset="-78"/>
              </a:rPr>
              <a:t>Apprentissage </a:t>
            </a:r>
            <a:r>
              <a:rPr lang="fr-FR" b="1" dirty="0" smtClean="0">
                <a:solidFill>
                  <a:srgbClr val="FFFF00"/>
                </a:solidFill>
                <a:latin typeface="Simplified Arabic" pitchFamily="18" charset="-78"/>
                <a:cs typeface="Simplified Arabic" pitchFamily="18" charset="-78"/>
              </a:rPr>
              <a:t>Organisationnel</a:t>
            </a:r>
            <a:r>
              <a:rPr lang="en-US" b="1" dirty="0" smtClean="0">
                <a:solidFill>
                  <a:srgbClr val="FFFF00"/>
                </a:solidFill>
                <a:latin typeface="Simplified Arabic" pitchFamily="18" charset="-78"/>
                <a:cs typeface="Simplified Arabic" pitchFamily="18" charset="-78"/>
              </a:rPr>
              <a:t>)</a:t>
            </a:r>
            <a:endParaRPr lang="ar-DZ" b="1" dirty="0" smtClean="0">
              <a:solidFill>
                <a:srgbClr val="FFFF00"/>
              </a:solidFill>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ويتمحور هذا البعد حول الموارد البشرية للمؤسسة وكيفية تفعيلها ودفعها نحو تحسين أدائها من خلال ضمان تطوير برامجها التكوينية، والرفع من فاعلية سياستها التحفيزية، وتحقيق رضاها الوظيفي بما يشجعها للرفع من مستوى أدائها، ويفعل من دورها في تحقيق أهداف المؤسسة وتفضيلها للمصلحة العامة على مصالحها الشخصية، ما من شأنه ضمان التطبيق السليم لإستراتيجياتها وإنجاحها.</a:t>
            </a:r>
            <a:endParaRPr lang="fr-FR" sz="2600" dirty="0" smtClean="0">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كما أنه يهتم بضمان تطوير أنظمة المؤسسات، وبناء أنظمة معلومات فاعلة تتيح لها تحسين يقظتها التنافسية والتكنولوجية، والتماشي مع تغيرات أذواق الزبائن، والتنبؤ بإستراتيجيات المنافسين وتوجهاتهم المستقبلية، بما يطور من أدائها المستقبلي، ويفعل من أنظمتها المعلوماتية وإسهامها في تعزيز يقظتها الإستراتيجية.</a:t>
            </a:r>
            <a:endParaRPr lang="fr-FR" sz="2600" dirty="0" smtClean="0">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بالتزامن مع تركيزها على تفعيل إسهام مواردها البشرية في مسار التحسين والتطوير لتحقيق النمو، يهتم هذا البعد بتحديد مدى حرص المؤسسة على الاستثمار في براءات الاختراع والبرمجيات وامتلاك أكبر عدد منها، وهو ما لا يتأتى إلا من خلال تفعيل عملية الإبداع والابتكار.</a:t>
            </a:r>
            <a:endParaRPr lang="fr-FR" sz="2600" dirty="0" smtClean="0">
              <a:latin typeface="Simplified Arabic" pitchFamily="18" charset="-78"/>
              <a:cs typeface="Simplified Arabic" pitchFamily="18" charset="-78"/>
            </a:endParaRPr>
          </a:p>
          <a:p>
            <a:pPr algn="just" rtl="1">
              <a:buNone/>
            </a:pPr>
            <a:endParaRPr lang="fr-FR" sz="2400" dirty="0" smtClean="0">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تحديد أبعاد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بعد </a:t>
            </a:r>
            <a:r>
              <a:rPr lang="ar-DZ" b="1" dirty="0" smtClean="0">
                <a:solidFill>
                  <a:srgbClr val="FFFF00"/>
                </a:solidFill>
                <a:latin typeface="Simplified Arabic" pitchFamily="18" charset="-78"/>
                <a:cs typeface="Simplified Arabic" pitchFamily="18" charset="-78"/>
              </a:rPr>
              <a:t>التعلم والنمو (</a:t>
            </a:r>
            <a:r>
              <a:rPr lang="ar-DZ" b="1" dirty="0" err="1" smtClean="0">
                <a:solidFill>
                  <a:srgbClr val="FFFF00"/>
                </a:solidFill>
                <a:latin typeface="Simplified Arabic" pitchFamily="18" charset="-78"/>
                <a:cs typeface="Simplified Arabic" pitchFamily="18" charset="-78"/>
              </a:rPr>
              <a:t>التمهين</a:t>
            </a:r>
            <a:r>
              <a:rPr lang="ar-DZ" b="1" dirty="0" smtClean="0">
                <a:solidFill>
                  <a:srgbClr val="FFFF00"/>
                </a:solidFill>
                <a:latin typeface="Simplified Arabic" pitchFamily="18" charset="-78"/>
                <a:cs typeface="Simplified Arabic" pitchFamily="18" charset="-78"/>
              </a:rPr>
              <a:t> التنظيمي) </a:t>
            </a:r>
            <a:r>
              <a:rPr lang="en-US" b="1" dirty="0" smtClean="0">
                <a:solidFill>
                  <a:srgbClr val="FFFF00"/>
                </a:solidFill>
                <a:latin typeface="Simplified Arabic" pitchFamily="18" charset="-78"/>
                <a:cs typeface="Simplified Arabic" pitchFamily="18" charset="-78"/>
              </a:rPr>
              <a:t>(</a:t>
            </a:r>
            <a:r>
              <a:rPr lang="fr-FR" b="1" dirty="0" smtClean="0">
                <a:solidFill>
                  <a:srgbClr val="FFFF00"/>
                </a:solidFill>
                <a:latin typeface="Simplified Arabic" pitchFamily="18" charset="-78"/>
                <a:cs typeface="Simplified Arabic" pitchFamily="18" charset="-78"/>
              </a:rPr>
              <a:t>L'Axe </a:t>
            </a:r>
            <a:r>
              <a:rPr lang="fr-FR" b="1" dirty="0" smtClean="0">
                <a:solidFill>
                  <a:srgbClr val="FFFF00"/>
                </a:solidFill>
                <a:latin typeface="Simplified Arabic" pitchFamily="18" charset="-78"/>
                <a:cs typeface="Simplified Arabic" pitchFamily="18" charset="-78"/>
              </a:rPr>
              <a:t>Apprentissage </a:t>
            </a:r>
            <a:r>
              <a:rPr lang="fr-FR" b="1" dirty="0" smtClean="0">
                <a:solidFill>
                  <a:srgbClr val="FFFF00"/>
                </a:solidFill>
                <a:latin typeface="Simplified Arabic" pitchFamily="18" charset="-78"/>
                <a:cs typeface="Simplified Arabic" pitchFamily="18" charset="-78"/>
              </a:rPr>
              <a:t>Organisationnel</a:t>
            </a:r>
            <a:r>
              <a:rPr lang="en-US" b="1" dirty="0" smtClean="0">
                <a:solidFill>
                  <a:srgbClr val="FFFF00"/>
                </a:solidFill>
                <a:latin typeface="Simplified Arabic" pitchFamily="18" charset="-78"/>
                <a:cs typeface="Simplified Arabic" pitchFamily="18" charset="-78"/>
              </a:rPr>
              <a:t>)</a:t>
            </a:r>
            <a:endParaRPr lang="ar-DZ" b="1" dirty="0" smtClean="0">
              <a:solidFill>
                <a:srgbClr val="FFFF00"/>
              </a:solidFill>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ويوضح مبتكرا </a:t>
            </a:r>
            <a:r>
              <a:rPr lang="ar-DZ" sz="2400" dirty="0" smtClean="0">
                <a:latin typeface="Simplified Arabic" pitchFamily="18" charset="-78"/>
                <a:cs typeface="Simplified Arabic" pitchFamily="18" charset="-78"/>
              </a:rPr>
              <a:t>لوحة القيادة </a:t>
            </a:r>
            <a:r>
              <a:rPr lang="ar-DZ" sz="2400" dirty="0" err="1" smtClean="0">
                <a:latin typeface="Simplified Arabic" pitchFamily="18" charset="-78"/>
                <a:cs typeface="Simplified Arabic" pitchFamily="18" charset="-78"/>
              </a:rPr>
              <a:t>الاستشرافية</a:t>
            </a:r>
            <a:r>
              <a:rPr lang="ar-DZ" sz="2400"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أن المحددات الأساسية لهذا البعد الهام تتمثل في ثلاث عناصر أساسية، أولها كفاءات الموارد البشرية للمؤسسة المتمثلة أساسا في مهارات عمالها وطاقاتهم الكامنة التي تحتاج إلى إبراز وتطوير من خلال تسطير برامج تكوينية نوعية وفاعلة، وثانيها البنية الأساسية التكنولوجية التي تحتويها المؤسسة من خلال أنظمة المعلومات التي تعتمدها والتكنولوجيا التي تستعملها وعدد براءات الاختراع التي تملكها وقيمة استثماراتها من الموارد غير الملموسة، إضافة إلى إجراءاتها التنظيمية المحورية التي هي بحاجة لتحسين مستمر وعلى رأسها سياسة التحفيز وتشجيع العمل الجماعي وتطوير الكفاءات الجماعية إضافة إلى عملية صنع القرارات وتحديد المسؤوليات وتفويض الصلاحيات.</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ويساعد هذا البعد في استشراف الأداء المستقبلي للمؤسسة من خلال تحديد مدى قدرتها على التعلم والنمو ومدى ترسيخها لثقافة التحسين المستمر والتغيير نحو الأفضل في وسط عمالها، وهو ما من شأنه ضمان التحسين المستمر لمختلف أنشطتها وعملياتها الداخلية بما يرضي كلا من مساهميها وزبائنها ويفعل أدائها الاقتصادي، كما أنه ينمي المعرفة التنظيمية </a:t>
            </a:r>
            <a:r>
              <a:rPr lang="fr-FR" sz="2400" dirty="0" smtClean="0">
                <a:latin typeface="Simplified Arabic" pitchFamily="18" charset="-78"/>
                <a:cs typeface="Simplified Arabic" pitchFamily="18" charset="-78"/>
              </a:rPr>
              <a:t>(savoir organisationnel) </a:t>
            </a:r>
            <a:r>
              <a:rPr lang="ar-DZ" sz="2400" dirty="0" smtClean="0">
                <a:latin typeface="Simplified Arabic" pitchFamily="18" charset="-78"/>
                <a:cs typeface="Simplified Arabic" pitchFamily="18" charset="-78"/>
              </a:rPr>
              <a:t> لمواردها </a:t>
            </a:r>
            <a:r>
              <a:rPr lang="ar-DZ" sz="2400" dirty="0" smtClean="0">
                <a:latin typeface="Simplified Arabic" pitchFamily="18" charset="-78"/>
                <a:cs typeface="Simplified Arabic" pitchFamily="18" charset="-78"/>
              </a:rPr>
              <a:t>البشرية بمختلف مستوياتها التنظيمية</a:t>
            </a:r>
            <a:r>
              <a:rPr lang="ar-DZ" sz="2400" dirty="0" smtClean="0"/>
              <a:t>.</a:t>
            </a:r>
            <a:endParaRPr lang="fr-FR" sz="2400" dirty="0" smtClean="0"/>
          </a:p>
          <a:p>
            <a:pPr algn="just" rtl="1">
              <a:buNone/>
            </a:pPr>
            <a:endParaRPr lang="fr-FR" sz="2400" dirty="0" smtClean="0">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تحديد أبعاد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لوحة القيادة </a:t>
            </a:r>
            <a:r>
              <a:rPr lang="ar-DZ" b="1" dirty="0" err="1" smtClean="0">
                <a:solidFill>
                  <a:srgbClr val="FFFF00"/>
                </a:solidFill>
                <a:latin typeface="Simplified Arabic" pitchFamily="18" charset="-78"/>
                <a:cs typeface="Simplified Arabic" pitchFamily="18" charset="-78"/>
              </a:rPr>
              <a:t>الاستشرافية</a:t>
            </a:r>
            <a:r>
              <a:rPr lang="ar-DZ" b="1" dirty="0" smtClean="0">
                <a:solidFill>
                  <a:srgbClr val="FFFF00"/>
                </a:solidFill>
                <a:latin typeface="Simplified Arabic" pitchFamily="18" charset="-78"/>
                <a:cs typeface="Simplified Arabic" pitchFamily="18" charset="-78"/>
              </a:rPr>
              <a:t> المستدامة</a:t>
            </a:r>
            <a:r>
              <a:rPr lang="en-US" b="1" dirty="0" smtClean="0">
                <a:solidFill>
                  <a:srgbClr val="FFFF00"/>
                </a:solidFill>
                <a:latin typeface="Simplified Arabic" pitchFamily="18" charset="-78"/>
                <a:cs typeface="Simplified Arabic" pitchFamily="18" charset="-78"/>
              </a:rPr>
              <a:t>(</a:t>
            </a:r>
            <a:r>
              <a:rPr lang="fr-FR" b="1" dirty="0" smtClean="0">
                <a:solidFill>
                  <a:srgbClr val="FFFF00"/>
                </a:solidFill>
                <a:latin typeface="Simplified Arabic" pitchFamily="18" charset="-78"/>
                <a:cs typeface="Simplified Arabic" pitchFamily="18" charset="-78"/>
              </a:rPr>
              <a:t>SBSC</a:t>
            </a:r>
            <a:r>
              <a:rPr lang="en-US" b="1" dirty="0" smtClean="0">
                <a:solidFill>
                  <a:srgbClr val="FFFF00"/>
                </a:solidFill>
                <a:latin typeface="Simplified Arabic" pitchFamily="18" charset="-78"/>
                <a:cs typeface="Simplified Arabic" pitchFamily="18" charset="-78"/>
              </a:rPr>
              <a:t>)</a:t>
            </a:r>
            <a:r>
              <a:rPr lang="ar-DZ" b="1" dirty="0" smtClean="0">
                <a:solidFill>
                  <a:srgbClr val="FFFF00"/>
                </a:solidFill>
                <a:latin typeface="Simplified Arabic" pitchFamily="18" charset="-78"/>
                <a:cs typeface="Simplified Arabic" pitchFamily="18" charset="-78"/>
              </a:rPr>
              <a:t> والبعد المجتمعي </a:t>
            </a:r>
            <a:r>
              <a:rPr lang="fr-FR" b="1" dirty="0" smtClean="0">
                <a:solidFill>
                  <a:srgbClr val="FFFF00"/>
                </a:solidFill>
                <a:latin typeface="Simplified Arabic" pitchFamily="18" charset="-78"/>
                <a:cs typeface="Simplified Arabic" pitchFamily="18" charset="-78"/>
              </a:rPr>
              <a:t>(L’axe Sociétale)</a:t>
            </a:r>
            <a:endParaRPr lang="ar-DZ" b="1" dirty="0" smtClean="0">
              <a:solidFill>
                <a:srgbClr val="FFFF00"/>
              </a:solidFill>
              <a:latin typeface="Simplified Arabic" pitchFamily="18" charset="-78"/>
              <a:cs typeface="Simplified Arabic" pitchFamily="18" charset="-78"/>
            </a:endParaRPr>
          </a:p>
          <a:p>
            <a:pPr algn="just" rtl="1">
              <a:buNone/>
            </a:pPr>
            <a:r>
              <a:rPr lang="ar-DZ" sz="2100" dirty="0" smtClean="0">
                <a:latin typeface="Simplified Arabic" pitchFamily="18" charset="-78"/>
                <a:cs typeface="Simplified Arabic" pitchFamily="18" charset="-78"/>
              </a:rPr>
              <a:t>تمثل لوحة القيادة </a:t>
            </a:r>
            <a:r>
              <a:rPr lang="ar-DZ" sz="2100" dirty="0" err="1" smtClean="0">
                <a:latin typeface="Simplified Arabic" pitchFamily="18" charset="-78"/>
                <a:cs typeface="Simplified Arabic" pitchFamily="18" charset="-78"/>
              </a:rPr>
              <a:t>الاستشرافية</a:t>
            </a:r>
            <a:r>
              <a:rPr lang="ar-DZ" sz="2100" dirty="0" smtClean="0">
                <a:latin typeface="Simplified Arabic" pitchFamily="18" charset="-78"/>
                <a:cs typeface="Simplified Arabic" pitchFamily="18" charset="-78"/>
              </a:rPr>
              <a:t> </a:t>
            </a:r>
            <a:r>
              <a:rPr lang="ar-DZ" sz="2100" dirty="0" smtClean="0">
                <a:latin typeface="Simplified Arabic" pitchFamily="18" charset="-78"/>
                <a:cs typeface="Simplified Arabic" pitchFamily="18" charset="-78"/>
              </a:rPr>
              <a:t>المستدامة </a:t>
            </a:r>
            <a:r>
              <a:rPr lang="ar-DZ" sz="2100" dirty="0" smtClean="0">
                <a:latin typeface="Simplified Arabic" pitchFamily="18" charset="-78"/>
                <a:cs typeface="Simplified Arabic" pitchFamily="18" charset="-78"/>
              </a:rPr>
              <a:t>أحدث </a:t>
            </a:r>
            <a:r>
              <a:rPr lang="ar-DZ" sz="2100" dirty="0" smtClean="0">
                <a:latin typeface="Simplified Arabic" pitchFamily="18" charset="-78"/>
                <a:cs typeface="Simplified Arabic" pitchFamily="18" charset="-78"/>
              </a:rPr>
              <a:t>جيل من أجيال هذه الأداة الإستراتيجية الهامة، حيث أنه مع تطور النظريات التنظيمية وبروز مفاهيم جديدة ترتبط بمؤسسة الألفية الثالثة، وعلى رأسها المسؤولية الاجتماعية للمؤسسات، المؤسسة المواطنة، وضرورة مساهمة المؤسسة في التنمية المستدامة، ظهر ما يسمى بالأداء المجتمعي </a:t>
            </a:r>
            <a:r>
              <a:rPr lang="fr-FR" sz="2100" dirty="0" smtClean="0">
                <a:latin typeface="Simplified Arabic" pitchFamily="18" charset="-78"/>
                <a:cs typeface="Simplified Arabic" pitchFamily="18" charset="-78"/>
              </a:rPr>
              <a:t>(La Performance Sociétale)</a:t>
            </a:r>
            <a:r>
              <a:rPr lang="ar-DZ" sz="2100" dirty="0" smtClean="0">
                <a:latin typeface="Simplified Arabic" pitchFamily="18" charset="-78"/>
                <a:cs typeface="Simplified Arabic" pitchFamily="18" charset="-78"/>
              </a:rPr>
              <a:t> الذي يضم كلا من الأداء الاجتماعي والأداء البيئي، ويضفي على الأداء الشامل للمؤسسة طابع الاستدامة، ليصبح أداء شاملا مستداما، وللتماشي مع هذا التطور تم إضافة بعد خامس للوحة القيادة المستقبلية لتصبح هي بدورها مستدامة، ويتمثل هذا البعد في البعد المجتمعي </a:t>
            </a:r>
            <a:r>
              <a:rPr lang="fr-FR" sz="2100" dirty="0" smtClean="0">
                <a:latin typeface="Simplified Arabic" pitchFamily="18" charset="-78"/>
                <a:cs typeface="Simplified Arabic" pitchFamily="18" charset="-78"/>
              </a:rPr>
              <a:t>(l'Axe Sociétal)</a:t>
            </a:r>
            <a:r>
              <a:rPr lang="ar-DZ" sz="2100" dirty="0" smtClean="0">
                <a:latin typeface="Simplified Arabic" pitchFamily="18" charset="-78"/>
                <a:cs typeface="Simplified Arabic" pitchFamily="18" charset="-78"/>
              </a:rPr>
              <a:t> الذي يشمل كلا من الأداء الاجتماعي </a:t>
            </a:r>
            <a:r>
              <a:rPr lang="fr-FR" sz="2100" dirty="0" smtClean="0">
                <a:latin typeface="Simplified Arabic" pitchFamily="18" charset="-78"/>
                <a:cs typeface="Simplified Arabic" pitchFamily="18" charset="-78"/>
              </a:rPr>
              <a:t>(Performance Sociale)</a:t>
            </a:r>
            <a:r>
              <a:rPr lang="ar-DZ" sz="2100" dirty="0" smtClean="0">
                <a:latin typeface="Simplified Arabic" pitchFamily="18" charset="-78"/>
                <a:cs typeface="Simplified Arabic" pitchFamily="18" charset="-78"/>
              </a:rPr>
              <a:t> والأداء البيئي </a:t>
            </a:r>
            <a:r>
              <a:rPr lang="fr-FR" sz="2100" dirty="0" smtClean="0">
                <a:latin typeface="Simplified Arabic" pitchFamily="18" charset="-78"/>
                <a:cs typeface="Simplified Arabic" pitchFamily="18" charset="-78"/>
              </a:rPr>
              <a:t>(Performance Environnementale)</a:t>
            </a:r>
            <a:r>
              <a:rPr lang="ar-DZ" sz="2100" dirty="0" smtClean="0">
                <a:latin typeface="Simplified Arabic" pitchFamily="18" charset="-78"/>
                <a:cs typeface="Simplified Arabic" pitchFamily="18" charset="-78"/>
              </a:rPr>
              <a:t>.</a:t>
            </a:r>
            <a:endParaRPr lang="fr-FR" sz="2100" dirty="0" smtClean="0">
              <a:latin typeface="Simplified Arabic" pitchFamily="18" charset="-78"/>
              <a:cs typeface="Simplified Arabic" pitchFamily="18" charset="-78"/>
            </a:endParaRPr>
          </a:p>
          <a:p>
            <a:pPr algn="just" rtl="1">
              <a:buNone/>
            </a:pPr>
            <a:r>
              <a:rPr lang="ar-DZ" sz="2100" dirty="0" smtClean="0">
                <a:latin typeface="Simplified Arabic" pitchFamily="18" charset="-78"/>
                <a:cs typeface="Simplified Arabic" pitchFamily="18" charset="-78"/>
              </a:rPr>
              <a:t>وظهرت هذه اللوحة إثر الانتقادات التي وجهت للوحة القيادة المستقبلية بأنها لا تأخذ بعين الاعتبار الأداء البيئي والعديد من جوانب الأداء الاجتماعي، ولا تحدد مدى تحسين المؤسسة لهذين البعدين الأساسيين من الأداء الشامل، حيث أنها رغم توازنها وقياسها للعديد من جوانب الأداء الشامل، إلا أنها تركز على البعد الاقتصادي بصفة أساسية وعلى جزء من البعد الاجتماعي المرتبط بتفعيل علاقتها بمواردها البشرية، وإهمالها تماما للبعد البيئي، وللمسؤولية الاجتماعية للمؤسسة، وهو ما ينفي عنها صفة الاستدامة، حيث أنها لا تحدد مدى مساهمتها في التنمية المستدامة والحفاظ على بيئتها وتفعيل دورها كمؤسسة مواطنة تحترم محيطها وتحاول إرضاء مختلف الهيئات والمنظمات البيئية والاجتماعية التي تدافع عن ترقية مجتمعها الذي تنشط </a:t>
            </a:r>
            <a:r>
              <a:rPr lang="ar-DZ" sz="2100" dirty="0" err="1" smtClean="0">
                <a:latin typeface="Simplified Arabic" pitchFamily="18" charset="-78"/>
                <a:cs typeface="Simplified Arabic" pitchFamily="18" charset="-78"/>
              </a:rPr>
              <a:t>به</a:t>
            </a:r>
            <a:r>
              <a:rPr lang="ar-DZ" sz="2100" dirty="0" smtClean="0">
                <a:latin typeface="Simplified Arabic" pitchFamily="18" charset="-78"/>
                <a:cs typeface="Simplified Arabic" pitchFamily="18" charset="-78"/>
              </a:rPr>
              <a:t>.</a:t>
            </a:r>
            <a:endParaRPr lang="fr-FR" sz="2100" dirty="0" smtClean="0">
              <a:latin typeface="Simplified Arabic" pitchFamily="18" charset="-78"/>
              <a:cs typeface="Simplified Arabic" pitchFamily="18" charset="-78"/>
            </a:endParaRPr>
          </a:p>
          <a:p>
            <a:pPr algn="just" rtl="1">
              <a:buNone/>
            </a:pPr>
            <a:endParaRPr lang="fr-FR" sz="2400" dirty="0" smtClean="0">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تحديد أبعاد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لوحة القيادة </a:t>
            </a:r>
            <a:r>
              <a:rPr lang="ar-DZ" b="1" dirty="0" err="1" smtClean="0">
                <a:solidFill>
                  <a:srgbClr val="FFFF00"/>
                </a:solidFill>
                <a:latin typeface="Simplified Arabic" pitchFamily="18" charset="-78"/>
                <a:cs typeface="Simplified Arabic" pitchFamily="18" charset="-78"/>
              </a:rPr>
              <a:t>الاستشرافية</a:t>
            </a:r>
            <a:r>
              <a:rPr lang="ar-DZ" b="1" dirty="0" smtClean="0">
                <a:solidFill>
                  <a:srgbClr val="FFFF00"/>
                </a:solidFill>
                <a:latin typeface="Simplified Arabic" pitchFamily="18" charset="-78"/>
                <a:cs typeface="Simplified Arabic" pitchFamily="18" charset="-78"/>
              </a:rPr>
              <a:t> المستدامة</a:t>
            </a:r>
            <a:r>
              <a:rPr lang="en-US" b="1" dirty="0" smtClean="0">
                <a:solidFill>
                  <a:srgbClr val="FFFF00"/>
                </a:solidFill>
                <a:latin typeface="Simplified Arabic" pitchFamily="18" charset="-78"/>
                <a:cs typeface="Simplified Arabic" pitchFamily="18" charset="-78"/>
              </a:rPr>
              <a:t>(</a:t>
            </a:r>
            <a:r>
              <a:rPr lang="fr-FR" b="1" dirty="0" smtClean="0">
                <a:solidFill>
                  <a:srgbClr val="FFFF00"/>
                </a:solidFill>
                <a:latin typeface="Simplified Arabic" pitchFamily="18" charset="-78"/>
                <a:cs typeface="Simplified Arabic" pitchFamily="18" charset="-78"/>
              </a:rPr>
              <a:t>SBSC</a:t>
            </a:r>
            <a:r>
              <a:rPr lang="en-US" b="1" dirty="0" smtClean="0">
                <a:solidFill>
                  <a:srgbClr val="FFFF00"/>
                </a:solidFill>
                <a:latin typeface="Simplified Arabic" pitchFamily="18" charset="-78"/>
                <a:cs typeface="Simplified Arabic" pitchFamily="18" charset="-78"/>
              </a:rPr>
              <a:t>)</a:t>
            </a:r>
            <a:r>
              <a:rPr lang="ar-DZ" b="1" dirty="0" smtClean="0">
                <a:solidFill>
                  <a:srgbClr val="FFFF00"/>
                </a:solidFill>
                <a:latin typeface="Simplified Arabic" pitchFamily="18" charset="-78"/>
                <a:cs typeface="Simplified Arabic" pitchFamily="18" charset="-78"/>
              </a:rPr>
              <a:t> والبعد المجتمعي </a:t>
            </a:r>
            <a:r>
              <a:rPr lang="fr-FR" b="1" dirty="0" smtClean="0">
                <a:solidFill>
                  <a:srgbClr val="FFFF00"/>
                </a:solidFill>
                <a:latin typeface="Simplified Arabic" pitchFamily="18" charset="-78"/>
                <a:cs typeface="Simplified Arabic" pitchFamily="18" charset="-78"/>
              </a:rPr>
              <a:t>(L’axe Sociétale)</a:t>
            </a:r>
            <a:endParaRPr lang="ar-DZ" b="1" dirty="0" smtClean="0">
              <a:solidFill>
                <a:srgbClr val="FFFF00"/>
              </a:solidFill>
              <a:latin typeface="Simplified Arabic" pitchFamily="18" charset="-78"/>
              <a:cs typeface="Simplified Arabic" pitchFamily="18" charset="-78"/>
            </a:endParaRPr>
          </a:p>
          <a:p>
            <a:pPr algn="just" rtl="1">
              <a:buNone/>
            </a:pPr>
            <a:r>
              <a:rPr lang="ar-DZ" sz="2300" dirty="0" smtClean="0">
                <a:latin typeface="Simplified Arabic" pitchFamily="18" charset="-78"/>
                <a:cs typeface="Simplified Arabic" pitchFamily="18" charset="-78"/>
              </a:rPr>
              <a:t>تركيز </a:t>
            </a:r>
            <a:r>
              <a:rPr lang="ar-DZ" sz="2300" dirty="0" smtClean="0">
                <a:latin typeface="Simplified Arabic" pitchFamily="18" charset="-78"/>
                <a:cs typeface="Simplified Arabic" pitchFamily="18" charset="-78"/>
              </a:rPr>
              <a:t>النظريات الاقتصادية والتنظيمية الحديثة على ضمان التوازن بين التنمية الاقتصادية والتنمية الاجتماعية والتنمية البيئية، وتفعيل الإستراتيجيات التي تراعي متطلبات ورغبات الجيل الحاضر وأجيال المستقبل نظرا لحقهم في التمتع بمختلف الثروات والموارد، زاد الاهتمام بإسهام المؤسسات في التنمية المستدامة لمجتمعها، وهذا ما دفع العديد من المؤسسات الرائدة إلى مضاعفة دورها في التنمية المستدامة لبلدانها ومجتمعاتها واحترامها لمسؤوليتها الاجتماعية والبيئية، وحفاظها على حق الأجيال القادمة في التمتع بخيرات وموارد بلدانها، كما أدى إلى حرصها على تبني لوحات قيادة </a:t>
            </a:r>
            <a:r>
              <a:rPr lang="ar-DZ" sz="2300" dirty="0" err="1" smtClean="0">
                <a:latin typeface="Simplified Arabic" pitchFamily="18" charset="-78"/>
                <a:cs typeface="Simplified Arabic" pitchFamily="18" charset="-78"/>
              </a:rPr>
              <a:t>استشرافية</a:t>
            </a:r>
            <a:r>
              <a:rPr lang="ar-DZ" sz="2300" dirty="0" smtClean="0">
                <a:latin typeface="Simplified Arabic" pitchFamily="18" charset="-78"/>
                <a:cs typeface="Simplified Arabic" pitchFamily="18" charset="-78"/>
              </a:rPr>
              <a:t> </a:t>
            </a:r>
            <a:r>
              <a:rPr lang="ar-DZ" sz="2300" dirty="0" smtClean="0">
                <a:latin typeface="Simplified Arabic" pitchFamily="18" charset="-78"/>
                <a:cs typeface="Simplified Arabic" pitchFamily="18" charset="-78"/>
              </a:rPr>
              <a:t>مستدامة.</a:t>
            </a:r>
            <a:endParaRPr lang="fr-FR" sz="2300" dirty="0" smtClean="0">
              <a:latin typeface="Simplified Arabic" pitchFamily="18" charset="-78"/>
              <a:cs typeface="Simplified Arabic" pitchFamily="18" charset="-78"/>
            </a:endParaRPr>
          </a:p>
          <a:p>
            <a:pPr algn="just" rtl="1">
              <a:buNone/>
            </a:pPr>
            <a:r>
              <a:rPr lang="ar-DZ" sz="2300" dirty="0" smtClean="0">
                <a:latin typeface="Simplified Arabic" pitchFamily="18" charset="-78"/>
                <a:cs typeface="Simplified Arabic" pitchFamily="18" charset="-78"/>
              </a:rPr>
              <a:t>ويتضمن البعد الاجتماعي المؤشرات </a:t>
            </a:r>
            <a:r>
              <a:rPr lang="ar-DZ" sz="2300" dirty="0" smtClean="0">
                <a:latin typeface="Simplified Arabic" pitchFamily="18" charset="-78"/>
                <a:cs typeface="Simplified Arabic" pitchFamily="18" charset="-78"/>
              </a:rPr>
              <a:t>التي تحدد مدى التزام المؤسسة بتحسين الظروف المعيشية لعمالها الذين يمثلون موارد بشرية هامة بالنسبة لها، وبالتالي قياس مستوى التزامها بمسؤوليتها الاجتماعية تجاههم ودرجة إسهامها في التنمية الاجتماعية كجانب من جوانب التنمية المستدامة، ويمكن دمجها في البعد الرابع حيث أن توطيد العلاقة مع العمال وتفعيلها ودفعهم نحو الإبداع والابتكار، لا يتم إلا بتحسين ظروفهم الاجتماعية من خلال توفير السكن لهم ومنحهم الأجر الكريم الذي يلبي مختلف احتياجاتهم، وبناء المدارس والنوادي لتثقيفهم وإعانتهم على رعاية أبنائهم، وهي عوامل من شأنها تعظيم مساهمة المؤسسة في التنمية الاجتماعية، وتعزيز موقعها كمؤسسة مواطنة، كما أنه يحسن من أدائها في مجال التعلم والنمو.</a:t>
            </a:r>
            <a:endParaRPr lang="fr-FR" sz="2300" dirty="0" smtClean="0">
              <a:latin typeface="Simplified Arabic" pitchFamily="18" charset="-78"/>
              <a:cs typeface="Simplified Arabic" pitchFamily="18" charset="-78"/>
            </a:endParaRPr>
          </a:p>
          <a:p>
            <a:pPr algn="just" rtl="1">
              <a:buNone/>
            </a:pPr>
            <a:endParaRPr lang="fr-FR" sz="2400" dirty="0" smtClean="0">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4282" y="0"/>
            <a:ext cx="7929618" cy="2308324"/>
          </a:xfrm>
          <a:prstGeom prst="rect">
            <a:avLst/>
          </a:prstGeom>
          <a:noFill/>
          <a:ln w="0">
            <a:noFill/>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rtl="1"/>
            <a:r>
              <a:rPr lang="fr-FR"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Université de </a:t>
            </a:r>
            <a:r>
              <a:rPr lang="fr-FR" sz="3600" b="1" cap="none" spc="0"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Boumerdes</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rtl="1"/>
            <a:r>
              <a:rPr lang="fr-FR"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FSEGC</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a:r>
              <a:rPr lang="fr-FR"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Département SG Master I Management des Entreprises</a:t>
            </a:r>
            <a:endParaRPr lang="fr-FR" sz="3600" b="1" cap="none" spc="0"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p:txBody>
      </p:sp>
      <p:sp>
        <p:nvSpPr>
          <p:cNvPr id="4" name="AutoShape 9"/>
          <p:cNvSpPr>
            <a:spLocks noGrp="1" noChangeArrowheads="1"/>
          </p:cNvSpPr>
          <p:nvPr>
            <p:ph type="ctrTitle"/>
          </p:nvPr>
        </p:nvSpPr>
        <p:spPr bwMode="auto">
          <a:xfrm>
            <a:off x="500034" y="2500306"/>
            <a:ext cx="8001056" cy="1928826"/>
          </a:xfrm>
          <a:prstGeom prst="roundRect">
            <a:avLst>
              <a:gd name="adj" fmla="val 27056"/>
            </a:avLst>
          </a:prstGeom>
          <a:solidFill>
            <a:schemeClr val="bg2">
              <a:lumMod val="75000"/>
            </a:schemeClr>
          </a:solidFill>
          <a:ln>
            <a:solidFill>
              <a:schemeClr val="tx1"/>
            </a:solidFill>
            <a:headEnd/>
            <a:tailEnd/>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none" anchor="ctr">
            <a:noAutofit/>
          </a:bodyPr>
          <a:lstStyle/>
          <a:p>
            <a:r>
              <a:rPr lang="fr-FR" sz="4000" b="1" dirty="0" smtClean="0"/>
              <a:t>Programme de module </a:t>
            </a:r>
            <a:br>
              <a:rPr lang="fr-FR" sz="4000" b="1" dirty="0" smtClean="0"/>
            </a:br>
            <a:r>
              <a:rPr lang="fr-FR" sz="4000" b="1" dirty="0" smtClean="0"/>
              <a:t>Tableau de Bord Prospectif (TBP)</a:t>
            </a:r>
            <a:endParaRPr lang="fr-FR" sz="4000" dirty="0"/>
          </a:p>
        </p:txBody>
      </p:sp>
      <p:sp>
        <p:nvSpPr>
          <p:cNvPr id="3" name="Sous-titre 2"/>
          <p:cNvSpPr>
            <a:spLocks noGrp="1"/>
          </p:cNvSpPr>
          <p:nvPr>
            <p:ph type="subTitle" idx="1"/>
          </p:nvPr>
        </p:nvSpPr>
        <p:spPr>
          <a:xfrm rot="10800000" flipV="1">
            <a:off x="428596" y="4643446"/>
            <a:ext cx="8143932" cy="2000264"/>
          </a:xfrm>
          <a:solidFill>
            <a:schemeClr val="bg2">
              <a:lumMod val="75000"/>
            </a:schemeClr>
          </a:solidFill>
          <a:ln>
            <a:solidFill>
              <a:schemeClr val="tx1"/>
            </a:solidFill>
          </a:ln>
        </p:spPr>
        <p:style>
          <a:lnRef idx="2">
            <a:schemeClr val="dk1"/>
          </a:lnRef>
          <a:fillRef idx="1">
            <a:schemeClr val="lt1"/>
          </a:fillRef>
          <a:effectRef idx="0">
            <a:schemeClr val="dk1"/>
          </a:effectRef>
          <a:fontRef idx="minor">
            <a:schemeClr val="dk1"/>
          </a:fontRef>
        </p:style>
        <p:txBody>
          <a:bodyPr>
            <a:normAutofit/>
          </a:bodyPr>
          <a:lstStyle/>
          <a:p>
            <a:pPr rtl="1"/>
            <a:r>
              <a:rPr lang="fr-FR" dirty="0" smtClean="0">
                <a:ln>
                  <a:solidFill>
                    <a:schemeClr val="tx1"/>
                  </a:solidFill>
                </a:ln>
                <a:solidFill>
                  <a:schemeClr val="tx1"/>
                </a:solidFill>
                <a:latin typeface="Simplified Arabic" pitchFamily="18" charset="-78"/>
                <a:cs typeface="Simplified Arabic" pitchFamily="18" charset="-78"/>
              </a:rPr>
              <a:t>Réalisé par</a:t>
            </a:r>
            <a:endParaRPr lang="ar-DZ" dirty="0" smtClean="0">
              <a:ln>
                <a:solidFill>
                  <a:schemeClr val="tx1"/>
                </a:solidFill>
              </a:ln>
              <a:solidFill>
                <a:schemeClr val="tx1"/>
              </a:solidFill>
              <a:latin typeface="Simplified Arabic" pitchFamily="18" charset="-78"/>
              <a:cs typeface="Simplified Arabic" pitchFamily="18" charset="-78"/>
            </a:endParaRPr>
          </a:p>
          <a:p>
            <a:pPr rtl="1"/>
            <a:r>
              <a:rPr lang="fr-FR" b="1" dirty="0" smtClean="0">
                <a:ln>
                  <a:solidFill>
                    <a:schemeClr val="tx1"/>
                  </a:solidFill>
                </a:ln>
                <a:solidFill>
                  <a:schemeClr val="tx1"/>
                </a:solidFill>
                <a:latin typeface="Simplified Arabic" pitchFamily="18" charset="-78"/>
                <a:cs typeface="Simplified Arabic" pitchFamily="18" charset="-78"/>
              </a:rPr>
              <a:t>Dr. ARKOUB </a:t>
            </a:r>
            <a:r>
              <a:rPr lang="fr-FR" b="1" dirty="0" err="1" smtClean="0">
                <a:ln>
                  <a:solidFill>
                    <a:schemeClr val="tx1"/>
                  </a:solidFill>
                </a:ln>
                <a:solidFill>
                  <a:schemeClr val="tx1"/>
                </a:solidFill>
                <a:latin typeface="Simplified Arabic" pitchFamily="18" charset="-78"/>
                <a:cs typeface="Simplified Arabic" pitchFamily="18" charset="-78"/>
              </a:rPr>
              <a:t>Ouali</a:t>
            </a:r>
            <a:endParaRPr lang="ar-DZ" b="1" dirty="0" smtClean="0">
              <a:ln>
                <a:solidFill>
                  <a:schemeClr val="tx1"/>
                </a:solidFill>
              </a:ln>
              <a:solidFill>
                <a:schemeClr val="tx1"/>
              </a:solidFill>
              <a:latin typeface="Simplified Arabic" pitchFamily="18" charset="-78"/>
              <a:cs typeface="Simplified Arabic" pitchFamily="18" charset="-78"/>
            </a:endParaRPr>
          </a:p>
          <a:p>
            <a:pPr rtl="1"/>
            <a:r>
              <a:rPr lang="fr-FR" sz="2600" b="1" dirty="0" smtClean="0">
                <a:ln>
                  <a:solidFill>
                    <a:schemeClr val="tx1"/>
                  </a:solidFill>
                </a:ln>
                <a:solidFill>
                  <a:schemeClr val="tx1"/>
                </a:solidFill>
                <a:latin typeface="Simplified Arabic" pitchFamily="18" charset="-78"/>
                <a:cs typeface="Simplified Arabic" pitchFamily="18" charset="-78"/>
              </a:rPr>
              <a:t>Université de </a:t>
            </a:r>
            <a:r>
              <a:rPr lang="fr-FR" sz="2600" b="1" dirty="0" err="1" smtClean="0">
                <a:ln>
                  <a:solidFill>
                    <a:schemeClr val="tx1"/>
                  </a:solidFill>
                </a:ln>
                <a:solidFill>
                  <a:schemeClr val="tx1"/>
                </a:solidFill>
                <a:latin typeface="Simplified Arabic" pitchFamily="18" charset="-78"/>
                <a:cs typeface="Simplified Arabic" pitchFamily="18" charset="-78"/>
              </a:rPr>
              <a:t>Boumerdes</a:t>
            </a:r>
            <a:endParaRPr lang="ar-DZ" sz="2600"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childTnLst>
                          </p:cTn>
                        </p:par>
                        <p:par>
                          <p:cTn id="8" fill="hold">
                            <p:stCondLst>
                              <p:cond delay="2000"/>
                            </p:stCondLst>
                            <p:childTnLst>
                              <p:par>
                                <p:cTn id="9" presetID="5"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heckerboard(across)">
                                      <p:cBhvr>
                                        <p:cTn id="11" dur="2000"/>
                                        <p:tgtEl>
                                          <p:spTgt spid="4"/>
                                        </p:tgtEl>
                                      </p:cBhvr>
                                    </p:animEffect>
                                  </p:childTnLst>
                                </p:cTn>
                              </p:par>
                              <p:par>
                                <p:cTn id="12" presetID="2" presetClass="entr" presetSubtype="4" fill="hold" grpId="0" nodeType="with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additive="base">
                                        <p:cTn id="14" dur="2000" fill="hold"/>
                                        <p:tgtEl>
                                          <p:spTgt spid="3">
                                            <p:bg/>
                                          </p:spTgt>
                                        </p:tgtEl>
                                        <p:attrNameLst>
                                          <p:attrName>ppt_x</p:attrName>
                                        </p:attrNameLst>
                                      </p:cBhvr>
                                      <p:tavLst>
                                        <p:tav tm="0">
                                          <p:val>
                                            <p:strVal val="#ppt_x"/>
                                          </p:val>
                                        </p:tav>
                                        <p:tav tm="100000">
                                          <p:val>
                                            <p:strVal val="#ppt_x"/>
                                          </p:val>
                                        </p:tav>
                                      </p:tavLst>
                                    </p:anim>
                                    <p:anim calcmode="lin" valueType="num">
                                      <p:cBhvr additive="base">
                                        <p:cTn id="15" dur="2000" fill="hold"/>
                                        <p:tgtEl>
                                          <p:spTgt spid="3">
                                            <p:bg/>
                                          </p:spTgt>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2000" fill="hold"/>
                                        <p:tgtEl>
                                          <p:spTgt spid="3">
                                            <p:txEl>
                                              <p:pRg st="1" end="1"/>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P spid="3" grpId="0"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تحديد أبعاد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لوحة القيادة </a:t>
            </a:r>
            <a:r>
              <a:rPr lang="ar-DZ" b="1" dirty="0" err="1" smtClean="0">
                <a:solidFill>
                  <a:srgbClr val="FFFF00"/>
                </a:solidFill>
                <a:latin typeface="Simplified Arabic" pitchFamily="18" charset="-78"/>
                <a:cs typeface="Simplified Arabic" pitchFamily="18" charset="-78"/>
              </a:rPr>
              <a:t>الاستشرافية</a:t>
            </a:r>
            <a:r>
              <a:rPr lang="ar-DZ" b="1" dirty="0" smtClean="0">
                <a:solidFill>
                  <a:srgbClr val="FFFF00"/>
                </a:solidFill>
                <a:latin typeface="Simplified Arabic" pitchFamily="18" charset="-78"/>
                <a:cs typeface="Simplified Arabic" pitchFamily="18" charset="-78"/>
              </a:rPr>
              <a:t> المستدامة</a:t>
            </a:r>
            <a:r>
              <a:rPr lang="en-US" b="1" dirty="0" smtClean="0">
                <a:solidFill>
                  <a:srgbClr val="FFFF00"/>
                </a:solidFill>
                <a:latin typeface="Simplified Arabic" pitchFamily="18" charset="-78"/>
                <a:cs typeface="Simplified Arabic" pitchFamily="18" charset="-78"/>
              </a:rPr>
              <a:t>(</a:t>
            </a:r>
            <a:r>
              <a:rPr lang="fr-FR" b="1" dirty="0" smtClean="0">
                <a:solidFill>
                  <a:srgbClr val="FFFF00"/>
                </a:solidFill>
                <a:latin typeface="Simplified Arabic" pitchFamily="18" charset="-78"/>
                <a:cs typeface="Simplified Arabic" pitchFamily="18" charset="-78"/>
              </a:rPr>
              <a:t>SBSC</a:t>
            </a:r>
            <a:r>
              <a:rPr lang="en-US" b="1" dirty="0" smtClean="0">
                <a:solidFill>
                  <a:srgbClr val="FFFF00"/>
                </a:solidFill>
                <a:latin typeface="Simplified Arabic" pitchFamily="18" charset="-78"/>
                <a:cs typeface="Simplified Arabic" pitchFamily="18" charset="-78"/>
              </a:rPr>
              <a:t>)</a:t>
            </a:r>
            <a:r>
              <a:rPr lang="ar-DZ" b="1" dirty="0" smtClean="0">
                <a:solidFill>
                  <a:srgbClr val="FFFF00"/>
                </a:solidFill>
                <a:latin typeface="Simplified Arabic" pitchFamily="18" charset="-78"/>
                <a:cs typeface="Simplified Arabic" pitchFamily="18" charset="-78"/>
              </a:rPr>
              <a:t> والبعد المجتمعي </a:t>
            </a:r>
            <a:r>
              <a:rPr lang="fr-FR" b="1" dirty="0" smtClean="0">
                <a:solidFill>
                  <a:srgbClr val="FFFF00"/>
                </a:solidFill>
                <a:latin typeface="Simplified Arabic" pitchFamily="18" charset="-78"/>
                <a:cs typeface="Simplified Arabic" pitchFamily="18" charset="-78"/>
              </a:rPr>
              <a:t>(L’axe Sociétale)</a:t>
            </a:r>
            <a:endParaRPr lang="ar-DZ" b="1" dirty="0" smtClean="0">
              <a:solidFill>
                <a:srgbClr val="FFFF00"/>
              </a:solidFill>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أما البعد البيئي فاكتسى أهمية متزايدة نظرا لحرص مؤسسات الألفية الثالثة على الالتزام بمسؤولياتها البيئية، والمشاركة في التنمية المستدامة عن طريق حماية البيئة والحفاظ عليها، وضمان حق الأجيال القادمة في التمتع بالموارد الطبيعية وعدم استنفاذها بسرعة، خاصة مع الضغوط التي تفرضها عليها المنظمات المدافعة عن البيئة، كما أن المؤسسات الرائدة تحترم مواصفات ومعايير </a:t>
            </a:r>
            <a:r>
              <a:rPr lang="ar-DZ" sz="2800" dirty="0" err="1" smtClean="0">
                <a:latin typeface="Simplified Arabic" pitchFamily="18" charset="-78"/>
                <a:cs typeface="Simplified Arabic" pitchFamily="18" charset="-78"/>
              </a:rPr>
              <a:t>الإيزو</a:t>
            </a:r>
            <a:r>
              <a:rPr lang="ar-DZ" sz="2800" dirty="0" smtClean="0">
                <a:latin typeface="Simplified Arabic" pitchFamily="18" charset="-78"/>
                <a:cs typeface="Simplified Arabic" pitchFamily="18" charset="-78"/>
              </a:rPr>
              <a:t> 14000 المتعلقة بأنظمة إدارة البيئة </a:t>
            </a:r>
            <a:r>
              <a:rPr lang="fr-FR" sz="2800" dirty="0" smtClean="0">
                <a:latin typeface="Simplified Arabic" pitchFamily="18" charset="-78"/>
                <a:cs typeface="Simplified Arabic" pitchFamily="18" charset="-78"/>
              </a:rPr>
              <a:t>(Management </a:t>
            </a:r>
            <a:r>
              <a:rPr lang="en-US" sz="2800" dirty="0" smtClean="0">
                <a:latin typeface="Simplified Arabic" pitchFamily="18" charset="-78"/>
                <a:cs typeface="Simplified Arabic" pitchFamily="18" charset="-78"/>
              </a:rPr>
              <a:t>environmental systems</a:t>
            </a:r>
            <a:r>
              <a:rPr lang="fr-FR" sz="2800" dirty="0" smtClean="0">
                <a:latin typeface="Simplified Arabic" pitchFamily="18" charset="-78"/>
                <a:cs typeface="Simplified Arabic" pitchFamily="18" charset="-78"/>
              </a:rPr>
              <a:t>) </a:t>
            </a:r>
            <a:r>
              <a:rPr lang="ar-DZ" sz="2800" dirty="0" smtClean="0">
                <a:latin typeface="Simplified Arabic" pitchFamily="18" charset="-78"/>
                <a:cs typeface="Simplified Arabic" pitchFamily="18" charset="-78"/>
              </a:rPr>
              <a:t>خاصة في نسخه الأخيرة، حيث أن معيار 14001 في نسخته سنة </a:t>
            </a:r>
            <a:r>
              <a:rPr lang="fr-FR" sz="2800" dirty="0" smtClean="0">
                <a:latin typeface="Simplified Arabic" pitchFamily="18" charset="-78"/>
                <a:cs typeface="Simplified Arabic" pitchFamily="18" charset="-78"/>
              </a:rPr>
              <a:t>2004 (ISO 14001:2004)</a:t>
            </a:r>
            <a:r>
              <a:rPr lang="ar-DZ" sz="2800" dirty="0" smtClean="0">
                <a:latin typeface="Simplified Arabic" pitchFamily="18" charset="-78"/>
                <a:cs typeface="Simplified Arabic" pitchFamily="18" charset="-78"/>
              </a:rPr>
              <a:t> الذي تم تنقيحه وإصدار نسخة جديدة منه سنة 2015، والذي يوضح متطلبات إعداد وتطبيق نظام إدارة البيئة في المؤسسة، إضافة إلى معيار 14031 في نسخته الأخيرة سنة 2013 </a:t>
            </a:r>
            <a:r>
              <a:rPr lang="fr-FR" sz="2800" dirty="0" smtClean="0">
                <a:latin typeface="Simplified Arabic" pitchFamily="18" charset="-78"/>
                <a:cs typeface="Simplified Arabic" pitchFamily="18" charset="-78"/>
              </a:rPr>
              <a:t>(ISO 14031:2013)</a:t>
            </a:r>
            <a:r>
              <a:rPr lang="ar-DZ" sz="2800" dirty="0" smtClean="0">
                <a:latin typeface="Simplified Arabic" pitchFamily="18" charset="-78"/>
                <a:cs typeface="Simplified Arabic" pitchFamily="18" charset="-78"/>
              </a:rPr>
              <a:t>، والمبين لكيفية قياس وتقييم الأداء البيئي للمؤسسة وإبراز عناصر </a:t>
            </a:r>
            <a:r>
              <a:rPr lang="ar-DZ" sz="2800" dirty="0" smtClean="0">
                <a:latin typeface="Simplified Arabic" pitchFamily="18" charset="-78"/>
                <a:cs typeface="Simplified Arabic" pitchFamily="18" charset="-78"/>
              </a:rPr>
              <a:t>تحسينه.</a:t>
            </a:r>
            <a:endParaRPr lang="fr-FR" sz="2800" dirty="0" smtClean="0">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تحديد أبعاد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rPr>
              <a:t>تفاعل </a:t>
            </a:r>
            <a:r>
              <a:rPr lang="ar-DZ" b="1" dirty="0" smtClean="0">
                <a:solidFill>
                  <a:srgbClr val="FFFF00"/>
                </a:solidFill>
              </a:rPr>
              <a:t>أبعاد </a:t>
            </a:r>
            <a:r>
              <a:rPr lang="ar-DZ" b="1" dirty="0" smtClean="0">
                <a:solidFill>
                  <a:srgbClr val="FFFF00"/>
                </a:solidFill>
              </a:rPr>
              <a:t>لوحة القيادة </a:t>
            </a:r>
            <a:r>
              <a:rPr lang="ar-DZ" b="1" dirty="0" err="1" smtClean="0">
                <a:solidFill>
                  <a:srgbClr val="FFFF00"/>
                </a:solidFill>
              </a:rPr>
              <a:t>الاستشرافية</a:t>
            </a:r>
            <a:r>
              <a:rPr lang="ar-DZ" b="1" dirty="0" smtClean="0">
                <a:solidFill>
                  <a:srgbClr val="FFFF00"/>
                </a:solidFill>
              </a:rPr>
              <a:t> </a:t>
            </a:r>
          </a:p>
          <a:p>
            <a:pPr algn="just" rtl="1">
              <a:buNone/>
            </a:pPr>
            <a:r>
              <a:rPr lang="ar-DZ" sz="2400" dirty="0" smtClean="0">
                <a:latin typeface="Simplified Arabic" pitchFamily="18" charset="-78"/>
                <a:cs typeface="Simplified Arabic" pitchFamily="18" charset="-78"/>
              </a:rPr>
              <a:t>ترتبط أبعاد لوحة القيادة </a:t>
            </a:r>
            <a:r>
              <a:rPr lang="ar-DZ" sz="2400" dirty="0" err="1" smtClean="0">
                <a:latin typeface="Simplified Arabic" pitchFamily="18" charset="-78"/>
                <a:cs typeface="Simplified Arabic" pitchFamily="18" charset="-78"/>
              </a:rPr>
              <a:t>الاستشرافية</a:t>
            </a:r>
            <a:r>
              <a:rPr lang="ar-DZ" sz="2400"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الخمسة فيما بينها وتتفاعل لتحسين مستوى الأداء الشامل للمؤسسة، وتحقيق رؤيتها الإستراتيجية ومختلف أهدافها، حيث أن كل بعد يتأثر بمستوى أداء البعد الآخر وتنعكس نتائج أدائه على مؤشراته، وتتكامل هذه الأبعاد لتحسين النتائج المالية للمؤسسة وتعظيم أرباحها وتوسيع حصتها السوقية بما يساهم في إكسابها ميزة تنافسية هامة ومستدامة، وتجمع بين الأبعاد الخمسة سلسلة من العلاقات السببية</a:t>
            </a:r>
            <a:r>
              <a:rPr lang="en-US" sz="2400" dirty="0" smtClean="0">
                <a:latin typeface="Simplified Arabic" pitchFamily="18" charset="-78"/>
                <a:cs typeface="Simplified Arabic" pitchFamily="18" charset="-78"/>
              </a:rPr>
              <a:t>(</a:t>
            </a:r>
            <a:r>
              <a:rPr lang="fr-FR" sz="2400" dirty="0" smtClean="0">
                <a:latin typeface="Simplified Arabic" pitchFamily="18" charset="-78"/>
                <a:cs typeface="Simplified Arabic" pitchFamily="18" charset="-78"/>
              </a:rPr>
              <a:t>chaines causales</a:t>
            </a:r>
            <a:r>
              <a:rPr lang="en-US" sz="2400"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 حيث أن نتيجة كل بعد متعلقة بمستوى أداء بعد آخر، فتحسين الأداء البيئي للمؤسسة والتزامها بمسؤوليتها الاجتماعية وإسهامها في التنمية المستدامة يزيد من وعي عمالها بدورهم الهام في تحقيق نمو وتطور مجتمعهم، وهو ما يفضي إلى تحسين أداء بعد التعلم والنمو بتكوين العمال وتحفيزهم وتعليمهم وتوطيد العلاقة معهم ودفعهم نحو الإبداع والابتكار، ما يؤثر في أداء العمليات الداخلية ويحسن من مستوى الكفاءة الإنتاجية والإدارية للمؤسسة، وهو بدوره ما يؤثر في أداء بعد الزبائن بتحسين الأداء التسويقي للمؤسسة وتحقيق رضا زبائنها وكسب ولائهم وإقبالهم على عروضها مما يزيد من مبيعاتها ورقم أعمالها ويوسع من حصتها السوقية، وهو ما يفضي إلى تعظيم أرباحها ونتائجها المالية وبالتالي تحسين أدائها المالي وتعزيز مركزها التنافسي والوصول إلى ترجمة رؤيتها الإستراتيجية وتجسيدها على أرض الواقع واستشراف مستقبلها. </a:t>
            </a:r>
            <a:endParaRPr lang="fr-FR" sz="2400" dirty="0" smtClean="0">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تحديد أبعاد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rPr>
              <a:t>تفاعل </a:t>
            </a:r>
            <a:r>
              <a:rPr lang="ar-DZ" b="1" dirty="0" smtClean="0">
                <a:solidFill>
                  <a:srgbClr val="FFFF00"/>
                </a:solidFill>
              </a:rPr>
              <a:t>أبعاد </a:t>
            </a:r>
            <a:r>
              <a:rPr lang="ar-DZ" b="1" dirty="0" smtClean="0">
                <a:solidFill>
                  <a:srgbClr val="FFFF00"/>
                </a:solidFill>
              </a:rPr>
              <a:t>لوحة القيادة </a:t>
            </a:r>
            <a:r>
              <a:rPr lang="ar-DZ" b="1" dirty="0" err="1" smtClean="0">
                <a:solidFill>
                  <a:srgbClr val="FFFF00"/>
                </a:solidFill>
              </a:rPr>
              <a:t>الاستشرافية</a:t>
            </a:r>
            <a:r>
              <a:rPr lang="ar-DZ" b="1" dirty="0" smtClean="0">
                <a:solidFill>
                  <a:srgbClr val="FFFF00"/>
                </a:solidFill>
              </a:rPr>
              <a:t> </a:t>
            </a:r>
          </a:p>
          <a:p>
            <a:pPr algn="just" rtl="1">
              <a:buNone/>
            </a:pPr>
            <a:r>
              <a:rPr lang="ar-DZ" sz="2700" dirty="0" smtClean="0">
                <a:latin typeface="Simplified Arabic" pitchFamily="18" charset="-78"/>
                <a:cs typeface="Simplified Arabic" pitchFamily="18" charset="-78"/>
              </a:rPr>
              <a:t>مستوى أداء مؤشرات كل بعد ما هي إلا نتائج لبعد آخر، فالتزام المؤسسة بمسؤوليتها الاجتماعية وإسهامها في التنمية المستدامة وحفاظها على بيئتها يؤدي إلى زيادة وعي العاملين بدورهم الهام في تحسين الأداء الاجتماعي والبيئي لمؤسستهم وتعزيز صورتها كمؤسسة مواطنة ضمن البعد الاجتماعي والبيئي، وهو ما يساهم في تحفيزهم وتوطيد العلاقة بهم وتحقيق رضاهم الوظيفي مما يؤدي إلى تنمية كفاءاتهم ضمن بعد التعلم والنمو، وهذا ما يساهم في زيادة كفاءتهم الإدارية وتقليص الدورة الزمنية للتشغيل والتحكم في التكاليف وتحسين الجودة والإنتاجية ضمن بعد العمليات الداخلية، ما يؤدي إلى التسليم في الوقت وبالتالي تحقيق رضا الزبائن والحفاظ عليهم واستقطاب زبائن جدد ما يرفع من رقم أعمال المؤسسة ويوسع من حصتها السوقية ضمن بعد الزبائن، وهذا كله يصب في تحسين الأداء المالي بتعظيم الأرباح والنتائج المالية والرفع من </a:t>
            </a:r>
            <a:r>
              <a:rPr lang="ar-DZ" sz="2700" dirty="0" err="1" smtClean="0">
                <a:latin typeface="Simplified Arabic" pitchFamily="18" charset="-78"/>
                <a:cs typeface="Simplified Arabic" pitchFamily="18" charset="-78"/>
              </a:rPr>
              <a:t>المردودية</a:t>
            </a:r>
            <a:r>
              <a:rPr lang="ar-DZ" sz="2700" dirty="0" smtClean="0">
                <a:latin typeface="Simplified Arabic" pitchFamily="18" charset="-78"/>
                <a:cs typeface="Simplified Arabic" pitchFamily="18" charset="-78"/>
              </a:rPr>
              <a:t> المالية والاقتصادية وتحسين العائد على الاستثمارات، وهو ما يبرز أن تحقيق الأهداف المالية وإنجاح إستراتيجيات المؤسسة يرتبط بتحسين أدائها في جميع أبعادها التي ترتبط بسلسلة من العلاقات السببية.</a:t>
            </a:r>
            <a:endParaRPr lang="fr-FR" sz="2700" dirty="0" smtClean="0">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تحديد أبعاد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rPr>
              <a:t>تفاعل </a:t>
            </a:r>
            <a:r>
              <a:rPr lang="ar-DZ" b="1" dirty="0" smtClean="0">
                <a:solidFill>
                  <a:srgbClr val="FFFF00"/>
                </a:solidFill>
              </a:rPr>
              <a:t>أبعاد </a:t>
            </a:r>
            <a:r>
              <a:rPr lang="ar-DZ" b="1" dirty="0" smtClean="0">
                <a:solidFill>
                  <a:srgbClr val="FFFF00"/>
                </a:solidFill>
              </a:rPr>
              <a:t>لوحة القيادة </a:t>
            </a:r>
            <a:r>
              <a:rPr lang="ar-DZ" b="1" dirty="0" err="1" smtClean="0">
                <a:solidFill>
                  <a:srgbClr val="FFFF00"/>
                </a:solidFill>
              </a:rPr>
              <a:t>الاستشرافية</a:t>
            </a:r>
            <a:r>
              <a:rPr lang="ar-DZ" b="1" dirty="0" smtClean="0">
                <a:solidFill>
                  <a:srgbClr val="FFFF00"/>
                </a:solidFill>
              </a:rPr>
              <a:t> </a:t>
            </a:r>
          </a:p>
          <a:p>
            <a:pPr algn="just" rtl="1">
              <a:buNone/>
            </a:pPr>
            <a:r>
              <a:rPr lang="ar-DZ" sz="3000" dirty="0" smtClean="0">
                <a:latin typeface="Simplified Arabic" pitchFamily="18" charset="-78"/>
                <a:cs typeface="Simplified Arabic" pitchFamily="18" charset="-78"/>
              </a:rPr>
              <a:t>أوضح </a:t>
            </a:r>
            <a:r>
              <a:rPr lang="fr-FR" sz="3000" dirty="0" smtClean="0">
                <a:latin typeface="Simplified Arabic" pitchFamily="18" charset="-78"/>
                <a:cs typeface="Simplified Arabic" pitchFamily="18" charset="-78"/>
              </a:rPr>
              <a:t>(</a:t>
            </a:r>
            <a:r>
              <a:rPr lang="fr-FR" sz="3000" dirty="0" smtClean="0">
                <a:latin typeface="Simplified Arabic" pitchFamily="18" charset="-78"/>
                <a:cs typeface="Simplified Arabic" pitchFamily="18" charset="-78"/>
              </a:rPr>
              <a:t>H.NORREKLIT) </a:t>
            </a:r>
            <a:r>
              <a:rPr lang="ar-DZ" sz="3000" dirty="0" smtClean="0">
                <a:latin typeface="Simplified Arabic" pitchFamily="18" charset="-78"/>
                <a:cs typeface="Simplified Arabic" pitchFamily="18" charset="-78"/>
              </a:rPr>
              <a:t> أن </a:t>
            </a:r>
            <a:r>
              <a:rPr lang="ar-DZ" sz="3000" dirty="0" smtClean="0">
                <a:latin typeface="Simplified Arabic" pitchFamily="18" charset="-78"/>
                <a:cs typeface="Simplified Arabic" pitchFamily="18" charset="-78"/>
              </a:rPr>
              <a:t>هذه العلاقة ليست في اتجاه واحد يصب في تحقيق الأهداف المالية فقط، بل هي علاقة تفاعلية تبادلية في اتجاهين، صاعدة إلى البعد المالي ونازلة منه أيضا، مؤكدا أن تحسين الأداء المالي ينعكس على تحسين أداء الأبعاد الأربعة الباقية، حيث أن تعظيم أرباح المؤسسة وزيادة </a:t>
            </a:r>
            <a:r>
              <a:rPr lang="ar-DZ" sz="3000" dirty="0" err="1" smtClean="0">
                <a:latin typeface="Simplified Arabic" pitchFamily="18" charset="-78"/>
                <a:cs typeface="Simplified Arabic" pitchFamily="18" charset="-78"/>
              </a:rPr>
              <a:t>مردوديتها</a:t>
            </a:r>
            <a:r>
              <a:rPr lang="ar-DZ" sz="3000" dirty="0" smtClean="0">
                <a:latin typeface="Simplified Arabic" pitchFamily="18" charset="-78"/>
                <a:cs typeface="Simplified Arabic" pitchFamily="18" charset="-78"/>
              </a:rPr>
              <a:t> يمكنها من تطوير أدائها التسويقي وإجراء دراسات سوقية لتحليل مستوى رضا زبائنها والعمل على تحسينه، كما أنه يساهم في تطوير أدائها الإنتاجي وتحسين الكفاءة الإدارية والمالية لمسيريها، ويتيح لها تكثيف البرامج التكوينية لعمالها وزيادة حوافزهم المادية ودفعهم نحو تحسين أدائهم والإبداع والابتكار، إضافة إلى دفعها نحو تعزيز صورتها كمؤسسة مواطنة وإسهامها الفعال في التنمية المستدامة من خلال تخصيص ميزانية متعلقة بالبحوث البيئية والحفاظ على البيئة من الفائض المالي </a:t>
            </a:r>
            <a:r>
              <a:rPr lang="ar-DZ" sz="3000" dirty="0" smtClean="0">
                <a:latin typeface="Simplified Arabic" pitchFamily="18" charset="-78"/>
                <a:cs typeface="Simplified Arabic" pitchFamily="18" charset="-78"/>
              </a:rPr>
              <a:t>المحقق.</a:t>
            </a:r>
            <a:endParaRPr lang="fr-FR" sz="3000" dirty="0" smtClean="0">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ثانيا: بناء وتطبيق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بناء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buFont typeface="Wingdings" pitchFamily="2" charset="2"/>
              <a:buChar char="q"/>
            </a:pPr>
            <a:r>
              <a:rPr lang="ar-DZ" b="1" dirty="0" smtClean="0">
                <a:solidFill>
                  <a:srgbClr val="FFFF00"/>
                </a:solidFill>
                <a:latin typeface="Simplified Arabic" pitchFamily="18" charset="-78"/>
                <a:cs typeface="Simplified Arabic" pitchFamily="18" charset="-78"/>
              </a:rPr>
              <a:t> </a:t>
            </a:r>
            <a:r>
              <a:rPr lang="ar-DZ" b="1" dirty="0" smtClean="0">
                <a:solidFill>
                  <a:srgbClr val="FFFF00"/>
                </a:solidFill>
                <a:latin typeface="Simplified Arabic" pitchFamily="18" charset="-78"/>
                <a:cs typeface="Simplified Arabic" pitchFamily="18" charset="-78"/>
              </a:rPr>
              <a:t>مراحل بناء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buFont typeface="Wingdings" pitchFamily="2" charset="2"/>
              <a:buChar char="v"/>
            </a:pPr>
            <a:r>
              <a:rPr lang="ar-DZ" b="1" dirty="0" smtClean="0">
                <a:solidFill>
                  <a:srgbClr val="FFC000"/>
                </a:solidFill>
                <a:latin typeface="Simplified Arabic" pitchFamily="18" charset="-78"/>
                <a:cs typeface="Simplified Arabic" pitchFamily="18" charset="-78"/>
              </a:rPr>
              <a:t> </a:t>
            </a:r>
            <a:r>
              <a:rPr lang="ar-DZ" b="1" dirty="0" smtClean="0">
                <a:solidFill>
                  <a:srgbClr val="FFC000"/>
                </a:solidFill>
              </a:rPr>
              <a:t>صياغة وتحديد الرؤية </a:t>
            </a:r>
            <a:r>
              <a:rPr lang="ar-DZ" b="1" dirty="0" smtClean="0">
                <a:solidFill>
                  <a:srgbClr val="FFC000"/>
                </a:solidFill>
              </a:rPr>
              <a:t>الإستراتيجية</a:t>
            </a:r>
          </a:p>
          <a:p>
            <a:pPr algn="just" rtl="1">
              <a:buFont typeface="Wingdings" pitchFamily="2" charset="2"/>
              <a:buChar char="v"/>
            </a:pPr>
            <a:r>
              <a:rPr lang="ar-DZ" b="1" dirty="0" smtClean="0">
                <a:solidFill>
                  <a:srgbClr val="FFC000"/>
                </a:solidFill>
                <a:latin typeface="Simplified Arabic" pitchFamily="18" charset="-78"/>
                <a:cs typeface="Simplified Arabic" pitchFamily="18" charset="-78"/>
              </a:rPr>
              <a:t> </a:t>
            </a:r>
            <a:r>
              <a:rPr lang="ar-DZ" b="1" dirty="0" smtClean="0">
                <a:solidFill>
                  <a:srgbClr val="FFC000"/>
                </a:solidFill>
              </a:rPr>
              <a:t>تحديد إستراتيجيات </a:t>
            </a:r>
            <a:r>
              <a:rPr lang="ar-DZ" b="1" dirty="0" smtClean="0">
                <a:solidFill>
                  <a:srgbClr val="FFC000"/>
                </a:solidFill>
              </a:rPr>
              <a:t>المؤسسة</a:t>
            </a:r>
          </a:p>
          <a:p>
            <a:pPr algn="just" rtl="1">
              <a:buFont typeface="Wingdings" pitchFamily="2" charset="2"/>
              <a:buChar char="v"/>
            </a:pPr>
            <a:r>
              <a:rPr lang="ar-DZ" b="1" dirty="0" smtClean="0">
                <a:solidFill>
                  <a:srgbClr val="FFC000"/>
                </a:solidFill>
                <a:latin typeface="Simplified Arabic" pitchFamily="18" charset="-78"/>
                <a:cs typeface="Simplified Arabic" pitchFamily="18" charset="-78"/>
              </a:rPr>
              <a:t> </a:t>
            </a:r>
            <a:r>
              <a:rPr lang="ar-DZ" b="1" dirty="0" smtClean="0">
                <a:solidFill>
                  <a:srgbClr val="FFC000"/>
                </a:solidFill>
              </a:rPr>
              <a:t>تحديد عوامل النجاح الأساسية والأهداف </a:t>
            </a:r>
            <a:r>
              <a:rPr lang="ar-DZ" b="1" dirty="0" smtClean="0">
                <a:solidFill>
                  <a:srgbClr val="FFC000"/>
                </a:solidFill>
              </a:rPr>
              <a:t>الإستراتيجية</a:t>
            </a:r>
          </a:p>
          <a:p>
            <a:pPr algn="just" rtl="1">
              <a:buFont typeface="Wingdings" pitchFamily="2" charset="2"/>
              <a:buChar char="v"/>
            </a:pPr>
            <a:r>
              <a:rPr lang="ar-DZ" b="1" dirty="0" smtClean="0">
                <a:solidFill>
                  <a:srgbClr val="FFC000"/>
                </a:solidFill>
                <a:latin typeface="Simplified Arabic" pitchFamily="18" charset="-78"/>
                <a:cs typeface="Simplified Arabic" pitchFamily="18" charset="-78"/>
              </a:rPr>
              <a:t> </a:t>
            </a:r>
            <a:r>
              <a:rPr lang="ar-DZ" b="1" dirty="0" smtClean="0">
                <a:solidFill>
                  <a:srgbClr val="FFC000"/>
                </a:solidFill>
              </a:rPr>
              <a:t>تحديد مؤشرات الأداء للأهداف الإستراتيجية المرتبطة بمحركات </a:t>
            </a:r>
            <a:r>
              <a:rPr lang="ar-DZ" b="1" dirty="0" smtClean="0">
                <a:solidFill>
                  <a:srgbClr val="FFC000"/>
                </a:solidFill>
              </a:rPr>
              <a:t>الأداء</a:t>
            </a:r>
          </a:p>
          <a:p>
            <a:pPr algn="just" rtl="1">
              <a:buFont typeface="Wingdings" pitchFamily="2" charset="2"/>
              <a:buChar char="v"/>
            </a:pPr>
            <a:r>
              <a:rPr lang="ar-DZ" b="1" dirty="0" smtClean="0">
                <a:solidFill>
                  <a:srgbClr val="FFC000"/>
                </a:solidFill>
              </a:rPr>
              <a:t>إعداد وتطوير خطة </a:t>
            </a:r>
            <a:r>
              <a:rPr lang="ar-DZ" b="1" dirty="0" smtClean="0">
                <a:solidFill>
                  <a:srgbClr val="FFC000"/>
                </a:solidFill>
              </a:rPr>
              <a:t>العمل</a:t>
            </a:r>
          </a:p>
          <a:p>
            <a:pPr algn="just" rtl="1">
              <a:buFont typeface="Wingdings" pitchFamily="2" charset="2"/>
              <a:buChar char="v"/>
            </a:pPr>
            <a:r>
              <a:rPr lang="ar-DZ" b="1" dirty="0" smtClean="0">
                <a:solidFill>
                  <a:srgbClr val="FFC000"/>
                </a:solidFill>
              </a:rPr>
              <a:t>تحديد الأفعال </a:t>
            </a:r>
            <a:r>
              <a:rPr lang="ar-DZ" b="1" dirty="0" smtClean="0">
                <a:solidFill>
                  <a:srgbClr val="FFC000"/>
                </a:solidFill>
              </a:rPr>
              <a:t>التنفيذية</a:t>
            </a:r>
          </a:p>
          <a:p>
            <a:pPr algn="just" rtl="1">
              <a:buFont typeface="Wingdings" pitchFamily="2" charset="2"/>
              <a:buChar char="v"/>
            </a:pPr>
            <a:r>
              <a:rPr lang="ar-DZ" b="1" dirty="0" smtClean="0">
                <a:solidFill>
                  <a:srgbClr val="FFC000"/>
                </a:solidFill>
              </a:rPr>
              <a:t>المتابعة والتقييم</a:t>
            </a:r>
            <a:endParaRPr lang="ar-DZ" b="1" dirty="0" smtClean="0">
              <a:solidFill>
                <a:srgbClr val="FFC0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10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linds(horizontal)">
                                      <p:cBhvr>
                                        <p:cTn id="46" dur="1000"/>
                                        <p:tgtEl>
                                          <p:spTgt spid="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blinds(horizontal)">
                                      <p:cBhvr>
                                        <p:cTn id="51"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ثانيا: بناء وتطبيق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تطبيق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buFont typeface="Wingdings" pitchFamily="2" charset="2"/>
              <a:buChar char="q"/>
            </a:pPr>
            <a:r>
              <a:rPr lang="ar-DZ" b="1" dirty="0" smtClean="0">
                <a:solidFill>
                  <a:srgbClr val="FFFF00"/>
                </a:solidFill>
                <a:latin typeface="Simplified Arabic" pitchFamily="18" charset="-78"/>
                <a:cs typeface="Simplified Arabic" pitchFamily="18" charset="-78"/>
              </a:rPr>
              <a:t> </a:t>
            </a:r>
            <a:r>
              <a:rPr lang="ar-DZ" b="1" dirty="0" smtClean="0">
                <a:solidFill>
                  <a:srgbClr val="FFFF00"/>
                </a:solidFill>
                <a:latin typeface="Simplified Arabic" pitchFamily="18" charset="-78"/>
                <a:cs typeface="Simplified Arabic" pitchFamily="18" charset="-78"/>
              </a:rPr>
              <a:t>شروط تطبيق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buFont typeface="Wingdings" pitchFamily="2" charset="2"/>
              <a:buChar char="v"/>
            </a:pPr>
            <a:r>
              <a:rPr lang="ar-DZ" b="1" dirty="0" smtClean="0">
                <a:solidFill>
                  <a:srgbClr val="FFC000"/>
                </a:solidFill>
                <a:latin typeface="Simplified Arabic" pitchFamily="18" charset="-78"/>
                <a:cs typeface="Simplified Arabic" pitchFamily="18" charset="-78"/>
              </a:rPr>
              <a:t> </a:t>
            </a:r>
            <a:r>
              <a:rPr lang="ar-DZ" sz="2800" b="1" dirty="0" smtClean="0">
                <a:solidFill>
                  <a:srgbClr val="FFC000"/>
                </a:solidFill>
                <a:latin typeface="Simplified Arabic" pitchFamily="18" charset="-78"/>
                <a:cs typeface="Simplified Arabic" pitchFamily="18" charset="-78"/>
              </a:rPr>
              <a:t>دعم والتزام الإدارة </a:t>
            </a:r>
            <a:r>
              <a:rPr lang="ar-DZ" sz="2800" b="1" dirty="0" smtClean="0">
                <a:solidFill>
                  <a:srgbClr val="FFC000"/>
                </a:solidFill>
                <a:latin typeface="Simplified Arabic" pitchFamily="18" charset="-78"/>
                <a:cs typeface="Simplified Arabic" pitchFamily="18" charset="-78"/>
              </a:rPr>
              <a:t>العليا</a:t>
            </a:r>
          </a:p>
          <a:p>
            <a:pPr algn="just" rtl="1">
              <a:buFont typeface="Wingdings" pitchFamily="2" charset="2"/>
              <a:buChar char="v"/>
            </a:pPr>
            <a:r>
              <a:rPr lang="ar-DZ" sz="2800" b="1" dirty="0" smtClean="0">
                <a:solidFill>
                  <a:srgbClr val="FFC000"/>
                </a:solidFill>
                <a:latin typeface="Simplified Arabic" pitchFamily="18" charset="-78"/>
                <a:cs typeface="Simplified Arabic" pitchFamily="18" charset="-78"/>
              </a:rPr>
              <a:t> إدراك الإدارة لأهمية لوحة القيادة </a:t>
            </a:r>
            <a:r>
              <a:rPr lang="ar-DZ" sz="2800" b="1" dirty="0" err="1" smtClean="0">
                <a:solidFill>
                  <a:srgbClr val="FFC000"/>
                </a:solidFill>
                <a:latin typeface="Simplified Arabic" pitchFamily="18" charset="-78"/>
                <a:cs typeface="Simplified Arabic" pitchFamily="18" charset="-78"/>
              </a:rPr>
              <a:t>الاستشرافية</a:t>
            </a:r>
            <a:endParaRPr lang="ar-DZ" sz="2800" b="1" dirty="0" smtClean="0">
              <a:solidFill>
                <a:srgbClr val="FFC000"/>
              </a:solidFill>
              <a:latin typeface="Simplified Arabic" pitchFamily="18" charset="-78"/>
              <a:cs typeface="Simplified Arabic" pitchFamily="18" charset="-78"/>
            </a:endParaRPr>
          </a:p>
          <a:p>
            <a:pPr algn="just" rtl="1">
              <a:buFont typeface="Wingdings" pitchFamily="2" charset="2"/>
              <a:buChar char="v"/>
            </a:pPr>
            <a:r>
              <a:rPr lang="ar-DZ" sz="2800" b="1" dirty="0" smtClean="0">
                <a:solidFill>
                  <a:srgbClr val="FFC000"/>
                </a:solidFill>
                <a:latin typeface="Simplified Arabic" pitchFamily="18" charset="-78"/>
                <a:cs typeface="Simplified Arabic" pitchFamily="18" charset="-78"/>
              </a:rPr>
              <a:t> وجود قابلية ورغبة </a:t>
            </a:r>
            <a:r>
              <a:rPr lang="ar-DZ" sz="2800" b="1" dirty="0" smtClean="0">
                <a:solidFill>
                  <a:srgbClr val="FFC000"/>
                </a:solidFill>
                <a:latin typeface="Simplified Arabic" pitchFamily="18" charset="-78"/>
                <a:cs typeface="Simplified Arabic" pitchFamily="18" charset="-78"/>
              </a:rPr>
              <a:t>للتغيير</a:t>
            </a:r>
          </a:p>
          <a:p>
            <a:pPr algn="just" rtl="1">
              <a:buFont typeface="Wingdings" pitchFamily="2" charset="2"/>
              <a:buChar char="v"/>
            </a:pPr>
            <a:r>
              <a:rPr lang="ar-DZ" sz="2800" b="1" dirty="0" smtClean="0">
                <a:solidFill>
                  <a:srgbClr val="FFC000"/>
                </a:solidFill>
                <a:latin typeface="Simplified Arabic" pitchFamily="18" charset="-78"/>
                <a:cs typeface="Simplified Arabic" pitchFamily="18" charset="-78"/>
              </a:rPr>
              <a:t> وجود الدافعية لتبني لوحة القيادة </a:t>
            </a:r>
            <a:r>
              <a:rPr lang="ar-DZ" sz="2800" b="1" dirty="0" err="1" smtClean="0">
                <a:solidFill>
                  <a:srgbClr val="FFC000"/>
                </a:solidFill>
                <a:latin typeface="Simplified Arabic" pitchFamily="18" charset="-78"/>
                <a:cs typeface="Simplified Arabic" pitchFamily="18" charset="-78"/>
              </a:rPr>
              <a:t>الاستشرافية</a:t>
            </a:r>
            <a:endParaRPr lang="ar-DZ" sz="2800" b="1" dirty="0" smtClean="0">
              <a:solidFill>
                <a:srgbClr val="FFC000"/>
              </a:solidFill>
              <a:latin typeface="Simplified Arabic" pitchFamily="18" charset="-78"/>
              <a:cs typeface="Simplified Arabic" pitchFamily="18" charset="-78"/>
            </a:endParaRPr>
          </a:p>
          <a:p>
            <a:pPr algn="just" rtl="1">
              <a:buFont typeface="Wingdings" pitchFamily="2" charset="2"/>
              <a:buChar char="v"/>
            </a:pPr>
            <a:r>
              <a:rPr lang="ar-DZ" sz="2800" b="1" dirty="0" smtClean="0">
                <a:solidFill>
                  <a:srgbClr val="FFC000"/>
                </a:solidFill>
                <a:latin typeface="Simplified Arabic" pitchFamily="18" charset="-78"/>
                <a:cs typeface="Simplified Arabic" pitchFamily="18" charset="-78"/>
              </a:rPr>
              <a:t> إشراك </a:t>
            </a:r>
            <a:r>
              <a:rPr lang="ar-DZ" sz="2800" b="1" dirty="0" smtClean="0">
                <a:solidFill>
                  <a:srgbClr val="FFC000"/>
                </a:solidFill>
                <a:latin typeface="Simplified Arabic" pitchFamily="18" charset="-78"/>
                <a:cs typeface="Simplified Arabic" pitchFamily="18" charset="-78"/>
              </a:rPr>
              <a:t>العاملين (مساهمة الموارد البشرية)</a:t>
            </a:r>
          </a:p>
          <a:p>
            <a:pPr algn="just" rtl="1">
              <a:buFont typeface="Wingdings" pitchFamily="2" charset="2"/>
              <a:buChar char="v"/>
            </a:pPr>
            <a:r>
              <a:rPr lang="ar-DZ" sz="2800" b="1" dirty="0" smtClean="0">
                <a:solidFill>
                  <a:srgbClr val="FFC000"/>
                </a:solidFill>
                <a:latin typeface="Simplified Arabic" pitchFamily="18" charset="-78"/>
                <a:cs typeface="Simplified Arabic" pitchFamily="18" charset="-78"/>
              </a:rPr>
              <a:t> التوفر على موارد بشرية كفئة </a:t>
            </a:r>
            <a:r>
              <a:rPr lang="ar-DZ" sz="2800" b="1" dirty="0" smtClean="0">
                <a:solidFill>
                  <a:srgbClr val="FFC000"/>
                </a:solidFill>
                <a:latin typeface="Simplified Arabic" pitchFamily="18" charset="-78"/>
                <a:cs typeface="Simplified Arabic" pitchFamily="18" charset="-78"/>
              </a:rPr>
              <a:t>ومتخصصة</a:t>
            </a:r>
          </a:p>
          <a:p>
            <a:pPr algn="just" rtl="1">
              <a:buFont typeface="Wingdings" pitchFamily="2" charset="2"/>
              <a:buChar char="v"/>
            </a:pPr>
            <a:r>
              <a:rPr lang="ar-DZ" sz="2800" b="1" dirty="0" smtClean="0">
                <a:solidFill>
                  <a:srgbClr val="FFC000"/>
                </a:solidFill>
                <a:latin typeface="Simplified Arabic" pitchFamily="18" charset="-78"/>
                <a:cs typeface="Simplified Arabic" pitchFamily="18" charset="-78"/>
              </a:rPr>
              <a:t> التقيد بمبادئ الإدارة </a:t>
            </a:r>
            <a:r>
              <a:rPr lang="ar-DZ" sz="2800" b="1" dirty="0" smtClean="0">
                <a:solidFill>
                  <a:srgbClr val="FFC000"/>
                </a:solidFill>
                <a:latin typeface="Simplified Arabic" pitchFamily="18" charset="-78"/>
                <a:cs typeface="Simplified Arabic" pitchFamily="18" charset="-78"/>
              </a:rPr>
              <a:t>الإستراتيجية</a:t>
            </a:r>
          </a:p>
          <a:p>
            <a:pPr algn="just" rtl="1">
              <a:buFont typeface="Wingdings" pitchFamily="2" charset="2"/>
              <a:buChar char="v"/>
            </a:pPr>
            <a:r>
              <a:rPr lang="ar-DZ" sz="2800" b="1" dirty="0" smtClean="0">
                <a:solidFill>
                  <a:srgbClr val="FFC000"/>
                </a:solidFill>
                <a:latin typeface="Simplified Arabic" pitchFamily="18" charset="-78"/>
                <a:cs typeface="Simplified Arabic" pitchFamily="18" charset="-78"/>
              </a:rPr>
              <a:t> تحديد واضح للأهداف </a:t>
            </a:r>
            <a:r>
              <a:rPr lang="ar-DZ" sz="2800" b="1" dirty="0" smtClean="0">
                <a:solidFill>
                  <a:srgbClr val="FFC000"/>
                </a:solidFill>
                <a:latin typeface="Simplified Arabic" pitchFamily="18" charset="-78"/>
                <a:cs typeface="Simplified Arabic" pitchFamily="18" charset="-78"/>
              </a:rPr>
              <a:t>الإستراتيجية</a:t>
            </a:r>
          </a:p>
          <a:p>
            <a:pPr algn="just" rtl="1">
              <a:buFont typeface="Wingdings" pitchFamily="2" charset="2"/>
              <a:buChar char="v"/>
            </a:pPr>
            <a:r>
              <a:rPr lang="ar-DZ" sz="2800" b="1" dirty="0" smtClean="0">
                <a:solidFill>
                  <a:srgbClr val="FFC000"/>
                </a:solidFill>
                <a:latin typeface="Simplified Arabic" pitchFamily="18" charset="-78"/>
                <a:cs typeface="Simplified Arabic" pitchFamily="18" charset="-78"/>
              </a:rPr>
              <a:t> </a:t>
            </a:r>
            <a:r>
              <a:rPr lang="ar-DZ" sz="2800" b="1" dirty="0" smtClean="0">
                <a:solidFill>
                  <a:srgbClr val="FFC000"/>
                </a:solidFill>
                <a:latin typeface="Simplified Arabic" pitchFamily="18" charset="-78"/>
                <a:cs typeface="Simplified Arabic" pitchFamily="18" charset="-78"/>
              </a:rPr>
              <a:t>اعتبار لوحة القيادة </a:t>
            </a:r>
            <a:r>
              <a:rPr lang="ar-DZ" sz="2800" b="1" dirty="0" err="1" smtClean="0">
                <a:solidFill>
                  <a:srgbClr val="FFC000"/>
                </a:solidFill>
                <a:latin typeface="Simplified Arabic" pitchFamily="18" charset="-78"/>
                <a:cs typeface="Simplified Arabic" pitchFamily="18" charset="-78"/>
              </a:rPr>
              <a:t>الاستشرافية</a:t>
            </a:r>
            <a:r>
              <a:rPr lang="ar-DZ" sz="2800" b="1" dirty="0" smtClean="0">
                <a:solidFill>
                  <a:srgbClr val="FFC000"/>
                </a:solidFill>
                <a:latin typeface="Simplified Arabic" pitchFamily="18" charset="-78"/>
                <a:cs typeface="Simplified Arabic" pitchFamily="18" charset="-78"/>
              </a:rPr>
              <a:t> نظاما إداريا شاملا ومتكاملا</a:t>
            </a:r>
          </a:p>
          <a:p>
            <a:pPr algn="just" rtl="1">
              <a:buFont typeface="Wingdings" pitchFamily="2" charset="2"/>
              <a:buChar char="v"/>
            </a:pPr>
            <a:r>
              <a:rPr lang="ar-DZ" sz="2800" b="1" dirty="0" smtClean="0">
                <a:solidFill>
                  <a:srgbClr val="FFC000"/>
                </a:solidFill>
                <a:latin typeface="Simplified Arabic" pitchFamily="18" charset="-78"/>
                <a:cs typeface="Simplified Arabic" pitchFamily="18" charset="-78"/>
              </a:rPr>
              <a:t> وجود نظام </a:t>
            </a:r>
            <a:r>
              <a:rPr lang="ar-DZ" sz="2800" b="1" dirty="0" smtClean="0">
                <a:solidFill>
                  <a:srgbClr val="FFC000"/>
                </a:solidFill>
                <a:latin typeface="Simplified Arabic" pitchFamily="18" charset="-78"/>
                <a:cs typeface="Simplified Arabic" pitchFamily="18" charset="-78"/>
              </a:rPr>
              <a:t>ناجع </a:t>
            </a:r>
            <a:r>
              <a:rPr lang="ar-DZ" sz="2800" b="1" dirty="0" smtClean="0">
                <a:solidFill>
                  <a:srgbClr val="FFC000"/>
                </a:solidFill>
                <a:latin typeface="Simplified Arabic" pitchFamily="18" charset="-78"/>
                <a:cs typeface="Simplified Arabic" pitchFamily="18" charset="-78"/>
              </a:rPr>
              <a:t>للاتصال والتواصل</a:t>
            </a:r>
            <a:endParaRPr lang="ar-DZ" sz="2800" b="1" dirty="0" smtClean="0">
              <a:solidFill>
                <a:srgbClr val="FFC0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10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linds(horizontal)">
                                      <p:cBhvr>
                                        <p:cTn id="46" dur="1000"/>
                                        <p:tgtEl>
                                          <p:spTgt spid="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blinds(horizontal)">
                                      <p:cBhvr>
                                        <p:cTn id="51" dur="1000"/>
                                        <p:tgtEl>
                                          <p:spTgt spid="3">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Effect transition="in" filter="blinds(horizontal)">
                                      <p:cBhvr>
                                        <p:cTn id="56" dur="1000"/>
                                        <p:tgtEl>
                                          <p:spTgt spid="3">
                                            <p:txEl>
                                              <p:pRg st="9" end="9"/>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Effect transition="in" filter="blinds(horizontal)">
                                      <p:cBhvr>
                                        <p:cTn id="61" dur="1000"/>
                                        <p:tgtEl>
                                          <p:spTgt spid="3">
                                            <p:txEl>
                                              <p:pRg st="10" end="10"/>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3">
                                            <p:txEl>
                                              <p:pRg st="11" end="11"/>
                                            </p:txEl>
                                          </p:spTgt>
                                        </p:tgtEl>
                                        <p:attrNameLst>
                                          <p:attrName>style.visibility</p:attrName>
                                        </p:attrNameLst>
                                      </p:cBhvr>
                                      <p:to>
                                        <p:strVal val="visible"/>
                                      </p:to>
                                    </p:set>
                                    <p:animEffect transition="in" filter="blinds(horizontal)">
                                      <p:cBhvr>
                                        <p:cTn id="66" dur="1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ثانيا: بناء وتطبيق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تطبيق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buFont typeface="Wingdings" pitchFamily="2" charset="2"/>
              <a:buChar char="q"/>
            </a:pPr>
            <a:r>
              <a:rPr lang="ar-DZ" b="1" dirty="0" smtClean="0">
                <a:solidFill>
                  <a:srgbClr val="FFFF00"/>
                </a:solidFill>
                <a:latin typeface="Simplified Arabic" pitchFamily="18" charset="-78"/>
                <a:cs typeface="Simplified Arabic" pitchFamily="18" charset="-78"/>
              </a:rPr>
              <a:t> </a:t>
            </a:r>
            <a:r>
              <a:rPr lang="ar-DZ" b="1" dirty="0" smtClean="0">
                <a:solidFill>
                  <a:srgbClr val="FFFF00"/>
                </a:solidFill>
                <a:latin typeface="Simplified Arabic" pitchFamily="18" charset="-78"/>
                <a:cs typeface="Simplified Arabic" pitchFamily="18" charset="-78"/>
              </a:rPr>
              <a:t>عوامل نجاح تطبيق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تفعيل إستراتيجيات المؤسسة وضمان وضوحها وتماشيها مع توجهاتها ورؤيتها المستقبلية، وهو ما يساهم في نجاح تطبيق لوحة القيادة المستقبلية ويضمن توازن أبعادها وتكاملها؛</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ترسيخ ثقافة تنظيمية مشبعة بروح التغيير والتطوير نحو الأفضل والأحسن، وهو ما يساعد في ضمان فعالية لوحة القيادة المستقبلية ونجاحها في تحسين الأداء الشامل المستدام للمؤسسة؛</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تحلي الموارد البشرية للمؤسسة من مسيرين وإطارات وعمال بروح الإبداع والابتكار وحرصهم على تحسين أدائهم باستمرار، خاصة الموارد البشرية المكلفة بإعداد ومتابعة لوحة القيادة المستقبلية والعمل على تحسينها؛</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الدعم الكامل والفاعل للإدارة العليا في بناء وتطبيق وتطوير لوحة القيادة </a:t>
            </a:r>
            <a:r>
              <a:rPr lang="ar-DZ" sz="2500" dirty="0" err="1" smtClean="0">
                <a:latin typeface="Simplified Arabic" pitchFamily="18" charset="-78"/>
                <a:cs typeface="Simplified Arabic" pitchFamily="18" charset="-78"/>
              </a:rPr>
              <a:t>الاستشرافية</a:t>
            </a:r>
            <a:r>
              <a:rPr lang="ar-DZ" sz="2500" dirty="0" smtClean="0">
                <a:latin typeface="Simplified Arabic" pitchFamily="18" charset="-78"/>
                <a:cs typeface="Simplified Arabic" pitchFamily="18" charset="-78"/>
              </a:rPr>
              <a:t> </a:t>
            </a:r>
            <a:r>
              <a:rPr lang="ar-DZ" sz="2500" dirty="0" smtClean="0">
                <a:latin typeface="Simplified Arabic" pitchFamily="18" charset="-78"/>
                <a:cs typeface="Simplified Arabic" pitchFamily="18" charset="-78"/>
              </a:rPr>
              <a:t>في المؤسسة؛</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التحديد الدقيق للرؤية الإستراتيجية للمؤسسة وضبط أهدافها بصفة جيدة تساهم في نجاح تبنيها وتطبيقها للوحة القيادة </a:t>
            </a:r>
            <a:r>
              <a:rPr lang="ar-DZ" sz="2500" dirty="0" err="1" smtClean="0">
                <a:latin typeface="Simplified Arabic" pitchFamily="18" charset="-78"/>
                <a:cs typeface="Simplified Arabic" pitchFamily="18" charset="-78"/>
              </a:rPr>
              <a:t>الاستشرافية</a:t>
            </a:r>
            <a:r>
              <a:rPr lang="ar-DZ" sz="2500" dirty="0" smtClean="0">
                <a:latin typeface="Simplified Arabic" pitchFamily="18" charset="-78"/>
                <a:cs typeface="Simplified Arabic" pitchFamily="18" charset="-78"/>
              </a:rPr>
              <a:t>؛</a:t>
            </a:r>
            <a:endParaRPr lang="fr-FR" sz="2500" dirty="0" smtClean="0">
              <a:latin typeface="Simplified Arabic" pitchFamily="18" charset="-78"/>
              <a:cs typeface="Simplified Arabic" pitchFamily="18" charset="-78"/>
            </a:endParaRPr>
          </a:p>
          <a:p>
            <a:pPr algn="just" rtl="1">
              <a:buNone/>
            </a:pPr>
            <a:endParaRPr lang="ar-DZ" sz="2500"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ثانيا: بناء وتطبيق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تطبيق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buFont typeface="Wingdings" pitchFamily="2" charset="2"/>
              <a:buChar char="q"/>
            </a:pPr>
            <a:r>
              <a:rPr lang="ar-DZ" b="1" dirty="0" smtClean="0">
                <a:solidFill>
                  <a:srgbClr val="FFFF00"/>
                </a:solidFill>
                <a:latin typeface="Simplified Arabic" pitchFamily="18" charset="-78"/>
                <a:cs typeface="Simplified Arabic" pitchFamily="18" charset="-78"/>
              </a:rPr>
              <a:t> </a:t>
            </a:r>
            <a:r>
              <a:rPr lang="ar-DZ" b="1" dirty="0" smtClean="0">
                <a:solidFill>
                  <a:srgbClr val="FFFF00"/>
                </a:solidFill>
                <a:latin typeface="Simplified Arabic" pitchFamily="18" charset="-78"/>
                <a:cs typeface="Simplified Arabic" pitchFamily="18" charset="-78"/>
              </a:rPr>
              <a:t>عوامل نجاح تطبيق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التركيز على التوجهات المستقبلية للمؤسسة ورسم آفاقها، ما يحافظ على الخاصية الأساسية للوحة القيادة </a:t>
            </a:r>
            <a:r>
              <a:rPr lang="ar-DZ" sz="2500" dirty="0" err="1" smtClean="0">
                <a:latin typeface="Simplified Arabic" pitchFamily="18" charset="-78"/>
                <a:cs typeface="Simplified Arabic" pitchFamily="18" charset="-78"/>
              </a:rPr>
              <a:t>الاستشرافية</a:t>
            </a:r>
            <a:r>
              <a:rPr lang="ar-DZ" sz="2500" dirty="0" smtClean="0">
                <a:latin typeface="Simplified Arabic" pitchFamily="18" charset="-78"/>
                <a:cs typeface="Simplified Arabic" pitchFamily="18" charset="-78"/>
              </a:rPr>
              <a:t> </a:t>
            </a:r>
            <a:r>
              <a:rPr lang="ar-DZ" sz="2500" dirty="0" smtClean="0">
                <a:latin typeface="Simplified Arabic" pitchFamily="18" charset="-78"/>
                <a:cs typeface="Simplified Arabic" pitchFamily="18" charset="-78"/>
              </a:rPr>
              <a:t>ويضمن طابعها </a:t>
            </a:r>
            <a:r>
              <a:rPr lang="ar-DZ" sz="2500" dirty="0" err="1" smtClean="0">
                <a:latin typeface="Simplified Arabic" pitchFamily="18" charset="-78"/>
                <a:cs typeface="Simplified Arabic" pitchFamily="18" charset="-78"/>
              </a:rPr>
              <a:t>الاستشرافي</a:t>
            </a:r>
            <a:r>
              <a:rPr lang="ar-DZ" sz="2500" dirty="0" smtClean="0">
                <a:latin typeface="Simplified Arabic" pitchFamily="18" charset="-78"/>
                <a:cs typeface="Simplified Arabic" pitchFamily="18" charset="-78"/>
              </a:rPr>
              <a:t> </a:t>
            </a:r>
            <a:r>
              <a:rPr lang="ar-DZ" sz="2500" dirty="0" smtClean="0">
                <a:latin typeface="Simplified Arabic" pitchFamily="18" charset="-78"/>
                <a:cs typeface="Simplified Arabic" pitchFamily="18" charset="-78"/>
              </a:rPr>
              <a:t>المساهم في تطوير أدائها الشامل المستقبلي؛</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تنويع المؤشرات المصممة، والاهتمام بتطوير جميع مجالات أداء المؤسسة، وتجنب التركيز على تحسين البعد المالي وإهمال الأبعاد الأخرى، وضمان تكامل هذه الأبعاد بما يحقق توازن لوحة القيادة </a:t>
            </a:r>
            <a:r>
              <a:rPr lang="ar-DZ" sz="2500" dirty="0" err="1" smtClean="0">
                <a:latin typeface="Simplified Arabic" pitchFamily="18" charset="-78"/>
                <a:cs typeface="Simplified Arabic" pitchFamily="18" charset="-78"/>
              </a:rPr>
              <a:t>الاستشرافية</a:t>
            </a:r>
            <a:r>
              <a:rPr lang="ar-DZ" sz="2500" dirty="0" smtClean="0">
                <a:latin typeface="Simplified Arabic" pitchFamily="18" charset="-78"/>
                <a:cs typeface="Simplified Arabic" pitchFamily="18" charset="-78"/>
              </a:rPr>
              <a:t> </a:t>
            </a:r>
            <a:r>
              <a:rPr lang="ar-DZ" sz="2500" dirty="0" smtClean="0">
                <a:latin typeface="Simplified Arabic" pitchFamily="18" charset="-78"/>
                <a:cs typeface="Simplified Arabic" pitchFamily="18" charset="-78"/>
              </a:rPr>
              <a:t>المعتمدة؛</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تنمية الوعي لدى جميع عمال المؤسسة بمختلف مستوياتهم التنظيمية بأهمية هذه الأداة، وبضرورة مساهمتهم في تطبيقها، وتسطير ندوات ولقاءات بهم لتفعيل دورهم في تطويرها؛</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الاستثمار في الأصول غير الملموسة، وتنمية الكفاءات، وتطوير المهارات، بما يعزز من نجاح تبني وتطبيق هذه الأداة الإستراتيجية؛</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احترام جميع مراحل بناء لوحة القيادة </a:t>
            </a:r>
            <a:r>
              <a:rPr lang="ar-DZ" sz="2500" dirty="0" err="1" smtClean="0">
                <a:latin typeface="Simplified Arabic" pitchFamily="18" charset="-78"/>
                <a:cs typeface="Simplified Arabic" pitchFamily="18" charset="-78"/>
              </a:rPr>
              <a:t>الاستشرافية</a:t>
            </a:r>
            <a:r>
              <a:rPr lang="ar-DZ" sz="2500" dirty="0" smtClean="0">
                <a:latin typeface="Simplified Arabic" pitchFamily="18" charset="-78"/>
                <a:cs typeface="Simplified Arabic" pitchFamily="18" charset="-78"/>
              </a:rPr>
              <a:t>، </a:t>
            </a:r>
            <a:r>
              <a:rPr lang="ar-DZ" sz="2500" dirty="0" smtClean="0">
                <a:latin typeface="Simplified Arabic" pitchFamily="18" charset="-78"/>
                <a:cs typeface="Simplified Arabic" pitchFamily="18" charset="-78"/>
              </a:rPr>
              <a:t>وعدم إهمال أي منها، وإتباعها بدقة لضمان إنجاح هذه الأداة الهامة؛</a:t>
            </a:r>
            <a:endParaRPr lang="fr-FR" sz="2500" dirty="0" smtClean="0">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sz="2500"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ثانيا: بناء وتطبيق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تطبيق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buFont typeface="Wingdings" pitchFamily="2" charset="2"/>
              <a:buChar char="q"/>
            </a:pPr>
            <a:r>
              <a:rPr lang="ar-DZ" b="1" dirty="0" smtClean="0">
                <a:solidFill>
                  <a:srgbClr val="FFFF00"/>
                </a:solidFill>
                <a:latin typeface="Simplified Arabic" pitchFamily="18" charset="-78"/>
                <a:cs typeface="Simplified Arabic" pitchFamily="18" charset="-78"/>
              </a:rPr>
              <a:t> </a:t>
            </a:r>
            <a:r>
              <a:rPr lang="ar-DZ" b="1" dirty="0" smtClean="0">
                <a:solidFill>
                  <a:srgbClr val="FFFF00"/>
                </a:solidFill>
                <a:latin typeface="Simplified Arabic" pitchFamily="18" charset="-78"/>
                <a:cs typeface="Simplified Arabic" pitchFamily="18" charset="-78"/>
              </a:rPr>
              <a:t>عوامل نجاح تطبيق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تصميم مؤشرات ومقاييس واضحة ومفهومة وسهلة القراءة والتحليل، إضافة إلى كونها تبين بوضوح مدى تطور وتحسن مستوى أداء المؤسسة في جميع الجوانب؛</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الضبط الدقيق لمختلف مؤشرات وعناصر الأبعاد الخمسة المكونة للوحة القيادة </a:t>
            </a:r>
            <a:r>
              <a:rPr lang="ar-DZ" sz="2500" dirty="0" err="1" smtClean="0">
                <a:latin typeface="Simplified Arabic" pitchFamily="18" charset="-78"/>
                <a:cs typeface="Simplified Arabic" pitchFamily="18" charset="-78"/>
              </a:rPr>
              <a:t>الاستشرافية</a:t>
            </a:r>
            <a:r>
              <a:rPr lang="ar-DZ" sz="2500" dirty="0" smtClean="0">
                <a:latin typeface="Simplified Arabic" pitchFamily="18" charset="-78"/>
                <a:cs typeface="Simplified Arabic" pitchFamily="18" charset="-78"/>
              </a:rPr>
              <a:t>، </a:t>
            </a:r>
            <a:r>
              <a:rPr lang="ar-DZ" sz="2500" dirty="0" smtClean="0">
                <a:latin typeface="Simplified Arabic" pitchFamily="18" charset="-78"/>
                <a:cs typeface="Simplified Arabic" pitchFamily="18" charset="-78"/>
              </a:rPr>
              <a:t>بداية من تحديد مقاييس البعد المالي، وضع مقاييس بعد الزبائن، تصميم مؤشرات بعد العمليات الداخلية، إعداد مؤشرات بعد التعلم والنمو، وصولا إلى اقتراح مقاييس البعد </a:t>
            </a:r>
            <a:r>
              <a:rPr lang="ar-DZ" sz="2500" dirty="0" smtClean="0">
                <a:latin typeface="Simplified Arabic" pitchFamily="18" charset="-78"/>
                <a:cs typeface="Simplified Arabic" pitchFamily="18" charset="-78"/>
              </a:rPr>
              <a:t>المجتمعي؛</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التطبيق التدريجي لهذه الأداة وعدم الاستعجال في تنفيذها لضمان فهمها من قبل جميع أفراد المؤسسة، ما يساهم في التطبيق السليم لها؛</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المراجعة المستمرة والدورية لعناصر ومؤشرات لوحة القيادة </a:t>
            </a:r>
            <a:r>
              <a:rPr lang="ar-DZ" sz="2500" dirty="0" err="1" smtClean="0">
                <a:latin typeface="Simplified Arabic" pitchFamily="18" charset="-78"/>
                <a:cs typeface="Simplified Arabic" pitchFamily="18" charset="-78"/>
              </a:rPr>
              <a:t>الاستشرافية</a:t>
            </a:r>
            <a:r>
              <a:rPr lang="ar-DZ" sz="2500" dirty="0" smtClean="0">
                <a:latin typeface="Simplified Arabic" pitchFamily="18" charset="-78"/>
                <a:cs typeface="Simplified Arabic" pitchFamily="18" charset="-78"/>
              </a:rPr>
              <a:t> </a:t>
            </a:r>
            <a:r>
              <a:rPr lang="ar-DZ" sz="2500" dirty="0" smtClean="0">
                <a:latin typeface="Simplified Arabic" pitchFamily="18" charset="-78"/>
                <a:cs typeface="Simplified Arabic" pitchFamily="18" charset="-78"/>
              </a:rPr>
              <a:t>وتعديلها وتطويرها بما يتناسب مع تغيرات وتطورات محيط المؤسسة؛</a:t>
            </a:r>
            <a:endParaRPr lang="fr-FR" sz="2500" dirty="0" smtClean="0">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 تفعيل ربط أبعاد لوحة القيادة </a:t>
            </a:r>
            <a:r>
              <a:rPr lang="ar-DZ" sz="2500" dirty="0" err="1" smtClean="0">
                <a:latin typeface="Simplified Arabic" pitchFamily="18" charset="-78"/>
                <a:cs typeface="Simplified Arabic" pitchFamily="18" charset="-78"/>
              </a:rPr>
              <a:t>الاستشرافية</a:t>
            </a:r>
            <a:r>
              <a:rPr lang="ar-DZ" sz="2500" dirty="0" smtClean="0">
                <a:latin typeface="Simplified Arabic" pitchFamily="18" charset="-78"/>
                <a:cs typeface="Simplified Arabic" pitchFamily="18" charset="-78"/>
              </a:rPr>
              <a:t> </a:t>
            </a:r>
            <a:r>
              <a:rPr lang="ar-DZ" sz="2500" dirty="0" err="1" smtClean="0">
                <a:latin typeface="Simplified Arabic" pitchFamily="18" charset="-78"/>
                <a:cs typeface="Simplified Arabic" pitchFamily="18" charset="-78"/>
              </a:rPr>
              <a:t>ببعضها</a:t>
            </a:r>
            <a:r>
              <a:rPr lang="ar-DZ" sz="2500" dirty="0" smtClean="0">
                <a:latin typeface="Simplified Arabic" pitchFamily="18" charset="-78"/>
                <a:cs typeface="Simplified Arabic" pitchFamily="18" charset="-78"/>
              </a:rPr>
              <a:t> من خلال علاقات سببية واضحة تضمن القراءة الجيدة لتفاعلات هذه الأبعاد، ما يسهل من تطبيق هذه الأداة الإستراتيجية؛</a:t>
            </a:r>
            <a:endParaRPr lang="fr-FR" sz="2500" dirty="0" smtClean="0">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sz="2500"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ثانيا: بناء وتطبيق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تطبيق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buFont typeface="Wingdings" pitchFamily="2" charset="2"/>
              <a:buChar char="q"/>
            </a:pPr>
            <a:r>
              <a:rPr lang="ar-DZ" b="1" dirty="0" smtClean="0">
                <a:solidFill>
                  <a:srgbClr val="FFFF00"/>
                </a:solidFill>
                <a:latin typeface="Simplified Arabic" pitchFamily="18" charset="-78"/>
                <a:cs typeface="Simplified Arabic" pitchFamily="18" charset="-78"/>
              </a:rPr>
              <a:t> </a:t>
            </a:r>
            <a:r>
              <a:rPr lang="ar-DZ" b="1" dirty="0" smtClean="0">
                <a:solidFill>
                  <a:srgbClr val="FFFF00"/>
                </a:solidFill>
                <a:latin typeface="Simplified Arabic" pitchFamily="18" charset="-78"/>
                <a:cs typeface="Simplified Arabic" pitchFamily="18" charset="-78"/>
              </a:rPr>
              <a:t>عوامل نجاح تطبيق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buNone/>
            </a:pPr>
            <a:r>
              <a:rPr lang="ar-DZ" sz="2700" dirty="0" smtClean="0">
                <a:latin typeface="Simplified Arabic" pitchFamily="18" charset="-78"/>
                <a:cs typeface="Simplified Arabic" pitchFamily="18" charset="-78"/>
              </a:rPr>
              <a:t>- التركيز على إرضاء مختلف الأطراف الفاعلة المرتبطة بالمؤسسة، وأخذ مصالحها بعين الاعتبار عند بناء نموذج لوحة القيادة </a:t>
            </a:r>
            <a:r>
              <a:rPr lang="ar-DZ" sz="2700" dirty="0" err="1" smtClean="0">
                <a:latin typeface="Simplified Arabic" pitchFamily="18" charset="-78"/>
                <a:cs typeface="Simplified Arabic" pitchFamily="18" charset="-78"/>
              </a:rPr>
              <a:t>الاستشرافية</a:t>
            </a:r>
            <a:r>
              <a:rPr lang="ar-DZ" sz="2700" dirty="0" smtClean="0">
                <a:latin typeface="Simplified Arabic" pitchFamily="18" charset="-78"/>
                <a:cs typeface="Simplified Arabic" pitchFamily="18" charset="-78"/>
              </a:rPr>
              <a:t> </a:t>
            </a:r>
            <a:r>
              <a:rPr lang="ar-DZ" sz="2700" dirty="0" smtClean="0">
                <a:latin typeface="Simplified Arabic" pitchFamily="18" charset="-78"/>
                <a:cs typeface="Simplified Arabic" pitchFamily="18" charset="-78"/>
              </a:rPr>
              <a:t>الذي تتبناه؛</a:t>
            </a:r>
            <a:endParaRPr lang="fr-FR" sz="2700" dirty="0" smtClean="0">
              <a:latin typeface="Simplified Arabic" pitchFamily="18" charset="-78"/>
              <a:cs typeface="Simplified Arabic" pitchFamily="18" charset="-78"/>
            </a:endParaRPr>
          </a:p>
          <a:p>
            <a:pPr algn="just" rtl="1">
              <a:buNone/>
            </a:pPr>
            <a:r>
              <a:rPr lang="ar-DZ" sz="2700" dirty="0" smtClean="0">
                <a:latin typeface="Simplified Arabic" pitchFamily="18" charset="-78"/>
                <a:cs typeface="Simplified Arabic" pitchFamily="18" charset="-78"/>
              </a:rPr>
              <a:t>- تحليل المركز التنافسي للمؤسسة، ودراسة خصائص منتجاتها، والاستعلام عن مختلف إستراتيجيات منافسيها؛</a:t>
            </a:r>
            <a:endParaRPr lang="fr-FR" sz="2700" dirty="0" smtClean="0">
              <a:latin typeface="Simplified Arabic" pitchFamily="18" charset="-78"/>
              <a:cs typeface="Simplified Arabic" pitchFamily="18" charset="-78"/>
            </a:endParaRPr>
          </a:p>
          <a:p>
            <a:pPr algn="just" rtl="1">
              <a:buNone/>
            </a:pPr>
            <a:r>
              <a:rPr lang="ar-DZ" sz="2700" dirty="0" smtClean="0">
                <a:latin typeface="Simplified Arabic" pitchFamily="18" charset="-78"/>
                <a:cs typeface="Simplified Arabic" pitchFamily="18" charset="-78"/>
              </a:rPr>
              <a:t>- تعزيز اليقظة التنافسية للمؤسسة وتطوير أدائها التسويقي لإرضاء زبائنها وكسب ولائهم؛</a:t>
            </a:r>
            <a:endParaRPr lang="fr-FR" sz="2700" dirty="0" smtClean="0">
              <a:latin typeface="Simplified Arabic" pitchFamily="18" charset="-78"/>
              <a:cs typeface="Simplified Arabic" pitchFamily="18" charset="-78"/>
            </a:endParaRPr>
          </a:p>
          <a:p>
            <a:pPr algn="just" rtl="1">
              <a:buNone/>
            </a:pPr>
            <a:r>
              <a:rPr lang="ar-DZ" sz="2700" dirty="0" smtClean="0">
                <a:latin typeface="Simplified Arabic" pitchFamily="18" charset="-78"/>
                <a:cs typeface="Simplified Arabic" pitchFamily="18" charset="-78"/>
              </a:rPr>
              <a:t>- تعزيز اليقظة التكنولوجية للمؤسسة والعمل على تحسين مختلف أنظمتها المعلوماتية، بما يضمن مصداقية نتائج مؤشرات ومقاييس لوحة القيادة </a:t>
            </a:r>
            <a:r>
              <a:rPr lang="ar-DZ" sz="2700" dirty="0" err="1" smtClean="0">
                <a:latin typeface="Simplified Arabic" pitchFamily="18" charset="-78"/>
                <a:cs typeface="Simplified Arabic" pitchFamily="18" charset="-78"/>
              </a:rPr>
              <a:t>الاستشرافية</a:t>
            </a:r>
            <a:r>
              <a:rPr lang="ar-DZ" sz="2700" dirty="0" smtClean="0">
                <a:latin typeface="Simplified Arabic" pitchFamily="18" charset="-78"/>
                <a:cs typeface="Simplified Arabic" pitchFamily="18" charset="-78"/>
              </a:rPr>
              <a:t>؛</a:t>
            </a:r>
            <a:endParaRPr lang="fr-FR" sz="2700" dirty="0" smtClean="0">
              <a:latin typeface="Simplified Arabic" pitchFamily="18" charset="-78"/>
              <a:cs typeface="Simplified Arabic" pitchFamily="18" charset="-78"/>
            </a:endParaRPr>
          </a:p>
          <a:p>
            <a:pPr algn="just" rtl="1">
              <a:buNone/>
            </a:pPr>
            <a:r>
              <a:rPr lang="ar-DZ" sz="2700" dirty="0" smtClean="0">
                <a:latin typeface="Simplified Arabic" pitchFamily="18" charset="-78"/>
                <a:cs typeface="Simplified Arabic" pitchFamily="18" charset="-78"/>
              </a:rPr>
              <a:t>- تحليل متطلبات المرحلة التي تمر </a:t>
            </a:r>
            <a:r>
              <a:rPr lang="ar-DZ" sz="2700" dirty="0" err="1" smtClean="0">
                <a:latin typeface="Simplified Arabic" pitchFamily="18" charset="-78"/>
                <a:cs typeface="Simplified Arabic" pitchFamily="18" charset="-78"/>
              </a:rPr>
              <a:t>بها</a:t>
            </a:r>
            <a:r>
              <a:rPr lang="ar-DZ" sz="2700" dirty="0" smtClean="0">
                <a:latin typeface="Simplified Arabic" pitchFamily="18" charset="-78"/>
                <a:cs typeface="Simplified Arabic" pitchFamily="18" charset="-78"/>
              </a:rPr>
              <a:t> المؤسسة، وتصميم مؤشرات تتوافق مع توجهاتها المستقبلية، وتتماشى مع أهدافها الإستراتيجية المسطرة في حدود مواردها وإمكانياتها المتاحة.</a:t>
            </a:r>
            <a:endParaRPr lang="fr-FR" sz="2700" dirty="0" smtClean="0">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sz="2500"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14338"/>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برنامج المقياس</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2800" b="1" dirty="0" smtClean="0">
                <a:solidFill>
                  <a:srgbClr val="FFFF00"/>
                </a:solidFill>
                <a:latin typeface="Simplified Arabic" pitchFamily="18" charset="-78"/>
                <a:cs typeface="Simplified Arabic" pitchFamily="18" charset="-78"/>
              </a:rPr>
              <a:t>الفصل الأول: </a:t>
            </a:r>
            <a:r>
              <a:rPr lang="ar-DZ" sz="2800" b="1" dirty="0" smtClean="0">
                <a:latin typeface="Simplified Arabic" pitchFamily="18" charset="-78"/>
                <a:cs typeface="Simplified Arabic" pitchFamily="18" charset="-78"/>
              </a:rPr>
              <a:t>الإطار النظري والفكري للوحة القيادة الاستشرافية</a:t>
            </a:r>
            <a:endParaRPr lang="fr-FR" sz="2800" b="1" dirty="0" smtClean="0">
              <a:latin typeface="Simplified Arabic" pitchFamily="18" charset="-78"/>
              <a:cs typeface="Simplified Arabic" pitchFamily="18" charset="-78"/>
            </a:endParaRPr>
          </a:p>
          <a:p>
            <a:pPr algn="just" rtl="1">
              <a:buNone/>
            </a:pPr>
            <a:r>
              <a:rPr lang="ar-DZ" sz="2800" b="1" dirty="0" smtClean="0">
                <a:solidFill>
                  <a:srgbClr val="FFFF00"/>
                </a:solidFill>
                <a:latin typeface="Simplified Arabic" pitchFamily="18" charset="-78"/>
                <a:cs typeface="Simplified Arabic" pitchFamily="18" charset="-78"/>
              </a:rPr>
              <a:t>الفصل الثاني:</a:t>
            </a:r>
            <a:r>
              <a:rPr lang="ar-DZ" sz="2800" b="1" dirty="0" smtClean="0">
                <a:latin typeface="Simplified Arabic" pitchFamily="18" charset="-78"/>
                <a:cs typeface="Simplified Arabic" pitchFamily="18" charset="-78"/>
              </a:rPr>
              <a:t> تصميم لوحة القيادة الاستشرافية وتحديد أبعادها</a:t>
            </a:r>
            <a:endParaRPr lang="fr-FR" sz="2800" b="1" dirty="0" smtClean="0">
              <a:latin typeface="Simplified Arabic" pitchFamily="18" charset="-78"/>
              <a:cs typeface="Simplified Arabic" pitchFamily="18" charset="-78"/>
            </a:endParaRPr>
          </a:p>
          <a:p>
            <a:pPr algn="just" rtl="1">
              <a:buNone/>
            </a:pPr>
            <a:r>
              <a:rPr lang="ar-DZ" sz="2800" b="1" dirty="0" smtClean="0">
                <a:solidFill>
                  <a:srgbClr val="FFFF00"/>
                </a:solidFill>
                <a:latin typeface="Simplified Arabic" pitchFamily="18" charset="-78"/>
                <a:cs typeface="Simplified Arabic" pitchFamily="18" charset="-78"/>
              </a:rPr>
              <a:t>الفصل الثالث: </a:t>
            </a:r>
            <a:r>
              <a:rPr lang="ar-DZ" sz="2800" b="1" dirty="0" smtClean="0">
                <a:latin typeface="Simplified Arabic" pitchFamily="18" charset="-78"/>
                <a:cs typeface="Simplified Arabic" pitchFamily="18" charset="-78"/>
              </a:rPr>
              <a:t>تصميم وتحليل مؤشرات البعد المالي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الرابع: </a:t>
            </a:r>
            <a:r>
              <a:rPr lang="ar-DZ" sz="2800" b="1" dirty="0" smtClean="0">
                <a:latin typeface="Simplified Arabic" pitchFamily="18" charset="-78"/>
                <a:cs typeface="Simplified Arabic" pitchFamily="18" charset="-78"/>
              </a:rPr>
              <a:t>تصميم وتحليل مؤشرات بعد الزبائن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الخامس: </a:t>
            </a:r>
            <a:r>
              <a:rPr lang="ar-DZ" sz="2800" b="1" dirty="0" smtClean="0">
                <a:latin typeface="Simplified Arabic" pitchFamily="18" charset="-78"/>
                <a:cs typeface="Simplified Arabic" pitchFamily="18" charset="-78"/>
              </a:rPr>
              <a:t>تصميم وتحليل مؤشرات بعد العمليات الداخلية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السادس: </a:t>
            </a:r>
            <a:r>
              <a:rPr lang="ar-DZ" sz="2800" b="1" dirty="0" smtClean="0">
                <a:latin typeface="Simplified Arabic" pitchFamily="18" charset="-78"/>
                <a:cs typeface="Simplified Arabic" pitchFamily="18" charset="-78"/>
              </a:rPr>
              <a:t>تصميم وتحليل مؤشرات بعد التعلم والنمو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السابع: </a:t>
            </a:r>
            <a:r>
              <a:rPr lang="ar-DZ" sz="2800" b="1" dirty="0" smtClean="0">
                <a:latin typeface="Simplified Arabic" pitchFamily="18" charset="-78"/>
                <a:cs typeface="Simplified Arabic" pitchFamily="18" charset="-78"/>
              </a:rPr>
              <a:t>تصميم وتحليل مؤشرات البعد المجتمعي (الاجتماعي والبيئي) للوحة القيادة الاستشرافية المستدامة </a:t>
            </a:r>
            <a:r>
              <a:rPr lang="fr-FR" sz="2800" b="1" dirty="0" smtClean="0">
                <a:latin typeface="Simplified Arabic" pitchFamily="18" charset="-78"/>
                <a:cs typeface="Simplified Arabic" pitchFamily="18" charset="-78"/>
              </a:rPr>
              <a:t>(SBSC)</a:t>
            </a:r>
          </a:p>
          <a:p>
            <a:pPr algn="just" rtl="1">
              <a:buNone/>
            </a:pPr>
            <a:r>
              <a:rPr lang="ar-DZ" sz="2800" b="1" dirty="0" smtClean="0">
                <a:solidFill>
                  <a:srgbClr val="FFFF00"/>
                </a:solidFill>
                <a:latin typeface="Simplified Arabic" pitchFamily="18" charset="-78"/>
                <a:cs typeface="Simplified Arabic" pitchFamily="18" charset="-78"/>
              </a:rPr>
              <a:t>الفصل الثامن: </a:t>
            </a:r>
            <a:r>
              <a:rPr lang="ar-DZ" sz="2800" b="1" dirty="0" smtClean="0">
                <a:latin typeface="Simplified Arabic" pitchFamily="18" charset="-78"/>
                <a:cs typeface="Simplified Arabic" pitchFamily="18" charset="-78"/>
              </a:rPr>
              <a:t>قياس، تقييم وتحسين الأداء عن طريق لوحة القيادة الاستشرافية</a:t>
            </a:r>
            <a:endParaRPr lang="fr-FR" sz="2800" b="1" dirty="0" smtClean="0">
              <a:latin typeface="Simplified Arabic" pitchFamily="18" charset="-78"/>
              <a:cs typeface="Simplified Arabic" pitchFamily="18" charset="-78"/>
            </a:endParaRPr>
          </a:p>
          <a:p>
            <a:pPr algn="just" rtl="1">
              <a:buNone/>
            </a:pPr>
            <a:r>
              <a:rPr lang="ar-DZ" sz="2800" b="1" dirty="0" smtClean="0">
                <a:solidFill>
                  <a:srgbClr val="FFFF00"/>
                </a:solidFill>
                <a:latin typeface="Simplified Arabic" pitchFamily="18" charset="-78"/>
                <a:cs typeface="Simplified Arabic" pitchFamily="18" charset="-78"/>
              </a:rPr>
              <a:t>الفصل التاسع: </a:t>
            </a:r>
            <a:r>
              <a:rPr lang="ar-DZ" sz="2800" b="1" dirty="0" smtClean="0">
                <a:latin typeface="Simplified Arabic" pitchFamily="18" charset="-78"/>
                <a:cs typeface="Simplified Arabic" pitchFamily="18" charset="-78"/>
              </a:rPr>
              <a:t>تحليل وتقييم فعالية لوحة القيادة الاستشرافية</a:t>
            </a:r>
            <a:endParaRPr lang="fr-FR" sz="2800"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10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linds(horizontal)">
                                      <p:cBhvr>
                                        <p:cTn id="46" dur="1000"/>
                                        <p:tgtEl>
                                          <p:spTgt spid="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blinds(horizontal)">
                                      <p:cBhvr>
                                        <p:cTn id="51"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ثانيا: بناء وتطبيق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تطبيق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buFont typeface="Wingdings" pitchFamily="2" charset="2"/>
              <a:buChar char="q"/>
            </a:pPr>
            <a:r>
              <a:rPr lang="ar-DZ" b="1" dirty="0" smtClean="0">
                <a:solidFill>
                  <a:srgbClr val="FFFF00"/>
                </a:solidFill>
                <a:latin typeface="Simplified Arabic" pitchFamily="18" charset="-78"/>
                <a:cs typeface="Simplified Arabic" pitchFamily="18" charset="-78"/>
              </a:rPr>
              <a:t> </a:t>
            </a:r>
            <a:r>
              <a:rPr lang="ar-DZ" b="1" dirty="0" smtClean="0">
                <a:solidFill>
                  <a:srgbClr val="FFFF00"/>
                </a:solidFill>
                <a:latin typeface="Simplified Arabic" pitchFamily="18" charset="-78"/>
                <a:cs typeface="Simplified Arabic" pitchFamily="18" charset="-78"/>
              </a:rPr>
              <a:t>عراقيل تطبيق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buNone/>
            </a:pPr>
            <a:r>
              <a:rPr lang="ar-DZ" sz="2700" dirty="0" smtClean="0">
                <a:latin typeface="Simplified Arabic" pitchFamily="18" charset="-78"/>
                <a:cs typeface="Simplified Arabic" pitchFamily="18" charset="-78"/>
              </a:rPr>
              <a:t>- استعجال بناء لوحة القيادة </a:t>
            </a:r>
            <a:r>
              <a:rPr lang="ar-DZ" sz="2700" dirty="0" err="1" smtClean="0">
                <a:latin typeface="Simplified Arabic" pitchFamily="18" charset="-78"/>
                <a:cs typeface="Simplified Arabic" pitchFamily="18" charset="-78"/>
              </a:rPr>
              <a:t>الاستشرافية</a:t>
            </a:r>
            <a:r>
              <a:rPr lang="ar-DZ" sz="2700" dirty="0" smtClean="0">
                <a:latin typeface="Simplified Arabic" pitchFamily="18" charset="-78"/>
                <a:cs typeface="Simplified Arabic" pitchFamily="18" charset="-78"/>
              </a:rPr>
              <a:t>، </a:t>
            </a:r>
            <a:r>
              <a:rPr lang="ar-DZ" sz="2700" dirty="0" smtClean="0">
                <a:latin typeface="Simplified Arabic" pitchFamily="18" charset="-78"/>
                <a:cs typeface="Simplified Arabic" pitchFamily="18" charset="-78"/>
              </a:rPr>
              <a:t>مما يضعف من مصداقية مؤشراتها خاصة المؤشرات غير المالية، ويفقدها خاصية التوازن والانسجام بين أبعادها الخمسة؛</a:t>
            </a:r>
            <a:endParaRPr lang="fr-FR" sz="2700" dirty="0" smtClean="0">
              <a:latin typeface="Simplified Arabic" pitchFamily="18" charset="-78"/>
              <a:cs typeface="Simplified Arabic" pitchFamily="18" charset="-78"/>
            </a:endParaRPr>
          </a:p>
          <a:p>
            <a:pPr algn="just" rtl="1">
              <a:buNone/>
            </a:pPr>
            <a:r>
              <a:rPr lang="ar-DZ" sz="2700" dirty="0" smtClean="0">
                <a:latin typeface="Simplified Arabic" pitchFamily="18" charset="-78"/>
                <a:cs typeface="Simplified Arabic" pitchFamily="18" charset="-78"/>
              </a:rPr>
              <a:t>- صعوبة ترسيخ ثقافة وفكر لوحة القيادة </a:t>
            </a:r>
            <a:r>
              <a:rPr lang="ar-DZ" sz="2700" dirty="0" err="1" smtClean="0">
                <a:latin typeface="Simplified Arabic" pitchFamily="18" charset="-78"/>
                <a:cs typeface="Simplified Arabic" pitchFamily="18" charset="-78"/>
              </a:rPr>
              <a:t>الاستشرافية</a:t>
            </a:r>
            <a:r>
              <a:rPr lang="ar-DZ" sz="2700" dirty="0" smtClean="0">
                <a:latin typeface="Simplified Arabic" pitchFamily="18" charset="-78"/>
                <a:cs typeface="Simplified Arabic" pitchFamily="18" charset="-78"/>
              </a:rPr>
              <a:t> </a:t>
            </a:r>
            <a:r>
              <a:rPr lang="ar-DZ" sz="2700" dirty="0" smtClean="0">
                <a:latin typeface="Simplified Arabic" pitchFamily="18" charset="-78"/>
                <a:cs typeface="Simplified Arabic" pitchFamily="18" charset="-78"/>
              </a:rPr>
              <a:t>في وسط جميع عمال المؤسسة، ومواجهة مقاومة للتغيير من العديد منهم؛</a:t>
            </a:r>
            <a:endParaRPr lang="fr-FR" sz="2700" dirty="0" smtClean="0">
              <a:latin typeface="Simplified Arabic" pitchFamily="18" charset="-78"/>
              <a:cs typeface="Simplified Arabic" pitchFamily="18" charset="-78"/>
            </a:endParaRPr>
          </a:p>
          <a:p>
            <a:pPr algn="just" rtl="1">
              <a:buNone/>
            </a:pPr>
            <a:r>
              <a:rPr lang="ar-DZ" sz="2700" dirty="0" smtClean="0">
                <a:latin typeface="Simplified Arabic" pitchFamily="18" charset="-78"/>
                <a:cs typeface="Simplified Arabic" pitchFamily="18" charset="-78"/>
              </a:rPr>
              <a:t>- استحالة  تحسين جميع مؤشرات لوحة القيادة </a:t>
            </a:r>
            <a:r>
              <a:rPr lang="ar-DZ" sz="2700" dirty="0" err="1" smtClean="0">
                <a:latin typeface="Simplified Arabic" pitchFamily="18" charset="-78"/>
                <a:cs typeface="Simplified Arabic" pitchFamily="18" charset="-78"/>
              </a:rPr>
              <a:t>الاستشرافية</a:t>
            </a:r>
            <a:r>
              <a:rPr lang="ar-DZ" sz="2700" dirty="0" smtClean="0">
                <a:latin typeface="Simplified Arabic" pitchFamily="18" charset="-78"/>
                <a:cs typeface="Simplified Arabic" pitchFamily="18" charset="-78"/>
              </a:rPr>
              <a:t> </a:t>
            </a:r>
            <a:r>
              <a:rPr lang="ar-DZ" sz="2700" dirty="0" smtClean="0">
                <a:latin typeface="Simplified Arabic" pitchFamily="18" charset="-78"/>
                <a:cs typeface="Simplified Arabic" pitchFamily="18" charset="-78"/>
              </a:rPr>
              <a:t>في نفس الوقت وتعظيم نتائجها، مما يتطلب تحديد أهمية كل منها وأوزانها النسبية؛</a:t>
            </a:r>
            <a:endParaRPr lang="fr-FR" sz="2700" dirty="0" smtClean="0">
              <a:latin typeface="Simplified Arabic" pitchFamily="18" charset="-78"/>
              <a:cs typeface="Simplified Arabic" pitchFamily="18" charset="-78"/>
            </a:endParaRPr>
          </a:p>
          <a:p>
            <a:pPr algn="just" rtl="1">
              <a:buNone/>
            </a:pPr>
            <a:r>
              <a:rPr lang="ar-DZ" sz="2700" dirty="0" smtClean="0">
                <a:latin typeface="Simplified Arabic" pitchFamily="18" charset="-78"/>
                <a:cs typeface="Simplified Arabic" pitchFamily="18" charset="-78"/>
              </a:rPr>
              <a:t>- كثرة المؤشرات والمقاييس وتنوعها، مما يفرض على المؤسسة اختيار الأنسب منها، والأكثر تماشيا مع رؤيتها المستقبلية وأهدافها، مع تحديد العدد المناسب لها دون زيادة أو نقصان؛</a:t>
            </a:r>
            <a:endParaRPr lang="fr-FR" sz="2700" dirty="0" smtClean="0">
              <a:latin typeface="Simplified Arabic" pitchFamily="18" charset="-78"/>
              <a:cs typeface="Simplified Arabic" pitchFamily="18" charset="-78"/>
            </a:endParaRPr>
          </a:p>
          <a:p>
            <a:pPr algn="just" rtl="1">
              <a:buNone/>
            </a:pPr>
            <a:r>
              <a:rPr lang="ar-DZ" sz="2700" dirty="0" smtClean="0">
                <a:latin typeface="Simplified Arabic" pitchFamily="18" charset="-78"/>
                <a:cs typeface="Simplified Arabic" pitchFamily="18" charset="-78"/>
              </a:rPr>
              <a:t>- التكاليف العالية لتصميم وتطبيق هذه الأداة الإستراتيجية، ما يحد من تبنيها في العديد من المؤسسات؛</a:t>
            </a:r>
            <a:endParaRPr lang="fr-FR" sz="2700" dirty="0" smtClean="0">
              <a:latin typeface="Simplified Arabic" pitchFamily="18" charset="-78"/>
              <a:cs typeface="Simplified Arabic" pitchFamily="18" charset="-78"/>
            </a:endParaRPr>
          </a:p>
          <a:p>
            <a:pPr algn="just" rtl="1">
              <a:buNone/>
            </a:pPr>
            <a:endParaRPr lang="ar-DZ" sz="2700"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sz="2500"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ثانيا: بناء وتطبيق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تطبيق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buFont typeface="Wingdings" pitchFamily="2" charset="2"/>
              <a:buChar char="q"/>
            </a:pPr>
            <a:r>
              <a:rPr lang="ar-DZ" b="1" dirty="0" smtClean="0">
                <a:solidFill>
                  <a:srgbClr val="FFFF00"/>
                </a:solidFill>
                <a:latin typeface="Simplified Arabic" pitchFamily="18" charset="-78"/>
                <a:cs typeface="Simplified Arabic" pitchFamily="18" charset="-78"/>
              </a:rPr>
              <a:t> </a:t>
            </a:r>
            <a:r>
              <a:rPr lang="ar-DZ" b="1" dirty="0" smtClean="0">
                <a:solidFill>
                  <a:srgbClr val="FFFF00"/>
                </a:solidFill>
                <a:latin typeface="Simplified Arabic" pitchFamily="18" charset="-78"/>
                <a:cs typeface="Simplified Arabic" pitchFamily="18" charset="-78"/>
              </a:rPr>
              <a:t>عراقيل تطبيق لوحة القيادة </a:t>
            </a:r>
            <a:r>
              <a:rPr lang="ar-DZ" b="1" dirty="0" err="1" smtClean="0">
                <a:solidFill>
                  <a:srgbClr val="FFFF00"/>
                </a:solidFill>
                <a:latin typeface="Simplified Arabic" pitchFamily="18" charset="-78"/>
                <a:cs typeface="Simplified Arabic" pitchFamily="18" charset="-78"/>
              </a:rPr>
              <a:t>الاستشرافية</a:t>
            </a:r>
            <a:endParaRPr lang="ar-DZ" b="1" dirty="0" smtClean="0">
              <a:solidFill>
                <a:srgbClr val="FFFF00"/>
              </a:solidFill>
              <a:latin typeface="Simplified Arabic" pitchFamily="18" charset="-78"/>
              <a:cs typeface="Simplified Arabic" pitchFamily="18" charset="-78"/>
            </a:endParaRPr>
          </a:p>
          <a:p>
            <a:pPr algn="just" rtl="1">
              <a:buNone/>
            </a:pPr>
            <a:r>
              <a:rPr lang="ar-DZ" sz="2300" dirty="0" smtClean="0">
                <a:latin typeface="Simplified Arabic" pitchFamily="18" charset="-78"/>
                <a:cs typeface="Simplified Arabic" pitchFamily="18" charset="-78"/>
              </a:rPr>
              <a:t>- نقص الموارد البشرية </a:t>
            </a:r>
            <a:r>
              <a:rPr lang="ar-DZ" sz="2300" dirty="0" err="1" smtClean="0">
                <a:latin typeface="Simplified Arabic" pitchFamily="18" charset="-78"/>
                <a:cs typeface="Simplified Arabic" pitchFamily="18" charset="-78"/>
              </a:rPr>
              <a:t>الكفئة</a:t>
            </a:r>
            <a:r>
              <a:rPr lang="ar-DZ" sz="2300" dirty="0" smtClean="0">
                <a:latin typeface="Simplified Arabic" pitchFamily="18" charset="-78"/>
                <a:cs typeface="Simplified Arabic" pitchFamily="18" charset="-78"/>
              </a:rPr>
              <a:t> وذات الخبرة في بناء ومتابعة نتائج مؤشرات لوحة القيادة </a:t>
            </a:r>
            <a:r>
              <a:rPr lang="ar-DZ" sz="2300" dirty="0" err="1" smtClean="0">
                <a:latin typeface="Simplified Arabic" pitchFamily="18" charset="-78"/>
                <a:cs typeface="Simplified Arabic" pitchFamily="18" charset="-78"/>
              </a:rPr>
              <a:t>الاستشرافية</a:t>
            </a:r>
            <a:r>
              <a:rPr lang="ar-DZ" sz="2300" dirty="0" smtClean="0">
                <a:latin typeface="Simplified Arabic" pitchFamily="18" charset="-78"/>
                <a:cs typeface="Simplified Arabic" pitchFamily="18" charset="-78"/>
              </a:rPr>
              <a:t>؛</a:t>
            </a:r>
            <a:endParaRPr lang="fr-FR" sz="2300" dirty="0" smtClean="0">
              <a:latin typeface="Simplified Arabic" pitchFamily="18" charset="-78"/>
              <a:cs typeface="Simplified Arabic" pitchFamily="18" charset="-78"/>
            </a:endParaRPr>
          </a:p>
          <a:p>
            <a:pPr algn="just" rtl="1">
              <a:buNone/>
            </a:pPr>
            <a:r>
              <a:rPr lang="ar-DZ" sz="2300" dirty="0" smtClean="0">
                <a:latin typeface="Simplified Arabic" pitchFamily="18" charset="-78"/>
                <a:cs typeface="Simplified Arabic" pitchFamily="18" charset="-78"/>
              </a:rPr>
              <a:t>- صعوبة تفسير العديد من العلاقات السببية بين المؤشرات والأبعاد، ما يضعف من مصداقية العديد من نتائج لوحة القيادة </a:t>
            </a:r>
            <a:r>
              <a:rPr lang="ar-DZ" sz="2300" dirty="0" err="1" smtClean="0">
                <a:latin typeface="Simplified Arabic" pitchFamily="18" charset="-78"/>
                <a:cs typeface="Simplified Arabic" pitchFamily="18" charset="-78"/>
              </a:rPr>
              <a:t>الاستشرافية</a:t>
            </a:r>
            <a:r>
              <a:rPr lang="ar-DZ" sz="2300" dirty="0" smtClean="0">
                <a:latin typeface="Simplified Arabic" pitchFamily="18" charset="-78"/>
                <a:cs typeface="Simplified Arabic" pitchFamily="18" charset="-78"/>
              </a:rPr>
              <a:t>، </a:t>
            </a:r>
            <a:r>
              <a:rPr lang="ar-DZ" sz="2300" dirty="0" smtClean="0">
                <a:latin typeface="Simplified Arabic" pitchFamily="18" charset="-78"/>
                <a:cs typeface="Simplified Arabic" pitchFamily="18" charset="-78"/>
              </a:rPr>
              <a:t>ويحد من فاعليتها؛</a:t>
            </a:r>
            <a:endParaRPr lang="fr-FR" sz="2300" dirty="0" smtClean="0">
              <a:latin typeface="Simplified Arabic" pitchFamily="18" charset="-78"/>
              <a:cs typeface="Simplified Arabic" pitchFamily="18" charset="-78"/>
            </a:endParaRPr>
          </a:p>
          <a:p>
            <a:pPr algn="just" rtl="1">
              <a:buNone/>
            </a:pPr>
            <a:r>
              <a:rPr lang="ar-DZ" sz="2300" dirty="0" smtClean="0">
                <a:latin typeface="Simplified Arabic" pitchFamily="18" charset="-78"/>
                <a:cs typeface="Simplified Arabic" pitchFamily="18" charset="-78"/>
              </a:rPr>
              <a:t>- تتطلب مؤشراتها وأبعادها توافر جميع المعلومات الضرورية، وهو أمر صعب في كثير من الأحيان نظرا لتنوع هذه المعلومات بين معلومات مالية وأخرى غير مالية، إضافة إلى اختلاف فعالية أنظمة المعلومات من مؤسسة لأخرى؛</a:t>
            </a:r>
            <a:endParaRPr lang="fr-FR" sz="2300" dirty="0" smtClean="0">
              <a:latin typeface="Simplified Arabic" pitchFamily="18" charset="-78"/>
              <a:cs typeface="Simplified Arabic" pitchFamily="18" charset="-78"/>
            </a:endParaRPr>
          </a:p>
          <a:p>
            <a:pPr algn="just" rtl="1">
              <a:buNone/>
            </a:pPr>
            <a:r>
              <a:rPr lang="ar-DZ" sz="2300" dirty="0" smtClean="0">
                <a:latin typeface="Simplified Arabic" pitchFamily="18" charset="-78"/>
                <a:cs typeface="Simplified Arabic" pitchFamily="18" charset="-78"/>
              </a:rPr>
              <a:t>- تعارض أهداف بعض أبعاد لوحة القيادة </a:t>
            </a:r>
            <a:r>
              <a:rPr lang="ar-DZ" sz="2300" dirty="0" err="1" smtClean="0">
                <a:latin typeface="Simplified Arabic" pitchFamily="18" charset="-78"/>
                <a:cs typeface="Simplified Arabic" pitchFamily="18" charset="-78"/>
              </a:rPr>
              <a:t>الاستشرافية</a:t>
            </a:r>
            <a:r>
              <a:rPr lang="ar-DZ" sz="2300" dirty="0" smtClean="0">
                <a:latin typeface="Simplified Arabic" pitchFamily="18" charset="-78"/>
                <a:cs typeface="Simplified Arabic" pitchFamily="18" charset="-78"/>
              </a:rPr>
              <a:t> </a:t>
            </a:r>
            <a:r>
              <a:rPr lang="ar-DZ" sz="2300" dirty="0" smtClean="0">
                <a:latin typeface="Simplified Arabic" pitchFamily="18" charset="-78"/>
                <a:cs typeface="Simplified Arabic" pitchFamily="18" charset="-78"/>
              </a:rPr>
              <a:t>خاصة البعد المالي والبعد </a:t>
            </a:r>
            <a:r>
              <a:rPr lang="ar-DZ" sz="2300" dirty="0" smtClean="0">
                <a:latin typeface="Simplified Arabic" pitchFamily="18" charset="-78"/>
                <a:cs typeface="Simplified Arabic" pitchFamily="18" charset="-78"/>
              </a:rPr>
              <a:t>المجتمعي، </a:t>
            </a:r>
            <a:r>
              <a:rPr lang="ar-DZ" sz="2300" dirty="0" smtClean="0">
                <a:latin typeface="Simplified Arabic" pitchFamily="18" charset="-78"/>
                <a:cs typeface="Simplified Arabic" pitchFamily="18" charset="-78"/>
              </a:rPr>
              <a:t>حيث أن البعد المالي يركز على تعظيم </a:t>
            </a:r>
            <a:r>
              <a:rPr lang="ar-DZ" sz="2300" dirty="0" err="1" smtClean="0">
                <a:latin typeface="Simplified Arabic" pitchFamily="18" charset="-78"/>
                <a:cs typeface="Simplified Arabic" pitchFamily="18" charset="-78"/>
              </a:rPr>
              <a:t>مردودية</a:t>
            </a:r>
            <a:r>
              <a:rPr lang="ar-DZ" sz="2300" dirty="0" smtClean="0">
                <a:latin typeface="Simplified Arabic" pitchFamily="18" charset="-78"/>
                <a:cs typeface="Simplified Arabic" pitchFamily="18" charset="-78"/>
              </a:rPr>
              <a:t> وربحية الاستثمارات، في حين أن البعد </a:t>
            </a:r>
            <a:r>
              <a:rPr lang="ar-DZ" sz="2300" dirty="0" smtClean="0">
                <a:latin typeface="Simplified Arabic" pitchFamily="18" charset="-78"/>
                <a:cs typeface="Simplified Arabic" pitchFamily="18" charset="-78"/>
              </a:rPr>
              <a:t>المجتمعي </a:t>
            </a:r>
            <a:r>
              <a:rPr lang="ar-DZ" sz="2300" dirty="0" smtClean="0">
                <a:latin typeface="Simplified Arabic" pitchFamily="18" charset="-78"/>
                <a:cs typeface="Simplified Arabic" pitchFamily="18" charset="-78"/>
              </a:rPr>
              <a:t>يهدف إلى ترشيدها خاصة تلك المتعلقة بالاستثمار في الموارد الطبيعية، وهو ما يفرض التوفيق بينها، مما يصعب الأمر على المؤسسة في تعظيم أرباحها </a:t>
            </a:r>
            <a:r>
              <a:rPr lang="ar-DZ" sz="2300" dirty="0" err="1" smtClean="0">
                <a:latin typeface="Simplified Arabic" pitchFamily="18" charset="-78"/>
                <a:cs typeface="Simplified Arabic" pitchFamily="18" charset="-78"/>
              </a:rPr>
              <a:t>ومردوديتها</a:t>
            </a:r>
            <a:r>
              <a:rPr lang="ar-DZ" sz="2300" dirty="0" smtClean="0">
                <a:latin typeface="Simplified Arabic" pitchFamily="18" charset="-78"/>
                <a:cs typeface="Simplified Arabic" pitchFamily="18" charset="-78"/>
              </a:rPr>
              <a:t> بالتوازي مع تقليص بعض من استثماراتها؛</a:t>
            </a:r>
            <a:endParaRPr lang="fr-FR" sz="2300" dirty="0" smtClean="0">
              <a:latin typeface="Simplified Arabic" pitchFamily="18" charset="-78"/>
              <a:cs typeface="Simplified Arabic" pitchFamily="18" charset="-78"/>
            </a:endParaRPr>
          </a:p>
          <a:p>
            <a:pPr algn="just" rtl="1">
              <a:buNone/>
            </a:pPr>
            <a:r>
              <a:rPr lang="ar-DZ" sz="2300" dirty="0" smtClean="0">
                <a:latin typeface="Simplified Arabic" pitchFamily="18" charset="-78"/>
                <a:cs typeface="Simplified Arabic" pitchFamily="18" charset="-78"/>
              </a:rPr>
              <a:t>- تغير الأهداف الإستراتيجية للمؤسسة من مرحلة لأخرى، ما يفرض تعديلات جذرية على مؤشرات لوحة القيادة </a:t>
            </a:r>
            <a:r>
              <a:rPr lang="ar-DZ" sz="2300" dirty="0" err="1" smtClean="0">
                <a:latin typeface="Simplified Arabic" pitchFamily="18" charset="-78"/>
                <a:cs typeface="Simplified Arabic" pitchFamily="18" charset="-78"/>
              </a:rPr>
              <a:t>الاستشرافية</a:t>
            </a:r>
            <a:r>
              <a:rPr lang="ar-DZ" sz="2300" dirty="0" smtClean="0">
                <a:latin typeface="Simplified Arabic" pitchFamily="18" charset="-78"/>
                <a:cs typeface="Simplified Arabic" pitchFamily="18" charset="-78"/>
              </a:rPr>
              <a:t>، </a:t>
            </a:r>
            <a:r>
              <a:rPr lang="ar-DZ" sz="2300" dirty="0" smtClean="0">
                <a:latin typeface="Simplified Arabic" pitchFamily="18" charset="-78"/>
                <a:cs typeface="Simplified Arabic" pitchFamily="18" charset="-78"/>
              </a:rPr>
              <a:t>وهو ما يتطلب الكثير من الإمكانيات والموارد المالية والبشرية.</a:t>
            </a:r>
            <a:endParaRPr lang="fr-FR" sz="2300" dirty="0" smtClean="0">
              <a:latin typeface="Simplified Arabic" pitchFamily="18" charset="-78"/>
              <a:cs typeface="Simplified Arabic" pitchFamily="18" charset="-78"/>
            </a:endParaRPr>
          </a:p>
          <a:p>
            <a:pPr algn="just" rtl="1">
              <a:buNone/>
            </a:pPr>
            <a:endParaRPr lang="ar-DZ" sz="2700"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sz="2500"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أهم مراجع الفصل</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2800" dirty="0" smtClean="0"/>
              <a:t>- </a:t>
            </a:r>
            <a:r>
              <a:rPr lang="ar-DZ" sz="2800" dirty="0" err="1" smtClean="0"/>
              <a:t>بلاسكة</a:t>
            </a:r>
            <a:r>
              <a:rPr lang="ar-DZ" sz="2800" dirty="0" smtClean="0"/>
              <a:t> صالح، </a:t>
            </a:r>
            <a:r>
              <a:rPr lang="ar-DZ" sz="2800" b="1" dirty="0" smtClean="0">
                <a:solidFill>
                  <a:srgbClr val="FFC000"/>
                </a:solidFill>
                <a:latin typeface="Simplified Arabic" pitchFamily="18" charset="-78"/>
                <a:cs typeface="Simplified Arabic" pitchFamily="18" charset="-78"/>
              </a:rPr>
              <a:t>قابلية تطبيق بطاقة الأداء المتوازن كأداة لتقييم الإستراتيجية </a:t>
            </a:r>
            <a:r>
              <a:rPr lang="ar-DZ" sz="2400" b="1" dirty="0" smtClean="0">
                <a:solidFill>
                  <a:srgbClr val="FFC000"/>
                </a:solidFill>
                <a:latin typeface="Simplified Arabic" pitchFamily="18" charset="-78"/>
                <a:cs typeface="Simplified Arabic" pitchFamily="18" charset="-78"/>
              </a:rPr>
              <a:t>في المؤسسة الاقتصادية الجزائرية -دراسة حالة بعض المؤسسات-</a:t>
            </a:r>
            <a:r>
              <a:rPr lang="ar-DZ" sz="2400" b="1"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مذكرة ماجستير غير منشورة في علوم التسيير، فرع الإدارة الإستراتيجية، جامعة </a:t>
            </a:r>
            <a:r>
              <a:rPr lang="ar-DZ" sz="2400" dirty="0" err="1" smtClean="0">
                <a:latin typeface="Simplified Arabic" pitchFamily="18" charset="-78"/>
                <a:cs typeface="Simplified Arabic" pitchFamily="18" charset="-78"/>
              </a:rPr>
              <a:t>سطيف</a:t>
            </a:r>
            <a:r>
              <a:rPr lang="ar-DZ" sz="2400" dirty="0" smtClean="0">
                <a:latin typeface="Simplified Arabic" pitchFamily="18" charset="-78"/>
                <a:cs typeface="Simplified Arabic" pitchFamily="18" charset="-78"/>
              </a:rPr>
              <a:t>، الجزائر، 2012. </a:t>
            </a:r>
            <a:endParaRPr lang="fr-FR" sz="2400" dirty="0" smtClean="0">
              <a:latin typeface="Simplified Arabic" pitchFamily="18" charset="-78"/>
              <a:cs typeface="Simplified Arabic" pitchFamily="18" charset="-78"/>
            </a:endParaRPr>
          </a:p>
          <a:p>
            <a:pPr algn="just" rtl="1">
              <a:buNone/>
            </a:pPr>
            <a:r>
              <a:rPr lang="fr-FR" sz="2400"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 العوض فاطمة رشدي سويلم، </a:t>
            </a:r>
            <a:r>
              <a:rPr lang="ar-DZ" sz="2400" b="1" dirty="0" smtClean="0">
                <a:solidFill>
                  <a:srgbClr val="FFC000"/>
                </a:solidFill>
                <a:latin typeface="Simplified Arabic" pitchFamily="18" charset="-78"/>
                <a:cs typeface="Simplified Arabic" pitchFamily="18" charset="-78"/>
              </a:rPr>
              <a:t>تأثير الربط والتكامل بين مقياس الأداء المتوازن </a:t>
            </a:r>
            <a:r>
              <a:rPr lang="en-US" sz="2400" b="1" dirty="0" smtClean="0">
                <a:solidFill>
                  <a:srgbClr val="FFC000"/>
                </a:solidFill>
                <a:latin typeface="Simplified Arabic" pitchFamily="18" charset="-78"/>
                <a:cs typeface="Simplified Arabic" pitchFamily="18" charset="-78"/>
              </a:rPr>
              <a:t>(BSC)</a:t>
            </a:r>
            <a:r>
              <a:rPr lang="ar-DZ" sz="2400" b="1" dirty="0" smtClean="0">
                <a:solidFill>
                  <a:srgbClr val="FFC000"/>
                </a:solidFill>
                <a:latin typeface="Simplified Arabic" pitchFamily="18" charset="-78"/>
                <a:cs typeface="Simplified Arabic" pitchFamily="18" charset="-78"/>
              </a:rPr>
              <a:t> ونظام التكاليف على أساس الأنشطة </a:t>
            </a:r>
            <a:r>
              <a:rPr lang="fr-FR" sz="2400" b="1" dirty="0" smtClean="0">
                <a:solidFill>
                  <a:srgbClr val="FFC000"/>
                </a:solidFill>
                <a:latin typeface="Simplified Arabic" pitchFamily="18" charset="-78"/>
                <a:cs typeface="Simplified Arabic" pitchFamily="18" charset="-78"/>
              </a:rPr>
              <a:t>(ABC)</a:t>
            </a:r>
            <a:r>
              <a:rPr lang="ar-DZ" sz="2400" b="1" dirty="0" smtClean="0">
                <a:solidFill>
                  <a:srgbClr val="FFC000"/>
                </a:solidFill>
                <a:latin typeface="Simplified Arabic" pitchFamily="18" charset="-78"/>
                <a:cs typeface="Simplified Arabic" pitchFamily="18" charset="-78"/>
              </a:rPr>
              <a:t> في تطوير أداء المصارف الفلسطينية -دراسة تطبيقية بنك فلسطين-</a:t>
            </a:r>
            <a:r>
              <a:rPr lang="ar-DZ" sz="2400" b="1"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رسالة ماجستير في المحاسبة والتمويل، كلية التجارة، الجامعة الإسلامية، غزة، فلسطين، 2009.</a:t>
            </a:r>
            <a:r>
              <a:rPr lang="ar-DZ" sz="2400" b="1"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 </a:t>
            </a:r>
            <a:endParaRPr lang="fr-FR" sz="2400" dirty="0" smtClean="0">
              <a:latin typeface="Simplified Arabic" pitchFamily="18" charset="-78"/>
              <a:cs typeface="Simplified Arabic" pitchFamily="18" charset="-78"/>
            </a:endParaRPr>
          </a:p>
          <a:p>
            <a:pPr algn="just" rtl="1">
              <a:buFontTx/>
              <a:buChar char="-"/>
            </a:pPr>
            <a:r>
              <a:rPr lang="ar-DZ" sz="2400" dirty="0" smtClean="0">
                <a:latin typeface="Simplified Arabic" pitchFamily="18" charset="-78"/>
                <a:cs typeface="Simplified Arabic" pitchFamily="18" charset="-78"/>
              </a:rPr>
              <a:t>محاد </a:t>
            </a:r>
            <a:r>
              <a:rPr lang="ar-DZ" sz="2400" dirty="0" err="1" smtClean="0">
                <a:latin typeface="Simplified Arabic" pitchFamily="18" charset="-78"/>
                <a:cs typeface="Simplified Arabic" pitchFamily="18" charset="-78"/>
              </a:rPr>
              <a:t>عريوة</a:t>
            </a:r>
            <a:r>
              <a:rPr lang="ar-DZ" sz="2400" dirty="0" smtClean="0">
                <a:latin typeface="Simplified Arabic" pitchFamily="18" charset="-78"/>
                <a:cs typeface="Simplified Arabic" pitchFamily="18" charset="-78"/>
              </a:rPr>
              <a:t>، </a:t>
            </a:r>
            <a:r>
              <a:rPr lang="ar-DZ" sz="2400" b="1" dirty="0" smtClean="0">
                <a:solidFill>
                  <a:srgbClr val="FFC000"/>
                </a:solidFill>
                <a:latin typeface="Simplified Arabic" pitchFamily="18" charset="-78"/>
                <a:cs typeface="Simplified Arabic" pitchFamily="18" charset="-78"/>
              </a:rPr>
              <a:t>دور بطاقة الأداء المتوازن في قياس وتقييم الأداء المستدام بالمؤسسات المتوسطة للصناعات الغذائية -دراسة مقارنة بين </a:t>
            </a:r>
            <a:r>
              <a:rPr lang="ar-DZ" sz="2400" b="1" dirty="0" err="1" smtClean="0">
                <a:solidFill>
                  <a:srgbClr val="FFC000"/>
                </a:solidFill>
                <a:latin typeface="Simplified Arabic" pitchFamily="18" charset="-78"/>
                <a:cs typeface="Simplified Arabic" pitchFamily="18" charset="-78"/>
              </a:rPr>
              <a:t>ملبنة</a:t>
            </a:r>
            <a:r>
              <a:rPr lang="ar-DZ" sz="2400" b="1" dirty="0" smtClean="0">
                <a:solidFill>
                  <a:srgbClr val="FFC000"/>
                </a:solidFill>
                <a:latin typeface="Simplified Arabic" pitchFamily="18" charset="-78"/>
                <a:cs typeface="Simplified Arabic" pitchFamily="18" charset="-78"/>
              </a:rPr>
              <a:t> </a:t>
            </a:r>
            <a:r>
              <a:rPr lang="ar-DZ" sz="2400" b="1" dirty="0" err="1" smtClean="0">
                <a:solidFill>
                  <a:srgbClr val="FFC000"/>
                </a:solidFill>
                <a:latin typeface="Simplified Arabic" pitchFamily="18" charset="-78"/>
                <a:cs typeface="Simplified Arabic" pitchFamily="18" charset="-78"/>
              </a:rPr>
              <a:t>الحضنة</a:t>
            </a:r>
            <a:r>
              <a:rPr lang="ar-DZ" sz="2400" b="1" dirty="0" smtClean="0">
                <a:solidFill>
                  <a:srgbClr val="FFC000"/>
                </a:solidFill>
                <a:latin typeface="Simplified Arabic" pitchFamily="18" charset="-78"/>
                <a:cs typeface="Simplified Arabic" pitchFamily="18" charset="-78"/>
              </a:rPr>
              <a:t> بالمسيلة </a:t>
            </a:r>
            <a:r>
              <a:rPr lang="ar-DZ" sz="2400" b="1" dirty="0" err="1" smtClean="0">
                <a:solidFill>
                  <a:srgbClr val="FFC000"/>
                </a:solidFill>
                <a:latin typeface="Simplified Arabic" pitchFamily="18" charset="-78"/>
                <a:cs typeface="Simplified Arabic" pitchFamily="18" charset="-78"/>
              </a:rPr>
              <a:t>وملبنة</a:t>
            </a:r>
            <a:r>
              <a:rPr lang="ar-DZ" sz="2400" b="1" dirty="0" smtClean="0">
                <a:solidFill>
                  <a:srgbClr val="FFC000"/>
                </a:solidFill>
                <a:latin typeface="Simplified Arabic" pitchFamily="18" charset="-78"/>
                <a:cs typeface="Simplified Arabic" pitchFamily="18" charset="-78"/>
              </a:rPr>
              <a:t> التل </a:t>
            </a:r>
            <a:r>
              <a:rPr lang="ar-DZ" sz="2400" b="1" dirty="0" err="1" smtClean="0">
                <a:solidFill>
                  <a:srgbClr val="FFC000"/>
                </a:solidFill>
                <a:latin typeface="Simplified Arabic" pitchFamily="18" charset="-78"/>
                <a:cs typeface="Simplified Arabic" pitchFamily="18" charset="-78"/>
              </a:rPr>
              <a:t>بسطيف</a:t>
            </a:r>
            <a:r>
              <a:rPr lang="ar-DZ" sz="2400" b="1" dirty="0" smtClean="0">
                <a:solidFill>
                  <a:srgbClr val="FFC000"/>
                </a:solidFill>
                <a:latin typeface="Simplified Arabic" pitchFamily="18" charset="-78"/>
                <a:cs typeface="Simplified Arabic" pitchFamily="18" charset="-78"/>
              </a:rPr>
              <a:t>-</a:t>
            </a:r>
            <a:r>
              <a:rPr lang="ar-DZ" sz="2400" b="1"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مذكرة ماجستير غير منشورة في علوم التسيير، فرع إدارة الأعمال الإستراتيجية للتنمية المستدامة، كلية العلوم الاقتصادية، التجارية وعلوم التسيير، جامعة </a:t>
            </a:r>
            <a:r>
              <a:rPr lang="ar-DZ" sz="2400" dirty="0" err="1" smtClean="0">
                <a:latin typeface="Simplified Arabic" pitchFamily="18" charset="-78"/>
                <a:cs typeface="Simplified Arabic" pitchFamily="18" charset="-78"/>
              </a:rPr>
              <a:t>سطيف</a:t>
            </a:r>
            <a:r>
              <a:rPr lang="ar-DZ" sz="2400" dirty="0" smtClean="0">
                <a:latin typeface="Simplified Arabic" pitchFamily="18" charset="-78"/>
                <a:cs typeface="Simplified Arabic" pitchFamily="18" charset="-78"/>
              </a:rPr>
              <a:t>، الجزائر، 2011. </a:t>
            </a:r>
            <a:endParaRPr lang="ar-DZ" sz="2400" dirty="0" smtClean="0">
              <a:latin typeface="Simplified Arabic" pitchFamily="18" charset="-78"/>
              <a:cs typeface="Simplified Arabic" pitchFamily="18" charset="-78"/>
            </a:endParaRPr>
          </a:p>
          <a:p>
            <a:pPr algn="just" rtl="1">
              <a:buFontTx/>
              <a:buChar char="-"/>
            </a:pPr>
            <a:r>
              <a:rPr lang="ar-DZ" sz="2400" dirty="0" smtClean="0">
                <a:latin typeface="Simplified Arabic" pitchFamily="18" charset="-78"/>
                <a:cs typeface="Simplified Arabic" pitchFamily="18" charset="-78"/>
              </a:rPr>
              <a:t>جودة </a:t>
            </a:r>
            <a:r>
              <a:rPr lang="ar-DZ" sz="2400" dirty="0" smtClean="0">
                <a:latin typeface="Simplified Arabic" pitchFamily="18" charset="-78"/>
                <a:cs typeface="Simplified Arabic" pitchFamily="18" charset="-78"/>
              </a:rPr>
              <a:t>محفوظ أحمد، </a:t>
            </a:r>
            <a:r>
              <a:rPr lang="ar-SA" sz="2400" b="1" dirty="0" smtClean="0">
                <a:solidFill>
                  <a:srgbClr val="FFC000"/>
                </a:solidFill>
                <a:latin typeface="Simplified Arabic" pitchFamily="18" charset="-78"/>
                <a:cs typeface="Simplified Arabic" pitchFamily="18" charset="-78"/>
              </a:rPr>
              <a:t>تطبيق نظام الأداء المتوازن المؤسسي وأثره في الالتزام المؤسسي للعاملين في شركات الألمنيوم الأردنية: دراسة تطبيقية</a:t>
            </a:r>
            <a:r>
              <a:rPr lang="ar-SA" sz="2400" dirty="0" smtClean="0">
                <a:latin typeface="Simplified Arabic" pitchFamily="18" charset="-78"/>
                <a:cs typeface="Simplified Arabic" pitchFamily="18" charset="-78"/>
              </a:rPr>
              <a:t>، المجلة الأردنية للعلوم التطبيقية، المجلد 11، العدد 26، جامعة العلوم التطبيقية، عمان، الأردن، 2008.  </a:t>
            </a:r>
            <a:endParaRPr lang="fr-FR" sz="2400" dirty="0" smtClean="0">
              <a:latin typeface="Simplified Arabic" pitchFamily="18" charset="-78"/>
              <a:cs typeface="Simplified Arabic" pitchFamily="18" charset="-78"/>
            </a:endParaRPr>
          </a:p>
          <a:p>
            <a:pPr algn="just" rtl="1">
              <a:buNone/>
            </a:pPr>
            <a:endParaRPr lang="fr-FR" sz="2400" dirty="0" smtClean="0">
              <a:latin typeface="Simplified Arabic" pitchFamily="18" charset="-78"/>
              <a:cs typeface="Simplified Arabic" pitchFamily="18" charset="-78"/>
            </a:endParaRPr>
          </a:p>
          <a:p>
            <a:pPr algn="just" rtl="1">
              <a:buNone/>
            </a:pPr>
            <a:endParaRPr lang="ar-DZ" sz="2700"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sz="2500"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أهم مراجع الفصل</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a:buNone/>
            </a:pPr>
            <a:r>
              <a:rPr lang="fr-FR" sz="2400" dirty="0" smtClean="0">
                <a:latin typeface="Simplified Arabic" pitchFamily="18" charset="-78"/>
                <a:cs typeface="Simplified Arabic" pitchFamily="18" charset="-78"/>
              </a:rPr>
              <a:t>- </a:t>
            </a:r>
            <a:r>
              <a:rPr lang="fr-FR" sz="2300" dirty="0" smtClean="0">
                <a:latin typeface="Simplified Arabic" pitchFamily="18" charset="-78"/>
                <a:cs typeface="Simplified Arabic" pitchFamily="18" charset="-78"/>
              </a:rPr>
              <a:t>CHRISTOPHE GERMAIN, </a:t>
            </a:r>
            <a:r>
              <a:rPr lang="fr-FR" sz="2300" b="1" dirty="0" smtClean="0">
                <a:solidFill>
                  <a:srgbClr val="FFC000"/>
                </a:solidFill>
                <a:latin typeface="Simplified Arabic" pitchFamily="18" charset="-78"/>
                <a:cs typeface="Simplified Arabic" pitchFamily="18" charset="-78"/>
              </a:rPr>
              <a:t>Tableau de bord</a:t>
            </a:r>
            <a:r>
              <a:rPr lang="fr-FR" sz="2300" b="1" dirty="0" smtClean="0">
                <a:latin typeface="Simplified Arabic" pitchFamily="18" charset="-78"/>
                <a:cs typeface="Simplified Arabic" pitchFamily="18" charset="-78"/>
              </a:rPr>
              <a:t>, </a:t>
            </a:r>
            <a:r>
              <a:rPr lang="tzm-Latn-DZ" sz="2300" dirty="0" smtClean="0">
                <a:latin typeface="Simplified Arabic" pitchFamily="18" charset="-78"/>
                <a:cs typeface="Simplified Arabic" pitchFamily="18" charset="-78"/>
              </a:rPr>
              <a:t>éditions</a:t>
            </a:r>
            <a:r>
              <a:rPr lang="fr-FR" sz="2300" dirty="0" smtClean="0">
                <a:latin typeface="Simplified Arabic" pitchFamily="18" charset="-78"/>
                <a:cs typeface="Simplified Arabic" pitchFamily="18" charset="-78"/>
              </a:rPr>
              <a:t> E-thèque, Lille, France, 2003.   </a:t>
            </a:r>
          </a:p>
          <a:p>
            <a:pPr algn="just">
              <a:buNone/>
            </a:pPr>
            <a:r>
              <a:rPr lang="fr-FR" sz="2300" dirty="0" smtClean="0">
                <a:latin typeface="Simplified Arabic" pitchFamily="18" charset="-78"/>
                <a:cs typeface="Simplified Arabic" pitchFamily="18" charset="-78"/>
              </a:rPr>
              <a:t>- FERNANDEZ ALAIN, </a:t>
            </a:r>
            <a:r>
              <a:rPr lang="fr-FR" sz="2300" b="1" dirty="0" smtClean="0">
                <a:solidFill>
                  <a:srgbClr val="FFC000"/>
                </a:solidFill>
                <a:latin typeface="Simplified Arabic" pitchFamily="18" charset="-78"/>
                <a:cs typeface="Simplified Arabic" pitchFamily="18" charset="-78"/>
              </a:rPr>
              <a:t>Les nouveaux tableau de bord des managers</a:t>
            </a:r>
            <a:r>
              <a:rPr lang="fr-FR" sz="2300" b="1" dirty="0" smtClean="0">
                <a:latin typeface="Simplified Arabic" pitchFamily="18" charset="-78"/>
                <a:cs typeface="Simplified Arabic" pitchFamily="18" charset="-78"/>
              </a:rPr>
              <a:t>, </a:t>
            </a:r>
            <a:r>
              <a:rPr lang="fr-FR" sz="2300" dirty="0" smtClean="0">
                <a:latin typeface="Simplified Arabic" pitchFamily="18" charset="-78"/>
                <a:cs typeface="Simplified Arabic" pitchFamily="18" charset="-78"/>
              </a:rPr>
              <a:t>, 4</a:t>
            </a:r>
            <a:r>
              <a:rPr lang="fr-FR" sz="2300" baseline="30000" dirty="0" smtClean="0">
                <a:latin typeface="Simplified Arabic" pitchFamily="18" charset="-78"/>
                <a:cs typeface="Simplified Arabic" pitchFamily="18" charset="-78"/>
              </a:rPr>
              <a:t>éme</a:t>
            </a:r>
            <a:r>
              <a:rPr lang="fr-FR" sz="2300" dirty="0" smtClean="0">
                <a:latin typeface="Simplified Arabic" pitchFamily="18" charset="-78"/>
                <a:cs typeface="Simplified Arabic" pitchFamily="18" charset="-78"/>
              </a:rPr>
              <a:t> édition, éditions </a:t>
            </a:r>
            <a:r>
              <a:rPr lang="fr-FR" sz="2300" dirty="0" err="1" smtClean="0">
                <a:latin typeface="Simplified Arabic" pitchFamily="18" charset="-78"/>
                <a:cs typeface="Simplified Arabic" pitchFamily="18" charset="-78"/>
              </a:rPr>
              <a:t>Eyrolles</a:t>
            </a:r>
            <a:r>
              <a:rPr lang="fr-FR" sz="2300" dirty="0" smtClean="0">
                <a:latin typeface="Simplified Arabic" pitchFamily="18" charset="-78"/>
                <a:cs typeface="Simplified Arabic" pitchFamily="18" charset="-78"/>
              </a:rPr>
              <a:t>, Paris, France, 2008.</a:t>
            </a:r>
          </a:p>
          <a:p>
            <a:pPr algn="just">
              <a:buNone/>
            </a:pPr>
            <a:r>
              <a:rPr lang="fr-FR" sz="2300" dirty="0" smtClean="0">
                <a:latin typeface="Simplified Arabic" pitchFamily="18" charset="-78"/>
                <a:cs typeface="Simplified Arabic" pitchFamily="18" charset="-78"/>
              </a:rPr>
              <a:t>- KAPLAN ROBERT.S., NORTON DAVID.P., </a:t>
            </a:r>
            <a:r>
              <a:rPr lang="fr-FR" sz="2300" b="1" dirty="0" smtClean="0">
                <a:solidFill>
                  <a:srgbClr val="FFC000"/>
                </a:solidFill>
                <a:latin typeface="Simplified Arabic" pitchFamily="18" charset="-78"/>
                <a:cs typeface="Simplified Arabic" pitchFamily="18" charset="-78"/>
              </a:rPr>
              <a:t>Le tableau de bord prospectif</a:t>
            </a:r>
            <a:r>
              <a:rPr lang="fr-FR" sz="2300" b="1" dirty="0" smtClean="0">
                <a:latin typeface="Simplified Arabic" pitchFamily="18" charset="-78"/>
                <a:cs typeface="Simplified Arabic" pitchFamily="18" charset="-78"/>
              </a:rPr>
              <a:t>, </a:t>
            </a:r>
            <a:r>
              <a:rPr lang="fr-FR" sz="2300" dirty="0" smtClean="0">
                <a:latin typeface="Simplified Arabic" pitchFamily="18" charset="-78"/>
                <a:cs typeface="Simplified Arabic" pitchFamily="18" charset="-78"/>
              </a:rPr>
              <a:t>7</a:t>
            </a:r>
            <a:r>
              <a:rPr lang="fr-FR" sz="2300" baseline="30000" dirty="0" smtClean="0">
                <a:latin typeface="Simplified Arabic" pitchFamily="18" charset="-78"/>
                <a:cs typeface="Simplified Arabic" pitchFamily="18" charset="-78"/>
              </a:rPr>
              <a:t>éme</a:t>
            </a:r>
            <a:r>
              <a:rPr lang="fr-FR" sz="2300" dirty="0" smtClean="0">
                <a:latin typeface="Simplified Arabic" pitchFamily="18" charset="-78"/>
                <a:cs typeface="Simplified Arabic" pitchFamily="18" charset="-78"/>
              </a:rPr>
              <a:t> édition, éditions d'Organisation, Paris, France, 2010. </a:t>
            </a:r>
          </a:p>
          <a:p>
            <a:pPr algn="just">
              <a:buNone/>
            </a:pPr>
            <a:r>
              <a:rPr lang="en-US" sz="2300" dirty="0" smtClean="0">
                <a:latin typeface="Simplified Arabic" pitchFamily="18" charset="-78"/>
                <a:cs typeface="Simplified Arabic" pitchFamily="18" charset="-78"/>
              </a:rPr>
              <a:t>- BEHERY MOHAMED H., </a:t>
            </a:r>
            <a:r>
              <a:rPr lang="en-US" sz="2300" b="1" dirty="0" smtClean="0">
                <a:solidFill>
                  <a:srgbClr val="FFC000"/>
                </a:solidFill>
                <a:latin typeface="Simplified Arabic" pitchFamily="18" charset="-78"/>
                <a:cs typeface="Simplified Arabic" pitchFamily="18" charset="-78"/>
              </a:rPr>
              <a:t>Change and culture: the balanced scorecard and the Egyptian fertilizer manufacturing sector</a:t>
            </a:r>
            <a:r>
              <a:rPr lang="en-US" sz="2300" b="1" dirty="0" smtClean="0">
                <a:latin typeface="Simplified Arabic" pitchFamily="18" charset="-78"/>
                <a:cs typeface="Simplified Arabic" pitchFamily="18" charset="-78"/>
              </a:rPr>
              <a:t>, </a:t>
            </a:r>
            <a:r>
              <a:rPr lang="en-US" sz="2300" dirty="0" smtClean="0">
                <a:latin typeface="Simplified Arabic" pitchFamily="18" charset="-78"/>
                <a:cs typeface="Simplified Arabic" pitchFamily="18" charset="-78"/>
              </a:rPr>
              <a:t>PhD thesis in Management, University of Glasgow, UK, 2005. </a:t>
            </a:r>
            <a:r>
              <a:rPr lang="en-US" sz="2300" b="1" dirty="0" smtClean="0">
                <a:latin typeface="Simplified Arabic" pitchFamily="18" charset="-78"/>
                <a:cs typeface="Simplified Arabic" pitchFamily="18" charset="-78"/>
              </a:rPr>
              <a:t> </a:t>
            </a:r>
            <a:endParaRPr lang="fr-FR" sz="2300" dirty="0" smtClean="0">
              <a:latin typeface="Simplified Arabic" pitchFamily="18" charset="-78"/>
              <a:cs typeface="Simplified Arabic" pitchFamily="18" charset="-78"/>
            </a:endParaRPr>
          </a:p>
          <a:p>
            <a:pPr algn="just">
              <a:buNone/>
            </a:pPr>
            <a:r>
              <a:rPr lang="fr-FR" sz="2300" dirty="0" smtClean="0">
                <a:latin typeface="Simplified Arabic" pitchFamily="18" charset="-78"/>
                <a:cs typeface="Simplified Arabic" pitchFamily="18" charset="-78"/>
              </a:rPr>
              <a:t> - BENZERAFA MANEL, </a:t>
            </a:r>
            <a:r>
              <a:rPr lang="fr-FR" sz="2300" b="1" dirty="0" smtClean="0">
                <a:solidFill>
                  <a:srgbClr val="FFC000"/>
                </a:solidFill>
                <a:latin typeface="Simplified Arabic" pitchFamily="18" charset="-78"/>
                <a:cs typeface="Simplified Arabic" pitchFamily="18" charset="-78"/>
              </a:rPr>
              <a:t>L'universalité d'un outil de gestion en question: Cas de la </a:t>
            </a:r>
            <a:r>
              <a:rPr lang="en-US" sz="2300" b="1" dirty="0" smtClean="0">
                <a:solidFill>
                  <a:srgbClr val="FFC000"/>
                </a:solidFill>
                <a:latin typeface="Simplified Arabic" pitchFamily="18" charset="-78"/>
                <a:cs typeface="Simplified Arabic" pitchFamily="18" charset="-78"/>
              </a:rPr>
              <a:t>balanced</a:t>
            </a:r>
            <a:r>
              <a:rPr lang="fr-FR" sz="2300" b="1" dirty="0" smtClean="0">
                <a:solidFill>
                  <a:srgbClr val="FFC000"/>
                </a:solidFill>
                <a:latin typeface="Simplified Arabic" pitchFamily="18" charset="-78"/>
                <a:cs typeface="Simplified Arabic" pitchFamily="18" charset="-78"/>
              </a:rPr>
              <a:t> </a:t>
            </a:r>
            <a:r>
              <a:rPr lang="en-US" sz="2300" b="1" dirty="0" smtClean="0">
                <a:solidFill>
                  <a:srgbClr val="FFC000"/>
                </a:solidFill>
                <a:latin typeface="Simplified Arabic" pitchFamily="18" charset="-78"/>
                <a:cs typeface="Simplified Arabic" pitchFamily="18" charset="-78"/>
              </a:rPr>
              <a:t>Scorecard</a:t>
            </a:r>
            <a:r>
              <a:rPr lang="fr-FR" sz="2300" b="1" smtClean="0">
                <a:solidFill>
                  <a:srgbClr val="FFC000"/>
                </a:solidFill>
                <a:latin typeface="Simplified Arabic" pitchFamily="18" charset="-78"/>
                <a:cs typeface="Simplified Arabic" pitchFamily="18" charset="-78"/>
              </a:rPr>
              <a:t> </a:t>
            </a:r>
            <a:r>
              <a:rPr lang="fr-FR" sz="2300" b="1" dirty="0" smtClean="0">
                <a:solidFill>
                  <a:srgbClr val="FFC000"/>
                </a:solidFill>
                <a:latin typeface="Simplified Arabic" pitchFamily="18" charset="-78"/>
                <a:cs typeface="Simplified Arabic" pitchFamily="18" charset="-78"/>
              </a:rPr>
              <a:t>dans les administrations de l'état</a:t>
            </a:r>
            <a:r>
              <a:rPr lang="fr-FR" sz="2300" b="1" dirty="0" smtClean="0">
                <a:latin typeface="Simplified Arabic" pitchFamily="18" charset="-78"/>
                <a:cs typeface="Simplified Arabic" pitchFamily="18" charset="-78"/>
              </a:rPr>
              <a:t>, </a:t>
            </a:r>
            <a:r>
              <a:rPr lang="fr-FR" sz="2300" dirty="0" smtClean="0">
                <a:latin typeface="Simplified Arabic" pitchFamily="18" charset="-78"/>
                <a:cs typeface="Simplified Arabic" pitchFamily="18" charset="-78"/>
              </a:rPr>
              <a:t>thèse de doctorat en sciences de gestion, option management public, Université Paris 10, Paris, France, 2007. </a:t>
            </a:r>
          </a:p>
          <a:p>
            <a:pPr algn="just">
              <a:buNone/>
            </a:pPr>
            <a:r>
              <a:rPr lang="en-US" sz="2300" dirty="0" smtClean="0">
                <a:latin typeface="Simplified Arabic" pitchFamily="18" charset="-78"/>
                <a:cs typeface="Simplified Arabic" pitchFamily="18" charset="-78"/>
              </a:rPr>
              <a:t>- KAPLAN ROBERT.S., NORTON DAVID.P., </a:t>
            </a:r>
            <a:r>
              <a:rPr lang="en-US" sz="2300" b="1" dirty="0" smtClean="0">
                <a:solidFill>
                  <a:srgbClr val="FFC000"/>
                </a:solidFill>
                <a:latin typeface="Simplified Arabic" pitchFamily="18" charset="-78"/>
                <a:cs typeface="Simplified Arabic" pitchFamily="18" charset="-78"/>
              </a:rPr>
              <a:t>Putting the Balanced Scorecard to work</a:t>
            </a:r>
            <a:r>
              <a:rPr lang="en-US" sz="2300" b="1" dirty="0" smtClean="0">
                <a:latin typeface="Simplified Arabic" pitchFamily="18" charset="-78"/>
                <a:cs typeface="Simplified Arabic" pitchFamily="18" charset="-78"/>
              </a:rPr>
              <a:t>, </a:t>
            </a:r>
            <a:r>
              <a:rPr lang="en-US" sz="2300" dirty="0" smtClean="0">
                <a:latin typeface="Simplified Arabic" pitchFamily="18" charset="-78"/>
                <a:cs typeface="Simplified Arabic" pitchFamily="18" charset="-78"/>
              </a:rPr>
              <a:t>Harvard Business Review, Vol.71, n°5, Harvard Business School, Boston, USA, September-October 1992.</a:t>
            </a:r>
            <a:endParaRPr lang="fr-FR" sz="2300" dirty="0" smtClean="0">
              <a:latin typeface="Simplified Arabic" pitchFamily="18" charset="-78"/>
              <a:cs typeface="Simplified Arabic" pitchFamily="18" charset="-78"/>
            </a:endParaRPr>
          </a:p>
          <a:p>
            <a:pPr algn="just">
              <a:buNone/>
            </a:pPr>
            <a:endParaRPr lang="fr-FR" sz="2400" dirty="0" smtClean="0">
              <a:latin typeface="Simplified Arabic" pitchFamily="18" charset="-78"/>
              <a:cs typeface="Simplified Arabic" pitchFamily="18" charset="-78"/>
            </a:endParaRPr>
          </a:p>
          <a:p>
            <a:pPr algn="just" rtl="1">
              <a:buNone/>
            </a:pPr>
            <a:endParaRPr lang="ar-DZ" sz="2700"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sz="2500"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85776"/>
            <a:ext cx="8229600" cy="1225560"/>
          </a:xfrm>
        </p:spPr>
        <p:txBody>
          <a:bodyPr>
            <a:normAutofit/>
          </a:bodyPr>
          <a:lstStyle/>
          <a:p>
            <a:r>
              <a:rPr lang="fr-FR" sz="4800" b="1" u="sng" dirty="0" smtClean="0">
                <a:solidFill>
                  <a:srgbClr val="FFFF00"/>
                </a:solidFill>
                <a:latin typeface="Simplified Arabic" pitchFamily="18" charset="-78"/>
                <a:cs typeface="Simplified Arabic" pitchFamily="18" charset="-78"/>
              </a:rPr>
              <a:t>Programme de Module</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a:buNone/>
            </a:pPr>
            <a:r>
              <a:rPr lang="fr-FR" sz="2500" b="1" dirty="0" smtClean="0">
                <a:solidFill>
                  <a:srgbClr val="FFFF00"/>
                </a:solidFill>
                <a:latin typeface="Simplified Arabic" pitchFamily="18" charset="-78"/>
                <a:cs typeface="Simplified Arabic" pitchFamily="18" charset="-78"/>
              </a:rPr>
              <a:t>Chapitre I:</a:t>
            </a:r>
            <a:r>
              <a:rPr lang="fr-FR" sz="2500" b="1" dirty="0" smtClean="0">
                <a:latin typeface="Simplified Arabic" pitchFamily="18" charset="-78"/>
                <a:cs typeface="Simplified Arabic" pitchFamily="18" charset="-78"/>
              </a:rPr>
              <a:t> Le cadre conceptuel de TBP.</a:t>
            </a:r>
          </a:p>
          <a:p>
            <a:pPr algn="just">
              <a:buNone/>
            </a:pPr>
            <a:r>
              <a:rPr lang="fr-FR" sz="2500" b="1" dirty="0" smtClean="0">
                <a:solidFill>
                  <a:srgbClr val="FFFF00"/>
                </a:solidFill>
                <a:latin typeface="Simplified Arabic" pitchFamily="18" charset="-78"/>
                <a:cs typeface="Simplified Arabic" pitchFamily="18" charset="-78"/>
              </a:rPr>
              <a:t>Chapitre II:</a:t>
            </a:r>
            <a:r>
              <a:rPr lang="fr-FR" sz="2500" b="1" dirty="0" smtClean="0">
                <a:latin typeface="Simplified Arabic" pitchFamily="18" charset="-78"/>
                <a:cs typeface="Simplified Arabic" pitchFamily="18" charset="-78"/>
              </a:rPr>
              <a:t> La conception de TBP et la détermination de ses axes. </a:t>
            </a:r>
          </a:p>
          <a:p>
            <a:pPr algn="just">
              <a:buNone/>
            </a:pPr>
            <a:r>
              <a:rPr lang="fr-FR" sz="2500" b="1" dirty="0" smtClean="0">
                <a:solidFill>
                  <a:srgbClr val="FFFF00"/>
                </a:solidFill>
                <a:latin typeface="Simplified Arabic" pitchFamily="18" charset="-78"/>
                <a:cs typeface="Simplified Arabic" pitchFamily="18" charset="-78"/>
              </a:rPr>
              <a:t>Chapitre III: </a:t>
            </a:r>
            <a:r>
              <a:rPr lang="fr-FR" sz="2500" b="1" dirty="0" smtClean="0">
                <a:latin typeface="Simplified Arabic" pitchFamily="18" charset="-78"/>
                <a:cs typeface="Simplified Arabic" pitchFamily="18" charset="-78"/>
              </a:rPr>
              <a:t>La conception et l’analyse de l’axe financier de TBP.  </a:t>
            </a:r>
          </a:p>
          <a:p>
            <a:pPr algn="just">
              <a:buNone/>
            </a:pPr>
            <a:r>
              <a:rPr lang="fr-FR" sz="2500" b="1" dirty="0" smtClean="0">
                <a:solidFill>
                  <a:srgbClr val="FFFF00"/>
                </a:solidFill>
                <a:latin typeface="Simplified Arabic" pitchFamily="18" charset="-78"/>
                <a:cs typeface="Simplified Arabic" pitchFamily="18" charset="-78"/>
              </a:rPr>
              <a:t>Chapitre IV: </a:t>
            </a:r>
            <a:r>
              <a:rPr lang="fr-FR" sz="2500" b="1" dirty="0" smtClean="0">
                <a:latin typeface="Simplified Arabic" pitchFamily="18" charset="-78"/>
                <a:cs typeface="Simplified Arabic" pitchFamily="18" charset="-78"/>
              </a:rPr>
              <a:t>La conception et l’analyse de l’axe clients de TBP. </a:t>
            </a:r>
          </a:p>
          <a:p>
            <a:pPr algn="just">
              <a:buNone/>
            </a:pPr>
            <a:r>
              <a:rPr lang="fr-FR" sz="2500" b="1" dirty="0" smtClean="0">
                <a:solidFill>
                  <a:srgbClr val="FFFF00"/>
                </a:solidFill>
                <a:latin typeface="Simplified Arabic" pitchFamily="18" charset="-78"/>
                <a:cs typeface="Simplified Arabic" pitchFamily="18" charset="-78"/>
              </a:rPr>
              <a:t>Chapitre V:</a:t>
            </a:r>
            <a:r>
              <a:rPr lang="fr-FR" sz="2500" b="1" dirty="0" smtClean="0">
                <a:latin typeface="Simplified Arabic" pitchFamily="18" charset="-78"/>
                <a:cs typeface="Simplified Arabic" pitchFamily="18" charset="-78"/>
              </a:rPr>
              <a:t> La conception et l’analyse de l’axe processus internes de TBP.</a:t>
            </a:r>
          </a:p>
          <a:p>
            <a:pPr algn="just">
              <a:buNone/>
            </a:pPr>
            <a:r>
              <a:rPr lang="fr-FR" sz="2500" b="1" dirty="0" smtClean="0">
                <a:solidFill>
                  <a:srgbClr val="FFFF00"/>
                </a:solidFill>
                <a:latin typeface="Simplified Arabic" pitchFamily="18" charset="-78"/>
                <a:cs typeface="Simplified Arabic" pitchFamily="18" charset="-78"/>
              </a:rPr>
              <a:t>Chapitre VI: </a:t>
            </a:r>
            <a:r>
              <a:rPr lang="fr-FR" sz="2500" b="1" dirty="0" smtClean="0">
                <a:latin typeface="Simplified Arabic" pitchFamily="18" charset="-78"/>
                <a:cs typeface="Simplified Arabic" pitchFamily="18" charset="-78"/>
              </a:rPr>
              <a:t>La conception et l’analyse de l’axe apprentissage organisationnel de TBP.</a:t>
            </a:r>
          </a:p>
          <a:p>
            <a:pPr algn="just">
              <a:buNone/>
            </a:pPr>
            <a:r>
              <a:rPr lang="fr-FR" sz="2500" b="1" dirty="0" smtClean="0">
                <a:solidFill>
                  <a:srgbClr val="FFFF00"/>
                </a:solidFill>
                <a:latin typeface="Simplified Arabic" pitchFamily="18" charset="-78"/>
                <a:cs typeface="Simplified Arabic" pitchFamily="18" charset="-78"/>
              </a:rPr>
              <a:t>Chapitre VII: </a:t>
            </a:r>
            <a:r>
              <a:rPr lang="fr-FR" sz="2500" b="1" dirty="0" smtClean="0">
                <a:latin typeface="Simplified Arabic" pitchFamily="18" charset="-78"/>
                <a:cs typeface="Simplified Arabic" pitchFamily="18" charset="-78"/>
              </a:rPr>
              <a:t>La conception et l’analyse de l’axe sociétal (social et environnemental) de TBPD (SBSC).</a:t>
            </a:r>
          </a:p>
          <a:p>
            <a:pPr algn="just">
              <a:buNone/>
            </a:pPr>
            <a:r>
              <a:rPr lang="fr-FR" sz="2500" b="1" dirty="0" smtClean="0">
                <a:solidFill>
                  <a:srgbClr val="FFFF00"/>
                </a:solidFill>
                <a:latin typeface="Simplified Arabic" pitchFamily="18" charset="-78"/>
                <a:cs typeface="Simplified Arabic" pitchFamily="18" charset="-78"/>
              </a:rPr>
              <a:t>Chapitre VIII: </a:t>
            </a:r>
            <a:r>
              <a:rPr lang="fr-FR" sz="2500" b="1" dirty="0" smtClean="0">
                <a:latin typeface="Simplified Arabic" pitchFamily="18" charset="-78"/>
                <a:cs typeface="Simplified Arabic" pitchFamily="18" charset="-78"/>
              </a:rPr>
              <a:t>Mesure, Evaluation et Amélioration de la Performance à travers le TBP.</a:t>
            </a:r>
          </a:p>
          <a:p>
            <a:pPr algn="just">
              <a:buNone/>
            </a:pPr>
            <a:r>
              <a:rPr lang="fr-FR" sz="2500" b="1" dirty="0" smtClean="0">
                <a:solidFill>
                  <a:srgbClr val="FFFF00"/>
                </a:solidFill>
                <a:latin typeface="Simplified Arabic" pitchFamily="18" charset="-78"/>
                <a:cs typeface="Simplified Arabic" pitchFamily="18" charset="-78"/>
              </a:rPr>
              <a:t>Chapitre IX: </a:t>
            </a:r>
            <a:r>
              <a:rPr lang="fr-FR" sz="2500" b="1" dirty="0" smtClean="0">
                <a:latin typeface="Simplified Arabic" pitchFamily="18" charset="-78"/>
                <a:cs typeface="Simplified Arabic" pitchFamily="18" charset="-78"/>
              </a:rPr>
              <a:t>L’analyse et l’évaluation d’efficacité de TBP.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10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linds(horizontal)">
                                      <p:cBhvr>
                                        <p:cTn id="46" dur="1000"/>
                                        <p:tgtEl>
                                          <p:spTgt spid="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blinds(horizontal)">
                                      <p:cBhvr>
                                        <p:cTn id="51"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0" y="2214554"/>
            <a:ext cx="9144000" cy="2071702"/>
          </a:xfrm>
        </p:spPr>
        <p:txBody>
          <a:bodyPr>
            <a:normAutofit/>
          </a:bodyPr>
          <a:lstStyle/>
          <a:p>
            <a:pPr rtl="1"/>
            <a:r>
              <a:rPr lang="ar-DZ" sz="4900" b="1" dirty="0" smtClean="0">
                <a:solidFill>
                  <a:srgbClr val="FFFF00"/>
                </a:solidFill>
                <a:latin typeface="Simplified Arabic" pitchFamily="18" charset="-78"/>
                <a:cs typeface="Simplified Arabic" pitchFamily="18" charset="-78"/>
              </a:rPr>
              <a:t>الفصل الثاني</a:t>
            </a:r>
            <a:r>
              <a:rPr lang="ar-DZ" b="1" dirty="0" smtClean="0">
                <a:solidFill>
                  <a:srgbClr val="FFFF00"/>
                </a:solidFill>
                <a:latin typeface="Simplified Arabic" pitchFamily="18" charset="-78"/>
                <a:cs typeface="Simplified Arabic" pitchFamily="18" charset="-78"/>
              </a:rPr>
              <a:t/>
            </a:r>
            <a:br>
              <a:rPr lang="ar-DZ" b="1" dirty="0" smtClean="0">
                <a:solidFill>
                  <a:srgbClr val="FFFF00"/>
                </a:solidFill>
                <a:latin typeface="Simplified Arabic" pitchFamily="18" charset="-78"/>
                <a:cs typeface="Simplified Arabic" pitchFamily="18" charset="-78"/>
              </a:rPr>
            </a:br>
            <a:r>
              <a:rPr lang="ar-DZ" b="1" dirty="0" smtClean="0">
                <a:latin typeface="Simplified Arabic" pitchFamily="18" charset="-78"/>
                <a:cs typeface="Simplified Arabic" pitchFamily="18" charset="-78"/>
              </a:rPr>
              <a:t>تصميم لوحة القيادة </a:t>
            </a:r>
            <a:r>
              <a:rPr lang="ar-DZ" b="1" dirty="0" err="1" smtClean="0">
                <a:latin typeface="Simplified Arabic" pitchFamily="18" charset="-78"/>
                <a:cs typeface="Simplified Arabic" pitchFamily="18" charset="-78"/>
              </a:rPr>
              <a:t>الاستشرافية</a:t>
            </a:r>
            <a:r>
              <a:rPr lang="ar-DZ" b="1" dirty="0" smtClean="0">
                <a:latin typeface="Simplified Arabic" pitchFamily="18" charset="-78"/>
                <a:cs typeface="Simplified Arabic" pitchFamily="18" charset="-78"/>
              </a:rPr>
              <a:t> وتحديد أبعادها</a:t>
            </a:r>
            <a:endParaRPr lang="fr-FR" b="1" dirty="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تحديد أبعاد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البعد المالي </a:t>
            </a:r>
            <a:r>
              <a:rPr lang="en-US" b="1" dirty="0" smtClean="0">
                <a:solidFill>
                  <a:srgbClr val="FFFF00"/>
                </a:solidFill>
                <a:latin typeface="Simplified Arabic" pitchFamily="18" charset="-78"/>
                <a:cs typeface="Simplified Arabic" pitchFamily="18" charset="-78"/>
              </a:rPr>
              <a:t>(</a:t>
            </a:r>
            <a:r>
              <a:rPr lang="fr-FR" b="1" dirty="0" smtClean="0">
                <a:solidFill>
                  <a:srgbClr val="FFFF00"/>
                </a:solidFill>
                <a:latin typeface="Simplified Arabic" pitchFamily="18" charset="-78"/>
                <a:cs typeface="Simplified Arabic" pitchFamily="18" charset="-78"/>
              </a:rPr>
              <a:t>L'Axe</a:t>
            </a:r>
            <a:r>
              <a:rPr lang="en-US" b="1" dirty="0" smtClean="0">
                <a:solidFill>
                  <a:srgbClr val="FFFF00"/>
                </a:solidFill>
                <a:latin typeface="Simplified Arabic" pitchFamily="18" charset="-78"/>
                <a:cs typeface="Simplified Arabic" pitchFamily="18" charset="-78"/>
              </a:rPr>
              <a:t> Financier</a:t>
            </a:r>
            <a:r>
              <a:rPr lang="en-US" b="1" dirty="0" smtClean="0">
                <a:solidFill>
                  <a:srgbClr val="FFFF00"/>
                </a:solidFill>
                <a:latin typeface="Simplified Arabic" pitchFamily="18" charset="-78"/>
                <a:cs typeface="Simplified Arabic" pitchFamily="18" charset="-78"/>
              </a:rPr>
              <a:t>)</a:t>
            </a:r>
          </a:p>
          <a:p>
            <a:pPr algn="just" rtl="1">
              <a:buNone/>
            </a:pPr>
            <a:r>
              <a:rPr lang="ar-DZ" sz="3100" dirty="0" smtClean="0">
                <a:latin typeface="Simplified Arabic" pitchFamily="18" charset="-78"/>
                <a:cs typeface="Simplified Arabic" pitchFamily="18" charset="-78"/>
              </a:rPr>
              <a:t>يعتبر البعد المالي أهم أبعاد لوحة القيادة </a:t>
            </a:r>
            <a:r>
              <a:rPr lang="ar-DZ" sz="3100" dirty="0" err="1" smtClean="0">
                <a:latin typeface="Simplified Arabic" pitchFamily="18" charset="-78"/>
                <a:cs typeface="Simplified Arabic" pitchFamily="18" charset="-78"/>
              </a:rPr>
              <a:t>الاستشرافية</a:t>
            </a:r>
            <a:r>
              <a:rPr lang="ar-DZ" sz="3100" dirty="0" smtClean="0">
                <a:latin typeface="Simplified Arabic" pitchFamily="18" charset="-78"/>
                <a:cs typeface="Simplified Arabic" pitchFamily="18" charset="-78"/>
              </a:rPr>
              <a:t>، حيث </a:t>
            </a:r>
            <a:r>
              <a:rPr lang="ar-DZ" sz="3100" dirty="0" smtClean="0">
                <a:latin typeface="Simplified Arabic" pitchFamily="18" charset="-78"/>
                <a:cs typeface="Simplified Arabic" pitchFamily="18" charset="-78"/>
              </a:rPr>
              <a:t>أنه يعكس مدى نجاح إستراتيجيات المؤسسة، ويحدد مستوى </a:t>
            </a:r>
            <a:r>
              <a:rPr lang="ar-DZ" sz="3100" dirty="0" err="1" smtClean="0">
                <a:latin typeface="Simplified Arabic" pitchFamily="18" charset="-78"/>
                <a:cs typeface="Simplified Arabic" pitchFamily="18" charset="-78"/>
              </a:rPr>
              <a:t>نجاعة</a:t>
            </a:r>
            <a:r>
              <a:rPr lang="ar-DZ" sz="3100" dirty="0" smtClean="0">
                <a:latin typeface="Simplified Arabic" pitchFamily="18" charset="-78"/>
                <a:cs typeface="Simplified Arabic" pitchFamily="18" charset="-78"/>
              </a:rPr>
              <a:t> تطبيقها وتنفيذها، كما أنه يمثل محصلة نتائج الأبعاد الأخرى، لذا تعمل كل مؤسسة تبحث عن </a:t>
            </a:r>
            <a:r>
              <a:rPr lang="ar-DZ" sz="3100" dirty="0" smtClean="0">
                <a:latin typeface="Simplified Arabic" pitchFamily="18" charset="-78"/>
                <a:cs typeface="Simplified Arabic" pitchFamily="18" charset="-78"/>
              </a:rPr>
              <a:t>التميز على </a:t>
            </a:r>
            <a:r>
              <a:rPr lang="ar-DZ" sz="3100" dirty="0" smtClean="0">
                <a:latin typeface="Simplified Arabic" pitchFamily="18" charset="-78"/>
                <a:cs typeface="Simplified Arabic" pitchFamily="18" charset="-78"/>
              </a:rPr>
              <a:t>تحسين أدائها المالي الذي ينعكس إيجابا على رضا مساهميها وإقناعهم بوضعيتها المالية المتميزة مما يعظم من قيمة أسهمها.</a:t>
            </a:r>
            <a:endParaRPr lang="fr-FR" sz="3100" dirty="0" smtClean="0">
              <a:latin typeface="Simplified Arabic" pitchFamily="18" charset="-78"/>
              <a:cs typeface="Simplified Arabic" pitchFamily="18" charset="-78"/>
            </a:endParaRPr>
          </a:p>
          <a:p>
            <a:pPr algn="just" rtl="1">
              <a:buNone/>
            </a:pPr>
            <a:r>
              <a:rPr lang="ar-DZ" sz="3100" dirty="0" smtClean="0">
                <a:latin typeface="Simplified Arabic" pitchFamily="18" charset="-78"/>
                <a:cs typeface="Simplified Arabic" pitchFamily="18" charset="-78"/>
              </a:rPr>
              <a:t>ويهتم هذا البعد بقياس مدى تحقيق المؤسسة للأهداف المالية وتحديد مستوى فعالية إستراتيجياتها، وهو يرتبط بمختلف الأبعاد الأخرى، فالنتائج المالية التي تحققها المؤسسة ما هي إلا انعكاس لمدى قوة أدائها التسويقي والإنتاجي والإداري والاجتماعي والبيئي، لذا فإن تحسين الأداء المالي يسهم بصفة أساسية في تحقيق تميز المؤسسة وتوسيع حصتها السوقية والتغلب على منافسيها.</a:t>
            </a:r>
            <a:endParaRPr lang="fr-FR" sz="3100" dirty="0" smtClean="0">
              <a:latin typeface="Simplified Arabic" pitchFamily="18" charset="-78"/>
              <a:cs typeface="Simplified Arabic" pitchFamily="18" charset="-78"/>
            </a:endParaRPr>
          </a:p>
          <a:p>
            <a:pPr algn="just" rtl="1">
              <a:buNone/>
            </a:pPr>
            <a:endParaRPr lang="fr-FR" sz="2800"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تحديد أبعاد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البعد المالي </a:t>
            </a:r>
            <a:r>
              <a:rPr lang="en-US" b="1" dirty="0" smtClean="0">
                <a:solidFill>
                  <a:srgbClr val="FFFF00"/>
                </a:solidFill>
                <a:latin typeface="Simplified Arabic" pitchFamily="18" charset="-78"/>
                <a:cs typeface="Simplified Arabic" pitchFamily="18" charset="-78"/>
              </a:rPr>
              <a:t>(</a:t>
            </a:r>
            <a:r>
              <a:rPr lang="fr-FR" b="1" dirty="0" smtClean="0">
                <a:solidFill>
                  <a:srgbClr val="FFFF00"/>
                </a:solidFill>
                <a:latin typeface="Simplified Arabic" pitchFamily="18" charset="-78"/>
                <a:cs typeface="Simplified Arabic" pitchFamily="18" charset="-78"/>
              </a:rPr>
              <a:t>L'Axe</a:t>
            </a:r>
            <a:r>
              <a:rPr lang="en-US" b="1" dirty="0" smtClean="0">
                <a:solidFill>
                  <a:srgbClr val="FFFF00"/>
                </a:solidFill>
                <a:latin typeface="Simplified Arabic" pitchFamily="18" charset="-78"/>
                <a:cs typeface="Simplified Arabic" pitchFamily="18" charset="-78"/>
              </a:rPr>
              <a:t> Financier</a:t>
            </a:r>
            <a:r>
              <a:rPr lang="en-US" b="1" dirty="0" smtClean="0">
                <a:solidFill>
                  <a:srgbClr val="FFFF00"/>
                </a:solidFill>
                <a:latin typeface="Simplified Arabic" pitchFamily="18" charset="-78"/>
                <a:cs typeface="Simplified Arabic" pitchFamily="18" charset="-78"/>
              </a:rPr>
              <a:t>)</a:t>
            </a:r>
          </a:p>
          <a:p>
            <a:pPr algn="just" rtl="1">
              <a:buNone/>
            </a:pPr>
            <a:r>
              <a:rPr lang="ar-DZ" sz="2600" dirty="0" smtClean="0">
                <a:latin typeface="Simplified Arabic" pitchFamily="18" charset="-78"/>
                <a:cs typeface="Simplified Arabic" pitchFamily="18" charset="-78"/>
              </a:rPr>
              <a:t>ويعتمد هذا البعد على العديد من المقاييس والمؤشرات المالية التي تقيس مستوى الأداء المالي وتحدد مدى تحسنه من عدمه، إلا أن هذه المقاييس ما هي إلا ترجمة مباشرة للإستراتيجية التي تعتمدها المؤسسة، والتي تكون حسب المرحلة التي تمر </a:t>
            </a:r>
            <a:r>
              <a:rPr lang="ar-DZ" sz="2600" dirty="0" err="1" smtClean="0">
                <a:latin typeface="Simplified Arabic" pitchFamily="18" charset="-78"/>
                <a:cs typeface="Simplified Arabic" pitchFamily="18" charset="-78"/>
              </a:rPr>
              <a:t>بها</a:t>
            </a:r>
            <a:r>
              <a:rPr lang="ar-DZ" sz="2600" dirty="0" smtClean="0">
                <a:latin typeface="Simplified Arabic" pitchFamily="18" charset="-78"/>
                <a:cs typeface="Simplified Arabic" pitchFamily="18" charset="-78"/>
              </a:rPr>
              <a:t> وحسب موقعها التنافسي في مجال عملها.</a:t>
            </a:r>
            <a:endParaRPr lang="fr-FR" sz="2600" dirty="0" smtClean="0">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فالمؤسسة التي تكون في مرحلة النمو </a:t>
            </a:r>
            <a:r>
              <a:rPr lang="en-US" sz="2600" dirty="0" smtClean="0">
                <a:latin typeface="Simplified Arabic" pitchFamily="18" charset="-78"/>
                <a:cs typeface="Simplified Arabic" pitchFamily="18" charset="-78"/>
              </a:rPr>
              <a:t>(</a:t>
            </a:r>
            <a:r>
              <a:rPr lang="fr-FR" sz="2600" dirty="0" smtClean="0">
                <a:latin typeface="Simplified Arabic" pitchFamily="18" charset="-78"/>
                <a:cs typeface="Simplified Arabic" pitchFamily="18" charset="-78"/>
              </a:rPr>
              <a:t>croissance</a:t>
            </a:r>
            <a:r>
              <a:rPr lang="en-US" sz="2600" dirty="0" smtClean="0">
                <a:latin typeface="Simplified Arabic" pitchFamily="18" charset="-78"/>
                <a:cs typeface="Simplified Arabic" pitchFamily="18" charset="-78"/>
              </a:rPr>
              <a:t>) </a:t>
            </a:r>
            <a:r>
              <a:rPr lang="ar-DZ" sz="2600" dirty="0" smtClean="0">
                <a:latin typeface="Simplified Arabic" pitchFamily="18" charset="-78"/>
                <a:cs typeface="Simplified Arabic" pitchFamily="18" charset="-78"/>
              </a:rPr>
              <a:t> تعتمد </a:t>
            </a:r>
            <a:r>
              <a:rPr lang="ar-DZ" sz="2600" dirty="0" smtClean="0">
                <a:latin typeface="Simplified Arabic" pitchFamily="18" charset="-78"/>
                <a:cs typeface="Simplified Arabic" pitchFamily="18" charset="-78"/>
              </a:rPr>
              <a:t>مؤشرات ومقاييس مالية تهتم بتحديد مدى نمو مبيعاتها ورقم أعمالها، ودرجة توسيعها لحصتها السوقية، ومدى اختراقها لأسواق جديدة، ومستوى توسيعها لقاعدة زبائنها واستقطابها لزبائن جدد، وتحديد مستوى إنفاقها على التحسين المستمر لأنشطتها وعملياتها خاصة تلك المرتبطة بتطوير منتجاتها، وتتبع مدى تطور وتحسن معدل نمو أرباحها.</a:t>
            </a:r>
            <a:endParaRPr lang="fr-FR" sz="2600" dirty="0" smtClean="0">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وفي هذه المرحلة تعتمد المؤسسة إستراتيجية مالية تعتمد على تنمية رقم أعمالها والتنويع في مزيج منتجاتها، وهذا ما يفضي إلى تحقيق قيمة مضافة جيدة وتحسين نتائجها المالية وتعظيم أرباحها، إضافة إلى البحث عن التوسيع المستمر لحصتها السوقية وتدعيم موقعها التنافسي في الأسواق التي تنشط فيها.</a:t>
            </a:r>
            <a:endParaRPr lang="fr-FR" sz="2600" dirty="0" smtClean="0">
              <a:latin typeface="Simplified Arabic" pitchFamily="18" charset="-78"/>
              <a:cs typeface="Simplified Arabic" pitchFamily="18" charset="-78"/>
            </a:endParaRPr>
          </a:p>
          <a:p>
            <a:pPr algn="just" rtl="1">
              <a:buNone/>
            </a:pPr>
            <a:endParaRPr lang="fr-FR" sz="2800"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تحديد أبعاد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البعد المالي </a:t>
            </a:r>
            <a:r>
              <a:rPr lang="en-US" b="1" dirty="0" smtClean="0">
                <a:solidFill>
                  <a:srgbClr val="FFFF00"/>
                </a:solidFill>
                <a:latin typeface="Simplified Arabic" pitchFamily="18" charset="-78"/>
                <a:cs typeface="Simplified Arabic" pitchFamily="18" charset="-78"/>
              </a:rPr>
              <a:t>(</a:t>
            </a:r>
            <a:r>
              <a:rPr lang="fr-FR" b="1" dirty="0" smtClean="0">
                <a:solidFill>
                  <a:srgbClr val="FFFF00"/>
                </a:solidFill>
                <a:latin typeface="Simplified Arabic" pitchFamily="18" charset="-78"/>
                <a:cs typeface="Simplified Arabic" pitchFamily="18" charset="-78"/>
              </a:rPr>
              <a:t>L'Axe</a:t>
            </a:r>
            <a:r>
              <a:rPr lang="en-US" b="1" dirty="0" smtClean="0">
                <a:solidFill>
                  <a:srgbClr val="FFFF00"/>
                </a:solidFill>
                <a:latin typeface="Simplified Arabic" pitchFamily="18" charset="-78"/>
                <a:cs typeface="Simplified Arabic" pitchFamily="18" charset="-78"/>
              </a:rPr>
              <a:t> Financier</a:t>
            </a:r>
            <a:r>
              <a:rPr lang="en-US" b="1" dirty="0" smtClean="0">
                <a:solidFill>
                  <a:srgbClr val="FFFF00"/>
                </a:solidFill>
                <a:latin typeface="Simplified Arabic" pitchFamily="18" charset="-78"/>
                <a:cs typeface="Simplified Arabic" pitchFamily="18" charset="-78"/>
              </a:rPr>
              <a:t>)</a:t>
            </a:r>
          </a:p>
          <a:p>
            <a:pPr algn="just" rtl="1">
              <a:buNone/>
            </a:pPr>
            <a:r>
              <a:rPr lang="ar-DZ" dirty="0" smtClean="0">
                <a:latin typeface="Simplified Arabic" pitchFamily="18" charset="-78"/>
                <a:cs typeface="Simplified Arabic" pitchFamily="18" charset="-78"/>
              </a:rPr>
              <a:t>أما إذا كانت المؤسسة في مرحلة الاستقرار </a:t>
            </a:r>
            <a:r>
              <a:rPr lang="en-US" dirty="0" smtClean="0">
                <a:latin typeface="Simplified Arabic" pitchFamily="18" charset="-78"/>
                <a:cs typeface="Simplified Arabic" pitchFamily="18" charset="-78"/>
              </a:rPr>
              <a:t>(</a:t>
            </a:r>
            <a:r>
              <a:rPr lang="fr-FR" dirty="0" smtClean="0">
                <a:latin typeface="Simplified Arabic" pitchFamily="18" charset="-78"/>
                <a:cs typeface="Simplified Arabic" pitchFamily="18" charset="-78"/>
              </a:rPr>
              <a:t>maintien</a:t>
            </a:r>
            <a:r>
              <a:rPr lang="en-US" dirty="0" smtClean="0">
                <a:latin typeface="Simplified Arabic" pitchFamily="18" charset="-78"/>
                <a:cs typeface="Simplified Arabic" pitchFamily="18" charset="-78"/>
              </a:rPr>
              <a:t>) </a:t>
            </a:r>
            <a:r>
              <a:rPr lang="ar-DZ" dirty="0" smtClean="0">
                <a:latin typeface="Simplified Arabic" pitchFamily="18" charset="-78"/>
                <a:cs typeface="Simplified Arabic" pitchFamily="18" charset="-78"/>
              </a:rPr>
              <a:t> فإنها </a:t>
            </a:r>
            <a:r>
              <a:rPr lang="ar-DZ" dirty="0" smtClean="0">
                <a:latin typeface="Simplified Arabic" pitchFamily="18" charset="-78"/>
                <a:cs typeface="Simplified Arabic" pitchFamily="18" charset="-78"/>
              </a:rPr>
              <a:t>تعتمد مؤشرات تحدد مستوى ربحيتها وتقيس مدى </a:t>
            </a:r>
            <a:r>
              <a:rPr lang="ar-DZ" dirty="0" err="1" smtClean="0">
                <a:latin typeface="Simplified Arabic" pitchFamily="18" charset="-78"/>
                <a:cs typeface="Simplified Arabic" pitchFamily="18" charset="-78"/>
              </a:rPr>
              <a:t>مردوديتها</a:t>
            </a:r>
            <a:r>
              <a:rPr lang="ar-DZ" dirty="0" smtClean="0">
                <a:latin typeface="Simplified Arabic" pitchFamily="18" charset="-78"/>
                <a:cs typeface="Simplified Arabic" pitchFamily="18" charset="-78"/>
              </a:rPr>
              <a:t> المالية والاقتصادية، ومستوى عوائدها على أصولها واستثماراتها وأموالها الخاصة، وتعظيم قيمتها الاقتصادية المضافة ومختلف عوائدها ونتائجها المالية، كما أنها تحلل مدى انعكاس أدائها المالي على تحسين مركزها التنافسي في مجال عملها.</a:t>
            </a:r>
            <a:endParaRPr lang="fr-FR" dirty="0" smtClean="0">
              <a:latin typeface="Simplified Arabic" pitchFamily="18" charset="-78"/>
              <a:cs typeface="Simplified Arabic" pitchFamily="18" charset="-78"/>
            </a:endParaRPr>
          </a:p>
          <a:p>
            <a:pPr algn="just" rtl="1">
              <a:buNone/>
            </a:pPr>
            <a:r>
              <a:rPr lang="ar-DZ" dirty="0" smtClean="0">
                <a:latin typeface="Simplified Arabic" pitchFamily="18" charset="-78"/>
                <a:cs typeface="Simplified Arabic" pitchFamily="18" charset="-78"/>
              </a:rPr>
              <a:t>وفي هذه المرحلة تعتمد المؤسسة إستراتيجية مالية ترتكز على تخفيض تكاليفها والتحكم </a:t>
            </a:r>
            <a:r>
              <a:rPr lang="ar-DZ" dirty="0" err="1" smtClean="0">
                <a:latin typeface="Simplified Arabic" pitchFamily="18" charset="-78"/>
                <a:cs typeface="Simplified Arabic" pitchFamily="18" charset="-78"/>
              </a:rPr>
              <a:t>بها</a:t>
            </a:r>
            <a:r>
              <a:rPr lang="ar-DZ" dirty="0" smtClean="0">
                <a:latin typeface="Simplified Arabic" pitchFamily="18" charset="-78"/>
                <a:cs typeface="Simplified Arabic" pitchFamily="18" charset="-78"/>
              </a:rPr>
              <a:t> وتعظيم أرباحها ونتائجها المالية من خلال تحسين إنتاجيتها، والعمل على ترسيخ التحسين المستمر لنتائجها وعوائدها بما يضمن لها التميز والتفوق في أسواقها وبحثها عن تسيدها والسيطرة عليها.</a:t>
            </a:r>
            <a:endParaRPr lang="fr-FR" dirty="0" smtClean="0">
              <a:latin typeface="Simplified Arabic" pitchFamily="18" charset="-78"/>
              <a:cs typeface="Simplified Arabic" pitchFamily="18" charset="-78"/>
            </a:endParaRPr>
          </a:p>
          <a:p>
            <a:pPr algn="just" rtl="1">
              <a:buNone/>
            </a:pPr>
            <a:endParaRPr lang="fr-FR" sz="2800"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تحديد أبعاد لوحة القيادة </a:t>
            </a:r>
            <a:r>
              <a:rPr lang="ar-DZ" sz="4800" b="1" u="sng" dirty="0" err="1" smtClean="0">
                <a:solidFill>
                  <a:srgbClr val="FFFF00"/>
                </a:solidFill>
                <a:latin typeface="Simplified Arabic" pitchFamily="18" charset="-78"/>
                <a:cs typeface="Simplified Arabic" pitchFamily="18" charset="-78"/>
              </a:rPr>
              <a:t>الاستشرافية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r>
              <a:rPr lang="ar-DZ" b="1" dirty="0" smtClean="0">
                <a:solidFill>
                  <a:srgbClr val="FFFF00"/>
                </a:solidFill>
                <a:latin typeface="Simplified Arabic" pitchFamily="18" charset="-78"/>
                <a:cs typeface="Simplified Arabic" pitchFamily="18" charset="-78"/>
              </a:rPr>
              <a:t>البعد المالي </a:t>
            </a:r>
            <a:r>
              <a:rPr lang="en-US" b="1" dirty="0" smtClean="0">
                <a:solidFill>
                  <a:srgbClr val="FFFF00"/>
                </a:solidFill>
                <a:latin typeface="Simplified Arabic" pitchFamily="18" charset="-78"/>
                <a:cs typeface="Simplified Arabic" pitchFamily="18" charset="-78"/>
              </a:rPr>
              <a:t>(</a:t>
            </a:r>
            <a:r>
              <a:rPr lang="fr-FR" b="1" dirty="0" smtClean="0">
                <a:solidFill>
                  <a:srgbClr val="FFFF00"/>
                </a:solidFill>
                <a:latin typeface="Simplified Arabic" pitchFamily="18" charset="-78"/>
                <a:cs typeface="Simplified Arabic" pitchFamily="18" charset="-78"/>
              </a:rPr>
              <a:t>L'Axe</a:t>
            </a:r>
            <a:r>
              <a:rPr lang="en-US" b="1" dirty="0" smtClean="0">
                <a:solidFill>
                  <a:srgbClr val="FFFF00"/>
                </a:solidFill>
                <a:latin typeface="Simplified Arabic" pitchFamily="18" charset="-78"/>
                <a:cs typeface="Simplified Arabic" pitchFamily="18" charset="-78"/>
              </a:rPr>
              <a:t> Financier</a:t>
            </a:r>
            <a:r>
              <a:rPr lang="en-US" b="1" dirty="0" smtClean="0">
                <a:solidFill>
                  <a:srgbClr val="FFFF00"/>
                </a:solidFill>
                <a:latin typeface="Simplified Arabic" pitchFamily="18" charset="-78"/>
                <a:cs typeface="Simplified Arabic" pitchFamily="18" charset="-78"/>
              </a:rPr>
              <a:t>)</a:t>
            </a:r>
          </a:p>
          <a:p>
            <a:pPr algn="just" rtl="1">
              <a:buNone/>
            </a:pPr>
            <a:r>
              <a:rPr lang="ar-DZ" sz="2400" dirty="0" smtClean="0">
                <a:latin typeface="Simplified Arabic" pitchFamily="18" charset="-78"/>
                <a:cs typeface="Simplified Arabic" pitchFamily="18" charset="-78"/>
              </a:rPr>
              <a:t>وفي حالة ما إذا كانت المؤسسة في مرحلة </a:t>
            </a:r>
            <a:r>
              <a:rPr lang="ar-DZ" sz="2400" dirty="0" smtClean="0">
                <a:latin typeface="Simplified Arabic" pitchFamily="18" charset="-78"/>
                <a:cs typeface="Simplified Arabic" pitchFamily="18" charset="-78"/>
              </a:rPr>
              <a:t>النضج</a:t>
            </a:r>
            <a:r>
              <a:rPr lang="fr-FR" sz="2400" dirty="0" smtClean="0">
                <a:latin typeface="Simplified Arabic" pitchFamily="18" charset="-78"/>
                <a:cs typeface="Simplified Arabic" pitchFamily="18" charset="-78"/>
              </a:rPr>
              <a:t>(récolte</a:t>
            </a:r>
            <a:r>
              <a:rPr lang="fr-FR" sz="2400"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 فإنها </a:t>
            </a:r>
            <a:r>
              <a:rPr lang="ar-DZ" sz="2400" dirty="0" smtClean="0">
                <a:latin typeface="Simplified Arabic" pitchFamily="18" charset="-78"/>
                <a:cs typeface="Simplified Arabic" pitchFamily="18" charset="-78"/>
              </a:rPr>
              <a:t>تتبنى مؤشرات ومقاييس تحدد مدى كفاءة استغلال واستخدام أصولها، وهذا باعتماد مؤشرات تحدد كفاءتها المالية، وتقيس مدى حفاظها على معدلات عائد جيدة على أصولها واستثماراتها وأموالها الخاصة، وتفعيل </a:t>
            </a:r>
            <a:r>
              <a:rPr lang="ar-DZ" sz="2400" dirty="0" err="1" smtClean="0">
                <a:latin typeface="Simplified Arabic" pitchFamily="18" charset="-78"/>
                <a:cs typeface="Simplified Arabic" pitchFamily="18" charset="-78"/>
              </a:rPr>
              <a:t>مردوديتها</a:t>
            </a:r>
            <a:r>
              <a:rPr lang="ar-DZ" sz="2400" dirty="0" smtClean="0">
                <a:latin typeface="Simplified Arabic" pitchFamily="18" charset="-78"/>
                <a:cs typeface="Simplified Arabic" pitchFamily="18" charset="-78"/>
              </a:rPr>
              <a:t> المالية والاقتصادية، وهو ما يساهم في حفاظها على مركزها التنافسي في أسواقها.</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وفي هذه المرحلة تتبنى المؤسسة إستراتيجية مالية ترتكز على الاستخدام الكفء لأموالها وأصولها، لتعظيم تدفقاتها النقدية، والحفاظ على مستوى عال من </a:t>
            </a:r>
            <a:r>
              <a:rPr lang="ar-DZ" sz="2400" dirty="0" err="1" smtClean="0">
                <a:latin typeface="Simplified Arabic" pitchFamily="18" charset="-78"/>
                <a:cs typeface="Simplified Arabic" pitchFamily="18" charset="-78"/>
              </a:rPr>
              <a:t>مردوديتها</a:t>
            </a:r>
            <a:r>
              <a:rPr lang="ar-DZ" sz="2400" dirty="0" smtClean="0">
                <a:latin typeface="Simplified Arabic" pitchFamily="18" charset="-78"/>
                <a:cs typeface="Simplified Arabic" pitchFamily="18" charset="-78"/>
              </a:rPr>
              <a:t> المالية والاقتصادية، وذلك ما يضمن استفادتها من المكاسب التي حققتها في المرحلتين السابقتين وجني ثمار موقعها التنافسي الرائد في السوق.</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ويمكن للمؤسسة اعتماد الإستراتيجية المالية التي تناسب مركزها التنافسي مهما كانت المرحلة التي تمر </a:t>
            </a:r>
            <a:r>
              <a:rPr lang="ar-DZ" sz="2400" dirty="0" err="1" smtClean="0">
                <a:latin typeface="Simplified Arabic" pitchFamily="18" charset="-78"/>
                <a:cs typeface="Simplified Arabic" pitchFamily="18" charset="-78"/>
              </a:rPr>
              <a:t>بها</a:t>
            </a:r>
            <a:r>
              <a:rPr lang="ar-DZ" sz="2400" dirty="0" smtClean="0">
                <a:latin typeface="Simplified Arabic" pitchFamily="18" charset="-78"/>
                <a:cs typeface="Simplified Arabic" pitchFamily="18" charset="-78"/>
              </a:rPr>
              <a:t>، حيث أنها يمكن أن تعتمد إستراتيجية مالية تركز على تعظيم أرباحها وتخفيض تكاليفها في مرحلة النمو خاصة إذا ضمنت تفوقها وتميزها رغم حداثتها في السوق، كما يمكنها التركيز على الاستخدام الكفء لأصولها وأموالها وهي في مرحلة الاستقرار، أو حتى تهتم بتطوير وزيادة رقم أعمالها ومبيعاتها رغم أنها في مرحلة النضج، وهو راجع أساسا إلى توجهاتها الإستراتيجية ومدى قوة مركزها التنافسي.</a:t>
            </a:r>
            <a:endParaRPr lang="fr-FR" sz="2400" dirty="0" smtClean="0">
              <a:latin typeface="Simplified Arabic" pitchFamily="18" charset="-78"/>
              <a:cs typeface="Simplified Arabic" pitchFamily="18" charset="-78"/>
            </a:endParaRPr>
          </a:p>
          <a:p>
            <a:pPr algn="just" rtl="1">
              <a:buNone/>
            </a:pPr>
            <a:endParaRPr lang="fr-FR" sz="2800"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1849</TotalTime>
  <Words>4809</Words>
  <Application>Microsoft Office PowerPoint</Application>
  <PresentationFormat>Affichage à l'écran (4:3)</PresentationFormat>
  <Paragraphs>221</Paragraphs>
  <Slides>33</Slides>
  <Notes>2</Notes>
  <HiddenSlides>0</HiddenSlides>
  <MMClips>0</MMClips>
  <ScaleCrop>false</ScaleCrop>
  <HeadingPairs>
    <vt:vector size="4" baseType="variant">
      <vt:variant>
        <vt:lpstr>Thème</vt:lpstr>
      </vt:variant>
      <vt:variant>
        <vt:i4>1</vt:i4>
      </vt:variant>
      <vt:variant>
        <vt:lpstr>Titres des diapositives</vt:lpstr>
      </vt:variant>
      <vt:variant>
        <vt:i4>33</vt:i4>
      </vt:variant>
    </vt:vector>
  </HeadingPairs>
  <TitlesOfParts>
    <vt:vector size="34" baseType="lpstr">
      <vt:lpstr>1_Thème Office</vt:lpstr>
      <vt:lpstr> برنامج مقياس لوحة القيادة الاستشرافية  Balanced Scorecard (BSC) </vt:lpstr>
      <vt:lpstr>Programme de module  Tableau de Bord Prospectif (TBP)</vt:lpstr>
      <vt:lpstr>برنامج المقياس</vt:lpstr>
      <vt:lpstr>Programme de Module</vt:lpstr>
      <vt:lpstr>الفصل الثاني تصميم لوحة القيادة الاستشرافية وتحديد أبعادها</vt:lpstr>
      <vt:lpstr>أولا: تحديد أبعاد لوحة القيادة الاستشرافية</vt:lpstr>
      <vt:lpstr>أولا: تحديد أبعاد لوحة القيادة الاستشرافية</vt:lpstr>
      <vt:lpstr>أولا: تحديد أبعاد لوحة القيادة الاستشرافية</vt:lpstr>
      <vt:lpstr>أولا: تحديد أبعاد لوحة القيادة الاستشرافية</vt:lpstr>
      <vt:lpstr>أولا: تحديد أبعاد لوحة القيادة الاستشرافية</vt:lpstr>
      <vt:lpstr>أولا: تحديد أبعاد لوحة القيادة الاستشرافية</vt:lpstr>
      <vt:lpstr>أولا: تحديد أبعاد لوحة القيادة الاستشرافية</vt:lpstr>
      <vt:lpstr>أولا: تحديد أبعاد لوحة القيادة الاستشرافية</vt:lpstr>
      <vt:lpstr>أولا: تحديد أبعاد لوحة القيادة الاستشرافية</vt:lpstr>
      <vt:lpstr>أولا: تحديد أبعاد لوحة القيادة الاستشرافية</vt:lpstr>
      <vt:lpstr>أولا: تحديد أبعاد لوحة القيادة الاستشرافية</vt:lpstr>
      <vt:lpstr>أولا: تحديد أبعاد لوحة القيادة الاستشرافية</vt:lpstr>
      <vt:lpstr>أولا: تحديد أبعاد لوحة القيادة الاستشرافية</vt:lpstr>
      <vt:lpstr>أولا: تحديد أبعاد لوحة القيادة الاستشرافية</vt:lpstr>
      <vt:lpstr>أولا: تحديد أبعاد لوحة القيادة الاستشرافية</vt:lpstr>
      <vt:lpstr>أولا: تحديد أبعاد لوحة القيادة الاستشرافية</vt:lpstr>
      <vt:lpstr>أولا: تحديد أبعاد لوحة القيادة الاستشرافية</vt:lpstr>
      <vt:lpstr>أولا: تحديد أبعاد لوحة القيادة الاستشرافية</vt:lpstr>
      <vt:lpstr>ثانيا: بناء وتطبيق لوحة القيادة الاستشرافية</vt:lpstr>
      <vt:lpstr>ثانيا: بناء وتطبيق لوحة القيادة الاستشرافية</vt:lpstr>
      <vt:lpstr>ثانيا: بناء وتطبيق لوحة القيادة الاستشرافية</vt:lpstr>
      <vt:lpstr>ثانيا: بناء وتطبيق لوحة القيادة الاستشرافية</vt:lpstr>
      <vt:lpstr>ثانيا: بناء وتطبيق لوحة القيادة الاستشرافية</vt:lpstr>
      <vt:lpstr>ثانيا: بناء وتطبيق لوحة القيادة الاستشرافية</vt:lpstr>
      <vt:lpstr>ثانيا: بناء وتطبيق لوحة القيادة الاستشرافية</vt:lpstr>
      <vt:lpstr>ثانيا: بناء وتطبيق لوحة القيادة الاستشرافية</vt:lpstr>
      <vt:lpstr>أهم مراجع الفصل</vt:lpstr>
      <vt:lpstr>أهم مراجع الفصل</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تفعيل الإبداع التكنولوجي في المؤسسات العربية  وأثره على التنافسية الصناعية العربية -الجزائر نموذجا-</dc:title>
  <dc:creator>galaxy.net</dc:creator>
  <cp:lastModifiedBy>moh</cp:lastModifiedBy>
  <cp:revision>460</cp:revision>
  <dcterms:created xsi:type="dcterms:W3CDTF">2013-11-05T13:08:58Z</dcterms:created>
  <dcterms:modified xsi:type="dcterms:W3CDTF">2016-03-06T21:55:29Z</dcterms:modified>
</cp:coreProperties>
</file>