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42"/>
  </p:notesMasterIdLst>
  <p:sldIdLst>
    <p:sldId id="256" r:id="rId2"/>
    <p:sldId id="258" r:id="rId3"/>
    <p:sldId id="257" r:id="rId4"/>
    <p:sldId id="259" r:id="rId5"/>
    <p:sldId id="260" r:id="rId6"/>
    <p:sldId id="279" r:id="rId7"/>
    <p:sldId id="280" r:id="rId8"/>
    <p:sldId id="281" r:id="rId9"/>
    <p:sldId id="282" r:id="rId10"/>
    <p:sldId id="283" r:id="rId11"/>
    <p:sldId id="284" r:id="rId12"/>
    <p:sldId id="285" r:id="rId13"/>
    <p:sldId id="286" r:id="rId14"/>
    <p:sldId id="287" r:id="rId15"/>
    <p:sldId id="288" r:id="rId16"/>
    <p:sldId id="289" r:id="rId17"/>
    <p:sldId id="261" r:id="rId18"/>
    <p:sldId id="262" r:id="rId19"/>
    <p:sldId id="263" r:id="rId20"/>
    <p:sldId id="290" r:id="rId21"/>
    <p:sldId id="264" r:id="rId22"/>
    <p:sldId id="265" r:id="rId23"/>
    <p:sldId id="266"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267" r:id="rId39"/>
    <p:sldId id="275" r:id="rId40"/>
    <p:sldId id="276"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24" autoAdjust="0"/>
  </p:normalViewPr>
  <p:slideViewPr>
    <p:cSldViewPr>
      <p:cViewPr varScale="1">
        <p:scale>
          <a:sx n="81" d="100"/>
          <a:sy n="81" d="100"/>
        </p:scale>
        <p:origin x="1092" y="66"/>
      </p:cViewPr>
      <p:guideLst>
        <p:guide orient="horz" pos="2160"/>
        <p:guide pos="2880"/>
      </p:guideLst>
    </p:cSldViewPr>
  </p:slideViewPr>
  <p:outlineViewPr>
    <p:cViewPr>
      <p:scale>
        <a:sx n="33" d="100"/>
        <a:sy n="33" d="100"/>
      </p:scale>
      <p:origin x="0" y="283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00D279-A9D9-490B-97B7-934082942450}" type="doc">
      <dgm:prSet loTypeId="urn:microsoft.com/office/officeart/2008/layout/HorizontalMultiLevelHierarchy" loCatId="hierarchy" qsTypeId="urn:microsoft.com/office/officeart/2005/8/quickstyle/3d3" qsCatId="3D" csTypeId="urn:microsoft.com/office/officeart/2005/8/colors/accent1_1" csCatId="accent1" phldr="1"/>
      <dgm:spPr/>
      <dgm:t>
        <a:bodyPr/>
        <a:lstStyle/>
        <a:p>
          <a:endParaRPr lang="en-US"/>
        </a:p>
      </dgm:t>
    </dgm:pt>
    <dgm:pt modelId="{6A20F7DA-4793-45A6-A57B-68FB6AEAABA4}">
      <dgm:prSet phldrT="[Text]" custT="1"/>
      <dgm:spPr/>
      <dgm:t>
        <a:bodyPr/>
        <a:lstStyle/>
        <a:p>
          <a:pPr algn="ctr" rtl="1">
            <a:lnSpc>
              <a:spcPct val="100000"/>
            </a:lnSpc>
            <a:spcAft>
              <a:spcPts val="0"/>
            </a:spcAft>
          </a:pPr>
          <a:r>
            <a:rPr lang="ar-DZ" sz="2000" b="1" dirty="0">
              <a:latin typeface="Simplified Arabic" pitchFamily="18" charset="-78"/>
              <a:cs typeface="Simplified Arabic" pitchFamily="18" charset="-78"/>
            </a:rPr>
            <a:t>ترميز البيانات التي تم جمعها بواسطة أداة</a:t>
          </a:r>
          <a:r>
            <a:rPr lang="fr-FR" sz="2000" b="1" dirty="0">
              <a:latin typeface="Simplified Arabic" pitchFamily="18" charset="-78"/>
              <a:cs typeface="Simplified Arabic" pitchFamily="18" charset="-78"/>
            </a:rPr>
            <a:t> </a:t>
          </a:r>
          <a:r>
            <a:rPr lang="ar-DZ" sz="2000" b="1" dirty="0">
              <a:latin typeface="Simplified Arabic" pitchFamily="18" charset="-78"/>
              <a:cs typeface="Simplified Arabic" pitchFamily="18" charset="-78"/>
            </a:rPr>
            <a:t>جمع المعطيات        </a:t>
          </a:r>
        </a:p>
        <a:p>
          <a:pPr algn="ctr" rtl="1">
            <a:lnSpc>
              <a:spcPct val="100000"/>
            </a:lnSpc>
            <a:spcAft>
              <a:spcPts val="0"/>
            </a:spcAft>
          </a:pPr>
          <a:r>
            <a:rPr lang="fr-FR" sz="2000" b="1" dirty="0" err="1">
              <a:latin typeface="Simplified Arabic" pitchFamily="18" charset="-78"/>
              <a:cs typeface="Simplified Arabic" pitchFamily="18" charset="-78"/>
            </a:rPr>
            <a:t>Coding</a:t>
          </a:r>
          <a:r>
            <a:rPr lang="fr-FR" sz="2000" b="1" dirty="0">
              <a:latin typeface="Simplified Arabic" pitchFamily="18" charset="-78"/>
              <a:cs typeface="Simplified Arabic" pitchFamily="18" charset="-78"/>
            </a:rPr>
            <a:t> </a:t>
          </a:r>
          <a:endParaRPr lang="en-US" sz="2000" b="1" dirty="0">
            <a:latin typeface="Simplified Arabic" pitchFamily="18" charset="-78"/>
            <a:cs typeface="Simplified Arabic" pitchFamily="18" charset="-78"/>
          </a:endParaRPr>
        </a:p>
      </dgm:t>
    </dgm:pt>
    <dgm:pt modelId="{8679F65A-2F3F-4B32-9C06-50E0AAAD3319}" type="parTrans" cxnId="{35046BF2-D27C-43F9-BB67-8A2328F45E3C}">
      <dgm:prSet/>
      <dgm:spPr/>
      <dgm:t>
        <a:bodyPr/>
        <a:lstStyle/>
        <a:p>
          <a:pPr algn="ctr"/>
          <a:endParaRPr lang="en-US"/>
        </a:p>
      </dgm:t>
    </dgm:pt>
    <dgm:pt modelId="{C14F4616-F40A-4358-BA24-EEC5B6BEE259}" type="sibTrans" cxnId="{35046BF2-D27C-43F9-BB67-8A2328F45E3C}">
      <dgm:prSet/>
      <dgm:spPr/>
      <dgm:t>
        <a:bodyPr/>
        <a:lstStyle/>
        <a:p>
          <a:pPr algn="ctr"/>
          <a:endParaRPr lang="en-US"/>
        </a:p>
      </dgm:t>
    </dgm:pt>
    <dgm:pt modelId="{DB625809-E8F8-43C5-92FD-260212AEF4F7}">
      <dgm:prSet phldrT="[Text]" custT="1"/>
      <dgm:spPr/>
      <dgm:t>
        <a:bodyPr/>
        <a:lstStyle/>
        <a:p>
          <a:pPr algn="ctr" rtl="1">
            <a:lnSpc>
              <a:spcPct val="100000"/>
            </a:lnSpc>
            <a:spcAft>
              <a:spcPts val="0"/>
            </a:spcAft>
          </a:pPr>
          <a:r>
            <a:rPr lang="ar-DZ" sz="2000" b="1" dirty="0" smtClean="0">
              <a:latin typeface="Simplified Arabic" pitchFamily="18" charset="-78"/>
              <a:cs typeface="Simplified Arabic" pitchFamily="18" charset="-78"/>
            </a:rPr>
            <a:t>اختيار </a:t>
          </a:r>
          <a:r>
            <a:rPr lang="ar-DZ" sz="2000" b="1" dirty="0">
              <a:latin typeface="Simplified Arabic" pitchFamily="18" charset="-78"/>
              <a:cs typeface="Simplified Arabic" pitchFamily="18" charset="-78"/>
            </a:rPr>
            <a:t>الإجراء المناسب - </a:t>
          </a:r>
          <a:r>
            <a:rPr lang="fr-FR" sz="2000" b="1" dirty="0" err="1">
              <a:latin typeface="Simplified Arabic" pitchFamily="18" charset="-78"/>
              <a:cs typeface="Simplified Arabic" pitchFamily="18" charset="-78"/>
            </a:rPr>
            <a:t>Procedure</a:t>
          </a:r>
          <a:r>
            <a:rPr lang="ar-DZ" sz="2000" b="1" dirty="0">
              <a:latin typeface="Simplified Arabic" pitchFamily="18" charset="-78"/>
              <a:cs typeface="Simplified Arabic" pitchFamily="18" charset="-78"/>
            </a:rPr>
            <a:t>-</a:t>
          </a:r>
          <a:r>
            <a:rPr lang="fr-FR" sz="2000" b="1" dirty="0">
              <a:latin typeface="Simplified Arabic" pitchFamily="18" charset="-78"/>
              <a:cs typeface="Simplified Arabic" pitchFamily="18" charset="-78"/>
            </a:rPr>
            <a:t> </a:t>
          </a:r>
          <a:r>
            <a:rPr lang="ar-DZ" sz="2000" b="1" dirty="0">
              <a:latin typeface="Simplified Arabic" pitchFamily="18" charset="-78"/>
              <a:cs typeface="Simplified Arabic" pitchFamily="18" charset="-78"/>
            </a:rPr>
            <a:t>من القوائم</a:t>
          </a:r>
          <a:endParaRPr lang="en-US" sz="2000" b="1" dirty="0">
            <a:latin typeface="Simplified Arabic" pitchFamily="18" charset="-78"/>
            <a:cs typeface="Simplified Arabic" pitchFamily="18" charset="-78"/>
          </a:endParaRPr>
        </a:p>
      </dgm:t>
    </dgm:pt>
    <dgm:pt modelId="{7BCA87CD-9CC2-4652-BAE8-E0CDD0CF2C64}" type="parTrans" cxnId="{51E30B40-0CC4-4B6C-8BC0-51A9ED92DCD3}">
      <dgm:prSet/>
      <dgm:spPr/>
      <dgm:t>
        <a:bodyPr/>
        <a:lstStyle/>
        <a:p>
          <a:pPr algn="ctr"/>
          <a:endParaRPr lang="en-US"/>
        </a:p>
      </dgm:t>
    </dgm:pt>
    <dgm:pt modelId="{DA9B8A9A-54F6-4D71-B824-C3F2191185B7}" type="sibTrans" cxnId="{51E30B40-0CC4-4B6C-8BC0-51A9ED92DCD3}">
      <dgm:prSet/>
      <dgm:spPr/>
      <dgm:t>
        <a:bodyPr/>
        <a:lstStyle/>
        <a:p>
          <a:pPr algn="ctr"/>
          <a:endParaRPr lang="en-US"/>
        </a:p>
      </dgm:t>
    </dgm:pt>
    <dgm:pt modelId="{0C970FF1-FC66-488F-A9C5-998581B642AA}">
      <dgm:prSet phldrT="[Text]" custT="1"/>
      <dgm:spPr/>
      <dgm:t>
        <a:bodyPr/>
        <a:lstStyle/>
        <a:p>
          <a:pPr algn="ctr" rtl="1">
            <a:lnSpc>
              <a:spcPct val="100000"/>
            </a:lnSpc>
            <a:spcAft>
              <a:spcPts val="0"/>
            </a:spcAft>
          </a:pPr>
          <a:r>
            <a:rPr lang="ar-DZ" sz="2000" b="1" dirty="0">
              <a:latin typeface="Simplified Arabic" pitchFamily="18" charset="-78"/>
              <a:cs typeface="Simplified Arabic" pitchFamily="18" charset="-78"/>
            </a:rPr>
            <a:t>جدولة البيانات بحيث تصبح ذات أبعاد واضحة ومفهومة    (عرض البيانات)</a:t>
          </a:r>
          <a:endParaRPr lang="en-US" sz="2000" b="1" dirty="0">
            <a:latin typeface="Simplified Arabic" pitchFamily="18" charset="-78"/>
            <a:cs typeface="Simplified Arabic" pitchFamily="18" charset="-78"/>
          </a:endParaRPr>
        </a:p>
      </dgm:t>
    </dgm:pt>
    <dgm:pt modelId="{8D6E43C3-78DE-4766-B366-A5C52BBEB710}" type="parTrans" cxnId="{8D2B8DF4-0A93-4A5F-9862-15434B28F3E7}">
      <dgm:prSet/>
      <dgm:spPr/>
      <dgm:t>
        <a:bodyPr/>
        <a:lstStyle/>
        <a:p>
          <a:pPr algn="ctr"/>
          <a:endParaRPr lang="en-US"/>
        </a:p>
      </dgm:t>
    </dgm:pt>
    <dgm:pt modelId="{3CC096B8-6304-4A6E-8BB1-B9DA95B03A80}" type="sibTrans" cxnId="{8D2B8DF4-0A93-4A5F-9862-15434B28F3E7}">
      <dgm:prSet/>
      <dgm:spPr/>
      <dgm:t>
        <a:bodyPr/>
        <a:lstStyle/>
        <a:p>
          <a:pPr algn="ctr"/>
          <a:endParaRPr lang="en-US"/>
        </a:p>
      </dgm:t>
    </dgm:pt>
    <dgm:pt modelId="{92142F14-ED99-4FFA-BA0B-97AB74E7E6C8}">
      <dgm:prSet phldrT="[Text]" custT="1"/>
      <dgm:spPr/>
      <dgm:t>
        <a:bodyPr/>
        <a:lstStyle/>
        <a:p>
          <a:pPr algn="ctr" rtl="1">
            <a:lnSpc>
              <a:spcPct val="100000"/>
            </a:lnSpc>
            <a:spcAft>
              <a:spcPts val="0"/>
            </a:spcAft>
          </a:pPr>
          <a:r>
            <a:rPr lang="ar-DZ" sz="2000" b="1" dirty="0">
              <a:latin typeface="Simplified Arabic" pitchFamily="18" charset="-78"/>
              <a:cs typeface="Simplified Arabic" pitchFamily="18" charset="-78"/>
            </a:rPr>
            <a:t>إدخال البيانات في صفحة محرر البيانات</a:t>
          </a:r>
        </a:p>
        <a:p>
          <a:pPr algn="ctr" rtl="1">
            <a:lnSpc>
              <a:spcPct val="100000"/>
            </a:lnSpc>
            <a:spcAft>
              <a:spcPts val="0"/>
            </a:spcAft>
          </a:pPr>
          <a:r>
            <a:rPr lang="en-US" sz="2000" b="1" dirty="0">
              <a:latin typeface="Simplified Arabic" pitchFamily="18" charset="-78"/>
              <a:cs typeface="Simplified Arabic" pitchFamily="18" charset="-78"/>
            </a:rPr>
            <a:t>Vie</a:t>
          </a:r>
          <a:r>
            <a:rPr lang="fr-FR" sz="2000" b="1" dirty="0">
              <a:latin typeface="Simplified Arabic" pitchFamily="18" charset="-78"/>
              <a:cs typeface="Simplified Arabic" pitchFamily="18" charset="-78"/>
            </a:rPr>
            <a:t>w- Data Editor</a:t>
          </a:r>
          <a:r>
            <a:rPr lang="ar-DZ" sz="2000" b="1" dirty="0">
              <a:latin typeface="Simplified Arabic" pitchFamily="18" charset="-78"/>
              <a:cs typeface="Simplified Arabic" pitchFamily="18" charset="-78"/>
            </a:rPr>
            <a:t> </a:t>
          </a:r>
          <a:r>
            <a:rPr lang="en-US" sz="2000" b="1" dirty="0">
              <a:latin typeface="Simplified Arabic" pitchFamily="18" charset="-78"/>
              <a:cs typeface="Simplified Arabic" pitchFamily="18" charset="-78"/>
            </a:rPr>
            <a:t>Data</a:t>
          </a:r>
          <a:r>
            <a:rPr lang="ar-DZ" sz="2000" b="1" dirty="0">
              <a:latin typeface="Simplified Arabic" pitchFamily="18" charset="-78"/>
              <a:cs typeface="Simplified Arabic" pitchFamily="18" charset="-78"/>
            </a:rPr>
            <a:t> </a:t>
          </a:r>
          <a:endParaRPr lang="en-US" sz="2000" b="1" dirty="0">
            <a:latin typeface="Simplified Arabic" pitchFamily="18" charset="-78"/>
            <a:cs typeface="Simplified Arabic" pitchFamily="18" charset="-78"/>
          </a:endParaRPr>
        </a:p>
      </dgm:t>
    </dgm:pt>
    <dgm:pt modelId="{11A00F1E-C5A8-4B3B-8D9D-936322B88206}" type="parTrans" cxnId="{82D3E441-F49A-4D10-8239-17E549E9E492}">
      <dgm:prSet/>
      <dgm:spPr/>
      <dgm:t>
        <a:bodyPr/>
        <a:lstStyle/>
        <a:p>
          <a:pPr algn="ctr"/>
          <a:endParaRPr lang="en-US"/>
        </a:p>
      </dgm:t>
    </dgm:pt>
    <dgm:pt modelId="{7A67B693-54BD-4D9B-B735-636AAD25F9DE}" type="sibTrans" cxnId="{82D3E441-F49A-4D10-8239-17E549E9E492}">
      <dgm:prSet/>
      <dgm:spPr/>
      <dgm:t>
        <a:bodyPr/>
        <a:lstStyle/>
        <a:p>
          <a:pPr algn="ctr"/>
          <a:endParaRPr lang="en-US"/>
        </a:p>
      </dgm:t>
    </dgm:pt>
    <dgm:pt modelId="{084AE4C9-EAC8-46C6-8B5D-00EEB1034ABC}">
      <dgm:prSet phldrT="[Text]" custT="1"/>
      <dgm:spPr/>
      <dgm:t>
        <a:bodyPr/>
        <a:lstStyle/>
        <a:p>
          <a:pPr algn="ctr" rtl="1">
            <a:lnSpc>
              <a:spcPct val="100000"/>
            </a:lnSpc>
            <a:spcAft>
              <a:spcPts val="0"/>
            </a:spcAft>
          </a:pPr>
          <a:r>
            <a:rPr lang="ar-DZ" sz="2000" b="1" dirty="0" smtClean="0">
              <a:latin typeface="Simplified Arabic" pitchFamily="18" charset="-78"/>
              <a:cs typeface="Simplified Arabic" pitchFamily="18" charset="-78"/>
            </a:rPr>
            <a:t>اختيار </a:t>
          </a:r>
          <a:r>
            <a:rPr lang="ar-DZ" sz="2000" b="1" dirty="0">
              <a:latin typeface="Simplified Arabic" pitchFamily="18" charset="-78"/>
              <a:cs typeface="Simplified Arabic" pitchFamily="18" charset="-78"/>
            </a:rPr>
            <a:t>المتغيرات - </a:t>
          </a:r>
          <a:r>
            <a:rPr lang="fr-FR" sz="2000" b="1" dirty="0">
              <a:latin typeface="Simplified Arabic" pitchFamily="18" charset="-78"/>
              <a:cs typeface="Simplified Arabic" pitchFamily="18" charset="-78"/>
            </a:rPr>
            <a:t>Variables </a:t>
          </a:r>
          <a:r>
            <a:rPr lang="ar-DZ" sz="2000" b="1" dirty="0">
              <a:latin typeface="Simplified Arabic" pitchFamily="18" charset="-78"/>
              <a:cs typeface="Simplified Arabic" pitchFamily="18" charset="-78"/>
            </a:rPr>
            <a:t>- وتحديدها لإجراء التحليل عليها</a:t>
          </a:r>
          <a:endParaRPr lang="en-US" sz="2000" b="1" dirty="0">
            <a:latin typeface="Simplified Arabic" pitchFamily="18" charset="-78"/>
            <a:cs typeface="Simplified Arabic" pitchFamily="18" charset="-78"/>
          </a:endParaRPr>
        </a:p>
      </dgm:t>
    </dgm:pt>
    <dgm:pt modelId="{11F00658-FEE4-45CF-9847-1DB5688CE4A6}" type="parTrans" cxnId="{488FF1E2-2862-4FC0-9E57-F66DA65DE3CC}">
      <dgm:prSet/>
      <dgm:spPr/>
      <dgm:t>
        <a:bodyPr/>
        <a:lstStyle/>
        <a:p>
          <a:pPr algn="ctr"/>
          <a:endParaRPr lang="en-US"/>
        </a:p>
      </dgm:t>
    </dgm:pt>
    <dgm:pt modelId="{53CFBAC2-4791-4100-A99C-22319DE21CB6}" type="sibTrans" cxnId="{488FF1E2-2862-4FC0-9E57-F66DA65DE3CC}">
      <dgm:prSet/>
      <dgm:spPr/>
      <dgm:t>
        <a:bodyPr/>
        <a:lstStyle/>
        <a:p>
          <a:pPr algn="ctr"/>
          <a:endParaRPr lang="en-US"/>
        </a:p>
      </dgm:t>
    </dgm:pt>
    <dgm:pt modelId="{45EB0FDF-240F-4E04-92CA-41855C1D1BB8}">
      <dgm:prSet phldrT="[Text]" custT="1"/>
      <dgm:spPr/>
      <dgm:t>
        <a:bodyPr/>
        <a:lstStyle/>
        <a:p>
          <a:pPr algn="ctr" rtl="1">
            <a:lnSpc>
              <a:spcPct val="100000"/>
            </a:lnSpc>
            <a:spcAft>
              <a:spcPts val="0"/>
            </a:spcAft>
          </a:pPr>
          <a:r>
            <a:rPr lang="ar-DZ" sz="2000" b="1" dirty="0">
              <a:latin typeface="Simplified Arabic" pitchFamily="18" charset="-78"/>
              <a:cs typeface="Simplified Arabic" pitchFamily="18" charset="-78"/>
            </a:rPr>
            <a:t>اختيار </a:t>
          </a:r>
          <a:r>
            <a:rPr lang="ar-DZ" sz="2000" b="1" dirty="0" smtClean="0">
              <a:latin typeface="Simplified Arabic" pitchFamily="18" charset="-78"/>
              <a:cs typeface="Simplified Arabic" pitchFamily="18" charset="-78"/>
            </a:rPr>
            <a:t>الاختبار </a:t>
          </a:r>
          <a:r>
            <a:rPr lang="ar-DZ" sz="2000" b="1" dirty="0">
              <a:latin typeface="Simplified Arabic" pitchFamily="18" charset="-78"/>
              <a:cs typeface="Simplified Arabic" pitchFamily="18" charset="-78"/>
            </a:rPr>
            <a:t>الإحصائي المناسب لإجراء التحليل الإحصائي</a:t>
          </a:r>
          <a:endParaRPr lang="en-US" sz="2000" b="1" dirty="0">
            <a:latin typeface="Simplified Arabic" pitchFamily="18" charset="-78"/>
            <a:cs typeface="Simplified Arabic" pitchFamily="18" charset="-78"/>
          </a:endParaRPr>
        </a:p>
      </dgm:t>
    </dgm:pt>
    <dgm:pt modelId="{06C6EC3C-7597-451C-AAB7-40A897F057E9}" type="parTrans" cxnId="{E4B2ECC5-9136-4F12-93C3-7E587F8241CF}">
      <dgm:prSet/>
      <dgm:spPr/>
      <dgm:t>
        <a:bodyPr/>
        <a:lstStyle/>
        <a:p>
          <a:pPr algn="ctr"/>
          <a:endParaRPr lang="en-US"/>
        </a:p>
      </dgm:t>
    </dgm:pt>
    <dgm:pt modelId="{78853F1A-7E19-489D-867A-319982A35876}" type="sibTrans" cxnId="{E4B2ECC5-9136-4F12-93C3-7E587F8241CF}">
      <dgm:prSet/>
      <dgm:spPr/>
      <dgm:t>
        <a:bodyPr/>
        <a:lstStyle/>
        <a:p>
          <a:pPr algn="ctr"/>
          <a:endParaRPr lang="en-US"/>
        </a:p>
      </dgm:t>
    </dgm:pt>
    <dgm:pt modelId="{6CE0BC2B-9089-4227-9EE0-AAA9DB560B8B}">
      <dgm:prSet phldrT="[Text]" custT="1"/>
      <dgm:spPr/>
      <dgm:t>
        <a:bodyPr/>
        <a:lstStyle/>
        <a:p>
          <a:pPr algn="ctr" rtl="1"/>
          <a:r>
            <a:rPr lang="ar-DZ" sz="2000" b="1" dirty="0">
              <a:latin typeface="Simplified Arabic" pitchFamily="18" charset="-78"/>
              <a:cs typeface="Simplified Arabic" pitchFamily="18" charset="-78"/>
            </a:rPr>
            <a:t>الخطوات والقواعد الأساسية في تحليل البيانات </a:t>
          </a:r>
          <a:r>
            <a:rPr lang="ar-DZ" sz="2000" b="1" dirty="0" smtClean="0">
              <a:latin typeface="Simplified Arabic" pitchFamily="18" charset="-78"/>
              <a:cs typeface="Simplified Arabic" pitchFamily="18" charset="-78"/>
            </a:rPr>
            <a:t>باستخدام </a:t>
          </a:r>
          <a:r>
            <a:rPr lang="ar-DZ" sz="2000" b="1" dirty="0">
              <a:latin typeface="Simplified Arabic" pitchFamily="18" charset="-78"/>
              <a:cs typeface="Simplified Arabic" pitchFamily="18" charset="-78"/>
            </a:rPr>
            <a:t>برنامج </a:t>
          </a:r>
          <a:r>
            <a:rPr lang="fr-FR" sz="2000" b="1" dirty="0">
              <a:latin typeface="Simplified Arabic" pitchFamily="18" charset="-78"/>
              <a:cs typeface="Simplified Arabic" pitchFamily="18" charset="-78"/>
            </a:rPr>
            <a:t>SPSS</a:t>
          </a:r>
          <a:endParaRPr lang="en-US" sz="2000" b="1" dirty="0">
            <a:latin typeface="Simplified Arabic" pitchFamily="18" charset="-78"/>
            <a:cs typeface="Simplified Arabic" pitchFamily="18" charset="-78"/>
          </a:endParaRPr>
        </a:p>
      </dgm:t>
    </dgm:pt>
    <dgm:pt modelId="{BF26DE10-1ADB-43E3-A143-1199F3756CBF}" type="sibTrans" cxnId="{32085AFC-EDB0-43DE-9F48-45DFE32A7652}">
      <dgm:prSet/>
      <dgm:spPr/>
      <dgm:t>
        <a:bodyPr/>
        <a:lstStyle/>
        <a:p>
          <a:pPr algn="ctr"/>
          <a:endParaRPr lang="en-US"/>
        </a:p>
      </dgm:t>
    </dgm:pt>
    <dgm:pt modelId="{A277C67A-9F9E-486D-B9D0-4A6034C9F0F0}" type="parTrans" cxnId="{32085AFC-EDB0-43DE-9F48-45DFE32A7652}">
      <dgm:prSet/>
      <dgm:spPr/>
      <dgm:t>
        <a:bodyPr/>
        <a:lstStyle/>
        <a:p>
          <a:pPr algn="ctr"/>
          <a:endParaRPr lang="en-US"/>
        </a:p>
      </dgm:t>
    </dgm:pt>
    <dgm:pt modelId="{28738EA7-E119-4085-8B52-E6A55F0499BE}" type="pres">
      <dgm:prSet presAssocID="{B400D279-A9D9-490B-97B7-934082942450}" presName="Name0" presStyleCnt="0">
        <dgm:presLayoutVars>
          <dgm:chPref val="1"/>
          <dgm:dir val="rev"/>
          <dgm:animOne val="branch"/>
          <dgm:animLvl val="lvl"/>
          <dgm:resizeHandles val="exact"/>
        </dgm:presLayoutVars>
      </dgm:prSet>
      <dgm:spPr/>
      <dgm:t>
        <a:bodyPr/>
        <a:lstStyle/>
        <a:p>
          <a:endParaRPr lang="en-US"/>
        </a:p>
      </dgm:t>
    </dgm:pt>
    <dgm:pt modelId="{53D4A318-A9B0-4992-8344-7DA8B2E48306}" type="pres">
      <dgm:prSet presAssocID="{6CE0BC2B-9089-4227-9EE0-AAA9DB560B8B}" presName="root1" presStyleCnt="0"/>
      <dgm:spPr/>
      <dgm:t>
        <a:bodyPr/>
        <a:lstStyle/>
        <a:p>
          <a:endParaRPr lang="fr-FR"/>
        </a:p>
      </dgm:t>
    </dgm:pt>
    <dgm:pt modelId="{2729DDAB-1A41-4E02-9892-E72CE3B5292D}" type="pres">
      <dgm:prSet presAssocID="{6CE0BC2B-9089-4227-9EE0-AAA9DB560B8B}" presName="LevelOneTextNode" presStyleLbl="node0" presStyleIdx="0" presStyleCnt="1" custScaleX="171818" custScaleY="217489" custLinFactNeighborX="-3500" custLinFactNeighborY="-182">
        <dgm:presLayoutVars>
          <dgm:chPref val="3"/>
        </dgm:presLayoutVars>
      </dgm:prSet>
      <dgm:spPr/>
      <dgm:t>
        <a:bodyPr/>
        <a:lstStyle/>
        <a:p>
          <a:endParaRPr lang="en-US"/>
        </a:p>
      </dgm:t>
    </dgm:pt>
    <dgm:pt modelId="{A279A386-B7F0-4A11-96FC-DE8950F587CA}" type="pres">
      <dgm:prSet presAssocID="{6CE0BC2B-9089-4227-9EE0-AAA9DB560B8B}" presName="level2hierChild" presStyleCnt="0"/>
      <dgm:spPr/>
      <dgm:t>
        <a:bodyPr/>
        <a:lstStyle/>
        <a:p>
          <a:endParaRPr lang="fr-FR"/>
        </a:p>
      </dgm:t>
    </dgm:pt>
    <dgm:pt modelId="{3BE441F4-AA89-4C26-8B3B-933116155A39}" type="pres">
      <dgm:prSet presAssocID="{8679F65A-2F3F-4B32-9C06-50E0AAAD3319}" presName="conn2-1" presStyleLbl="parChTrans1D2" presStyleIdx="0" presStyleCnt="6"/>
      <dgm:spPr/>
      <dgm:t>
        <a:bodyPr/>
        <a:lstStyle/>
        <a:p>
          <a:endParaRPr lang="en-US"/>
        </a:p>
      </dgm:t>
    </dgm:pt>
    <dgm:pt modelId="{2B05F51A-CEF0-4FA5-9AC6-0E44C58DA835}" type="pres">
      <dgm:prSet presAssocID="{8679F65A-2F3F-4B32-9C06-50E0AAAD3319}" presName="connTx" presStyleLbl="parChTrans1D2" presStyleIdx="0" presStyleCnt="6"/>
      <dgm:spPr/>
      <dgm:t>
        <a:bodyPr/>
        <a:lstStyle/>
        <a:p>
          <a:endParaRPr lang="en-US"/>
        </a:p>
      </dgm:t>
    </dgm:pt>
    <dgm:pt modelId="{EE4FB364-0B86-434D-BB40-0C1EC1FEAD4A}" type="pres">
      <dgm:prSet presAssocID="{6A20F7DA-4793-45A6-A57B-68FB6AEAABA4}" presName="root2" presStyleCnt="0"/>
      <dgm:spPr/>
      <dgm:t>
        <a:bodyPr/>
        <a:lstStyle/>
        <a:p>
          <a:endParaRPr lang="fr-FR"/>
        </a:p>
      </dgm:t>
    </dgm:pt>
    <dgm:pt modelId="{CE74AC78-020A-4728-B794-40FFD2AF1E04}" type="pres">
      <dgm:prSet presAssocID="{6A20F7DA-4793-45A6-A57B-68FB6AEAABA4}" presName="LevelTwoTextNode" presStyleLbl="node2" presStyleIdx="0" presStyleCnt="6" custScaleX="427324" custScaleY="182475">
        <dgm:presLayoutVars>
          <dgm:chPref val="3"/>
        </dgm:presLayoutVars>
      </dgm:prSet>
      <dgm:spPr/>
      <dgm:t>
        <a:bodyPr/>
        <a:lstStyle/>
        <a:p>
          <a:endParaRPr lang="en-US"/>
        </a:p>
      </dgm:t>
    </dgm:pt>
    <dgm:pt modelId="{DA04E9C1-AA91-455E-BDA5-5DE53FA4A913}" type="pres">
      <dgm:prSet presAssocID="{6A20F7DA-4793-45A6-A57B-68FB6AEAABA4}" presName="level3hierChild" presStyleCnt="0"/>
      <dgm:spPr/>
      <dgm:t>
        <a:bodyPr/>
        <a:lstStyle/>
        <a:p>
          <a:endParaRPr lang="fr-FR"/>
        </a:p>
      </dgm:t>
    </dgm:pt>
    <dgm:pt modelId="{BCC40016-2BD4-47F3-8F8A-73F220FC5DCE}" type="pres">
      <dgm:prSet presAssocID="{11A00F1E-C5A8-4B3B-8D9D-936322B88206}" presName="conn2-1" presStyleLbl="parChTrans1D2" presStyleIdx="1" presStyleCnt="6"/>
      <dgm:spPr/>
      <dgm:t>
        <a:bodyPr/>
        <a:lstStyle/>
        <a:p>
          <a:endParaRPr lang="en-US"/>
        </a:p>
      </dgm:t>
    </dgm:pt>
    <dgm:pt modelId="{01F43B30-6950-4B26-AFAA-701545501B41}" type="pres">
      <dgm:prSet presAssocID="{11A00F1E-C5A8-4B3B-8D9D-936322B88206}" presName="connTx" presStyleLbl="parChTrans1D2" presStyleIdx="1" presStyleCnt="6"/>
      <dgm:spPr/>
      <dgm:t>
        <a:bodyPr/>
        <a:lstStyle/>
        <a:p>
          <a:endParaRPr lang="en-US"/>
        </a:p>
      </dgm:t>
    </dgm:pt>
    <dgm:pt modelId="{543D0F3B-4CDF-4F5D-81C9-D89C74BCCC00}" type="pres">
      <dgm:prSet presAssocID="{92142F14-ED99-4FFA-BA0B-97AB74E7E6C8}" presName="root2" presStyleCnt="0"/>
      <dgm:spPr/>
      <dgm:t>
        <a:bodyPr/>
        <a:lstStyle/>
        <a:p>
          <a:endParaRPr lang="fr-FR"/>
        </a:p>
      </dgm:t>
    </dgm:pt>
    <dgm:pt modelId="{202D0E49-5610-4509-8AFC-86E1589DE8CE}" type="pres">
      <dgm:prSet presAssocID="{92142F14-ED99-4FFA-BA0B-97AB74E7E6C8}" presName="LevelTwoTextNode" presStyleLbl="node2" presStyleIdx="1" presStyleCnt="6" custScaleX="428886" custScaleY="181405" custLinFactNeighborX="2292">
        <dgm:presLayoutVars>
          <dgm:chPref val="3"/>
        </dgm:presLayoutVars>
      </dgm:prSet>
      <dgm:spPr/>
      <dgm:t>
        <a:bodyPr/>
        <a:lstStyle/>
        <a:p>
          <a:endParaRPr lang="en-US"/>
        </a:p>
      </dgm:t>
    </dgm:pt>
    <dgm:pt modelId="{4BBAB61A-85D9-467F-A1E1-2E266BEC0A91}" type="pres">
      <dgm:prSet presAssocID="{92142F14-ED99-4FFA-BA0B-97AB74E7E6C8}" presName="level3hierChild" presStyleCnt="0"/>
      <dgm:spPr/>
      <dgm:t>
        <a:bodyPr/>
        <a:lstStyle/>
        <a:p>
          <a:endParaRPr lang="fr-FR"/>
        </a:p>
      </dgm:t>
    </dgm:pt>
    <dgm:pt modelId="{1B3C0103-F102-4A12-835B-B1FD58D3C096}" type="pres">
      <dgm:prSet presAssocID="{7BCA87CD-9CC2-4652-BAE8-E0CDD0CF2C64}" presName="conn2-1" presStyleLbl="parChTrans1D2" presStyleIdx="2" presStyleCnt="6"/>
      <dgm:spPr/>
      <dgm:t>
        <a:bodyPr/>
        <a:lstStyle/>
        <a:p>
          <a:endParaRPr lang="en-US"/>
        </a:p>
      </dgm:t>
    </dgm:pt>
    <dgm:pt modelId="{DF87A2D8-19E1-4CED-9897-B85086E48828}" type="pres">
      <dgm:prSet presAssocID="{7BCA87CD-9CC2-4652-BAE8-E0CDD0CF2C64}" presName="connTx" presStyleLbl="parChTrans1D2" presStyleIdx="2" presStyleCnt="6"/>
      <dgm:spPr/>
      <dgm:t>
        <a:bodyPr/>
        <a:lstStyle/>
        <a:p>
          <a:endParaRPr lang="en-US"/>
        </a:p>
      </dgm:t>
    </dgm:pt>
    <dgm:pt modelId="{D74350F5-007B-4947-87B4-E17631124074}" type="pres">
      <dgm:prSet presAssocID="{DB625809-E8F8-43C5-92FD-260212AEF4F7}" presName="root2" presStyleCnt="0"/>
      <dgm:spPr/>
      <dgm:t>
        <a:bodyPr/>
        <a:lstStyle/>
        <a:p>
          <a:endParaRPr lang="fr-FR"/>
        </a:p>
      </dgm:t>
    </dgm:pt>
    <dgm:pt modelId="{E832ED80-E02F-4783-83F6-139EADBCEA86}" type="pres">
      <dgm:prSet presAssocID="{DB625809-E8F8-43C5-92FD-260212AEF4F7}" presName="LevelTwoTextNode" presStyleLbl="node2" presStyleIdx="2" presStyleCnt="6" custScaleX="428886" custScaleY="121716">
        <dgm:presLayoutVars>
          <dgm:chPref val="3"/>
        </dgm:presLayoutVars>
      </dgm:prSet>
      <dgm:spPr/>
      <dgm:t>
        <a:bodyPr/>
        <a:lstStyle/>
        <a:p>
          <a:endParaRPr lang="en-US"/>
        </a:p>
      </dgm:t>
    </dgm:pt>
    <dgm:pt modelId="{5312D1DE-1502-42D7-AC46-4E41A6AA853C}" type="pres">
      <dgm:prSet presAssocID="{DB625809-E8F8-43C5-92FD-260212AEF4F7}" presName="level3hierChild" presStyleCnt="0"/>
      <dgm:spPr/>
      <dgm:t>
        <a:bodyPr/>
        <a:lstStyle/>
        <a:p>
          <a:endParaRPr lang="fr-FR"/>
        </a:p>
      </dgm:t>
    </dgm:pt>
    <dgm:pt modelId="{63164761-731A-4465-BC27-4D5FF51C163B}" type="pres">
      <dgm:prSet presAssocID="{11F00658-FEE4-45CF-9847-1DB5688CE4A6}" presName="conn2-1" presStyleLbl="parChTrans1D2" presStyleIdx="3" presStyleCnt="6"/>
      <dgm:spPr/>
      <dgm:t>
        <a:bodyPr/>
        <a:lstStyle/>
        <a:p>
          <a:endParaRPr lang="en-US"/>
        </a:p>
      </dgm:t>
    </dgm:pt>
    <dgm:pt modelId="{3BCC4AED-760B-4A5E-ABE3-7147DABDF59A}" type="pres">
      <dgm:prSet presAssocID="{11F00658-FEE4-45CF-9847-1DB5688CE4A6}" presName="connTx" presStyleLbl="parChTrans1D2" presStyleIdx="3" presStyleCnt="6"/>
      <dgm:spPr/>
      <dgm:t>
        <a:bodyPr/>
        <a:lstStyle/>
        <a:p>
          <a:endParaRPr lang="en-US"/>
        </a:p>
      </dgm:t>
    </dgm:pt>
    <dgm:pt modelId="{168C8EAA-8CE5-477E-9182-FA0A4A3E2A7C}" type="pres">
      <dgm:prSet presAssocID="{084AE4C9-EAC8-46C6-8B5D-00EEB1034ABC}" presName="root2" presStyleCnt="0"/>
      <dgm:spPr/>
      <dgm:t>
        <a:bodyPr/>
        <a:lstStyle/>
        <a:p>
          <a:endParaRPr lang="fr-FR"/>
        </a:p>
      </dgm:t>
    </dgm:pt>
    <dgm:pt modelId="{1E1523F2-D02C-4C8C-A297-8D8DDA37BE02}" type="pres">
      <dgm:prSet presAssocID="{084AE4C9-EAC8-46C6-8B5D-00EEB1034ABC}" presName="LevelTwoTextNode" presStyleLbl="node2" presStyleIdx="3" presStyleCnt="6" custScaleX="431196" custScaleY="124839">
        <dgm:presLayoutVars>
          <dgm:chPref val="3"/>
        </dgm:presLayoutVars>
      </dgm:prSet>
      <dgm:spPr/>
      <dgm:t>
        <a:bodyPr/>
        <a:lstStyle/>
        <a:p>
          <a:endParaRPr lang="en-US"/>
        </a:p>
      </dgm:t>
    </dgm:pt>
    <dgm:pt modelId="{F96F2F1C-C0B0-4E82-A0B5-E61ED0A4A09A}" type="pres">
      <dgm:prSet presAssocID="{084AE4C9-EAC8-46C6-8B5D-00EEB1034ABC}" presName="level3hierChild" presStyleCnt="0"/>
      <dgm:spPr/>
      <dgm:t>
        <a:bodyPr/>
        <a:lstStyle/>
        <a:p>
          <a:endParaRPr lang="fr-FR"/>
        </a:p>
      </dgm:t>
    </dgm:pt>
    <dgm:pt modelId="{82F1FB27-398D-4589-8618-F121C73801C8}" type="pres">
      <dgm:prSet presAssocID="{06C6EC3C-7597-451C-AAB7-40A897F057E9}" presName="conn2-1" presStyleLbl="parChTrans1D2" presStyleIdx="4" presStyleCnt="6"/>
      <dgm:spPr/>
      <dgm:t>
        <a:bodyPr/>
        <a:lstStyle/>
        <a:p>
          <a:endParaRPr lang="en-US"/>
        </a:p>
      </dgm:t>
    </dgm:pt>
    <dgm:pt modelId="{414DF0F9-60EF-44B2-BEC4-4CA5AF37E78B}" type="pres">
      <dgm:prSet presAssocID="{06C6EC3C-7597-451C-AAB7-40A897F057E9}" presName="connTx" presStyleLbl="parChTrans1D2" presStyleIdx="4" presStyleCnt="6"/>
      <dgm:spPr/>
      <dgm:t>
        <a:bodyPr/>
        <a:lstStyle/>
        <a:p>
          <a:endParaRPr lang="en-US"/>
        </a:p>
      </dgm:t>
    </dgm:pt>
    <dgm:pt modelId="{B32EAC7A-EF20-4940-9C22-DF3C750F0709}" type="pres">
      <dgm:prSet presAssocID="{45EB0FDF-240F-4E04-92CA-41855C1D1BB8}" presName="root2" presStyleCnt="0"/>
      <dgm:spPr/>
      <dgm:t>
        <a:bodyPr/>
        <a:lstStyle/>
        <a:p>
          <a:endParaRPr lang="fr-FR"/>
        </a:p>
      </dgm:t>
    </dgm:pt>
    <dgm:pt modelId="{1D9DD6F1-170E-4CFE-99A6-7E73C0D7C3AA}" type="pres">
      <dgm:prSet presAssocID="{45EB0FDF-240F-4E04-92CA-41855C1D1BB8}" presName="LevelTwoTextNode" presStyleLbl="node2" presStyleIdx="4" presStyleCnt="6" custScaleX="428311" custScaleY="145086">
        <dgm:presLayoutVars>
          <dgm:chPref val="3"/>
        </dgm:presLayoutVars>
      </dgm:prSet>
      <dgm:spPr/>
      <dgm:t>
        <a:bodyPr/>
        <a:lstStyle/>
        <a:p>
          <a:endParaRPr lang="en-US"/>
        </a:p>
      </dgm:t>
    </dgm:pt>
    <dgm:pt modelId="{7C743E12-8F0B-43D4-A346-ECE9BE8F91EA}" type="pres">
      <dgm:prSet presAssocID="{45EB0FDF-240F-4E04-92CA-41855C1D1BB8}" presName="level3hierChild" presStyleCnt="0"/>
      <dgm:spPr/>
      <dgm:t>
        <a:bodyPr/>
        <a:lstStyle/>
        <a:p>
          <a:endParaRPr lang="fr-FR"/>
        </a:p>
      </dgm:t>
    </dgm:pt>
    <dgm:pt modelId="{D4E93574-CDE3-4C94-AE6F-6A740B131DDF}" type="pres">
      <dgm:prSet presAssocID="{8D6E43C3-78DE-4766-B366-A5C52BBEB710}" presName="conn2-1" presStyleLbl="parChTrans1D2" presStyleIdx="5" presStyleCnt="6"/>
      <dgm:spPr/>
      <dgm:t>
        <a:bodyPr/>
        <a:lstStyle/>
        <a:p>
          <a:endParaRPr lang="en-US"/>
        </a:p>
      </dgm:t>
    </dgm:pt>
    <dgm:pt modelId="{69E89895-F9BD-45AF-8B1B-C345DF2290A2}" type="pres">
      <dgm:prSet presAssocID="{8D6E43C3-78DE-4766-B366-A5C52BBEB710}" presName="connTx" presStyleLbl="parChTrans1D2" presStyleIdx="5" presStyleCnt="6"/>
      <dgm:spPr/>
      <dgm:t>
        <a:bodyPr/>
        <a:lstStyle/>
        <a:p>
          <a:endParaRPr lang="en-US"/>
        </a:p>
      </dgm:t>
    </dgm:pt>
    <dgm:pt modelId="{6C51B174-84A5-4F82-96AD-58229D3A693B}" type="pres">
      <dgm:prSet presAssocID="{0C970FF1-FC66-488F-A9C5-998581B642AA}" presName="root2" presStyleCnt="0"/>
      <dgm:spPr/>
      <dgm:t>
        <a:bodyPr/>
        <a:lstStyle/>
        <a:p>
          <a:endParaRPr lang="fr-FR"/>
        </a:p>
      </dgm:t>
    </dgm:pt>
    <dgm:pt modelId="{7EAA0DE6-B854-4AEA-8E84-F1C245A70A84}" type="pres">
      <dgm:prSet presAssocID="{0C970FF1-FC66-488F-A9C5-998581B642AA}" presName="LevelTwoTextNode" presStyleLbl="node2" presStyleIdx="5" presStyleCnt="6" custScaleX="429785" custScaleY="190465" custLinFactNeighborX="-789" custLinFactNeighborY="734">
        <dgm:presLayoutVars>
          <dgm:chPref val="3"/>
        </dgm:presLayoutVars>
      </dgm:prSet>
      <dgm:spPr/>
      <dgm:t>
        <a:bodyPr/>
        <a:lstStyle/>
        <a:p>
          <a:endParaRPr lang="en-US"/>
        </a:p>
      </dgm:t>
    </dgm:pt>
    <dgm:pt modelId="{6D3C5B63-F870-469E-B2F3-CABCB8525FA0}" type="pres">
      <dgm:prSet presAssocID="{0C970FF1-FC66-488F-A9C5-998581B642AA}" presName="level3hierChild" presStyleCnt="0"/>
      <dgm:spPr/>
      <dgm:t>
        <a:bodyPr/>
        <a:lstStyle/>
        <a:p>
          <a:endParaRPr lang="fr-FR"/>
        </a:p>
      </dgm:t>
    </dgm:pt>
  </dgm:ptLst>
  <dgm:cxnLst>
    <dgm:cxn modelId="{488FF1E2-2862-4FC0-9E57-F66DA65DE3CC}" srcId="{6CE0BC2B-9089-4227-9EE0-AAA9DB560B8B}" destId="{084AE4C9-EAC8-46C6-8B5D-00EEB1034ABC}" srcOrd="3" destOrd="0" parTransId="{11F00658-FEE4-45CF-9847-1DB5688CE4A6}" sibTransId="{53CFBAC2-4791-4100-A99C-22319DE21CB6}"/>
    <dgm:cxn modelId="{EA6AEFC1-D326-4223-948E-8648AEED8DED}" type="presOf" srcId="{11F00658-FEE4-45CF-9847-1DB5688CE4A6}" destId="{63164761-731A-4465-BC27-4D5FF51C163B}" srcOrd="0" destOrd="0" presId="urn:microsoft.com/office/officeart/2008/layout/HorizontalMultiLevelHierarchy"/>
    <dgm:cxn modelId="{82D3E441-F49A-4D10-8239-17E549E9E492}" srcId="{6CE0BC2B-9089-4227-9EE0-AAA9DB560B8B}" destId="{92142F14-ED99-4FFA-BA0B-97AB74E7E6C8}" srcOrd="1" destOrd="0" parTransId="{11A00F1E-C5A8-4B3B-8D9D-936322B88206}" sibTransId="{7A67B693-54BD-4D9B-B735-636AAD25F9DE}"/>
    <dgm:cxn modelId="{1CF40732-4C01-4FC1-B2E5-9BB8CEC473C4}" type="presOf" srcId="{8679F65A-2F3F-4B32-9C06-50E0AAAD3319}" destId="{3BE441F4-AA89-4C26-8B3B-933116155A39}" srcOrd="0" destOrd="0" presId="urn:microsoft.com/office/officeart/2008/layout/HorizontalMultiLevelHierarchy"/>
    <dgm:cxn modelId="{DDE65401-0488-4197-8520-260B51B85979}" type="presOf" srcId="{7BCA87CD-9CC2-4652-BAE8-E0CDD0CF2C64}" destId="{DF87A2D8-19E1-4CED-9897-B85086E48828}" srcOrd="1" destOrd="0" presId="urn:microsoft.com/office/officeart/2008/layout/HorizontalMultiLevelHierarchy"/>
    <dgm:cxn modelId="{F481D9D2-E977-496B-A8A5-2741C15E93BE}" type="presOf" srcId="{11A00F1E-C5A8-4B3B-8D9D-936322B88206}" destId="{BCC40016-2BD4-47F3-8F8A-73F220FC5DCE}" srcOrd="0" destOrd="0" presId="urn:microsoft.com/office/officeart/2008/layout/HorizontalMultiLevelHierarchy"/>
    <dgm:cxn modelId="{B9A3C6E5-BC34-4ED8-810C-53C4CA8F91FC}" type="presOf" srcId="{6CE0BC2B-9089-4227-9EE0-AAA9DB560B8B}" destId="{2729DDAB-1A41-4E02-9892-E72CE3B5292D}" srcOrd="0" destOrd="0" presId="urn:microsoft.com/office/officeart/2008/layout/HorizontalMultiLevelHierarchy"/>
    <dgm:cxn modelId="{9C6929B2-04A4-4BF1-B576-3D3D679119C0}" type="presOf" srcId="{DB625809-E8F8-43C5-92FD-260212AEF4F7}" destId="{E832ED80-E02F-4783-83F6-139EADBCEA86}" srcOrd="0" destOrd="0" presId="urn:microsoft.com/office/officeart/2008/layout/HorizontalMultiLevelHierarchy"/>
    <dgm:cxn modelId="{CBAF3D92-BD4E-40D0-94F0-1C079D1D9657}" type="presOf" srcId="{45EB0FDF-240F-4E04-92CA-41855C1D1BB8}" destId="{1D9DD6F1-170E-4CFE-99A6-7E73C0D7C3AA}" srcOrd="0" destOrd="0" presId="urn:microsoft.com/office/officeart/2008/layout/HorizontalMultiLevelHierarchy"/>
    <dgm:cxn modelId="{32085AFC-EDB0-43DE-9F48-45DFE32A7652}" srcId="{B400D279-A9D9-490B-97B7-934082942450}" destId="{6CE0BC2B-9089-4227-9EE0-AAA9DB560B8B}" srcOrd="0" destOrd="0" parTransId="{A277C67A-9F9E-486D-B9D0-4A6034C9F0F0}" sibTransId="{BF26DE10-1ADB-43E3-A143-1199F3756CBF}"/>
    <dgm:cxn modelId="{51E30B40-0CC4-4B6C-8BC0-51A9ED92DCD3}" srcId="{6CE0BC2B-9089-4227-9EE0-AAA9DB560B8B}" destId="{DB625809-E8F8-43C5-92FD-260212AEF4F7}" srcOrd="2" destOrd="0" parTransId="{7BCA87CD-9CC2-4652-BAE8-E0CDD0CF2C64}" sibTransId="{DA9B8A9A-54F6-4D71-B824-C3F2191185B7}"/>
    <dgm:cxn modelId="{35A799A9-E6EA-4FCF-BAC1-A58E950D5A9D}" type="presOf" srcId="{6A20F7DA-4793-45A6-A57B-68FB6AEAABA4}" destId="{CE74AC78-020A-4728-B794-40FFD2AF1E04}" srcOrd="0" destOrd="0" presId="urn:microsoft.com/office/officeart/2008/layout/HorizontalMultiLevelHierarchy"/>
    <dgm:cxn modelId="{E89EB3C9-A53C-45CB-A465-AC658AFDD4AC}" type="presOf" srcId="{084AE4C9-EAC8-46C6-8B5D-00EEB1034ABC}" destId="{1E1523F2-D02C-4C8C-A297-8D8DDA37BE02}" srcOrd="0" destOrd="0" presId="urn:microsoft.com/office/officeart/2008/layout/HorizontalMultiLevelHierarchy"/>
    <dgm:cxn modelId="{E3B2ED44-D812-4478-BE4A-9F2CD65D24E2}" type="presOf" srcId="{06C6EC3C-7597-451C-AAB7-40A897F057E9}" destId="{414DF0F9-60EF-44B2-BEC4-4CA5AF37E78B}" srcOrd="1" destOrd="0" presId="urn:microsoft.com/office/officeart/2008/layout/HorizontalMultiLevelHierarchy"/>
    <dgm:cxn modelId="{B5CF2990-60B7-4728-9E8F-A7C238D7172A}" type="presOf" srcId="{B400D279-A9D9-490B-97B7-934082942450}" destId="{28738EA7-E119-4085-8B52-E6A55F0499BE}" srcOrd="0" destOrd="0" presId="urn:microsoft.com/office/officeart/2008/layout/HorizontalMultiLevelHierarchy"/>
    <dgm:cxn modelId="{E4B2ECC5-9136-4F12-93C3-7E587F8241CF}" srcId="{6CE0BC2B-9089-4227-9EE0-AAA9DB560B8B}" destId="{45EB0FDF-240F-4E04-92CA-41855C1D1BB8}" srcOrd="4" destOrd="0" parTransId="{06C6EC3C-7597-451C-AAB7-40A897F057E9}" sibTransId="{78853F1A-7E19-489D-867A-319982A35876}"/>
    <dgm:cxn modelId="{5102CB5C-1F36-4B06-B641-E946E564A2C6}" type="presOf" srcId="{8D6E43C3-78DE-4766-B366-A5C52BBEB710}" destId="{D4E93574-CDE3-4C94-AE6F-6A740B131DDF}" srcOrd="0" destOrd="0" presId="urn:microsoft.com/office/officeart/2008/layout/HorizontalMultiLevelHierarchy"/>
    <dgm:cxn modelId="{3EE74FA1-54C6-4705-9ED3-9FE61856EC52}" type="presOf" srcId="{11F00658-FEE4-45CF-9847-1DB5688CE4A6}" destId="{3BCC4AED-760B-4A5E-ABE3-7147DABDF59A}" srcOrd="1" destOrd="0" presId="urn:microsoft.com/office/officeart/2008/layout/HorizontalMultiLevelHierarchy"/>
    <dgm:cxn modelId="{64D905BD-D2FB-493E-91B7-BF1D6FD738B8}" type="presOf" srcId="{11A00F1E-C5A8-4B3B-8D9D-936322B88206}" destId="{01F43B30-6950-4B26-AFAA-701545501B41}" srcOrd="1" destOrd="0" presId="urn:microsoft.com/office/officeart/2008/layout/HorizontalMultiLevelHierarchy"/>
    <dgm:cxn modelId="{8839C888-41E7-433D-849F-C67ED3EB613F}" type="presOf" srcId="{06C6EC3C-7597-451C-AAB7-40A897F057E9}" destId="{82F1FB27-398D-4589-8618-F121C73801C8}" srcOrd="0" destOrd="0" presId="urn:microsoft.com/office/officeart/2008/layout/HorizontalMultiLevelHierarchy"/>
    <dgm:cxn modelId="{5AA9995B-2051-4283-A646-0CEFC6C1DEBD}" type="presOf" srcId="{92142F14-ED99-4FFA-BA0B-97AB74E7E6C8}" destId="{202D0E49-5610-4509-8AFC-86E1589DE8CE}" srcOrd="0" destOrd="0" presId="urn:microsoft.com/office/officeart/2008/layout/HorizontalMultiLevelHierarchy"/>
    <dgm:cxn modelId="{35046BF2-D27C-43F9-BB67-8A2328F45E3C}" srcId="{6CE0BC2B-9089-4227-9EE0-AAA9DB560B8B}" destId="{6A20F7DA-4793-45A6-A57B-68FB6AEAABA4}" srcOrd="0" destOrd="0" parTransId="{8679F65A-2F3F-4B32-9C06-50E0AAAD3319}" sibTransId="{C14F4616-F40A-4358-BA24-EEC5B6BEE259}"/>
    <dgm:cxn modelId="{0B11E5E9-F4C8-4036-B1D0-001E1D6E6313}" type="presOf" srcId="{7BCA87CD-9CC2-4652-BAE8-E0CDD0CF2C64}" destId="{1B3C0103-F102-4A12-835B-B1FD58D3C096}" srcOrd="0" destOrd="0" presId="urn:microsoft.com/office/officeart/2008/layout/HorizontalMultiLevelHierarchy"/>
    <dgm:cxn modelId="{2313A681-C0A8-4900-ABA8-93FC4C620E42}" type="presOf" srcId="{8679F65A-2F3F-4B32-9C06-50E0AAAD3319}" destId="{2B05F51A-CEF0-4FA5-9AC6-0E44C58DA835}" srcOrd="1" destOrd="0" presId="urn:microsoft.com/office/officeart/2008/layout/HorizontalMultiLevelHierarchy"/>
    <dgm:cxn modelId="{8D2B8DF4-0A93-4A5F-9862-15434B28F3E7}" srcId="{6CE0BC2B-9089-4227-9EE0-AAA9DB560B8B}" destId="{0C970FF1-FC66-488F-A9C5-998581B642AA}" srcOrd="5" destOrd="0" parTransId="{8D6E43C3-78DE-4766-B366-A5C52BBEB710}" sibTransId="{3CC096B8-6304-4A6E-8BB1-B9DA95B03A80}"/>
    <dgm:cxn modelId="{D4BCB289-3DC7-49E3-B697-2BF0A4B98DD5}" type="presOf" srcId="{0C970FF1-FC66-488F-A9C5-998581B642AA}" destId="{7EAA0DE6-B854-4AEA-8E84-F1C245A70A84}" srcOrd="0" destOrd="0" presId="urn:microsoft.com/office/officeart/2008/layout/HorizontalMultiLevelHierarchy"/>
    <dgm:cxn modelId="{B478BB6D-0A88-44C7-821B-8030400BFA4B}" type="presOf" srcId="{8D6E43C3-78DE-4766-B366-A5C52BBEB710}" destId="{69E89895-F9BD-45AF-8B1B-C345DF2290A2}" srcOrd="1" destOrd="0" presId="urn:microsoft.com/office/officeart/2008/layout/HorizontalMultiLevelHierarchy"/>
    <dgm:cxn modelId="{B7D11CEE-8404-490D-9F69-7B3B117822B5}" type="presParOf" srcId="{28738EA7-E119-4085-8B52-E6A55F0499BE}" destId="{53D4A318-A9B0-4992-8344-7DA8B2E48306}" srcOrd="0" destOrd="0" presId="urn:microsoft.com/office/officeart/2008/layout/HorizontalMultiLevelHierarchy"/>
    <dgm:cxn modelId="{F0AAF9C3-1C1A-4F6E-85B6-297065B70466}" type="presParOf" srcId="{53D4A318-A9B0-4992-8344-7DA8B2E48306}" destId="{2729DDAB-1A41-4E02-9892-E72CE3B5292D}" srcOrd="0" destOrd="0" presId="urn:microsoft.com/office/officeart/2008/layout/HorizontalMultiLevelHierarchy"/>
    <dgm:cxn modelId="{8172ED0F-3C38-472B-9852-46049D2B9732}" type="presParOf" srcId="{53D4A318-A9B0-4992-8344-7DA8B2E48306}" destId="{A279A386-B7F0-4A11-96FC-DE8950F587CA}" srcOrd="1" destOrd="0" presId="urn:microsoft.com/office/officeart/2008/layout/HorizontalMultiLevelHierarchy"/>
    <dgm:cxn modelId="{0DFB9863-B27E-4EFD-A156-8E5EC6230C2A}" type="presParOf" srcId="{A279A386-B7F0-4A11-96FC-DE8950F587CA}" destId="{3BE441F4-AA89-4C26-8B3B-933116155A39}" srcOrd="0" destOrd="0" presId="urn:microsoft.com/office/officeart/2008/layout/HorizontalMultiLevelHierarchy"/>
    <dgm:cxn modelId="{6B65049B-8207-4F72-AE9C-FA4222DE4111}" type="presParOf" srcId="{3BE441F4-AA89-4C26-8B3B-933116155A39}" destId="{2B05F51A-CEF0-4FA5-9AC6-0E44C58DA835}" srcOrd="0" destOrd="0" presId="urn:microsoft.com/office/officeart/2008/layout/HorizontalMultiLevelHierarchy"/>
    <dgm:cxn modelId="{72BF8379-4D30-4A95-BD39-DB5BE7ABE106}" type="presParOf" srcId="{A279A386-B7F0-4A11-96FC-DE8950F587CA}" destId="{EE4FB364-0B86-434D-BB40-0C1EC1FEAD4A}" srcOrd="1" destOrd="0" presId="urn:microsoft.com/office/officeart/2008/layout/HorizontalMultiLevelHierarchy"/>
    <dgm:cxn modelId="{A8C2B3D8-5F3A-41AD-BE72-2069CC6E5B4E}" type="presParOf" srcId="{EE4FB364-0B86-434D-BB40-0C1EC1FEAD4A}" destId="{CE74AC78-020A-4728-B794-40FFD2AF1E04}" srcOrd="0" destOrd="0" presId="urn:microsoft.com/office/officeart/2008/layout/HorizontalMultiLevelHierarchy"/>
    <dgm:cxn modelId="{561D006C-4B8A-482C-953A-30FC8B3F5FC8}" type="presParOf" srcId="{EE4FB364-0B86-434D-BB40-0C1EC1FEAD4A}" destId="{DA04E9C1-AA91-455E-BDA5-5DE53FA4A913}" srcOrd="1" destOrd="0" presId="urn:microsoft.com/office/officeart/2008/layout/HorizontalMultiLevelHierarchy"/>
    <dgm:cxn modelId="{C9AC98B2-68DA-4B09-95CC-D9B969512039}" type="presParOf" srcId="{A279A386-B7F0-4A11-96FC-DE8950F587CA}" destId="{BCC40016-2BD4-47F3-8F8A-73F220FC5DCE}" srcOrd="2" destOrd="0" presId="urn:microsoft.com/office/officeart/2008/layout/HorizontalMultiLevelHierarchy"/>
    <dgm:cxn modelId="{874C6B8C-FBD7-4D4B-B5A0-BC5E7FA271B5}" type="presParOf" srcId="{BCC40016-2BD4-47F3-8F8A-73F220FC5DCE}" destId="{01F43B30-6950-4B26-AFAA-701545501B41}" srcOrd="0" destOrd="0" presId="urn:microsoft.com/office/officeart/2008/layout/HorizontalMultiLevelHierarchy"/>
    <dgm:cxn modelId="{CF6C1FCD-F0CF-4058-8DA9-BCA45CD83447}" type="presParOf" srcId="{A279A386-B7F0-4A11-96FC-DE8950F587CA}" destId="{543D0F3B-4CDF-4F5D-81C9-D89C74BCCC00}" srcOrd="3" destOrd="0" presId="urn:microsoft.com/office/officeart/2008/layout/HorizontalMultiLevelHierarchy"/>
    <dgm:cxn modelId="{3D7E1C94-927B-48A2-8C74-0BE43112334F}" type="presParOf" srcId="{543D0F3B-4CDF-4F5D-81C9-D89C74BCCC00}" destId="{202D0E49-5610-4509-8AFC-86E1589DE8CE}" srcOrd="0" destOrd="0" presId="urn:microsoft.com/office/officeart/2008/layout/HorizontalMultiLevelHierarchy"/>
    <dgm:cxn modelId="{E1748B66-6B5D-4373-A5D4-CF47559A862D}" type="presParOf" srcId="{543D0F3B-4CDF-4F5D-81C9-D89C74BCCC00}" destId="{4BBAB61A-85D9-467F-A1E1-2E266BEC0A91}" srcOrd="1" destOrd="0" presId="urn:microsoft.com/office/officeart/2008/layout/HorizontalMultiLevelHierarchy"/>
    <dgm:cxn modelId="{75B7C190-C984-40B1-BD3C-A4E8F9A7E5CE}" type="presParOf" srcId="{A279A386-B7F0-4A11-96FC-DE8950F587CA}" destId="{1B3C0103-F102-4A12-835B-B1FD58D3C096}" srcOrd="4" destOrd="0" presId="urn:microsoft.com/office/officeart/2008/layout/HorizontalMultiLevelHierarchy"/>
    <dgm:cxn modelId="{C7BD4C61-92E4-40F7-B16F-33F3A36B5780}" type="presParOf" srcId="{1B3C0103-F102-4A12-835B-B1FD58D3C096}" destId="{DF87A2D8-19E1-4CED-9897-B85086E48828}" srcOrd="0" destOrd="0" presId="urn:microsoft.com/office/officeart/2008/layout/HorizontalMultiLevelHierarchy"/>
    <dgm:cxn modelId="{B569C6CE-8A84-4514-9B90-B3E19D759A8E}" type="presParOf" srcId="{A279A386-B7F0-4A11-96FC-DE8950F587CA}" destId="{D74350F5-007B-4947-87B4-E17631124074}" srcOrd="5" destOrd="0" presId="urn:microsoft.com/office/officeart/2008/layout/HorizontalMultiLevelHierarchy"/>
    <dgm:cxn modelId="{3BF12318-7D0E-4D8D-A2AE-1EC9E097680C}" type="presParOf" srcId="{D74350F5-007B-4947-87B4-E17631124074}" destId="{E832ED80-E02F-4783-83F6-139EADBCEA86}" srcOrd="0" destOrd="0" presId="urn:microsoft.com/office/officeart/2008/layout/HorizontalMultiLevelHierarchy"/>
    <dgm:cxn modelId="{416F4867-86A2-4405-839E-44864585160C}" type="presParOf" srcId="{D74350F5-007B-4947-87B4-E17631124074}" destId="{5312D1DE-1502-42D7-AC46-4E41A6AA853C}" srcOrd="1" destOrd="0" presId="urn:microsoft.com/office/officeart/2008/layout/HorizontalMultiLevelHierarchy"/>
    <dgm:cxn modelId="{46A44FB8-B609-4AEE-AD2A-102BFD7C612C}" type="presParOf" srcId="{A279A386-B7F0-4A11-96FC-DE8950F587CA}" destId="{63164761-731A-4465-BC27-4D5FF51C163B}" srcOrd="6" destOrd="0" presId="urn:microsoft.com/office/officeart/2008/layout/HorizontalMultiLevelHierarchy"/>
    <dgm:cxn modelId="{2B9C4E24-486D-4E81-B0D8-8F639B158F13}" type="presParOf" srcId="{63164761-731A-4465-BC27-4D5FF51C163B}" destId="{3BCC4AED-760B-4A5E-ABE3-7147DABDF59A}" srcOrd="0" destOrd="0" presId="urn:microsoft.com/office/officeart/2008/layout/HorizontalMultiLevelHierarchy"/>
    <dgm:cxn modelId="{2667DEC9-8883-478A-9864-9F7970DD6B33}" type="presParOf" srcId="{A279A386-B7F0-4A11-96FC-DE8950F587CA}" destId="{168C8EAA-8CE5-477E-9182-FA0A4A3E2A7C}" srcOrd="7" destOrd="0" presId="urn:microsoft.com/office/officeart/2008/layout/HorizontalMultiLevelHierarchy"/>
    <dgm:cxn modelId="{D12B024E-D3E7-4579-9FCD-2F9A340E706F}" type="presParOf" srcId="{168C8EAA-8CE5-477E-9182-FA0A4A3E2A7C}" destId="{1E1523F2-D02C-4C8C-A297-8D8DDA37BE02}" srcOrd="0" destOrd="0" presId="urn:microsoft.com/office/officeart/2008/layout/HorizontalMultiLevelHierarchy"/>
    <dgm:cxn modelId="{CD567938-7951-4B92-BF6D-9669909C177A}" type="presParOf" srcId="{168C8EAA-8CE5-477E-9182-FA0A4A3E2A7C}" destId="{F96F2F1C-C0B0-4E82-A0B5-E61ED0A4A09A}" srcOrd="1" destOrd="0" presId="urn:microsoft.com/office/officeart/2008/layout/HorizontalMultiLevelHierarchy"/>
    <dgm:cxn modelId="{117EE32C-76CA-4290-BFAE-52837A09002A}" type="presParOf" srcId="{A279A386-B7F0-4A11-96FC-DE8950F587CA}" destId="{82F1FB27-398D-4589-8618-F121C73801C8}" srcOrd="8" destOrd="0" presId="urn:microsoft.com/office/officeart/2008/layout/HorizontalMultiLevelHierarchy"/>
    <dgm:cxn modelId="{27B01DEA-41F2-427F-AC53-BCE875E1DD74}" type="presParOf" srcId="{82F1FB27-398D-4589-8618-F121C73801C8}" destId="{414DF0F9-60EF-44B2-BEC4-4CA5AF37E78B}" srcOrd="0" destOrd="0" presId="urn:microsoft.com/office/officeart/2008/layout/HorizontalMultiLevelHierarchy"/>
    <dgm:cxn modelId="{59E720F5-1D00-455F-A42A-1DDD36E9A32C}" type="presParOf" srcId="{A279A386-B7F0-4A11-96FC-DE8950F587CA}" destId="{B32EAC7A-EF20-4940-9C22-DF3C750F0709}" srcOrd="9" destOrd="0" presId="urn:microsoft.com/office/officeart/2008/layout/HorizontalMultiLevelHierarchy"/>
    <dgm:cxn modelId="{5ABFD4B0-70A9-4804-AA08-5F3B59AFFE45}" type="presParOf" srcId="{B32EAC7A-EF20-4940-9C22-DF3C750F0709}" destId="{1D9DD6F1-170E-4CFE-99A6-7E73C0D7C3AA}" srcOrd="0" destOrd="0" presId="urn:microsoft.com/office/officeart/2008/layout/HorizontalMultiLevelHierarchy"/>
    <dgm:cxn modelId="{A34989B7-1698-4B99-B092-1895572759E0}" type="presParOf" srcId="{B32EAC7A-EF20-4940-9C22-DF3C750F0709}" destId="{7C743E12-8F0B-43D4-A346-ECE9BE8F91EA}" srcOrd="1" destOrd="0" presId="urn:microsoft.com/office/officeart/2008/layout/HorizontalMultiLevelHierarchy"/>
    <dgm:cxn modelId="{75E3513E-0E0B-465D-9BF0-0A4B12BE5542}" type="presParOf" srcId="{A279A386-B7F0-4A11-96FC-DE8950F587CA}" destId="{D4E93574-CDE3-4C94-AE6F-6A740B131DDF}" srcOrd="10" destOrd="0" presId="urn:microsoft.com/office/officeart/2008/layout/HorizontalMultiLevelHierarchy"/>
    <dgm:cxn modelId="{E0A5BCFB-E6AC-4405-8D70-D3D891C05E74}" type="presParOf" srcId="{D4E93574-CDE3-4C94-AE6F-6A740B131DDF}" destId="{69E89895-F9BD-45AF-8B1B-C345DF2290A2}" srcOrd="0" destOrd="0" presId="urn:microsoft.com/office/officeart/2008/layout/HorizontalMultiLevelHierarchy"/>
    <dgm:cxn modelId="{BD2884A9-E67F-4575-A4CC-E4775A63FD28}" type="presParOf" srcId="{A279A386-B7F0-4A11-96FC-DE8950F587CA}" destId="{6C51B174-84A5-4F82-96AD-58229D3A693B}" srcOrd="11" destOrd="0" presId="urn:microsoft.com/office/officeart/2008/layout/HorizontalMultiLevelHierarchy"/>
    <dgm:cxn modelId="{2623C784-A85A-49D8-B176-428F5340C0D6}" type="presParOf" srcId="{6C51B174-84A5-4F82-96AD-58229D3A693B}" destId="{7EAA0DE6-B854-4AEA-8E84-F1C245A70A84}" srcOrd="0" destOrd="0" presId="urn:microsoft.com/office/officeart/2008/layout/HorizontalMultiLevelHierarchy"/>
    <dgm:cxn modelId="{EB3F4DFD-16BA-4503-B614-CD10A2A9E426}" type="presParOf" srcId="{6C51B174-84A5-4F82-96AD-58229D3A693B}" destId="{6D3C5B63-F870-469E-B2F3-CABCB8525FA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351AFD-2CDF-4BC7-A68F-2DDE9DC9DCCA}" type="doc">
      <dgm:prSet loTypeId="urn:microsoft.com/office/officeart/2005/8/layout/vProcess5" loCatId="process" qsTypeId="urn:microsoft.com/office/officeart/2005/8/quickstyle/3d7" qsCatId="3D" csTypeId="urn:microsoft.com/office/officeart/2005/8/colors/colorful2" csCatId="colorful" phldr="1"/>
      <dgm:spPr/>
      <dgm:t>
        <a:bodyPr/>
        <a:lstStyle/>
        <a:p>
          <a:endParaRPr lang="fr-FR"/>
        </a:p>
      </dgm:t>
    </dgm:pt>
    <dgm:pt modelId="{4932B68B-14E4-4E76-81B2-81152B1CF64D}">
      <dgm:prSet phldrT="[Texte]" custT="1"/>
      <dgm:spPr>
        <a:solidFill>
          <a:schemeClr val="tx1"/>
        </a:solidFill>
      </dgm:spPr>
      <dgm:t>
        <a:bodyPr/>
        <a:lstStyle/>
        <a:p>
          <a:pPr rtl="1"/>
          <a:r>
            <a:rPr lang="ar-SA" sz="2800" dirty="0" smtClean="0">
              <a:latin typeface="Simplified Arabic" pitchFamily="18" charset="-78"/>
              <a:cs typeface="Simplified Arabic" pitchFamily="18" charset="-78"/>
            </a:rPr>
            <a:t>البرنامج مجرد وسيلة لإجراء عمليات إحصائية بحته</a:t>
          </a:r>
          <a:endParaRPr lang="fr-FR" sz="2800" dirty="0">
            <a:latin typeface="Simplified Arabic" pitchFamily="18" charset="-78"/>
            <a:cs typeface="Simplified Arabic" pitchFamily="18" charset="-78"/>
          </a:endParaRPr>
        </a:p>
      </dgm:t>
    </dgm:pt>
    <dgm:pt modelId="{29BEFB63-62C4-4627-AE77-8FC77B07E59B}" type="parTrans" cxnId="{BA344E81-A44E-46B3-B947-58A053089612}">
      <dgm:prSet/>
      <dgm:spPr/>
      <dgm:t>
        <a:bodyPr/>
        <a:lstStyle/>
        <a:p>
          <a:endParaRPr lang="fr-FR"/>
        </a:p>
      </dgm:t>
    </dgm:pt>
    <dgm:pt modelId="{3CBDCCA4-1F82-42B3-B6FD-800DE11E8305}" type="sibTrans" cxnId="{BA344E81-A44E-46B3-B947-58A053089612}">
      <dgm:prSet/>
      <dgm:spPr/>
      <dgm:t>
        <a:bodyPr/>
        <a:lstStyle/>
        <a:p>
          <a:endParaRPr lang="fr-FR"/>
        </a:p>
      </dgm:t>
    </dgm:pt>
    <dgm:pt modelId="{312B159F-A95E-4F63-AAC2-902C99AB32EF}">
      <dgm:prSet phldrT="[Texte]" custT="1"/>
      <dgm:spPr>
        <a:solidFill>
          <a:srgbClr val="FFFF00"/>
        </a:solidFill>
      </dgm:spPr>
      <dgm:t>
        <a:bodyPr/>
        <a:lstStyle/>
        <a:p>
          <a:pPr rtl="1"/>
          <a:r>
            <a:rPr lang="ar-SA" sz="2800" dirty="0" smtClean="0">
              <a:latin typeface="Simplified Arabic" pitchFamily="18" charset="-78"/>
              <a:cs typeface="Simplified Arabic" pitchFamily="18" charset="-78"/>
            </a:rPr>
            <a:t>الباحث هو من يحدد نوع الاختبار المطلوب</a:t>
          </a:r>
          <a:endParaRPr lang="fr-FR" sz="2800" dirty="0">
            <a:latin typeface="Simplified Arabic" pitchFamily="18" charset="-78"/>
            <a:cs typeface="Simplified Arabic" pitchFamily="18" charset="-78"/>
          </a:endParaRPr>
        </a:p>
      </dgm:t>
    </dgm:pt>
    <dgm:pt modelId="{7F968822-4425-4E69-A38F-CEF66E3EEA9C}" type="parTrans" cxnId="{D8D699F9-E4C1-45C9-B699-AE2FF346BB1E}">
      <dgm:prSet/>
      <dgm:spPr/>
      <dgm:t>
        <a:bodyPr/>
        <a:lstStyle/>
        <a:p>
          <a:endParaRPr lang="fr-FR"/>
        </a:p>
      </dgm:t>
    </dgm:pt>
    <dgm:pt modelId="{2B83AC33-DA31-42DC-A98D-EEAFD5D4BCCB}" type="sibTrans" cxnId="{D8D699F9-E4C1-45C9-B699-AE2FF346BB1E}">
      <dgm:prSet/>
      <dgm:spPr/>
      <dgm:t>
        <a:bodyPr/>
        <a:lstStyle/>
        <a:p>
          <a:endParaRPr lang="fr-FR"/>
        </a:p>
      </dgm:t>
    </dgm:pt>
    <dgm:pt modelId="{B50485A2-073B-4B93-90F6-B9F996FA12F9}">
      <dgm:prSet phldrT="[Texte]"/>
      <dgm:spPr/>
      <dgm:t>
        <a:bodyPr/>
        <a:lstStyle/>
        <a:p>
          <a:pPr rtl="1"/>
          <a:endParaRPr lang="fr-FR" dirty="0"/>
        </a:p>
      </dgm:t>
    </dgm:pt>
    <dgm:pt modelId="{3BA51D44-B00E-4A26-8C5C-E0622850FC8B}" type="parTrans" cxnId="{A46245D1-B331-4D87-81E4-CD76DFA3357F}">
      <dgm:prSet/>
      <dgm:spPr/>
      <dgm:t>
        <a:bodyPr/>
        <a:lstStyle/>
        <a:p>
          <a:endParaRPr lang="fr-FR"/>
        </a:p>
      </dgm:t>
    </dgm:pt>
    <dgm:pt modelId="{51B6346F-DFF9-4ADB-AEFF-E124B1AF54E1}" type="sibTrans" cxnId="{A46245D1-B331-4D87-81E4-CD76DFA3357F}">
      <dgm:prSet/>
      <dgm:spPr/>
      <dgm:t>
        <a:bodyPr/>
        <a:lstStyle/>
        <a:p>
          <a:endParaRPr lang="fr-FR"/>
        </a:p>
      </dgm:t>
    </dgm:pt>
    <dgm:pt modelId="{EBFA6337-2FC5-42DC-948D-C50ACB14AC25}">
      <dgm:prSet phldrT="[Texte]" custT="1"/>
      <dgm:spPr>
        <a:solidFill>
          <a:srgbClr val="FF0000"/>
        </a:solidFill>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ar-SA" sz="2600" dirty="0" smtClean="0">
              <a:latin typeface="Simplified Arabic" pitchFamily="18" charset="-78"/>
              <a:cs typeface="Simplified Arabic" pitchFamily="18" charset="-78"/>
            </a:rPr>
            <a:t>الباحث هو من يتأكد من شروط كل اختبار قبل تنفيذه</a:t>
          </a:r>
          <a:endParaRPr lang="fr-FR" sz="2600" dirty="0">
            <a:latin typeface="Simplified Arabic" pitchFamily="18" charset="-78"/>
            <a:cs typeface="Simplified Arabic" pitchFamily="18" charset="-78"/>
          </a:endParaRPr>
        </a:p>
      </dgm:t>
    </dgm:pt>
    <dgm:pt modelId="{5D281C43-C049-46B6-9273-CCB6435DA686}" type="parTrans" cxnId="{6580E4A7-F4A0-4FAB-AE45-99F7FA1BE70D}">
      <dgm:prSet/>
      <dgm:spPr/>
      <dgm:t>
        <a:bodyPr/>
        <a:lstStyle/>
        <a:p>
          <a:endParaRPr lang="fr-FR"/>
        </a:p>
      </dgm:t>
    </dgm:pt>
    <dgm:pt modelId="{162C5A2F-A378-4D68-BFF3-A1AC6FB6B608}" type="sibTrans" cxnId="{6580E4A7-F4A0-4FAB-AE45-99F7FA1BE70D}">
      <dgm:prSet/>
      <dgm:spPr/>
      <dgm:t>
        <a:bodyPr/>
        <a:lstStyle/>
        <a:p>
          <a:endParaRPr lang="fr-FR"/>
        </a:p>
      </dgm:t>
    </dgm:pt>
    <dgm:pt modelId="{73241927-CB03-461B-A635-ED1CCA603A4F}">
      <dgm:prSet phldrT="[Texte]" custT="1"/>
      <dgm:spPr>
        <a:solidFill>
          <a:schemeClr val="accent6">
            <a:lumMod val="75000"/>
          </a:schemeClr>
        </a:solidFill>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ar-SA" sz="2000" dirty="0" smtClean="0">
              <a:latin typeface="Simplified Arabic" pitchFamily="18" charset="-78"/>
              <a:cs typeface="Simplified Arabic" pitchFamily="18" charset="-78"/>
            </a:rPr>
            <a:t>الباحث هو من يقوم بترتيب المتغيرات وإعطائها أسماء واضحة وبسيطة</a:t>
          </a:r>
          <a:endParaRPr lang="fr-FR" sz="2000" dirty="0" smtClean="0">
            <a:latin typeface="Simplified Arabic" pitchFamily="18" charset="-78"/>
            <a:cs typeface="Simplified Arabic" pitchFamily="18" charset="-78"/>
          </a:endParaRPr>
        </a:p>
        <a:p>
          <a:pPr defTabSz="533400" rtl="1">
            <a:lnSpc>
              <a:spcPct val="90000"/>
            </a:lnSpc>
            <a:spcBef>
              <a:spcPct val="0"/>
            </a:spcBef>
            <a:spcAft>
              <a:spcPct val="35000"/>
            </a:spcAft>
          </a:pPr>
          <a:endParaRPr lang="fr-FR" sz="2000" dirty="0"/>
        </a:p>
      </dgm:t>
    </dgm:pt>
    <dgm:pt modelId="{2ADC6DB2-C304-4B11-B9BB-4181BCFB6270}" type="parTrans" cxnId="{1F949C1A-BE1E-45BF-99B8-4D01388F2829}">
      <dgm:prSet/>
      <dgm:spPr/>
      <dgm:t>
        <a:bodyPr/>
        <a:lstStyle/>
        <a:p>
          <a:endParaRPr lang="fr-FR"/>
        </a:p>
      </dgm:t>
    </dgm:pt>
    <dgm:pt modelId="{3AC668E1-4FA6-43ED-85C7-AFCC467D43D1}" type="sibTrans" cxnId="{1F949C1A-BE1E-45BF-99B8-4D01388F2829}">
      <dgm:prSet/>
      <dgm:spPr/>
      <dgm:t>
        <a:bodyPr/>
        <a:lstStyle/>
        <a:p>
          <a:endParaRPr lang="fr-FR"/>
        </a:p>
      </dgm:t>
    </dgm:pt>
    <dgm:pt modelId="{728A690D-E6EB-475F-896E-ED3BE17C7180}">
      <dgm:prSet custT="1"/>
      <dgm:spPr>
        <a:solidFill>
          <a:schemeClr val="accent6">
            <a:lumMod val="50000"/>
          </a:schemeClr>
        </a:solidFill>
      </dgm:spPr>
      <dgm:t>
        <a:bodyPr/>
        <a:lstStyle/>
        <a:p>
          <a:pPr rtl="1"/>
          <a:r>
            <a:rPr lang="ar-SA" sz="2000" dirty="0" smtClean="0">
              <a:latin typeface="Simplified Arabic" pitchFamily="18" charset="-78"/>
              <a:cs typeface="Simplified Arabic" pitchFamily="18" charset="-78"/>
            </a:rPr>
            <a:t>الباحث هو من يقوم بحفظ نسخة من البيانات الأولية في ملف مستقل</a:t>
          </a:r>
          <a:endParaRPr lang="fr-FR" sz="2000" dirty="0">
            <a:latin typeface="Simplified Arabic" pitchFamily="18" charset="-78"/>
            <a:cs typeface="Simplified Arabic" pitchFamily="18" charset="-78"/>
          </a:endParaRPr>
        </a:p>
      </dgm:t>
    </dgm:pt>
    <dgm:pt modelId="{84D16C86-D3B1-4DC5-8B80-F55F435B10BA}" type="parTrans" cxnId="{D1EEAAAD-0A8C-442F-A45D-65A975D1735A}">
      <dgm:prSet/>
      <dgm:spPr/>
      <dgm:t>
        <a:bodyPr/>
        <a:lstStyle/>
        <a:p>
          <a:endParaRPr lang="fr-FR"/>
        </a:p>
      </dgm:t>
    </dgm:pt>
    <dgm:pt modelId="{5C30C62C-BDB7-46A0-87E6-9A152A6072E6}" type="sibTrans" cxnId="{D1EEAAAD-0A8C-442F-A45D-65A975D1735A}">
      <dgm:prSet/>
      <dgm:spPr/>
      <dgm:t>
        <a:bodyPr/>
        <a:lstStyle/>
        <a:p>
          <a:endParaRPr lang="fr-FR"/>
        </a:p>
      </dgm:t>
    </dgm:pt>
    <dgm:pt modelId="{7F9EA2A1-27D7-4E4B-B7BC-A95E456FE76B}" type="pres">
      <dgm:prSet presAssocID="{46351AFD-2CDF-4BC7-A68F-2DDE9DC9DCCA}" presName="outerComposite" presStyleCnt="0">
        <dgm:presLayoutVars>
          <dgm:chMax val="5"/>
          <dgm:dir val="rev"/>
          <dgm:resizeHandles val="exact"/>
        </dgm:presLayoutVars>
      </dgm:prSet>
      <dgm:spPr/>
      <dgm:t>
        <a:bodyPr/>
        <a:lstStyle/>
        <a:p>
          <a:endParaRPr lang="fr-FR"/>
        </a:p>
      </dgm:t>
    </dgm:pt>
    <dgm:pt modelId="{95E667F3-2DB6-4A2F-A35C-A0DF617A35BA}" type="pres">
      <dgm:prSet presAssocID="{46351AFD-2CDF-4BC7-A68F-2DDE9DC9DCCA}" presName="dummyMaxCanvas" presStyleCnt="0">
        <dgm:presLayoutVars/>
      </dgm:prSet>
      <dgm:spPr/>
    </dgm:pt>
    <dgm:pt modelId="{6F251010-94BA-44BB-86BC-F9EED0274FEF}" type="pres">
      <dgm:prSet presAssocID="{46351AFD-2CDF-4BC7-A68F-2DDE9DC9DCCA}" presName="FiveNodes_1" presStyleLbl="node1" presStyleIdx="0" presStyleCnt="5">
        <dgm:presLayoutVars>
          <dgm:bulletEnabled val="1"/>
        </dgm:presLayoutVars>
      </dgm:prSet>
      <dgm:spPr/>
      <dgm:t>
        <a:bodyPr/>
        <a:lstStyle/>
        <a:p>
          <a:endParaRPr lang="fr-FR"/>
        </a:p>
      </dgm:t>
    </dgm:pt>
    <dgm:pt modelId="{2E896F21-C9ED-4AB2-99BB-4D34AB05F9A3}" type="pres">
      <dgm:prSet presAssocID="{46351AFD-2CDF-4BC7-A68F-2DDE9DC9DCCA}" presName="FiveNodes_2" presStyleLbl="node1" presStyleIdx="1" presStyleCnt="5">
        <dgm:presLayoutVars>
          <dgm:bulletEnabled val="1"/>
        </dgm:presLayoutVars>
      </dgm:prSet>
      <dgm:spPr/>
      <dgm:t>
        <a:bodyPr/>
        <a:lstStyle/>
        <a:p>
          <a:endParaRPr lang="fr-FR"/>
        </a:p>
      </dgm:t>
    </dgm:pt>
    <dgm:pt modelId="{19BD8F8F-008B-41D9-B027-3B7208E696B9}" type="pres">
      <dgm:prSet presAssocID="{46351AFD-2CDF-4BC7-A68F-2DDE9DC9DCCA}" presName="FiveNodes_3" presStyleLbl="node1" presStyleIdx="2" presStyleCnt="5">
        <dgm:presLayoutVars>
          <dgm:bulletEnabled val="1"/>
        </dgm:presLayoutVars>
      </dgm:prSet>
      <dgm:spPr/>
      <dgm:t>
        <a:bodyPr/>
        <a:lstStyle/>
        <a:p>
          <a:endParaRPr lang="fr-FR"/>
        </a:p>
      </dgm:t>
    </dgm:pt>
    <dgm:pt modelId="{14597554-0F5D-46BD-B452-036A7FF34ADE}" type="pres">
      <dgm:prSet presAssocID="{46351AFD-2CDF-4BC7-A68F-2DDE9DC9DCCA}" presName="FiveNodes_4" presStyleLbl="node1" presStyleIdx="3" presStyleCnt="5">
        <dgm:presLayoutVars>
          <dgm:bulletEnabled val="1"/>
        </dgm:presLayoutVars>
      </dgm:prSet>
      <dgm:spPr/>
      <dgm:t>
        <a:bodyPr/>
        <a:lstStyle/>
        <a:p>
          <a:endParaRPr lang="fr-FR"/>
        </a:p>
      </dgm:t>
    </dgm:pt>
    <dgm:pt modelId="{90CA06F3-BFD9-49A7-B982-5850D7342338}" type="pres">
      <dgm:prSet presAssocID="{46351AFD-2CDF-4BC7-A68F-2DDE9DC9DCCA}" presName="FiveNodes_5" presStyleLbl="node1" presStyleIdx="4" presStyleCnt="5">
        <dgm:presLayoutVars>
          <dgm:bulletEnabled val="1"/>
        </dgm:presLayoutVars>
      </dgm:prSet>
      <dgm:spPr/>
      <dgm:t>
        <a:bodyPr/>
        <a:lstStyle/>
        <a:p>
          <a:endParaRPr lang="fr-FR"/>
        </a:p>
      </dgm:t>
    </dgm:pt>
    <dgm:pt modelId="{7814D6E9-F0B1-4E05-B411-B3BC701055BC}" type="pres">
      <dgm:prSet presAssocID="{46351AFD-2CDF-4BC7-A68F-2DDE9DC9DCCA}" presName="FiveConn_1-2" presStyleLbl="fgAccFollowNode1" presStyleIdx="0" presStyleCnt="4">
        <dgm:presLayoutVars>
          <dgm:bulletEnabled val="1"/>
        </dgm:presLayoutVars>
      </dgm:prSet>
      <dgm:spPr/>
      <dgm:t>
        <a:bodyPr/>
        <a:lstStyle/>
        <a:p>
          <a:endParaRPr lang="fr-FR"/>
        </a:p>
      </dgm:t>
    </dgm:pt>
    <dgm:pt modelId="{A6A68265-7468-4A3D-8272-52AF8BAEBCA2}" type="pres">
      <dgm:prSet presAssocID="{46351AFD-2CDF-4BC7-A68F-2DDE9DC9DCCA}" presName="FiveConn_2-3" presStyleLbl="fgAccFollowNode1" presStyleIdx="1" presStyleCnt="4">
        <dgm:presLayoutVars>
          <dgm:bulletEnabled val="1"/>
        </dgm:presLayoutVars>
      </dgm:prSet>
      <dgm:spPr/>
      <dgm:t>
        <a:bodyPr/>
        <a:lstStyle/>
        <a:p>
          <a:endParaRPr lang="fr-FR"/>
        </a:p>
      </dgm:t>
    </dgm:pt>
    <dgm:pt modelId="{DB2D117A-0E55-4E97-A336-C139F35FF1BD}" type="pres">
      <dgm:prSet presAssocID="{46351AFD-2CDF-4BC7-A68F-2DDE9DC9DCCA}" presName="FiveConn_3-4" presStyleLbl="fgAccFollowNode1" presStyleIdx="2" presStyleCnt="4">
        <dgm:presLayoutVars>
          <dgm:bulletEnabled val="1"/>
        </dgm:presLayoutVars>
      </dgm:prSet>
      <dgm:spPr/>
      <dgm:t>
        <a:bodyPr/>
        <a:lstStyle/>
        <a:p>
          <a:endParaRPr lang="fr-FR"/>
        </a:p>
      </dgm:t>
    </dgm:pt>
    <dgm:pt modelId="{9801BA64-7FCF-4053-BB27-E82B0A30E038}" type="pres">
      <dgm:prSet presAssocID="{46351AFD-2CDF-4BC7-A68F-2DDE9DC9DCCA}" presName="FiveConn_4-5" presStyleLbl="fgAccFollowNode1" presStyleIdx="3" presStyleCnt="4">
        <dgm:presLayoutVars>
          <dgm:bulletEnabled val="1"/>
        </dgm:presLayoutVars>
      </dgm:prSet>
      <dgm:spPr/>
      <dgm:t>
        <a:bodyPr/>
        <a:lstStyle/>
        <a:p>
          <a:endParaRPr lang="fr-FR"/>
        </a:p>
      </dgm:t>
    </dgm:pt>
    <dgm:pt modelId="{CD4F5C3B-9591-4B39-870C-7BEDC54A626A}" type="pres">
      <dgm:prSet presAssocID="{46351AFD-2CDF-4BC7-A68F-2DDE9DC9DCCA}" presName="FiveNodes_1_text" presStyleLbl="node1" presStyleIdx="4" presStyleCnt="5">
        <dgm:presLayoutVars>
          <dgm:bulletEnabled val="1"/>
        </dgm:presLayoutVars>
      </dgm:prSet>
      <dgm:spPr/>
      <dgm:t>
        <a:bodyPr/>
        <a:lstStyle/>
        <a:p>
          <a:endParaRPr lang="fr-FR"/>
        </a:p>
      </dgm:t>
    </dgm:pt>
    <dgm:pt modelId="{2590A967-862D-4148-A707-2D1F08D7482D}" type="pres">
      <dgm:prSet presAssocID="{46351AFD-2CDF-4BC7-A68F-2DDE9DC9DCCA}" presName="FiveNodes_2_text" presStyleLbl="node1" presStyleIdx="4" presStyleCnt="5">
        <dgm:presLayoutVars>
          <dgm:bulletEnabled val="1"/>
        </dgm:presLayoutVars>
      </dgm:prSet>
      <dgm:spPr/>
      <dgm:t>
        <a:bodyPr/>
        <a:lstStyle/>
        <a:p>
          <a:endParaRPr lang="fr-FR"/>
        </a:p>
      </dgm:t>
    </dgm:pt>
    <dgm:pt modelId="{68BB6F94-81D9-46E7-8B64-779D51CC407F}" type="pres">
      <dgm:prSet presAssocID="{46351AFD-2CDF-4BC7-A68F-2DDE9DC9DCCA}" presName="FiveNodes_3_text" presStyleLbl="node1" presStyleIdx="4" presStyleCnt="5">
        <dgm:presLayoutVars>
          <dgm:bulletEnabled val="1"/>
        </dgm:presLayoutVars>
      </dgm:prSet>
      <dgm:spPr/>
      <dgm:t>
        <a:bodyPr/>
        <a:lstStyle/>
        <a:p>
          <a:endParaRPr lang="fr-FR"/>
        </a:p>
      </dgm:t>
    </dgm:pt>
    <dgm:pt modelId="{D2F5EE19-ACD9-4FE4-98AB-E822783236D8}" type="pres">
      <dgm:prSet presAssocID="{46351AFD-2CDF-4BC7-A68F-2DDE9DC9DCCA}" presName="FiveNodes_4_text" presStyleLbl="node1" presStyleIdx="4" presStyleCnt="5">
        <dgm:presLayoutVars>
          <dgm:bulletEnabled val="1"/>
        </dgm:presLayoutVars>
      </dgm:prSet>
      <dgm:spPr/>
      <dgm:t>
        <a:bodyPr/>
        <a:lstStyle/>
        <a:p>
          <a:endParaRPr lang="fr-FR"/>
        </a:p>
      </dgm:t>
    </dgm:pt>
    <dgm:pt modelId="{A2FC0F3E-052D-4663-875E-88189B1F834D}" type="pres">
      <dgm:prSet presAssocID="{46351AFD-2CDF-4BC7-A68F-2DDE9DC9DCCA}" presName="FiveNodes_5_text" presStyleLbl="node1" presStyleIdx="4" presStyleCnt="5">
        <dgm:presLayoutVars>
          <dgm:bulletEnabled val="1"/>
        </dgm:presLayoutVars>
      </dgm:prSet>
      <dgm:spPr/>
      <dgm:t>
        <a:bodyPr/>
        <a:lstStyle/>
        <a:p>
          <a:endParaRPr lang="fr-FR"/>
        </a:p>
      </dgm:t>
    </dgm:pt>
  </dgm:ptLst>
  <dgm:cxnLst>
    <dgm:cxn modelId="{384A34AB-27C9-40F5-843C-B2C1A6956EB1}" type="presOf" srcId="{73241927-CB03-461B-A635-ED1CCA603A4F}" destId="{D2F5EE19-ACD9-4FE4-98AB-E822783236D8}" srcOrd="1" destOrd="0" presId="urn:microsoft.com/office/officeart/2005/8/layout/vProcess5"/>
    <dgm:cxn modelId="{E93F258D-61A8-4443-9944-AAE789BBB054}" type="presOf" srcId="{73241927-CB03-461B-A635-ED1CCA603A4F}" destId="{14597554-0F5D-46BD-B452-036A7FF34ADE}" srcOrd="0" destOrd="0" presId="urn:microsoft.com/office/officeart/2005/8/layout/vProcess5"/>
    <dgm:cxn modelId="{11CA5F53-1B3F-4957-9B6B-A707F1353AAF}" type="presOf" srcId="{312B159F-A95E-4F63-AAC2-902C99AB32EF}" destId="{2590A967-862D-4148-A707-2D1F08D7482D}" srcOrd="1" destOrd="0" presId="urn:microsoft.com/office/officeart/2005/8/layout/vProcess5"/>
    <dgm:cxn modelId="{A46245D1-B331-4D87-81E4-CD76DFA3357F}" srcId="{46351AFD-2CDF-4BC7-A68F-2DDE9DC9DCCA}" destId="{B50485A2-073B-4B93-90F6-B9F996FA12F9}" srcOrd="5" destOrd="0" parTransId="{3BA51D44-B00E-4A26-8C5C-E0622850FC8B}" sibTransId="{51B6346F-DFF9-4ADB-AEFF-E124B1AF54E1}"/>
    <dgm:cxn modelId="{4C84491A-4DF0-44D4-82D8-8E824C84313E}" type="presOf" srcId="{312B159F-A95E-4F63-AAC2-902C99AB32EF}" destId="{2E896F21-C9ED-4AB2-99BB-4D34AB05F9A3}" srcOrd="0" destOrd="0" presId="urn:microsoft.com/office/officeart/2005/8/layout/vProcess5"/>
    <dgm:cxn modelId="{1F949C1A-BE1E-45BF-99B8-4D01388F2829}" srcId="{46351AFD-2CDF-4BC7-A68F-2DDE9DC9DCCA}" destId="{73241927-CB03-461B-A635-ED1CCA603A4F}" srcOrd="3" destOrd="0" parTransId="{2ADC6DB2-C304-4B11-B9BB-4181BCFB6270}" sibTransId="{3AC668E1-4FA6-43ED-85C7-AFCC467D43D1}"/>
    <dgm:cxn modelId="{D1EEAAAD-0A8C-442F-A45D-65A975D1735A}" srcId="{46351AFD-2CDF-4BC7-A68F-2DDE9DC9DCCA}" destId="{728A690D-E6EB-475F-896E-ED3BE17C7180}" srcOrd="4" destOrd="0" parTransId="{84D16C86-D3B1-4DC5-8B80-F55F435B10BA}" sibTransId="{5C30C62C-BDB7-46A0-87E6-9A152A6072E6}"/>
    <dgm:cxn modelId="{52D0AAE0-05C8-4D7E-AADD-DB23ACB9EBBB}" type="presOf" srcId="{3AC668E1-4FA6-43ED-85C7-AFCC467D43D1}" destId="{9801BA64-7FCF-4053-BB27-E82B0A30E038}" srcOrd="0" destOrd="0" presId="urn:microsoft.com/office/officeart/2005/8/layout/vProcess5"/>
    <dgm:cxn modelId="{D8D699F9-E4C1-45C9-B699-AE2FF346BB1E}" srcId="{46351AFD-2CDF-4BC7-A68F-2DDE9DC9DCCA}" destId="{312B159F-A95E-4F63-AAC2-902C99AB32EF}" srcOrd="1" destOrd="0" parTransId="{7F968822-4425-4E69-A38F-CEF66E3EEA9C}" sibTransId="{2B83AC33-DA31-42DC-A98D-EEAFD5D4BCCB}"/>
    <dgm:cxn modelId="{6580E4A7-F4A0-4FAB-AE45-99F7FA1BE70D}" srcId="{46351AFD-2CDF-4BC7-A68F-2DDE9DC9DCCA}" destId="{EBFA6337-2FC5-42DC-948D-C50ACB14AC25}" srcOrd="2" destOrd="0" parTransId="{5D281C43-C049-46B6-9273-CCB6435DA686}" sibTransId="{162C5A2F-A378-4D68-BFF3-A1AC6FB6B608}"/>
    <dgm:cxn modelId="{4B966709-7B77-406C-B4AF-B18BB0949759}" type="presOf" srcId="{2B83AC33-DA31-42DC-A98D-EEAFD5D4BCCB}" destId="{A6A68265-7468-4A3D-8272-52AF8BAEBCA2}" srcOrd="0" destOrd="0" presId="urn:microsoft.com/office/officeart/2005/8/layout/vProcess5"/>
    <dgm:cxn modelId="{A1058662-8334-415E-B1ED-74E3AD9F4C56}" type="presOf" srcId="{3CBDCCA4-1F82-42B3-B6FD-800DE11E8305}" destId="{7814D6E9-F0B1-4E05-B411-B3BC701055BC}" srcOrd="0" destOrd="0" presId="urn:microsoft.com/office/officeart/2005/8/layout/vProcess5"/>
    <dgm:cxn modelId="{BA344E81-A44E-46B3-B947-58A053089612}" srcId="{46351AFD-2CDF-4BC7-A68F-2DDE9DC9DCCA}" destId="{4932B68B-14E4-4E76-81B2-81152B1CF64D}" srcOrd="0" destOrd="0" parTransId="{29BEFB63-62C4-4627-AE77-8FC77B07E59B}" sibTransId="{3CBDCCA4-1F82-42B3-B6FD-800DE11E8305}"/>
    <dgm:cxn modelId="{3BE28F36-256A-44CE-B488-19A61EAFFB1D}" type="presOf" srcId="{46351AFD-2CDF-4BC7-A68F-2DDE9DC9DCCA}" destId="{7F9EA2A1-27D7-4E4B-B7BC-A95E456FE76B}" srcOrd="0" destOrd="0" presId="urn:microsoft.com/office/officeart/2005/8/layout/vProcess5"/>
    <dgm:cxn modelId="{1D49ED8D-2ED9-4A5A-90A2-493BA0258A53}" type="presOf" srcId="{4932B68B-14E4-4E76-81B2-81152B1CF64D}" destId="{6F251010-94BA-44BB-86BC-F9EED0274FEF}" srcOrd="0" destOrd="0" presId="urn:microsoft.com/office/officeart/2005/8/layout/vProcess5"/>
    <dgm:cxn modelId="{000597E1-9889-4A1F-8D0A-B32FA70925F6}" type="presOf" srcId="{728A690D-E6EB-475F-896E-ED3BE17C7180}" destId="{A2FC0F3E-052D-4663-875E-88189B1F834D}" srcOrd="1" destOrd="0" presId="urn:microsoft.com/office/officeart/2005/8/layout/vProcess5"/>
    <dgm:cxn modelId="{A10763F1-C551-44C1-947B-AAF93E6F6010}" type="presOf" srcId="{162C5A2F-A378-4D68-BFF3-A1AC6FB6B608}" destId="{DB2D117A-0E55-4E97-A336-C139F35FF1BD}" srcOrd="0" destOrd="0" presId="urn:microsoft.com/office/officeart/2005/8/layout/vProcess5"/>
    <dgm:cxn modelId="{E3A4564F-D0E7-4C4C-85E1-E17236E3ED32}" type="presOf" srcId="{4932B68B-14E4-4E76-81B2-81152B1CF64D}" destId="{CD4F5C3B-9591-4B39-870C-7BEDC54A626A}" srcOrd="1" destOrd="0" presId="urn:microsoft.com/office/officeart/2005/8/layout/vProcess5"/>
    <dgm:cxn modelId="{DBC23AB8-EF2B-417C-9325-0CC247589275}" type="presOf" srcId="{728A690D-E6EB-475F-896E-ED3BE17C7180}" destId="{90CA06F3-BFD9-49A7-B982-5850D7342338}" srcOrd="0" destOrd="0" presId="urn:microsoft.com/office/officeart/2005/8/layout/vProcess5"/>
    <dgm:cxn modelId="{15E6E402-255E-4132-AFFF-8FFFA38D7AF5}" type="presOf" srcId="{EBFA6337-2FC5-42DC-948D-C50ACB14AC25}" destId="{68BB6F94-81D9-46E7-8B64-779D51CC407F}" srcOrd="1" destOrd="0" presId="urn:microsoft.com/office/officeart/2005/8/layout/vProcess5"/>
    <dgm:cxn modelId="{E354BD88-5D59-4B74-80C9-779791B4A529}" type="presOf" srcId="{EBFA6337-2FC5-42DC-948D-C50ACB14AC25}" destId="{19BD8F8F-008B-41D9-B027-3B7208E696B9}" srcOrd="0" destOrd="0" presId="urn:microsoft.com/office/officeart/2005/8/layout/vProcess5"/>
    <dgm:cxn modelId="{8ECE83D2-6D8C-4F6B-A77A-ED33722E7DBC}" type="presParOf" srcId="{7F9EA2A1-27D7-4E4B-B7BC-A95E456FE76B}" destId="{95E667F3-2DB6-4A2F-A35C-A0DF617A35BA}" srcOrd="0" destOrd="0" presId="urn:microsoft.com/office/officeart/2005/8/layout/vProcess5"/>
    <dgm:cxn modelId="{2DC35241-03BB-4626-A073-9CA4B2BFB645}" type="presParOf" srcId="{7F9EA2A1-27D7-4E4B-B7BC-A95E456FE76B}" destId="{6F251010-94BA-44BB-86BC-F9EED0274FEF}" srcOrd="1" destOrd="0" presId="urn:microsoft.com/office/officeart/2005/8/layout/vProcess5"/>
    <dgm:cxn modelId="{61AC79F9-1271-4B4E-87D2-B9031FA5334E}" type="presParOf" srcId="{7F9EA2A1-27D7-4E4B-B7BC-A95E456FE76B}" destId="{2E896F21-C9ED-4AB2-99BB-4D34AB05F9A3}" srcOrd="2" destOrd="0" presId="urn:microsoft.com/office/officeart/2005/8/layout/vProcess5"/>
    <dgm:cxn modelId="{B8A67AA0-B095-46FA-B6B6-033445634A78}" type="presParOf" srcId="{7F9EA2A1-27D7-4E4B-B7BC-A95E456FE76B}" destId="{19BD8F8F-008B-41D9-B027-3B7208E696B9}" srcOrd="3" destOrd="0" presId="urn:microsoft.com/office/officeart/2005/8/layout/vProcess5"/>
    <dgm:cxn modelId="{E36D1246-08F0-4652-98AB-CB8E807E08AA}" type="presParOf" srcId="{7F9EA2A1-27D7-4E4B-B7BC-A95E456FE76B}" destId="{14597554-0F5D-46BD-B452-036A7FF34ADE}" srcOrd="4" destOrd="0" presId="urn:microsoft.com/office/officeart/2005/8/layout/vProcess5"/>
    <dgm:cxn modelId="{40A7750C-30FA-4508-9D71-B300541A6A99}" type="presParOf" srcId="{7F9EA2A1-27D7-4E4B-B7BC-A95E456FE76B}" destId="{90CA06F3-BFD9-49A7-B982-5850D7342338}" srcOrd="5" destOrd="0" presId="urn:microsoft.com/office/officeart/2005/8/layout/vProcess5"/>
    <dgm:cxn modelId="{27718978-A19A-4497-BA90-02597C67FDF1}" type="presParOf" srcId="{7F9EA2A1-27D7-4E4B-B7BC-A95E456FE76B}" destId="{7814D6E9-F0B1-4E05-B411-B3BC701055BC}" srcOrd="6" destOrd="0" presId="urn:microsoft.com/office/officeart/2005/8/layout/vProcess5"/>
    <dgm:cxn modelId="{38C7D7EC-473B-4485-8622-0B7908AFF8AE}" type="presParOf" srcId="{7F9EA2A1-27D7-4E4B-B7BC-A95E456FE76B}" destId="{A6A68265-7468-4A3D-8272-52AF8BAEBCA2}" srcOrd="7" destOrd="0" presId="urn:microsoft.com/office/officeart/2005/8/layout/vProcess5"/>
    <dgm:cxn modelId="{1190A7E3-E70E-49DB-A562-756312992ED1}" type="presParOf" srcId="{7F9EA2A1-27D7-4E4B-B7BC-A95E456FE76B}" destId="{DB2D117A-0E55-4E97-A336-C139F35FF1BD}" srcOrd="8" destOrd="0" presId="urn:microsoft.com/office/officeart/2005/8/layout/vProcess5"/>
    <dgm:cxn modelId="{662752AC-999F-46E8-8DDF-6028358B41BF}" type="presParOf" srcId="{7F9EA2A1-27D7-4E4B-B7BC-A95E456FE76B}" destId="{9801BA64-7FCF-4053-BB27-E82B0A30E038}" srcOrd="9" destOrd="0" presId="urn:microsoft.com/office/officeart/2005/8/layout/vProcess5"/>
    <dgm:cxn modelId="{CC79021A-AE7D-4F32-977F-AE139297F0EB}" type="presParOf" srcId="{7F9EA2A1-27D7-4E4B-B7BC-A95E456FE76B}" destId="{CD4F5C3B-9591-4B39-870C-7BEDC54A626A}" srcOrd="10" destOrd="0" presId="urn:microsoft.com/office/officeart/2005/8/layout/vProcess5"/>
    <dgm:cxn modelId="{989DB78A-FC54-44F6-A62C-155BF110C199}" type="presParOf" srcId="{7F9EA2A1-27D7-4E4B-B7BC-A95E456FE76B}" destId="{2590A967-862D-4148-A707-2D1F08D7482D}" srcOrd="11" destOrd="0" presId="urn:microsoft.com/office/officeart/2005/8/layout/vProcess5"/>
    <dgm:cxn modelId="{E3B58783-C0C0-4FD3-BFAC-6A64B7AE7DAB}" type="presParOf" srcId="{7F9EA2A1-27D7-4E4B-B7BC-A95E456FE76B}" destId="{68BB6F94-81D9-46E7-8B64-779D51CC407F}" srcOrd="12" destOrd="0" presId="urn:microsoft.com/office/officeart/2005/8/layout/vProcess5"/>
    <dgm:cxn modelId="{25A1D51E-C73B-4BA5-BD4D-D98901C228A4}" type="presParOf" srcId="{7F9EA2A1-27D7-4E4B-B7BC-A95E456FE76B}" destId="{D2F5EE19-ACD9-4FE4-98AB-E822783236D8}" srcOrd="13" destOrd="0" presId="urn:microsoft.com/office/officeart/2005/8/layout/vProcess5"/>
    <dgm:cxn modelId="{07E21566-2FFC-4FE1-8E69-0957E0DCF13A}" type="presParOf" srcId="{7F9EA2A1-27D7-4E4B-B7BC-A95E456FE76B}" destId="{A2FC0F3E-052D-4663-875E-88189B1F834D}"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0FA306-FD74-4EED-A0B1-23CAAFA79F18}" type="datetimeFigureOut">
              <a:rPr lang="fr-FR" smtClean="0"/>
              <a:pPr/>
              <a:t>17/01/2021</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717D87-7442-43CB-9416-947DAFC35095}" type="slidenum">
              <a:rPr lang="fr-FR" smtClean="0"/>
              <a:pPr/>
              <a:t>‹N°›</a:t>
            </a:fld>
            <a:endParaRPr lang="fr-FR" dirty="0"/>
          </a:p>
        </p:txBody>
      </p:sp>
    </p:spTree>
    <p:extLst>
      <p:ext uri="{BB962C8B-B14F-4D97-AF65-F5344CB8AC3E}">
        <p14:creationId xmlns:p14="http://schemas.microsoft.com/office/powerpoint/2010/main" val="203400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717D87-7442-43CB-9416-947DAFC35095}" type="slidenum">
              <a:rPr lang="fr-FR" smtClean="0"/>
              <a:pPr/>
              <a:t>1</a:t>
            </a:fld>
            <a:endParaRPr lang="fr-FR"/>
          </a:p>
        </p:txBody>
      </p:sp>
    </p:spTree>
    <p:extLst>
      <p:ext uri="{BB962C8B-B14F-4D97-AF65-F5344CB8AC3E}">
        <p14:creationId xmlns:p14="http://schemas.microsoft.com/office/powerpoint/2010/main" val="1934981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717D87-7442-43CB-9416-947DAFC35095}" type="slidenum">
              <a:rPr lang="fr-FR" smtClean="0"/>
              <a:pPr/>
              <a:t>2</a:t>
            </a:fld>
            <a:endParaRPr lang="fr-FR"/>
          </a:p>
        </p:txBody>
      </p:sp>
    </p:spTree>
    <p:extLst>
      <p:ext uri="{BB962C8B-B14F-4D97-AF65-F5344CB8AC3E}">
        <p14:creationId xmlns:p14="http://schemas.microsoft.com/office/powerpoint/2010/main" val="1418180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4F2A3F3-411E-47A9-91E4-EDC27A9E48F9}" type="datetimeFigureOut">
              <a:rPr lang="fr-FR" smtClean="0"/>
              <a:pPr/>
              <a:t>17/01/2021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4F2A3F3-411E-47A9-91E4-EDC27A9E48F9}" type="datetimeFigureOut">
              <a:rPr lang="fr-FR" smtClean="0"/>
              <a:pPr/>
              <a:t>17/01/2021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4F2A3F3-411E-47A9-91E4-EDC27A9E48F9}" type="datetimeFigureOut">
              <a:rPr lang="fr-FR" smtClean="0"/>
              <a:pPr/>
              <a:t>17/01/2021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4F2A3F3-411E-47A9-91E4-EDC27A9E48F9}" type="datetimeFigureOut">
              <a:rPr lang="fr-FR" smtClean="0"/>
              <a:pPr/>
              <a:t>17/01/2021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4F2A3F3-411E-47A9-91E4-EDC27A9E48F9}" type="datetimeFigureOut">
              <a:rPr lang="fr-FR" smtClean="0"/>
              <a:pPr/>
              <a:t>17/01/2021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4F2A3F3-411E-47A9-91E4-EDC27A9E48F9}" type="datetimeFigureOut">
              <a:rPr lang="fr-FR" smtClean="0"/>
              <a:pPr/>
              <a:t>17/01/2021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4F2A3F3-411E-47A9-91E4-EDC27A9E48F9}" type="datetimeFigureOut">
              <a:rPr lang="fr-FR" smtClean="0"/>
              <a:pPr/>
              <a:t>17/01/2021</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4F2A3F3-411E-47A9-91E4-EDC27A9E48F9}" type="datetimeFigureOut">
              <a:rPr lang="fr-FR" smtClean="0"/>
              <a:pPr/>
              <a:t>17/01/2021</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4F2A3F3-411E-47A9-91E4-EDC27A9E48F9}" type="datetimeFigureOut">
              <a:rPr lang="fr-FR" smtClean="0"/>
              <a:pPr/>
              <a:t>17/01/2021</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4F2A3F3-411E-47A9-91E4-EDC27A9E48F9}" type="datetimeFigureOut">
              <a:rPr lang="fr-FR" smtClean="0"/>
              <a:pPr/>
              <a:t>17/01/2021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4F2A3F3-411E-47A9-91E4-EDC27A9E48F9}" type="datetimeFigureOut">
              <a:rPr lang="fr-FR" smtClean="0"/>
              <a:pPr/>
              <a:t>17/01/2021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2A3F3-411E-47A9-91E4-EDC27A9E48F9}" type="datetimeFigureOut">
              <a:rPr lang="fr-FR" smtClean="0"/>
              <a:pPr/>
              <a:t>17/01/2021</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170F5-5306-4272-9E73-884391C79E44}" type="slidenum">
              <a:rPr lang="fr-FR" smtClean="0"/>
              <a:pPr/>
              <a:t>‹N°›</a:t>
            </a:fld>
            <a:endParaRPr lang="fr-FR" dirty="0"/>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eg"/><Relationship Id="rId7" Type="http://schemas.openxmlformats.org/officeDocument/2006/relationships/diagramColors" Target="../diagrams/colors2.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4282" y="0"/>
            <a:ext cx="7929618" cy="1754326"/>
          </a:xfrm>
          <a:prstGeom prst="rect">
            <a:avLst/>
          </a:prstGeom>
          <a:noFill/>
          <a:ln w="0">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rtl="1"/>
            <a:r>
              <a:rPr lang="ar-DZ" sz="36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جامعة </a:t>
            </a:r>
            <a:r>
              <a:rPr lang="ar-DZ" sz="3600" b="1" cap="none" spc="0" dirty="0" err="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بومرداس</a:t>
            </a:r>
            <a:endParaRPr lang="ar-DZ" sz="36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endParaRPr>
          </a:p>
          <a:p>
            <a:pPr algn="ctr" rtl="1"/>
            <a:r>
              <a:rPr lang="ar-DZ" sz="36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كلية العلوم الاقتصادية، التجارية وعلوم التسيير</a:t>
            </a:r>
          </a:p>
          <a:p>
            <a:pPr algn="ctr" rtl="1"/>
            <a:r>
              <a:rPr lang="ar-DZ" sz="36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قسم علوم التسيير </a:t>
            </a:r>
            <a:r>
              <a:rPr lang="ar-DZ" sz="3600" b="1" dirty="0" err="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ماستر</a:t>
            </a:r>
            <a:r>
              <a:rPr lang="ar-DZ" sz="36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 02 إدارة الأعمال</a:t>
            </a:r>
            <a:endParaRPr lang="fr-FR" sz="36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endParaRPr>
          </a:p>
        </p:txBody>
      </p:sp>
      <p:sp>
        <p:nvSpPr>
          <p:cNvPr id="4" name="AutoShape 9"/>
          <p:cNvSpPr>
            <a:spLocks noGrp="1" noChangeArrowheads="1"/>
          </p:cNvSpPr>
          <p:nvPr>
            <p:ph type="ctrTitle"/>
          </p:nvPr>
        </p:nvSpPr>
        <p:spPr bwMode="auto">
          <a:xfrm>
            <a:off x="500034" y="1785926"/>
            <a:ext cx="8001056" cy="1928826"/>
          </a:xfrm>
          <a:prstGeom prst="roundRect">
            <a:avLst>
              <a:gd name="adj" fmla="val 27056"/>
            </a:avLst>
          </a:prstGeom>
          <a:solidFill>
            <a:schemeClr val="bg2">
              <a:lumMod val="75000"/>
            </a:schemeClr>
          </a:solidFill>
          <a:ln>
            <a:solidFill>
              <a:schemeClr val="tx1"/>
            </a:solidFill>
            <a:headEnd/>
            <a:tailEnd/>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rtl="1"/>
            <a:r>
              <a:rPr lang="ar-DZ" sz="4000" b="1" dirty="0" smtClean="0"/>
              <a:t>برنامج مقياس تطبيقات الإعلام الآلي</a:t>
            </a:r>
            <a:br>
              <a:rPr lang="ar-DZ" sz="4000" b="1" dirty="0" smtClean="0"/>
            </a:br>
            <a:r>
              <a:rPr lang="ar-DZ" sz="4000" b="1" dirty="0" smtClean="0"/>
              <a:t>في التسيير</a:t>
            </a:r>
            <a:endParaRPr lang="fr-FR" sz="4000" dirty="0"/>
          </a:p>
        </p:txBody>
      </p:sp>
      <p:sp>
        <p:nvSpPr>
          <p:cNvPr id="3" name="Sous-titre 2"/>
          <p:cNvSpPr>
            <a:spLocks noGrp="1"/>
          </p:cNvSpPr>
          <p:nvPr>
            <p:ph type="subTitle" idx="1"/>
          </p:nvPr>
        </p:nvSpPr>
        <p:spPr>
          <a:xfrm rot="10800000" flipV="1">
            <a:off x="428596" y="4643446"/>
            <a:ext cx="8143932" cy="2000264"/>
          </a:xfrm>
          <a:solidFill>
            <a:schemeClr val="bg2">
              <a:lumMod val="75000"/>
            </a:schemeClr>
          </a:solidFill>
          <a:ln>
            <a:solidFill>
              <a:schemeClr val="tx1"/>
            </a:solidFill>
          </a:ln>
        </p:spPr>
        <p:style>
          <a:lnRef idx="2">
            <a:schemeClr val="dk1"/>
          </a:lnRef>
          <a:fillRef idx="1">
            <a:schemeClr val="lt1"/>
          </a:fillRef>
          <a:effectRef idx="0">
            <a:schemeClr val="dk1"/>
          </a:effectRef>
          <a:fontRef idx="minor">
            <a:schemeClr val="dk1"/>
          </a:fontRef>
        </p:style>
        <p:txBody>
          <a:bodyPr>
            <a:normAutofit/>
          </a:bodyPr>
          <a:lstStyle/>
          <a:p>
            <a:pPr rtl="1"/>
            <a:r>
              <a:rPr lang="ar-DZ" dirty="0" smtClean="0">
                <a:ln>
                  <a:solidFill>
                    <a:schemeClr val="tx1"/>
                  </a:solidFill>
                </a:ln>
                <a:solidFill>
                  <a:schemeClr val="tx1"/>
                </a:solidFill>
                <a:latin typeface="Simplified Arabic" pitchFamily="18" charset="-78"/>
                <a:cs typeface="Simplified Arabic" pitchFamily="18" charset="-78"/>
              </a:rPr>
              <a:t>إعداد</a:t>
            </a:r>
          </a:p>
          <a:p>
            <a:pPr rtl="1"/>
            <a:r>
              <a:rPr lang="ar-DZ" b="1" dirty="0" smtClean="0">
                <a:ln>
                  <a:solidFill>
                    <a:schemeClr val="tx1"/>
                  </a:solidFill>
                </a:ln>
                <a:solidFill>
                  <a:schemeClr val="tx1"/>
                </a:solidFill>
                <a:latin typeface="Simplified Arabic" pitchFamily="18" charset="-78"/>
                <a:cs typeface="Simplified Arabic" pitchFamily="18" charset="-78"/>
              </a:rPr>
              <a:t>د. عرقوب وعلي</a:t>
            </a:r>
          </a:p>
          <a:p>
            <a:pPr rtl="1"/>
            <a:r>
              <a:rPr lang="ar-DZ" sz="2600" b="1" dirty="0" smtClean="0">
                <a:ln>
                  <a:solidFill>
                    <a:schemeClr val="tx1"/>
                  </a:solidFill>
                </a:ln>
                <a:solidFill>
                  <a:schemeClr val="tx1"/>
                </a:solidFill>
                <a:latin typeface="Simplified Arabic" pitchFamily="18" charset="-78"/>
                <a:cs typeface="Simplified Arabic" pitchFamily="18" charset="-78"/>
              </a:rPr>
              <a:t>جامعة أمحمد </a:t>
            </a:r>
            <a:r>
              <a:rPr lang="ar-DZ" sz="2600" b="1" dirty="0" err="1" smtClean="0">
                <a:ln>
                  <a:solidFill>
                    <a:schemeClr val="tx1"/>
                  </a:solidFill>
                </a:ln>
                <a:solidFill>
                  <a:schemeClr val="tx1"/>
                </a:solidFill>
                <a:latin typeface="Simplified Arabic" pitchFamily="18" charset="-78"/>
                <a:cs typeface="Simplified Arabic" pitchFamily="18" charset="-78"/>
              </a:rPr>
              <a:t>بوقرة</a:t>
            </a:r>
            <a:r>
              <a:rPr lang="ar-DZ" sz="2600" b="1" dirty="0" smtClean="0">
                <a:ln>
                  <a:solidFill>
                    <a:schemeClr val="tx1"/>
                  </a:solidFill>
                </a:ln>
                <a:solidFill>
                  <a:schemeClr val="tx1"/>
                </a:solidFill>
                <a:latin typeface="Simplified Arabic" pitchFamily="18" charset="-78"/>
                <a:cs typeface="Simplified Arabic" pitchFamily="18" charset="-78"/>
              </a:rPr>
              <a:t> </a:t>
            </a:r>
            <a:r>
              <a:rPr lang="ar-DZ" sz="2600" b="1" dirty="0" err="1" smtClean="0">
                <a:ln>
                  <a:solidFill>
                    <a:schemeClr val="tx1"/>
                  </a:solidFill>
                </a:ln>
                <a:solidFill>
                  <a:schemeClr val="tx1"/>
                </a:solidFill>
                <a:latin typeface="Simplified Arabic" pitchFamily="18" charset="-78"/>
                <a:cs typeface="Simplified Arabic" pitchFamily="18" charset="-78"/>
              </a:rPr>
              <a:t>بومرداس</a:t>
            </a:r>
            <a:r>
              <a:rPr lang="ar-DZ" sz="2600" b="1" dirty="0" smtClean="0">
                <a:ln>
                  <a:solidFill>
                    <a:schemeClr val="tx1"/>
                  </a:solidFill>
                </a:ln>
                <a:solidFill>
                  <a:schemeClr val="tx1"/>
                </a:solidFill>
                <a:latin typeface="Simplified Arabic" pitchFamily="18" charset="-78"/>
                <a:cs typeface="Simplified Arabic" pitchFamily="18" charset="-78"/>
              </a:rPr>
              <a:t>/ </a:t>
            </a:r>
            <a:r>
              <a:rPr lang="ar-DZ" sz="2600" b="1" dirty="0" err="1" smtClean="0">
                <a:ln>
                  <a:solidFill>
                    <a:schemeClr val="tx1"/>
                  </a:solidFill>
                </a:ln>
                <a:solidFill>
                  <a:schemeClr val="tx1"/>
                </a:solidFill>
                <a:latin typeface="Simplified Arabic" pitchFamily="18" charset="-78"/>
                <a:cs typeface="Simplified Arabic" pitchFamily="18" charset="-78"/>
              </a:rPr>
              <a:t>ك</a:t>
            </a:r>
            <a:r>
              <a:rPr lang="ar-DZ" sz="2600" b="1" dirty="0" smtClean="0">
                <a:ln>
                  <a:solidFill>
                    <a:schemeClr val="tx1"/>
                  </a:solidFill>
                </a:ln>
                <a:solidFill>
                  <a:schemeClr val="tx1"/>
                </a:solidFill>
                <a:latin typeface="Simplified Arabic" pitchFamily="18" charset="-78"/>
                <a:cs typeface="Simplified Arabic" pitchFamily="18" charset="-78"/>
              </a:rPr>
              <a:t> ع </a:t>
            </a:r>
            <a:r>
              <a:rPr lang="ar-DZ" sz="2600" b="1" dirty="0" err="1" smtClean="0">
                <a:ln>
                  <a:solidFill>
                    <a:schemeClr val="tx1"/>
                  </a:solidFill>
                </a:ln>
                <a:solidFill>
                  <a:schemeClr val="tx1"/>
                </a:solidFill>
                <a:latin typeface="Simplified Arabic" pitchFamily="18" charset="-78"/>
                <a:cs typeface="Simplified Arabic" pitchFamily="18" charset="-78"/>
              </a:rPr>
              <a:t>ا</a:t>
            </a:r>
            <a:r>
              <a:rPr lang="ar-DZ" sz="2600" b="1" dirty="0" smtClean="0">
                <a:ln>
                  <a:solidFill>
                    <a:schemeClr val="tx1"/>
                  </a:solidFill>
                </a:ln>
                <a:solidFill>
                  <a:schemeClr val="tx1"/>
                </a:solidFill>
                <a:latin typeface="Simplified Arabic" pitchFamily="18" charset="-78"/>
                <a:cs typeface="Simplified Arabic" pitchFamily="18" charset="-78"/>
              </a:rPr>
              <a:t> ت </a:t>
            </a:r>
            <a:r>
              <a:rPr lang="ar-DZ" sz="2600" b="1" dirty="0" err="1" smtClean="0">
                <a:ln>
                  <a:solidFill>
                    <a:schemeClr val="tx1"/>
                  </a:solidFill>
                </a:ln>
                <a:solidFill>
                  <a:schemeClr val="tx1"/>
                </a:solidFill>
                <a:latin typeface="Simplified Arabic" pitchFamily="18" charset="-78"/>
                <a:cs typeface="Simplified Arabic" pitchFamily="18" charset="-78"/>
              </a:rPr>
              <a:t>ت</a:t>
            </a:r>
            <a:endParaRPr lang="ar-DZ" sz="2600" b="1" dirty="0" smtClean="0">
              <a:ln>
                <a:solidFill>
                  <a:schemeClr val="tx1"/>
                </a:solidFill>
              </a:ln>
              <a:solidFill>
                <a:schemeClr val="tx1"/>
              </a:solidFill>
              <a:latin typeface="Simplified Arabic" pitchFamily="18" charset="-78"/>
              <a:cs typeface="Simplified Arabic" pitchFamily="18" charset="-78"/>
            </a:endParaRPr>
          </a:p>
          <a:p>
            <a:pPr rtl="1"/>
            <a:endParaRPr lang="ar-DZ" b="1" dirty="0" smtClean="0">
              <a:ln>
                <a:solidFill>
                  <a:schemeClr val="tx1"/>
                </a:solidFill>
              </a:ln>
              <a:solidFill>
                <a:schemeClr val="tx1"/>
              </a:solidFill>
              <a:latin typeface="Simplified Arabic" pitchFamily="18" charset="-78"/>
              <a:cs typeface="Simplified Arabic" pitchFamily="18" charset="-78"/>
            </a:endParaRPr>
          </a:p>
          <a:p>
            <a:pPr rtl="1"/>
            <a:endParaRPr lang="ar-DZ" b="1" dirty="0" smtClean="0">
              <a:ln>
                <a:solidFill>
                  <a:schemeClr val="tx1"/>
                </a:solidFill>
              </a:ln>
              <a:solidFill>
                <a:schemeClr val="tx1"/>
              </a:solidFill>
              <a:latin typeface="Simplified Arabic" pitchFamily="18" charset="-78"/>
              <a:cs typeface="Simplified Arabic" pitchFamily="18"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2000"/>
                                        <p:tgtEl>
                                          <p:spTgt spid="4"/>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15" dur="2000" fill="hold"/>
                                        <p:tgtEl>
                                          <p:spTgt spid="3">
                                            <p:bg/>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3" grpId="0" uiExpand="1"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normAutofit fontScale="90000"/>
          </a:bodyPr>
          <a:lstStyle/>
          <a:p>
            <a:r>
              <a:rPr lang="ar-DZ" sz="4800" b="1" u="sng" dirty="0" smtClean="0">
                <a:solidFill>
                  <a:srgbClr val="FFFF00"/>
                </a:solidFill>
                <a:latin typeface="Simplified Arabic" pitchFamily="18" charset="-78"/>
                <a:cs typeface="Simplified Arabic" pitchFamily="18" charset="-78"/>
              </a:rPr>
              <a:t> </a:t>
            </a:r>
            <a:r>
              <a:rPr lang="fr-FR" sz="4800" b="1" u="sng" dirty="0" smtClean="0">
                <a:solidFill>
                  <a:srgbClr val="FFFF00"/>
                </a:solidFill>
                <a:latin typeface="Simplified Arabic" pitchFamily="18" charset="-78"/>
                <a:cs typeface="Simplified Arabic" pitchFamily="18" charset="-78"/>
              </a:rPr>
              <a:t>Excel </a:t>
            </a:r>
            <a:r>
              <a:rPr lang="ar-DZ" sz="4800" b="1" u="sng" dirty="0" smtClean="0">
                <a:solidFill>
                  <a:srgbClr val="FFFF00"/>
                </a:solidFill>
                <a:latin typeface="Simplified Arabic" pitchFamily="18" charset="-78"/>
                <a:cs typeface="Simplified Arabic" pitchFamily="18" charset="-78"/>
              </a:rPr>
              <a:t>برنامج</a:t>
            </a:r>
            <a:endParaRPr lang="fr-FR" sz="4800" b="1" u="sng" dirty="0">
              <a:solidFill>
                <a:srgbClr val="FFFF00"/>
              </a:solidFill>
              <a:latin typeface="Simplified Arabic" pitchFamily="18" charset="-78"/>
              <a:cs typeface="Simplified Arabic" pitchFamily="18" charset="-78"/>
            </a:endParaRPr>
          </a:p>
        </p:txBody>
      </p:sp>
      <p:pic>
        <p:nvPicPr>
          <p:cNvPr id="5" name="Espace réservé du contenu 4" descr="téléchargement.png"/>
          <p:cNvPicPr>
            <a:picLocks noGrp="1" noChangeAspect="1"/>
          </p:cNvPicPr>
          <p:nvPr>
            <p:ph sz="half" idx="2"/>
          </p:nvPr>
        </p:nvPicPr>
        <p:blipFill>
          <a:blip r:embed="rId2"/>
          <a:stretch>
            <a:fillRect/>
          </a:stretch>
        </p:blipFill>
        <p:spPr>
          <a:xfrm>
            <a:off x="6296025" y="0"/>
            <a:ext cx="2847975" cy="1609725"/>
          </a:xfrm>
        </p:spPr>
      </p:pic>
      <p:sp>
        <p:nvSpPr>
          <p:cNvPr id="8" name="Espace réservé du contenu 7"/>
          <p:cNvSpPr>
            <a:spLocks noGrp="1"/>
          </p:cNvSpPr>
          <p:nvPr>
            <p:ph sz="quarter" idx="4"/>
          </p:nvPr>
        </p:nvSpPr>
        <p:spPr>
          <a:xfrm>
            <a:off x="0" y="571480"/>
            <a:ext cx="9144000" cy="6000792"/>
          </a:xfrm>
        </p:spPr>
        <p:txBody>
          <a:bodyPr>
            <a:normAutofit fontScale="92500" lnSpcReduction="20000"/>
          </a:bodyPr>
          <a:lstStyle/>
          <a:p>
            <a:pPr algn="r" rtl="1">
              <a:buNone/>
            </a:pPr>
            <a:endParaRPr lang="fr-FR" b="1" dirty="0" smtClean="0">
              <a:latin typeface="Simplified Arabic" pitchFamily="18" charset="-78"/>
              <a:cs typeface="Simplified Arabic" pitchFamily="18" charset="-78"/>
            </a:endParaRPr>
          </a:p>
          <a:p>
            <a:pPr algn="r" rtl="1">
              <a:buNone/>
            </a:pPr>
            <a:endParaRPr lang="fr-FR" b="1" dirty="0" smtClean="0">
              <a:latin typeface="Simplified Arabic" pitchFamily="18" charset="-78"/>
              <a:cs typeface="Simplified Arabic" pitchFamily="18" charset="-78"/>
            </a:endParaRPr>
          </a:p>
          <a:p>
            <a:pPr algn="r" rtl="1">
              <a:buNone/>
            </a:pPr>
            <a:endParaRPr lang="fr-FR" b="1" dirty="0" smtClean="0">
              <a:latin typeface="Simplified Arabic" pitchFamily="18" charset="-78"/>
              <a:cs typeface="Simplified Arabic" pitchFamily="18" charset="-78"/>
            </a:endParaRPr>
          </a:p>
          <a:p>
            <a:pPr algn="r" rtl="1">
              <a:buNone/>
            </a:pPr>
            <a:endParaRPr lang="fr-FR" b="1" dirty="0" smtClean="0">
              <a:latin typeface="Simplified Arabic" pitchFamily="18" charset="-78"/>
              <a:cs typeface="Simplified Arabic" pitchFamily="18" charset="-78"/>
            </a:endParaRPr>
          </a:p>
          <a:p>
            <a:pPr algn="r" rtl="1">
              <a:buNone/>
            </a:pPr>
            <a:endParaRPr lang="fr-FR" b="1" dirty="0" smtClean="0">
              <a:latin typeface="Simplified Arabic" pitchFamily="18" charset="-78"/>
              <a:cs typeface="Simplified Arabic" pitchFamily="18" charset="-78"/>
            </a:endParaRPr>
          </a:p>
          <a:p>
            <a:pPr algn="r" rtl="1">
              <a:buNone/>
            </a:pPr>
            <a:endParaRPr lang="fr-FR" b="1" dirty="0" smtClean="0">
              <a:latin typeface="Simplified Arabic" pitchFamily="18" charset="-78"/>
              <a:cs typeface="Simplified Arabic" pitchFamily="18" charset="-78"/>
            </a:endParaRPr>
          </a:p>
          <a:p>
            <a:pPr algn="r" rtl="1">
              <a:buNone/>
            </a:pPr>
            <a:endParaRPr lang="fr-FR" b="1" dirty="0" smtClean="0">
              <a:latin typeface="Simplified Arabic" pitchFamily="18" charset="-78"/>
              <a:cs typeface="Simplified Arabic" pitchFamily="18" charset="-78"/>
            </a:endParaRPr>
          </a:p>
          <a:p>
            <a:pPr algn="r" rtl="1">
              <a:buNone/>
            </a:pPr>
            <a:endParaRPr lang="fr-FR" b="1" dirty="0" smtClean="0">
              <a:latin typeface="Simplified Arabic" pitchFamily="18" charset="-78"/>
              <a:cs typeface="Simplified Arabic" pitchFamily="18" charset="-78"/>
            </a:endParaRPr>
          </a:p>
          <a:p>
            <a:pPr algn="r" rtl="1">
              <a:buNone/>
            </a:pPr>
            <a:endParaRPr lang="fr-FR" b="1" dirty="0" smtClean="0">
              <a:latin typeface="Simplified Arabic" pitchFamily="18" charset="-78"/>
              <a:cs typeface="Simplified Arabic" pitchFamily="18" charset="-78"/>
            </a:endParaRPr>
          </a:p>
          <a:p>
            <a:pPr algn="r" rtl="1">
              <a:buNone/>
            </a:pPr>
            <a:endParaRPr lang="fr-FR" b="1" dirty="0" smtClean="0">
              <a:latin typeface="Simplified Arabic" pitchFamily="18" charset="-78"/>
              <a:cs typeface="Simplified Arabic" pitchFamily="18" charset="-78"/>
            </a:endParaRPr>
          </a:p>
          <a:p>
            <a:pPr algn="just" rtl="1">
              <a:buNone/>
            </a:pPr>
            <a:endParaRPr lang="ar-DZ" sz="2800" b="1" dirty="0" smtClean="0">
              <a:solidFill>
                <a:srgbClr val="FFC000"/>
              </a:solidFill>
              <a:latin typeface="Simplified Arabic" pitchFamily="18" charset="-78"/>
              <a:cs typeface="Simplified Arabic" pitchFamily="18" charset="-78"/>
            </a:endParaRPr>
          </a:p>
          <a:p>
            <a:pPr algn="just" rtl="1">
              <a:buNone/>
            </a:pPr>
            <a:endParaRPr lang="ar-DZ" sz="2800" b="1" dirty="0" smtClean="0">
              <a:solidFill>
                <a:srgbClr val="FFC000"/>
              </a:solidFill>
              <a:latin typeface="Simplified Arabic" pitchFamily="18" charset="-78"/>
              <a:cs typeface="Simplified Arabic" pitchFamily="18" charset="-78"/>
            </a:endParaRPr>
          </a:p>
          <a:p>
            <a:pPr algn="just" rtl="1">
              <a:buNone/>
            </a:pPr>
            <a:endParaRPr lang="ar-DZ" sz="2800" b="1" dirty="0" smtClean="0">
              <a:solidFill>
                <a:srgbClr val="FFC000"/>
              </a:solidFill>
              <a:latin typeface="Simplified Arabic" pitchFamily="18" charset="-78"/>
              <a:cs typeface="Simplified Arabic" pitchFamily="18" charset="-78"/>
            </a:endParaRPr>
          </a:p>
          <a:p>
            <a:pPr algn="just" rtl="1">
              <a:buNone/>
            </a:pPr>
            <a:r>
              <a:rPr lang="ar-DZ" sz="2800" b="1" dirty="0" smtClean="0">
                <a:solidFill>
                  <a:srgbClr val="FFC000"/>
                </a:solidFill>
                <a:latin typeface="Simplified Arabic" pitchFamily="18" charset="-78"/>
                <a:cs typeface="Simplified Arabic" pitchFamily="18" charset="-78"/>
              </a:rPr>
              <a:t>هذا شكل ملف من برنامج </a:t>
            </a:r>
            <a:r>
              <a:rPr lang="fr-FR" sz="2800" b="1" dirty="0" smtClean="0">
                <a:solidFill>
                  <a:srgbClr val="FFC000"/>
                </a:solidFill>
                <a:latin typeface="Simplified Arabic" pitchFamily="18" charset="-78"/>
                <a:cs typeface="Simplified Arabic" pitchFamily="18" charset="-78"/>
              </a:rPr>
              <a:t>Excel</a:t>
            </a:r>
            <a:r>
              <a:rPr lang="ar-DZ" sz="2800" b="1" dirty="0" smtClean="0">
                <a:solidFill>
                  <a:srgbClr val="FFC000"/>
                </a:solidFill>
                <a:latin typeface="Simplified Arabic" pitchFamily="18" charset="-78"/>
                <a:cs typeface="Simplified Arabic" pitchFamily="18" charset="-78"/>
              </a:rPr>
              <a:t> رغم أنه يحتوي على دوال رياضية وإحصائية ومحاسبية، لكن حتى يكون أكثر فعالية رياضيا وإحصائيا، يجب تشغيل المرفقات الخاصة بالبرمجة الخطية </a:t>
            </a:r>
            <a:r>
              <a:rPr lang="fr-FR" sz="2800" b="1" dirty="0" smtClean="0">
                <a:solidFill>
                  <a:srgbClr val="FFC000"/>
                </a:solidFill>
                <a:latin typeface="Simplified Arabic" pitchFamily="18" charset="-78"/>
                <a:cs typeface="Simplified Arabic" pitchFamily="18" charset="-78"/>
              </a:rPr>
              <a:t>Solveur</a:t>
            </a:r>
            <a:r>
              <a:rPr lang="ar-DZ" sz="2800" b="1" dirty="0" smtClean="0">
                <a:solidFill>
                  <a:srgbClr val="FFC000"/>
                </a:solidFill>
                <a:latin typeface="Simplified Arabic" pitchFamily="18" charset="-78"/>
                <a:cs typeface="Simplified Arabic" pitchFamily="18" charset="-78"/>
              </a:rPr>
              <a:t> والمرفقات الخاصة بالإحصاء </a:t>
            </a:r>
            <a:r>
              <a:rPr lang="fr-FR" sz="2800" b="1" dirty="0" smtClean="0">
                <a:solidFill>
                  <a:srgbClr val="FFC000"/>
                </a:solidFill>
                <a:latin typeface="Simplified Arabic" pitchFamily="18" charset="-78"/>
                <a:cs typeface="Simplified Arabic" pitchFamily="18" charset="-78"/>
              </a:rPr>
              <a:t>Outils d’analyse des données</a:t>
            </a:r>
            <a:r>
              <a:rPr lang="ar-DZ" sz="2800" b="1" dirty="0" smtClean="0">
                <a:solidFill>
                  <a:srgbClr val="FFC000"/>
                </a:solidFill>
                <a:latin typeface="Simplified Arabic" pitchFamily="18" charset="-78"/>
                <a:cs typeface="Simplified Arabic" pitchFamily="18" charset="-78"/>
              </a:rPr>
              <a:t>.</a:t>
            </a:r>
          </a:p>
        </p:txBody>
      </p:sp>
      <p:pic>
        <p:nvPicPr>
          <p:cNvPr id="3073" name="Picture 1"/>
          <p:cNvPicPr>
            <a:picLocks noChangeAspect="1" noChangeArrowheads="1"/>
          </p:cNvPicPr>
          <p:nvPr/>
        </p:nvPicPr>
        <p:blipFill>
          <a:blip r:embed="rId3"/>
          <a:srcRect/>
          <a:stretch>
            <a:fillRect/>
          </a:stretch>
        </p:blipFill>
        <p:spPr bwMode="auto">
          <a:xfrm>
            <a:off x="0" y="571480"/>
            <a:ext cx="9144000" cy="4301750"/>
          </a:xfrm>
          <a:prstGeom prst="rect">
            <a:avLst/>
          </a:prstGeom>
          <a:noFill/>
          <a:ln w="9525">
            <a:noFill/>
            <a:miter lim="800000"/>
            <a:headEnd/>
            <a:tailEnd/>
          </a:ln>
          <a:effectLst/>
        </p:spPr>
      </p:pic>
      <p:pic>
        <p:nvPicPr>
          <p:cNvPr id="45058" name="Picture 2"/>
          <p:cNvPicPr>
            <a:picLocks noChangeAspect="1" noChangeArrowheads="1"/>
          </p:cNvPicPr>
          <p:nvPr/>
        </p:nvPicPr>
        <p:blipFill>
          <a:blip r:embed="rId4"/>
          <a:srcRect/>
          <a:stretch>
            <a:fillRect/>
          </a:stretch>
        </p:blipFill>
        <p:spPr bwMode="auto">
          <a:xfrm>
            <a:off x="0" y="0"/>
            <a:ext cx="13011150" cy="6934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normAutofit fontScale="90000"/>
          </a:bodyPr>
          <a:lstStyle/>
          <a:p>
            <a:r>
              <a:rPr lang="ar-DZ" sz="4800" b="1" u="sng" dirty="0" smtClean="0">
                <a:solidFill>
                  <a:srgbClr val="FFFF00"/>
                </a:solidFill>
                <a:latin typeface="Simplified Arabic" pitchFamily="18" charset="-78"/>
                <a:cs typeface="Simplified Arabic" pitchFamily="18" charset="-78"/>
              </a:rPr>
              <a:t> </a:t>
            </a:r>
            <a:r>
              <a:rPr lang="fr-FR" sz="4800" b="1" u="sng" dirty="0" smtClean="0">
                <a:solidFill>
                  <a:srgbClr val="FFFF00"/>
                </a:solidFill>
                <a:latin typeface="Simplified Arabic" pitchFamily="18" charset="-78"/>
                <a:cs typeface="Simplified Arabic" pitchFamily="18" charset="-78"/>
              </a:rPr>
              <a:t>Excel </a:t>
            </a:r>
            <a:r>
              <a:rPr lang="ar-DZ" sz="4800" b="1" u="sng" dirty="0" smtClean="0">
                <a:solidFill>
                  <a:srgbClr val="FFFF00"/>
                </a:solidFill>
                <a:latin typeface="Simplified Arabic" pitchFamily="18" charset="-78"/>
                <a:cs typeface="Simplified Arabic" pitchFamily="18" charset="-78"/>
              </a:rPr>
              <a:t>برنامج</a:t>
            </a:r>
            <a:endParaRPr lang="fr-FR" sz="4800" b="1" u="sng" dirty="0">
              <a:solidFill>
                <a:srgbClr val="FFFF00"/>
              </a:solidFill>
              <a:latin typeface="Simplified Arabic" pitchFamily="18" charset="-78"/>
              <a:cs typeface="Simplified Arabic" pitchFamily="18" charset="-78"/>
            </a:endParaRPr>
          </a:p>
        </p:txBody>
      </p:sp>
      <p:pic>
        <p:nvPicPr>
          <p:cNvPr id="5" name="Espace réservé du contenu 4" descr="téléchargement.png"/>
          <p:cNvPicPr>
            <a:picLocks noGrp="1" noChangeAspect="1"/>
          </p:cNvPicPr>
          <p:nvPr>
            <p:ph sz="half" idx="2"/>
          </p:nvPr>
        </p:nvPicPr>
        <p:blipFill>
          <a:blip r:embed="rId2"/>
          <a:stretch>
            <a:fillRect/>
          </a:stretch>
        </p:blipFill>
        <p:spPr>
          <a:xfrm>
            <a:off x="6296025" y="0"/>
            <a:ext cx="2847975" cy="1609725"/>
          </a:xfrm>
        </p:spPr>
      </p:pic>
      <p:sp>
        <p:nvSpPr>
          <p:cNvPr id="8" name="Espace réservé du contenu 7"/>
          <p:cNvSpPr>
            <a:spLocks noGrp="1"/>
          </p:cNvSpPr>
          <p:nvPr>
            <p:ph sz="quarter" idx="4"/>
          </p:nvPr>
        </p:nvSpPr>
        <p:spPr>
          <a:xfrm>
            <a:off x="0" y="571480"/>
            <a:ext cx="9144000" cy="6286520"/>
          </a:xfrm>
        </p:spPr>
        <p:txBody>
          <a:bodyPr>
            <a:normAutofit fontScale="85000" lnSpcReduction="10000"/>
          </a:bodyPr>
          <a:lstStyle/>
          <a:p>
            <a:pPr algn="r" rtl="1">
              <a:buNone/>
            </a:pPr>
            <a:endParaRPr lang="ar-DZ" b="1" dirty="0" smtClean="0">
              <a:latin typeface="Simplified Arabic" pitchFamily="18" charset="-78"/>
              <a:cs typeface="Simplified Arabic" pitchFamily="18" charset="-78"/>
            </a:endParaRPr>
          </a:p>
          <a:p>
            <a:pPr algn="just" rtl="1">
              <a:buNone/>
            </a:pPr>
            <a:endParaRPr lang="ar-DZ" sz="5500" b="1" dirty="0" smtClean="0">
              <a:solidFill>
                <a:srgbClr val="FFC000"/>
              </a:solidFill>
              <a:latin typeface="Simplified Arabic" pitchFamily="18" charset="-78"/>
              <a:cs typeface="Simplified Arabic" pitchFamily="18" charset="-78"/>
            </a:endParaRPr>
          </a:p>
          <a:p>
            <a:pPr algn="just" rtl="1">
              <a:buNone/>
            </a:pPr>
            <a:r>
              <a:rPr lang="ar-DZ" sz="5500" b="1" dirty="0" smtClean="0">
                <a:latin typeface="Simplified Arabic" pitchFamily="18" charset="-78"/>
                <a:cs typeface="Simplified Arabic" pitchFamily="18" charset="-78"/>
              </a:rPr>
              <a:t>لتفعيل مرفقات </a:t>
            </a:r>
            <a:r>
              <a:rPr lang="fr-FR" sz="5500" b="1" dirty="0" smtClean="0">
                <a:latin typeface="Simplified Arabic" pitchFamily="18" charset="-78"/>
                <a:cs typeface="Simplified Arabic" pitchFamily="18" charset="-78"/>
              </a:rPr>
              <a:t>Excel</a:t>
            </a:r>
            <a:r>
              <a:rPr lang="ar-DZ" sz="5500" b="1" dirty="0" smtClean="0">
                <a:latin typeface="Simplified Arabic" pitchFamily="18" charset="-78"/>
                <a:cs typeface="Simplified Arabic" pitchFamily="18" charset="-78"/>
              </a:rPr>
              <a:t> نقوم بالخطوات التالية:</a:t>
            </a:r>
          </a:p>
          <a:p>
            <a:pPr algn="just" rtl="1">
              <a:buNone/>
            </a:pPr>
            <a:r>
              <a:rPr lang="fr-FR" sz="5500" b="1" dirty="0" smtClean="0">
                <a:solidFill>
                  <a:srgbClr val="FFC000"/>
                </a:solidFill>
                <a:latin typeface="Simplified Arabic" pitchFamily="18" charset="-78"/>
                <a:cs typeface="Simplified Arabic" pitchFamily="18" charset="-78"/>
              </a:rPr>
              <a:t>Office Excel – Options Excel – Compléments – Atteindre – Coucher les Compléments – Données (On vérifié l’existence des 2 compléments) </a:t>
            </a:r>
            <a:r>
              <a:rPr lang="fr-FR" sz="5500" b="1" dirty="0" smtClean="0">
                <a:latin typeface="Simplified Arabic" pitchFamily="18" charset="-78"/>
                <a:cs typeface="Simplified Arabic" pitchFamily="18" charset="-78"/>
              </a:rPr>
              <a:t> </a:t>
            </a:r>
            <a:endParaRPr lang="ar-DZ" sz="5500" b="1" dirty="0" smtClean="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47106"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pic>
        <p:nvPicPr>
          <p:cNvPr id="47107" name="Picture 3"/>
          <p:cNvPicPr>
            <a:picLocks noChangeAspect="1" noChangeArrowheads="1"/>
          </p:cNvPicPr>
          <p:nvPr/>
        </p:nvPicPr>
        <p:blipFill>
          <a:blip r:embed="rId3"/>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48130" name="Picture 2"/>
          <p:cNvPicPr>
            <a:picLocks noChangeAspect="1" noChangeArrowheads="1"/>
          </p:cNvPicPr>
          <p:nvPr/>
        </p:nvPicPr>
        <p:blipFill>
          <a:blip r:embed="rId2"/>
          <a:srcRect/>
          <a:stretch>
            <a:fillRect/>
          </a:stretch>
        </p:blipFill>
        <p:spPr bwMode="auto">
          <a:xfrm>
            <a:off x="571500" y="166688"/>
            <a:ext cx="8001000" cy="6524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1357290" y="714356"/>
            <a:ext cx="6643734" cy="5572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50178" name="Picture 2"/>
          <p:cNvPicPr>
            <a:picLocks noChangeAspect="1" noChangeArrowheads="1"/>
          </p:cNvPicPr>
          <p:nvPr/>
        </p:nvPicPr>
        <p:blipFill>
          <a:blip r:embed="rId2"/>
          <a:srcRect/>
          <a:stretch>
            <a:fillRect/>
          </a:stretch>
        </p:blipFill>
        <p:spPr bwMode="auto">
          <a:xfrm>
            <a:off x="357158" y="0"/>
            <a:ext cx="8572560" cy="693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51202" name="Picture 2"/>
          <p:cNvPicPr>
            <a:picLocks noChangeAspect="1" noChangeArrowheads="1"/>
          </p:cNvPicPr>
          <p:nvPr/>
        </p:nvPicPr>
        <p:blipFill>
          <a:blip r:embed="rId2"/>
          <a:srcRect/>
          <a:stretch>
            <a:fillRect/>
          </a:stretch>
        </p:blipFill>
        <p:spPr bwMode="auto">
          <a:xfrm>
            <a:off x="214282" y="0"/>
            <a:ext cx="8715436" cy="693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user\Desktop\images (16).jpg"/>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a:effectLst>
            <a:outerShdw dist="139700" dir="2700000" algn="tl" rotWithShape="0">
              <a:srgbClr val="333333">
                <a:alpha val="64999"/>
              </a:srgbClr>
            </a:outerShdw>
          </a:effectLst>
        </p:spPr>
      </p:pic>
      <p:sp>
        <p:nvSpPr>
          <p:cNvPr id="26627" name="Rectangle 1"/>
          <p:cNvSpPr>
            <a:spLocks noChangeArrowheads="1"/>
          </p:cNvSpPr>
          <p:nvPr/>
        </p:nvSpPr>
        <p:spPr bwMode="auto">
          <a:xfrm>
            <a:off x="142844" y="1285875"/>
            <a:ext cx="9001156" cy="3108543"/>
          </a:xfrm>
          <a:prstGeom prst="rect">
            <a:avLst/>
          </a:prstGeom>
          <a:solidFill>
            <a:schemeClr val="accent1">
              <a:lumMod val="50000"/>
            </a:schemeClr>
          </a:solidFill>
          <a:ln w="9525">
            <a:noFill/>
            <a:miter lim="800000"/>
            <a:headEnd/>
            <a:tailEnd/>
          </a:ln>
        </p:spPr>
        <p:txBody>
          <a:bodyPr wrap="square" anchor="ctr">
            <a:spAutoFit/>
          </a:bodyPr>
          <a:lstStyle/>
          <a:p>
            <a:pPr indent="457200" algn="just" rtl="1" eaLnBrk="0" hangingPunct="0">
              <a:tabLst>
                <a:tab pos="5376863" algn="l"/>
              </a:tabLst>
              <a:defRPr/>
            </a:pPr>
            <a:r>
              <a:rPr lang="ar-SA" sz="2800" dirty="0">
                <a:latin typeface="Simplified Arabic" pitchFamily="18" charset="-78"/>
                <a:cs typeface="Simplified Arabic" pitchFamily="18" charset="-78"/>
              </a:rPr>
              <a:t>يعتبر برنامج التحليل الإحصائي</a:t>
            </a:r>
            <a:r>
              <a:rPr lang="en-US" sz="2800" dirty="0">
                <a:latin typeface="Simplified Arabic" pitchFamily="18" charset="-78"/>
                <a:cs typeface="Simplified Arabic" pitchFamily="18" charset="-78"/>
              </a:rPr>
              <a:t> SPSS </a:t>
            </a:r>
            <a:r>
              <a:rPr lang="ar-SA" sz="2800" dirty="0">
                <a:latin typeface="Simplified Arabic" pitchFamily="18" charset="-78"/>
                <a:cs typeface="Simplified Arabic" pitchFamily="18" charset="-78"/>
              </a:rPr>
              <a:t>أحد البرامج الإحصائية التي لاقت شيوعا في استخدامها من قبل الباحثين للقيام بالتحليلات الإحصائية، فكلمة</a:t>
            </a:r>
            <a:r>
              <a:rPr lang="en-US" sz="2800" dirty="0">
                <a:latin typeface="Simplified Arabic" pitchFamily="18" charset="-78"/>
                <a:cs typeface="Simplified Arabic" pitchFamily="18" charset="-78"/>
              </a:rPr>
              <a:t> </a:t>
            </a:r>
            <a:r>
              <a:rPr lang="en-US" sz="2800" dirty="0" smtClean="0">
                <a:latin typeface="Simplified Arabic" pitchFamily="18" charset="-78"/>
                <a:cs typeface="Simplified Arabic" pitchFamily="18" charset="-78"/>
              </a:rPr>
              <a:t>SPSS</a:t>
            </a:r>
            <a:r>
              <a:rPr lang="ar-DZ" sz="2800" smtClean="0">
                <a:latin typeface="Simplified Arabic" pitchFamily="18" charset="-78"/>
                <a:cs typeface="Simplified Arabic" pitchFamily="18" charset="-78"/>
              </a:rPr>
              <a:t> </a:t>
            </a:r>
            <a:r>
              <a:rPr lang="ar-SA" sz="2800" smtClean="0">
                <a:latin typeface="Simplified Arabic" pitchFamily="18" charset="-78"/>
                <a:cs typeface="Simplified Arabic" pitchFamily="18" charset="-78"/>
              </a:rPr>
              <a:t>هي </a:t>
            </a:r>
            <a:r>
              <a:rPr lang="ar-SA" sz="2800" dirty="0">
                <a:latin typeface="Simplified Arabic" pitchFamily="18" charset="-78"/>
                <a:cs typeface="Simplified Arabic" pitchFamily="18" charset="-78"/>
              </a:rPr>
              <a:t>اختصار للمسمى الكامل للبرنامج وهو:</a:t>
            </a:r>
            <a:endParaRPr lang="ar-DZ" sz="2800" dirty="0">
              <a:latin typeface="Simplified Arabic" pitchFamily="18" charset="-78"/>
              <a:cs typeface="Simplified Arabic" pitchFamily="18" charset="-78"/>
            </a:endParaRPr>
          </a:p>
          <a:p>
            <a:pPr indent="457200" algn="ctr" rtl="1" eaLnBrk="0" hangingPunct="0">
              <a:tabLst>
                <a:tab pos="5376863" algn="l"/>
              </a:tabLst>
              <a:defRPr/>
            </a:pPr>
            <a:r>
              <a:rPr lang="en-US" sz="2800" dirty="0">
                <a:latin typeface="Simplified Arabic" pitchFamily="18" charset="-78"/>
                <a:cs typeface="Simplified Arabic" pitchFamily="18" charset="-78"/>
              </a:rPr>
              <a:t>Package for Social Sciences" </a:t>
            </a:r>
            <a:r>
              <a:rPr lang="ar-SA" sz="2800" dirty="0">
                <a:latin typeface="Simplified Arabic" pitchFamily="18" charset="-78"/>
                <a:cs typeface="Simplified Arabic" pitchFamily="18" charset="-78"/>
              </a:rPr>
              <a:t> </a:t>
            </a:r>
            <a:r>
              <a:rPr lang="en-US" sz="2800" dirty="0">
                <a:latin typeface="Simplified Arabic" pitchFamily="18" charset="-78"/>
                <a:cs typeface="Simplified Arabic" pitchFamily="18" charset="-78"/>
              </a:rPr>
              <a:t>"Statistical </a:t>
            </a:r>
            <a:endParaRPr lang="ar-DZ" sz="2800" dirty="0">
              <a:latin typeface="Simplified Arabic" pitchFamily="18" charset="-78"/>
              <a:cs typeface="Simplified Arabic" pitchFamily="18" charset="-78"/>
            </a:endParaRPr>
          </a:p>
          <a:p>
            <a:pPr indent="457200" algn="justLow" rtl="1" eaLnBrk="0" hangingPunct="0">
              <a:tabLst>
                <a:tab pos="5376863" algn="l"/>
              </a:tabLst>
              <a:defRPr/>
            </a:pPr>
            <a:r>
              <a:rPr lang="ar-SA" sz="2800" dirty="0">
                <a:latin typeface="Simplified Arabic" pitchFamily="18" charset="-78"/>
                <a:cs typeface="Simplified Arabic" pitchFamily="18" charset="-78"/>
              </a:rPr>
              <a:t>والتي </a:t>
            </a:r>
            <a:r>
              <a:rPr lang="ar-SA" sz="2800" dirty="0" smtClean="0">
                <a:latin typeface="Simplified Arabic" pitchFamily="18" charset="-78"/>
                <a:cs typeface="Simplified Arabic" pitchFamily="18" charset="-78"/>
              </a:rPr>
              <a:t>تعني</a:t>
            </a:r>
            <a:r>
              <a:rPr lang="ar-DZ" sz="2800" dirty="0" smtClean="0">
                <a:latin typeface="Simplified Arabic" pitchFamily="18" charset="-78"/>
                <a:cs typeface="Simplified Arabic" pitchFamily="18" charset="-78"/>
              </a:rPr>
              <a:t>:</a:t>
            </a:r>
            <a:r>
              <a:rPr lang="ar-SA" sz="2800" dirty="0" smtClean="0">
                <a:latin typeface="Simplified Arabic" pitchFamily="18" charset="-78"/>
                <a:cs typeface="Simplified Arabic" pitchFamily="18" charset="-78"/>
              </a:rPr>
              <a:t>  </a:t>
            </a:r>
            <a:r>
              <a:rPr lang="ar-SA" sz="2800" dirty="0">
                <a:latin typeface="Simplified Arabic" pitchFamily="18" charset="-78"/>
                <a:cs typeface="Simplified Arabic" pitchFamily="18" charset="-78"/>
              </a:rPr>
              <a:t>"البرنامج الإحصائي للعلوم الاجتماعية".</a:t>
            </a:r>
            <a:endParaRPr lang="ar-DZ" sz="2800" dirty="0">
              <a:latin typeface="Simplified Arabic" pitchFamily="18" charset="-78"/>
              <a:cs typeface="Simplified Arabic" pitchFamily="18" charset="-78"/>
            </a:endParaRPr>
          </a:p>
          <a:p>
            <a:pPr indent="457200" algn="ctr" rtl="1" eaLnBrk="0" hangingPunct="0">
              <a:tabLst>
                <a:tab pos="5376863" algn="l"/>
              </a:tabLst>
              <a:defRPr/>
            </a:pPr>
            <a:r>
              <a:rPr lang="ar-SA" sz="2800" dirty="0">
                <a:latin typeface="Simplified Arabic" pitchFamily="18" charset="-78"/>
                <a:cs typeface="Simplified Arabic" pitchFamily="18" charset="-78"/>
              </a:rPr>
              <a:t> أي</a:t>
            </a:r>
            <a:r>
              <a:rPr lang="ar-DZ" sz="2800" dirty="0">
                <a:latin typeface="Simplified Arabic" pitchFamily="18" charset="-78"/>
                <a:cs typeface="Simplified Arabic" pitchFamily="18" charset="-78"/>
              </a:rPr>
              <a:t>:</a:t>
            </a:r>
            <a:r>
              <a:rPr lang="ar-SA" sz="2800" dirty="0">
                <a:latin typeface="Simplified Arabic" pitchFamily="18" charset="-78"/>
                <a:cs typeface="Simplified Arabic" pitchFamily="18" charset="-78"/>
              </a:rPr>
              <a:t> "</a:t>
            </a:r>
            <a:r>
              <a:rPr lang="ar-SA" sz="2800" dirty="0" smtClean="0">
                <a:latin typeface="Simplified Arabic" pitchFamily="18" charset="-78"/>
                <a:cs typeface="Simplified Arabic" pitchFamily="18" charset="-78"/>
              </a:rPr>
              <a:t>الحزم</a:t>
            </a:r>
            <a:r>
              <a:rPr lang="ar-DZ" sz="2800" dirty="0" smtClean="0">
                <a:latin typeface="Simplified Arabic" pitchFamily="18" charset="-78"/>
                <a:cs typeface="Simplified Arabic" pitchFamily="18" charset="-78"/>
              </a:rPr>
              <a:t>ة</a:t>
            </a:r>
            <a:r>
              <a:rPr lang="ar-SA" sz="2800" dirty="0" smtClean="0">
                <a:latin typeface="Simplified Arabic" pitchFamily="18" charset="-78"/>
                <a:cs typeface="Simplified Arabic" pitchFamily="18" charset="-78"/>
              </a:rPr>
              <a:t> الإحصائية</a:t>
            </a:r>
            <a:r>
              <a:rPr lang="ar-DZ" sz="2800" dirty="0" smtClean="0">
                <a:latin typeface="Simplified Arabic" pitchFamily="18" charset="-78"/>
                <a:cs typeface="Simplified Arabic" pitchFamily="18" charset="-78"/>
              </a:rPr>
              <a:t> الموجهة</a:t>
            </a:r>
            <a:r>
              <a:rPr lang="ar-SA" sz="2800" dirty="0" smtClean="0">
                <a:latin typeface="Simplified Arabic" pitchFamily="18" charset="-78"/>
                <a:cs typeface="Simplified Arabic" pitchFamily="18" charset="-78"/>
              </a:rPr>
              <a:t> </a:t>
            </a:r>
            <a:r>
              <a:rPr lang="ar-SA" sz="2800" dirty="0">
                <a:latin typeface="Simplified Arabic" pitchFamily="18" charset="-78"/>
                <a:cs typeface="Simplified Arabic" pitchFamily="18" charset="-78"/>
              </a:rPr>
              <a:t>للعلوم الاجتماعية"، </a:t>
            </a:r>
            <a:endParaRPr lang="ar-DZ" sz="2800" dirty="0">
              <a:latin typeface="Simplified Arabic" pitchFamily="18" charset="-78"/>
              <a:cs typeface="Simplified Arabic" pitchFamily="18" charset="-78"/>
            </a:endParaRPr>
          </a:p>
          <a:p>
            <a:pPr algn="justLow" rtl="1" eaLnBrk="0" hangingPunct="0">
              <a:tabLst>
                <a:tab pos="5376863" algn="l"/>
              </a:tabLst>
              <a:defRPr/>
            </a:pPr>
            <a:r>
              <a:rPr lang="ar-SA" sz="2800" dirty="0">
                <a:latin typeface="Simplified Arabic" pitchFamily="18" charset="-78"/>
                <a:cs typeface="Simplified Arabic" pitchFamily="18" charset="-78"/>
              </a:rPr>
              <a:t>وهو عبارة عن حزم حاسوبية متكاملة لإدخال البيانات وتحليلها. </a:t>
            </a:r>
          </a:p>
        </p:txBody>
      </p:sp>
      <p:sp>
        <p:nvSpPr>
          <p:cNvPr id="26628" name="Rectangle 2"/>
          <p:cNvSpPr>
            <a:spLocks noChangeArrowheads="1"/>
          </p:cNvSpPr>
          <p:nvPr/>
        </p:nvSpPr>
        <p:spPr bwMode="auto">
          <a:xfrm>
            <a:off x="0" y="4357694"/>
            <a:ext cx="9144000" cy="2092881"/>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indent="95250" algn="just" rtl="1" eaLnBrk="0" hangingPunct="0"/>
            <a:r>
              <a:rPr lang="ar-DZ" sz="2600" dirty="0" smtClean="0">
                <a:latin typeface="Simplified Arabic" pitchFamily="18" charset="-78"/>
                <a:cs typeface="Simplified Arabic" pitchFamily="18" charset="-78"/>
              </a:rPr>
              <a:t>    </a:t>
            </a:r>
            <a:r>
              <a:rPr lang="ar-SA" sz="2600" dirty="0" smtClean="0">
                <a:latin typeface="Simplified Arabic" pitchFamily="18" charset="-78"/>
                <a:cs typeface="Simplified Arabic" pitchFamily="18" charset="-78"/>
              </a:rPr>
              <a:t>يستخدم عادة في جميع البحوث العلمية والتي تشتمل على العديد من البيانات الرقمية ولا يقتصر على البحوث الاجتماعية فقط بالرغم من أنه أنشأ أصلا لهذا الغرض، ولكن </a:t>
            </a:r>
            <a:r>
              <a:rPr lang="ar-DZ" sz="2600" dirty="0" smtClean="0">
                <a:latin typeface="Simplified Arabic" pitchFamily="18" charset="-78"/>
                <a:cs typeface="Simplified Arabic" pitchFamily="18" charset="-78"/>
              </a:rPr>
              <a:t>اشتماله </a:t>
            </a:r>
            <a:r>
              <a:rPr lang="ar-SA" sz="2600" dirty="0" smtClean="0">
                <a:latin typeface="Simplified Arabic" pitchFamily="18" charset="-78"/>
                <a:cs typeface="Simplified Arabic" pitchFamily="18" charset="-78"/>
              </a:rPr>
              <a:t>على معظم الاختبارات الإحصائية تقريبًا وقدرته الفائقة في معالجة البيانات وتوافقه مع معظم البرمجيات المشهورة جعل منه أداة فاعلة لتحليل شتى أنواع البحوث العلمية</a:t>
            </a:r>
            <a:r>
              <a:rPr lang="ar-DZ" sz="2600" dirty="0" smtClean="0">
                <a:latin typeface="Simplified Arabic" pitchFamily="18" charset="-78"/>
                <a:cs typeface="Simplified Arabic" pitchFamily="18" charset="-78"/>
              </a:rPr>
              <a:t>، آخر إصدار من </a:t>
            </a:r>
            <a:r>
              <a:rPr lang="fr-FR" sz="2600" dirty="0" smtClean="0">
                <a:latin typeface="Simplified Arabic" pitchFamily="18" charset="-78"/>
                <a:cs typeface="Simplified Arabic" pitchFamily="18" charset="-78"/>
              </a:rPr>
              <a:t>SPSS </a:t>
            </a:r>
            <a:r>
              <a:rPr lang="ar-DZ" sz="2600" dirty="0" smtClean="0">
                <a:latin typeface="Simplified Arabic" pitchFamily="18" charset="-78"/>
                <a:cs typeface="Simplified Arabic" pitchFamily="18" charset="-78"/>
              </a:rPr>
              <a:t> هو</a:t>
            </a:r>
            <a:r>
              <a:rPr lang="fr-FR" sz="2600" dirty="0" smtClean="0">
                <a:latin typeface="Simplified Arabic" pitchFamily="18" charset="-78"/>
                <a:cs typeface="Simplified Arabic" pitchFamily="18" charset="-78"/>
              </a:rPr>
              <a:t>SPSS 27</a:t>
            </a:r>
            <a:r>
              <a:rPr lang="ar-DZ" sz="2600" dirty="0" smtClean="0">
                <a:latin typeface="Simplified Arabic" pitchFamily="18" charset="-78"/>
                <a:cs typeface="Simplified Arabic" pitchFamily="18" charset="-78"/>
              </a:rPr>
              <a:t> وهو الذي خرج حديثا</a:t>
            </a:r>
            <a:r>
              <a:rPr lang="ar-SA" sz="2600" dirty="0" smtClean="0">
                <a:latin typeface="Simplified Arabic" pitchFamily="18" charset="-78"/>
                <a:cs typeface="Simplified Arabic" pitchFamily="18" charset="-78"/>
              </a:rPr>
              <a:t>. </a:t>
            </a:r>
            <a:endParaRPr lang="ar-SA" sz="2600" dirty="0">
              <a:latin typeface="Simplified Arabic" pitchFamily="18" charset="-78"/>
              <a:cs typeface="Simplified Arabic" pitchFamily="18" charset="-78"/>
            </a:endParaRPr>
          </a:p>
        </p:txBody>
      </p:sp>
      <p:pic>
        <p:nvPicPr>
          <p:cNvPr id="8" name="Picture 7" descr="C:\Users\user\Desktop\images (23).jpg"/>
          <p:cNvPicPr>
            <a:picLocks noChangeAspect="1" noChangeArrowheads="1"/>
          </p:cNvPicPr>
          <p:nvPr/>
        </p:nvPicPr>
        <p:blipFill>
          <a:blip r:embed="rId3"/>
          <a:srcRect/>
          <a:stretch>
            <a:fillRect/>
          </a:stretch>
        </p:blipFill>
        <p:spPr bwMode="auto">
          <a:xfrm>
            <a:off x="0" y="6215082"/>
            <a:ext cx="9144000" cy="642918"/>
          </a:xfrm>
          <a:prstGeom prst="rect">
            <a:avLst/>
          </a:prstGeom>
          <a:ln>
            <a:noFill/>
          </a:ln>
          <a:effectLst>
            <a:softEdge rad="112500"/>
          </a:effectLst>
        </p:spPr>
      </p:pic>
      <p:pic>
        <p:nvPicPr>
          <p:cNvPr id="9" name="Picture 7" descr="C:\Users\user\Desktop\images (23).jpg"/>
          <p:cNvPicPr>
            <a:picLocks noChangeAspect="1" noChangeArrowheads="1"/>
          </p:cNvPicPr>
          <p:nvPr/>
        </p:nvPicPr>
        <p:blipFill>
          <a:blip r:embed="rId3"/>
          <a:srcRect/>
          <a:stretch>
            <a:fillRect/>
          </a:stretch>
        </p:blipFill>
        <p:spPr bwMode="auto">
          <a:xfrm>
            <a:off x="0" y="0"/>
            <a:ext cx="9144000" cy="642918"/>
          </a:xfrm>
          <a:prstGeom prst="rect">
            <a:avLst/>
          </a:prstGeom>
          <a:ln>
            <a:noFill/>
          </a:ln>
          <a:effectLst>
            <a:softEdge rad="112500"/>
          </a:effectLst>
        </p:spPr>
      </p:pic>
      <p:sp>
        <p:nvSpPr>
          <p:cNvPr id="10" name="Rectangle 9"/>
          <p:cNvSpPr/>
          <p:nvPr/>
        </p:nvSpPr>
        <p:spPr>
          <a:xfrm>
            <a:off x="2643174" y="571480"/>
            <a:ext cx="3094117" cy="830997"/>
          </a:xfrm>
          <a:prstGeom prst="rect">
            <a:avLst/>
          </a:prstGeom>
          <a:solidFill>
            <a:schemeClr val="tx1"/>
          </a:solidFill>
        </p:spPr>
        <p:txBody>
          <a:bodyPr wrap="square">
            <a:spAutoFit/>
          </a:bodyPr>
          <a:lstStyle/>
          <a:p>
            <a:pPr algn="ctr" rtl="1">
              <a:defRPr/>
            </a:pPr>
            <a:r>
              <a:rPr lang="ar-DZ" sz="4800" b="1" dirty="0" smtClean="0">
                <a:ln w="10541" cmpd="sng">
                  <a:solidFill>
                    <a:schemeClr val="accent1">
                      <a:shade val="88000"/>
                      <a:satMod val="110000"/>
                    </a:schemeClr>
                  </a:solidFill>
                  <a:prstDash val="solid"/>
                </a:ln>
                <a:solidFill>
                  <a:schemeClr val="bg1"/>
                </a:solidFill>
                <a:effectLst>
                  <a:glow rad="139700">
                    <a:schemeClr val="accent4">
                      <a:satMod val="175000"/>
                      <a:alpha val="40000"/>
                    </a:schemeClr>
                  </a:glow>
                </a:effectLst>
                <a:latin typeface="Simplified Arabic" pitchFamily="18" charset="-78"/>
                <a:cs typeface="Simplified Arabic" pitchFamily="18" charset="-78"/>
              </a:rPr>
              <a:t>برنامج </a:t>
            </a:r>
            <a:r>
              <a:rPr lang="fr-FR" sz="4800" b="1" dirty="0" smtClean="0">
                <a:ln w="10541" cmpd="sng">
                  <a:solidFill>
                    <a:schemeClr val="accent1">
                      <a:shade val="88000"/>
                      <a:satMod val="110000"/>
                    </a:schemeClr>
                  </a:solidFill>
                  <a:prstDash val="solid"/>
                </a:ln>
                <a:solidFill>
                  <a:schemeClr val="bg1"/>
                </a:solidFill>
                <a:effectLst>
                  <a:glow rad="139700">
                    <a:schemeClr val="accent4">
                      <a:satMod val="175000"/>
                      <a:alpha val="40000"/>
                    </a:schemeClr>
                  </a:glow>
                </a:effectLst>
                <a:latin typeface="Simplified Arabic" pitchFamily="18" charset="-78"/>
                <a:cs typeface="Simplified Arabic" pitchFamily="18" charset="-78"/>
              </a:rPr>
              <a:t>SPSS</a:t>
            </a:r>
            <a:endParaRPr lang="fr-FR" sz="4800" b="1" dirty="0">
              <a:ln w="10541" cmpd="sng">
                <a:solidFill>
                  <a:schemeClr val="accent1">
                    <a:shade val="88000"/>
                    <a:satMod val="110000"/>
                  </a:schemeClr>
                </a:solidFill>
                <a:prstDash val="solid"/>
              </a:ln>
              <a:solidFill>
                <a:schemeClr val="bg1"/>
              </a:solidFill>
              <a:effectLst>
                <a:glow rad="139700">
                  <a:schemeClr val="accent4">
                    <a:satMod val="175000"/>
                    <a:alpha val="40000"/>
                  </a:schemeClr>
                </a:glow>
              </a:effectLst>
              <a:latin typeface="Simplified Arabic" pitchFamily="18" charset="-78"/>
              <a:cs typeface="Simplified Arabic" pitchFamily="18" charset="-78"/>
            </a:endParaRPr>
          </a:p>
        </p:txBody>
      </p:sp>
    </p:spTree>
  </p:cSld>
  <p:clrMapOvr>
    <a:masterClrMapping/>
  </p:clrMapOvr>
  <p:transition spd="slow">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user\Desktop\images (16).jpg"/>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a:effectLst>
            <a:outerShdw dist="139700" dir="2700000" algn="tl" rotWithShape="0">
              <a:srgbClr val="333333">
                <a:alpha val="64999"/>
              </a:srgbClr>
            </a:outerShdw>
          </a:effectLst>
        </p:spPr>
      </p:pic>
      <p:sp>
        <p:nvSpPr>
          <p:cNvPr id="27651" name="Rectangle 3"/>
          <p:cNvSpPr>
            <a:spLocks noChangeArrowheads="1"/>
          </p:cNvSpPr>
          <p:nvPr/>
        </p:nvSpPr>
        <p:spPr bwMode="auto">
          <a:xfrm>
            <a:off x="357188" y="642918"/>
            <a:ext cx="8572500" cy="3539430"/>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indent="457200" algn="justLow" rtl="1" eaLnBrk="0" hangingPunct="0"/>
            <a:r>
              <a:rPr lang="ar-SA" sz="3200" dirty="0">
                <a:latin typeface="Simplified Arabic" pitchFamily="18" charset="-78"/>
                <a:cs typeface="Simplified Arabic" pitchFamily="18" charset="-78"/>
              </a:rPr>
              <a:t>يمكن التعامل مع هذا </a:t>
            </a:r>
            <a:r>
              <a:rPr lang="ar-SA" sz="3200" dirty="0" smtClean="0">
                <a:latin typeface="Simplified Arabic" pitchFamily="18" charset="-78"/>
                <a:cs typeface="Simplified Arabic" pitchFamily="18" charset="-78"/>
              </a:rPr>
              <a:t>البرنامج </a:t>
            </a:r>
            <a:r>
              <a:rPr lang="ar-SA" sz="3200" dirty="0">
                <a:latin typeface="Simplified Arabic" pitchFamily="18" charset="-78"/>
                <a:cs typeface="Simplified Arabic" pitchFamily="18" charset="-78"/>
              </a:rPr>
              <a:t>مثل أي برنامج يعمل تحت نافذة </a:t>
            </a:r>
            <a:r>
              <a:rPr lang="fr-FR" sz="3200" dirty="0">
                <a:latin typeface="Simplified Arabic" pitchFamily="18" charset="-78"/>
                <a:cs typeface="Simplified Arabic" pitchFamily="18" charset="-78"/>
              </a:rPr>
              <a:t>Windows</a:t>
            </a:r>
            <a:r>
              <a:rPr lang="ar-DZ" sz="3200" dirty="0">
                <a:latin typeface="Simplified Arabic" pitchFamily="18" charset="-78"/>
                <a:cs typeface="Simplified Arabic" pitchFamily="18" charset="-78"/>
              </a:rPr>
              <a:t> بمختلف إصداراته، مثل </a:t>
            </a:r>
            <a:r>
              <a:rPr lang="ar-DZ" sz="3200" dirty="0" smtClean="0">
                <a:latin typeface="Simplified Arabic" pitchFamily="18" charset="-78"/>
                <a:cs typeface="Simplified Arabic" pitchFamily="18" charset="-78"/>
              </a:rPr>
              <a:t>برنامج </a:t>
            </a:r>
            <a:r>
              <a:rPr lang="ar-DZ" sz="3200" dirty="0">
                <a:latin typeface="Simplified Arabic" pitchFamily="18" charset="-78"/>
                <a:cs typeface="Simplified Arabic" pitchFamily="18" charset="-78"/>
              </a:rPr>
              <a:t>معالج النصوص </a:t>
            </a:r>
            <a:r>
              <a:rPr lang="fr-FR" sz="3200" dirty="0" smtClean="0">
                <a:latin typeface="Simplified Arabic" pitchFamily="18" charset="-78"/>
                <a:cs typeface="Simplified Arabic" pitchFamily="18" charset="-78"/>
              </a:rPr>
              <a:t>Word</a:t>
            </a:r>
            <a:r>
              <a:rPr lang="ar-DZ" sz="3200" dirty="0" smtClean="0">
                <a:latin typeface="Simplified Arabic" pitchFamily="18" charset="-78"/>
                <a:cs typeface="Simplified Arabic" pitchFamily="18" charset="-78"/>
              </a:rPr>
              <a:t> </a:t>
            </a:r>
            <a:r>
              <a:rPr lang="ar-DZ" sz="3200" dirty="0">
                <a:latin typeface="Simplified Arabic" pitchFamily="18" charset="-78"/>
                <a:cs typeface="Simplified Arabic" pitchFamily="18" charset="-78"/>
              </a:rPr>
              <a:t>أو المجدول </a:t>
            </a:r>
            <a:r>
              <a:rPr lang="fr-FR" sz="3200" dirty="0">
                <a:latin typeface="Simplified Arabic" pitchFamily="18" charset="-78"/>
                <a:cs typeface="Simplified Arabic" pitchFamily="18" charset="-78"/>
              </a:rPr>
              <a:t>Excel</a:t>
            </a:r>
            <a:r>
              <a:rPr lang="ar-DZ" sz="3200" dirty="0">
                <a:latin typeface="Simplified Arabic" pitchFamily="18" charset="-78"/>
                <a:cs typeface="Simplified Arabic" pitchFamily="18" charset="-78"/>
              </a:rPr>
              <a:t> في جميع الأوامر العادية من حيث إنشاء ملف جديد، حفظ </a:t>
            </a:r>
            <a:r>
              <a:rPr lang="ar-DZ" sz="3200" dirty="0" smtClean="0">
                <a:latin typeface="Simplified Arabic" pitchFamily="18" charset="-78"/>
                <a:cs typeface="Simplified Arabic" pitchFamily="18" charset="-78"/>
              </a:rPr>
              <a:t>الملف، تنسيق الخطوط، </a:t>
            </a:r>
            <a:r>
              <a:rPr lang="ar-DZ" sz="3200" dirty="0">
                <a:latin typeface="Simplified Arabic" pitchFamily="18" charset="-78"/>
                <a:cs typeface="Simplified Arabic" pitchFamily="18" charset="-78"/>
              </a:rPr>
              <a:t>طباعة الملف وغيرها من العمليات، أما العمليات الإحصائية والتحليل الإحصائي فإن له أوامر محددة سنتطرق لها بالتفصيل من </a:t>
            </a:r>
            <a:r>
              <a:rPr lang="ar-DZ" sz="3200" dirty="0" smtClean="0">
                <a:latin typeface="Simplified Arabic" pitchFamily="18" charset="-78"/>
                <a:cs typeface="Simplified Arabic" pitchFamily="18" charset="-78"/>
              </a:rPr>
              <a:t>خلال التطبيق ودراسة الحالات. </a:t>
            </a:r>
            <a:endParaRPr lang="ar-DZ" sz="3200" dirty="0">
              <a:latin typeface="Simplified Arabic" pitchFamily="18" charset="-78"/>
              <a:cs typeface="Simplified Arabic" pitchFamily="18" charset="-78"/>
            </a:endParaRPr>
          </a:p>
        </p:txBody>
      </p:sp>
      <p:sp>
        <p:nvSpPr>
          <p:cNvPr id="27652" name="Rectangle 4"/>
          <p:cNvSpPr>
            <a:spLocks noChangeArrowheads="1"/>
          </p:cNvSpPr>
          <p:nvPr/>
        </p:nvSpPr>
        <p:spPr bwMode="auto">
          <a:xfrm>
            <a:off x="357158" y="4214818"/>
            <a:ext cx="8572530" cy="2062103"/>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indent="457200" algn="justLow" rtl="1" eaLnBrk="0" hangingPunct="0"/>
            <a:r>
              <a:rPr lang="ar-SA" sz="3200" dirty="0" smtClean="0">
                <a:latin typeface="Simplified Arabic" pitchFamily="18" charset="-78"/>
                <a:cs typeface="Simplified Arabic" pitchFamily="18" charset="-78"/>
              </a:rPr>
              <a:t>يستطيع</a:t>
            </a:r>
            <a:r>
              <a:rPr lang="ar-DZ" sz="3200" dirty="0" smtClean="0">
                <a:latin typeface="Simplified Arabic" pitchFamily="18" charset="-78"/>
                <a:cs typeface="Simplified Arabic" pitchFamily="18" charset="-78"/>
              </a:rPr>
              <a:t> </a:t>
            </a:r>
            <a:r>
              <a:rPr lang="fr-FR" sz="3200" b="1" dirty="0" smtClean="0">
                <a:latin typeface="Simplified Arabic" pitchFamily="18" charset="-78"/>
                <a:cs typeface="Simplified Arabic" pitchFamily="18" charset="-78"/>
              </a:rPr>
              <a:t>SPSS</a:t>
            </a:r>
            <a:r>
              <a:rPr lang="ar-DZ" sz="3200" dirty="0" smtClean="0">
                <a:latin typeface="Simplified Arabic" pitchFamily="18" charset="-78"/>
                <a:cs typeface="Simplified Arabic" pitchFamily="18" charset="-78"/>
              </a:rPr>
              <a:t> </a:t>
            </a:r>
            <a:r>
              <a:rPr lang="ar-SA" sz="3200" dirty="0" smtClean="0">
                <a:latin typeface="Simplified Arabic" pitchFamily="18" charset="-78"/>
                <a:cs typeface="Simplified Arabic" pitchFamily="18" charset="-78"/>
              </a:rPr>
              <a:t>قراءة </a:t>
            </a:r>
            <a:r>
              <a:rPr lang="ar-SA" sz="3200" dirty="0">
                <a:latin typeface="Simplified Arabic" pitchFamily="18" charset="-78"/>
                <a:cs typeface="Simplified Arabic" pitchFamily="18" charset="-78"/>
              </a:rPr>
              <a:t>البيانات من معظم أنواع الملفات ليستخدمها لاستخراج النتائج على هيئة تقارير إحصائية أو أشكال, وتستطيع الحزم جعل التحليل الإحصائي مناسبًا للباحث المبتدئ والخبير على حد سواء.</a:t>
            </a:r>
          </a:p>
        </p:txBody>
      </p:sp>
      <p:pic>
        <p:nvPicPr>
          <p:cNvPr id="8" name="Picture 7" descr="C:\Users\user\Desktop\images (23).jpg"/>
          <p:cNvPicPr>
            <a:picLocks noChangeAspect="1" noChangeArrowheads="1"/>
          </p:cNvPicPr>
          <p:nvPr/>
        </p:nvPicPr>
        <p:blipFill>
          <a:blip r:embed="rId3"/>
          <a:srcRect/>
          <a:stretch>
            <a:fillRect/>
          </a:stretch>
        </p:blipFill>
        <p:spPr bwMode="auto">
          <a:xfrm>
            <a:off x="0" y="6215082"/>
            <a:ext cx="9144000" cy="642918"/>
          </a:xfrm>
          <a:prstGeom prst="rect">
            <a:avLst/>
          </a:prstGeom>
          <a:ln>
            <a:noFill/>
          </a:ln>
          <a:effectLst>
            <a:softEdge rad="112500"/>
          </a:effectLst>
        </p:spPr>
      </p:pic>
      <p:pic>
        <p:nvPicPr>
          <p:cNvPr id="9" name="Picture 7" descr="C:\Users\user\Desktop\images (23).jpg"/>
          <p:cNvPicPr>
            <a:picLocks noChangeAspect="1" noChangeArrowheads="1"/>
          </p:cNvPicPr>
          <p:nvPr/>
        </p:nvPicPr>
        <p:blipFill>
          <a:blip r:embed="rId3"/>
          <a:srcRect/>
          <a:stretch>
            <a:fillRect/>
          </a:stretch>
        </p:blipFill>
        <p:spPr bwMode="auto">
          <a:xfrm>
            <a:off x="0" y="0"/>
            <a:ext cx="9144000" cy="642918"/>
          </a:xfrm>
          <a:prstGeom prst="rect">
            <a:avLst/>
          </a:prstGeom>
          <a:ln>
            <a:noFill/>
          </a:ln>
          <a:effectLst>
            <a:softEdge rad="112500"/>
          </a:effectLst>
        </p:spPr>
      </p:pic>
    </p:spTree>
  </p:cSld>
  <p:clrMapOvr>
    <a:masterClrMapping/>
  </p:clrMapOvr>
  <p:transition spd="slow">
    <p:cover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Desktop\images (16).jpg"/>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a:effectLst>
            <a:outerShdw dist="139700" dir="2700000" algn="tl" rotWithShape="0">
              <a:srgbClr val="333333">
                <a:alpha val="64999"/>
              </a:srgbClr>
            </a:outerShdw>
          </a:effectLst>
        </p:spPr>
      </p:pic>
      <p:sp>
        <p:nvSpPr>
          <p:cNvPr id="28675" name="Rectangle 1"/>
          <p:cNvSpPr>
            <a:spLocks noChangeArrowheads="1"/>
          </p:cNvSpPr>
          <p:nvPr/>
        </p:nvSpPr>
        <p:spPr bwMode="auto">
          <a:xfrm>
            <a:off x="1" y="3643314"/>
            <a:ext cx="9144000" cy="1938992"/>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Low" rtl="1" eaLnBrk="0" hangingPunct="0"/>
            <a:r>
              <a:rPr lang="ar-SA" sz="2400" b="1" dirty="0">
                <a:latin typeface="Simplified Arabic" pitchFamily="18" charset="-78"/>
                <a:cs typeface="Simplified Arabic" pitchFamily="18" charset="-78"/>
              </a:rPr>
              <a:t>ملفات المخرجات</a:t>
            </a:r>
            <a:r>
              <a:rPr lang="fr-FR" sz="2400" b="1" dirty="0">
                <a:latin typeface="Simplified Arabic" pitchFamily="18" charset="-78"/>
                <a:cs typeface="Simplified Arabic" pitchFamily="18" charset="-78"/>
              </a:rPr>
              <a:t>Output files </a:t>
            </a:r>
            <a:r>
              <a:rPr lang="ar-SA" sz="2400" b="1" dirty="0">
                <a:latin typeface="Simplified Arabic" pitchFamily="18" charset="-78"/>
                <a:cs typeface="Simplified Arabic" pitchFamily="18" charset="-78"/>
              </a:rPr>
              <a:t>:</a:t>
            </a:r>
            <a:endParaRPr lang="en-US" sz="2400" dirty="0">
              <a:latin typeface="Simplified Arabic" pitchFamily="18" charset="-78"/>
              <a:cs typeface="Simplified Arabic" pitchFamily="18" charset="-78"/>
            </a:endParaRPr>
          </a:p>
          <a:p>
            <a:pPr algn="justLow" rtl="1" eaLnBrk="0" hangingPunct="0">
              <a:buFont typeface="Wingdings" pitchFamily="2" charset="2"/>
              <a:buChar char="Ø"/>
            </a:pPr>
            <a:r>
              <a:rPr lang="ar-SA" sz="2400" dirty="0">
                <a:latin typeface="Simplified Arabic" pitchFamily="18" charset="-78"/>
                <a:cs typeface="Simplified Arabic" pitchFamily="18" charset="-78"/>
              </a:rPr>
              <a:t>تحوي على جميع النتائج التي تتم بعد أي عملية إحصائية، </a:t>
            </a:r>
            <a:endParaRPr lang="en-US" sz="2400" dirty="0">
              <a:latin typeface="Simplified Arabic" pitchFamily="18" charset="-78"/>
              <a:cs typeface="Simplified Arabic" pitchFamily="18" charset="-78"/>
            </a:endParaRPr>
          </a:p>
          <a:p>
            <a:pPr algn="justLow" rtl="1" eaLnBrk="0" hangingPunct="0">
              <a:buFont typeface="Wingdings" pitchFamily="2" charset="2"/>
              <a:buChar char="Ø"/>
            </a:pPr>
            <a:r>
              <a:rPr lang="ar-SA" sz="2400" dirty="0">
                <a:latin typeface="Simplified Arabic" pitchFamily="18" charset="-78"/>
                <a:cs typeface="Simplified Arabic" pitchFamily="18" charset="-78"/>
              </a:rPr>
              <a:t>يطلب البرنامج في كل مرة من المستخدم حفظ الملف أو حذفه،</a:t>
            </a:r>
            <a:endParaRPr lang="en-US" sz="2400" dirty="0">
              <a:latin typeface="Simplified Arabic" pitchFamily="18" charset="-78"/>
              <a:cs typeface="Simplified Arabic" pitchFamily="18" charset="-78"/>
            </a:endParaRPr>
          </a:p>
          <a:p>
            <a:pPr algn="justLow" rtl="1" eaLnBrk="0" hangingPunct="0">
              <a:buFont typeface="Wingdings" pitchFamily="2" charset="2"/>
              <a:buChar char="Ø"/>
            </a:pPr>
            <a:r>
              <a:rPr lang="ar-SA" sz="2400" dirty="0">
                <a:latin typeface="Simplified Arabic" pitchFamily="18" charset="-78"/>
                <a:cs typeface="Simplified Arabic" pitchFamily="18" charset="-78"/>
              </a:rPr>
              <a:t>يوصى بعدم حفظ جميع ملفات المخرجات إلا ما يحتاجه الباحث أو المستخدم بصفة مستمرة وبعد أن يتأكد من صحة النتائج. </a:t>
            </a:r>
            <a:endParaRPr lang="en-US" sz="2400" dirty="0">
              <a:latin typeface="Simplified Arabic" pitchFamily="18" charset="-78"/>
              <a:cs typeface="Simplified Arabic" pitchFamily="18" charset="-78"/>
            </a:endParaRPr>
          </a:p>
        </p:txBody>
      </p:sp>
      <p:pic>
        <p:nvPicPr>
          <p:cNvPr id="4" name="Picture 7" descr="C:\Users\user\Desktop\images (23).jpg"/>
          <p:cNvPicPr>
            <a:picLocks noChangeAspect="1" noChangeArrowheads="1"/>
          </p:cNvPicPr>
          <p:nvPr/>
        </p:nvPicPr>
        <p:blipFill>
          <a:blip r:embed="rId3"/>
          <a:srcRect/>
          <a:stretch>
            <a:fillRect/>
          </a:stretch>
        </p:blipFill>
        <p:spPr bwMode="auto">
          <a:xfrm>
            <a:off x="0" y="0"/>
            <a:ext cx="9144000" cy="642918"/>
          </a:xfrm>
          <a:prstGeom prst="rect">
            <a:avLst/>
          </a:prstGeom>
          <a:ln>
            <a:noFill/>
          </a:ln>
          <a:effectLst>
            <a:softEdge rad="112500"/>
          </a:effectLst>
        </p:spPr>
      </p:pic>
      <p:pic>
        <p:nvPicPr>
          <p:cNvPr id="5" name="Picture 7" descr="C:\Users\user\Desktop\images (23).jpg"/>
          <p:cNvPicPr>
            <a:picLocks noChangeAspect="1" noChangeArrowheads="1"/>
          </p:cNvPicPr>
          <p:nvPr/>
        </p:nvPicPr>
        <p:blipFill>
          <a:blip r:embed="rId3"/>
          <a:srcRect/>
          <a:stretch>
            <a:fillRect/>
          </a:stretch>
        </p:blipFill>
        <p:spPr bwMode="auto">
          <a:xfrm>
            <a:off x="214282" y="6215082"/>
            <a:ext cx="9144000" cy="642918"/>
          </a:xfrm>
          <a:prstGeom prst="rect">
            <a:avLst/>
          </a:prstGeom>
          <a:ln>
            <a:noFill/>
          </a:ln>
          <a:effectLst>
            <a:softEdge rad="112500"/>
          </a:effectLst>
        </p:spPr>
      </p:pic>
      <p:sp>
        <p:nvSpPr>
          <p:cNvPr id="28678" name="Rectangle 6"/>
          <p:cNvSpPr>
            <a:spLocks noChangeArrowheads="1"/>
          </p:cNvSpPr>
          <p:nvPr/>
        </p:nvSpPr>
        <p:spPr bwMode="auto">
          <a:xfrm>
            <a:off x="0" y="1000125"/>
            <a:ext cx="9144000" cy="2677656"/>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73050" indent="184150" algn="justLow" rtl="1" eaLnBrk="0" hangingPunct="0">
              <a:buFont typeface="Wingdings" pitchFamily="2" charset="2"/>
              <a:buChar char="Ø"/>
            </a:pPr>
            <a:r>
              <a:rPr lang="ar-SA" sz="2400" dirty="0">
                <a:latin typeface="Simplified Arabic" pitchFamily="18" charset="-78"/>
                <a:cs typeface="Simplified Arabic" pitchFamily="18" charset="-78"/>
              </a:rPr>
              <a:t>الواجهة الأولية </a:t>
            </a:r>
            <a:r>
              <a:rPr lang="ar-SA" sz="2400" dirty="0" smtClean="0">
                <a:latin typeface="Simplified Arabic" pitchFamily="18" charset="-78"/>
                <a:cs typeface="Simplified Arabic" pitchFamily="18" charset="-78"/>
              </a:rPr>
              <a:t>للحزم</a:t>
            </a:r>
            <a:r>
              <a:rPr lang="ar-DZ" sz="2400" dirty="0" smtClean="0">
                <a:latin typeface="Simplified Arabic" pitchFamily="18" charset="-78"/>
                <a:cs typeface="Simplified Arabic" pitchFamily="18" charset="-78"/>
              </a:rPr>
              <a:t>؛</a:t>
            </a:r>
            <a:endParaRPr lang="en-US" sz="2400" dirty="0">
              <a:latin typeface="Simplified Arabic" pitchFamily="18" charset="-78"/>
              <a:cs typeface="Simplified Arabic" pitchFamily="18" charset="-78"/>
            </a:endParaRPr>
          </a:p>
          <a:p>
            <a:pPr marL="273050" indent="184150" algn="justLow" rtl="1" eaLnBrk="0" hangingPunct="0">
              <a:buFont typeface="Wingdings" pitchFamily="2" charset="2"/>
              <a:buChar char="Ø"/>
            </a:pPr>
            <a:r>
              <a:rPr lang="ar-SA" sz="2400" dirty="0">
                <a:latin typeface="Simplified Arabic" pitchFamily="18" charset="-78"/>
                <a:cs typeface="Simplified Arabic" pitchFamily="18" charset="-78"/>
              </a:rPr>
              <a:t>واجهة تشبه الجداول </a:t>
            </a:r>
            <a:r>
              <a:rPr lang="ar-SA" sz="2400" dirty="0" smtClean="0">
                <a:latin typeface="Simplified Arabic" pitchFamily="18" charset="-78"/>
                <a:cs typeface="Simplified Arabic" pitchFamily="18" charset="-78"/>
              </a:rPr>
              <a:t>الإلكترونية</a:t>
            </a:r>
            <a:r>
              <a:rPr lang="ar-DZ" sz="2400" dirty="0" smtClean="0">
                <a:latin typeface="Simplified Arabic" pitchFamily="18" charset="-78"/>
                <a:cs typeface="Simplified Arabic" pitchFamily="18" charset="-78"/>
              </a:rPr>
              <a:t>؛</a:t>
            </a:r>
            <a:r>
              <a:rPr lang="ar-SA" sz="2400" dirty="0" smtClean="0">
                <a:latin typeface="Simplified Arabic" pitchFamily="18" charset="-78"/>
                <a:cs typeface="Simplified Arabic" pitchFamily="18" charset="-78"/>
              </a:rPr>
              <a:t> </a:t>
            </a:r>
            <a:endParaRPr lang="en-US" sz="2400" dirty="0">
              <a:latin typeface="Simplified Arabic" pitchFamily="18" charset="-78"/>
              <a:cs typeface="Simplified Arabic" pitchFamily="18" charset="-78"/>
            </a:endParaRPr>
          </a:p>
          <a:p>
            <a:pPr marL="273050" indent="184150" algn="justLow" rtl="1" eaLnBrk="0" hangingPunct="0">
              <a:buFont typeface="Wingdings" pitchFamily="2" charset="2"/>
              <a:buChar char="Ø"/>
            </a:pPr>
            <a:r>
              <a:rPr lang="ar-SA" sz="2400" dirty="0">
                <a:latin typeface="Simplified Arabic" pitchFamily="18" charset="-78"/>
                <a:cs typeface="Simplified Arabic" pitchFamily="18" charset="-78"/>
              </a:rPr>
              <a:t>تستخدم لإدخال البيانات الخام لأول </a:t>
            </a:r>
            <a:r>
              <a:rPr lang="ar-SA" sz="2400" dirty="0" smtClean="0">
                <a:latin typeface="Simplified Arabic" pitchFamily="18" charset="-78"/>
                <a:cs typeface="Simplified Arabic" pitchFamily="18" charset="-78"/>
              </a:rPr>
              <a:t>مرة</a:t>
            </a:r>
            <a:r>
              <a:rPr lang="ar-DZ" sz="2400" dirty="0" smtClean="0">
                <a:latin typeface="Simplified Arabic" pitchFamily="18" charset="-78"/>
                <a:cs typeface="Simplified Arabic" pitchFamily="18" charset="-78"/>
              </a:rPr>
              <a:t>؛</a:t>
            </a:r>
            <a:endParaRPr lang="en-US" sz="2400" dirty="0">
              <a:latin typeface="Simplified Arabic" pitchFamily="18" charset="-78"/>
              <a:cs typeface="Simplified Arabic" pitchFamily="18" charset="-78"/>
            </a:endParaRPr>
          </a:p>
          <a:p>
            <a:pPr marL="273050" indent="184150" algn="justLow" rtl="1" eaLnBrk="0" hangingPunct="0">
              <a:buFont typeface="Wingdings" pitchFamily="2" charset="2"/>
              <a:buChar char="Ø"/>
            </a:pPr>
            <a:r>
              <a:rPr lang="ar-SA" sz="2400" dirty="0">
                <a:latin typeface="Simplified Arabic" pitchFamily="18" charset="-78"/>
                <a:cs typeface="Simplified Arabic" pitchFamily="18" charset="-78"/>
              </a:rPr>
              <a:t>يمكن قراءة البيانات وتعديلها أو تغييرها من خلال المحرر من حيث التعامل مع المتغيرات وتسميتها أو تغير أسمائها وحفظها وتسمى ملفات بيانات </a:t>
            </a:r>
            <a:r>
              <a:rPr lang="en-US" sz="2400" dirty="0" smtClean="0">
                <a:latin typeface="Simplified Arabic" pitchFamily="18" charset="-78"/>
                <a:cs typeface="Simplified Arabic" pitchFamily="18" charset="-78"/>
              </a:rPr>
              <a:t>Data </a:t>
            </a:r>
            <a:r>
              <a:rPr lang="en-US" sz="2400" dirty="0">
                <a:latin typeface="Simplified Arabic" pitchFamily="18" charset="-78"/>
                <a:cs typeface="Simplified Arabic" pitchFamily="18" charset="-78"/>
              </a:rPr>
              <a:t>files </a:t>
            </a:r>
            <a:r>
              <a:rPr lang="ar-DZ" sz="2400" dirty="0" smtClean="0">
                <a:latin typeface="Simplified Arabic" pitchFamily="18" charset="-78"/>
                <a:cs typeface="Simplified Arabic" pitchFamily="18" charset="-78"/>
              </a:rPr>
              <a:t> و</a:t>
            </a:r>
            <a:r>
              <a:rPr lang="ar-SA" sz="2400" dirty="0" smtClean="0">
                <a:latin typeface="Simplified Arabic" pitchFamily="18" charset="-78"/>
                <a:cs typeface="Simplified Arabic" pitchFamily="18" charset="-78"/>
              </a:rPr>
              <a:t>لا </a:t>
            </a:r>
            <a:r>
              <a:rPr lang="ar-SA" sz="2400" dirty="0">
                <a:latin typeface="Simplified Arabic" pitchFamily="18" charset="-78"/>
                <a:cs typeface="Simplified Arabic" pitchFamily="18" charset="-78"/>
              </a:rPr>
              <a:t>يستطيع هذا الملف استخراج أي نوع من النتائج، وإنما النتائج ترسل إلى نوع آخر من الملفات وهي ملفات المخرجات.</a:t>
            </a:r>
            <a:endParaRPr lang="en-US" sz="2400" dirty="0">
              <a:latin typeface="Simplified Arabic" pitchFamily="18" charset="-78"/>
              <a:cs typeface="Simplified Arabic" pitchFamily="18" charset="-78"/>
            </a:endParaRPr>
          </a:p>
        </p:txBody>
      </p:sp>
      <p:sp>
        <p:nvSpPr>
          <p:cNvPr id="8" name="Rectangle 7"/>
          <p:cNvSpPr/>
          <p:nvPr/>
        </p:nvSpPr>
        <p:spPr>
          <a:xfrm>
            <a:off x="0" y="5572140"/>
            <a:ext cx="9144000" cy="1015663"/>
          </a:xfrm>
          <a:prstGeom prst="rect">
            <a:avLst/>
          </a:prstGeom>
          <a:solidFill>
            <a:schemeClr val="accent1">
              <a:lumMod val="50000"/>
            </a:schemeClr>
          </a:solidFill>
        </p:spPr>
        <p:txBody>
          <a:bodyPr wrap="square">
            <a:spAutoFit/>
          </a:bodyPr>
          <a:lstStyle/>
          <a:p>
            <a:pPr indent="457200" algn="justLow" rtl="1" eaLnBrk="0" hangingPunct="0">
              <a:defRPr/>
            </a:pPr>
            <a:r>
              <a:rPr lang="ar-SA" sz="2000" b="1" dirty="0">
                <a:latin typeface="Simplified Arabic" pitchFamily="18" charset="-78"/>
                <a:cs typeface="Simplified Arabic" pitchFamily="18" charset="-78"/>
              </a:rPr>
              <a:t>ملاحظة:</a:t>
            </a:r>
            <a:endParaRPr lang="en-US" sz="2000" dirty="0">
              <a:latin typeface="Simplified Arabic" pitchFamily="18" charset="-78"/>
              <a:cs typeface="Simplified Arabic" pitchFamily="18" charset="-78"/>
            </a:endParaRPr>
          </a:p>
          <a:p>
            <a:pPr indent="82550" algn="justLow" rtl="1" eaLnBrk="0" hangingPunct="0">
              <a:buFontTx/>
              <a:buChar char="•"/>
              <a:defRPr/>
            </a:pPr>
            <a:r>
              <a:rPr lang="ar-SA" sz="2000" dirty="0">
                <a:latin typeface="Simplified Arabic" pitchFamily="18" charset="-78"/>
                <a:cs typeface="Simplified Arabic" pitchFamily="18" charset="-78"/>
              </a:rPr>
              <a:t>يجب حفظ ملفات البيانات بأكثر من ملف والحفاظ عليها نظرًا لأن فقدها يؤدي إلى إعادة الإدخال كاملا .</a:t>
            </a:r>
            <a:endParaRPr lang="en-US" sz="2000" dirty="0">
              <a:latin typeface="Simplified Arabic" pitchFamily="18" charset="-78"/>
              <a:cs typeface="Simplified Arabic" pitchFamily="18" charset="-78"/>
            </a:endParaRPr>
          </a:p>
          <a:p>
            <a:pPr algn="justLow" rtl="1" eaLnBrk="0" hangingPunct="0">
              <a:buFontTx/>
              <a:buChar char="•"/>
              <a:defRPr/>
            </a:pPr>
            <a:r>
              <a:rPr lang="ar-SA" sz="2000" dirty="0">
                <a:latin typeface="Simplified Arabic" pitchFamily="18" charset="-78"/>
                <a:cs typeface="Simplified Arabic" pitchFamily="18" charset="-78"/>
              </a:rPr>
              <a:t>ملفات المخرجات لا يجب حفظها بأكثر من </a:t>
            </a:r>
            <a:r>
              <a:rPr lang="ar-SA" sz="2000" dirty="0" smtClean="0">
                <a:latin typeface="Simplified Arabic" pitchFamily="18" charset="-78"/>
                <a:cs typeface="Simplified Arabic" pitchFamily="18" charset="-78"/>
              </a:rPr>
              <a:t>ملف</a:t>
            </a:r>
            <a:r>
              <a:rPr lang="ar-DZ" sz="2000" dirty="0" smtClean="0">
                <a:latin typeface="Simplified Arabic" pitchFamily="18" charset="-78"/>
                <a:cs typeface="Simplified Arabic" pitchFamily="18" charset="-78"/>
              </a:rPr>
              <a:t> </a:t>
            </a:r>
            <a:r>
              <a:rPr lang="ar-SA" sz="2000" dirty="0" smtClean="0">
                <a:latin typeface="Simplified Arabic" pitchFamily="18" charset="-78"/>
                <a:cs typeface="Simplified Arabic" pitchFamily="18" charset="-78"/>
              </a:rPr>
              <a:t>لأن </a:t>
            </a:r>
            <a:r>
              <a:rPr lang="ar-SA" sz="2000" dirty="0">
                <a:latin typeface="Simplified Arabic" pitchFamily="18" charset="-78"/>
                <a:cs typeface="Simplified Arabic" pitchFamily="18" charset="-78"/>
              </a:rPr>
              <a:t>استرجاعها يتطلب سوى استرجاع العملية الإحصائية</a:t>
            </a:r>
            <a:r>
              <a:rPr lang="en-US" sz="2000" dirty="0">
                <a:latin typeface="Simplified Arabic" pitchFamily="18" charset="-78"/>
                <a:cs typeface="Simplified Arabic" pitchFamily="18" charset="-78"/>
              </a:rPr>
              <a:t>.</a:t>
            </a:r>
          </a:p>
        </p:txBody>
      </p:sp>
      <p:sp>
        <p:nvSpPr>
          <p:cNvPr id="9" name="Rectangle 8"/>
          <p:cNvSpPr/>
          <p:nvPr/>
        </p:nvSpPr>
        <p:spPr>
          <a:xfrm>
            <a:off x="2714612" y="500042"/>
            <a:ext cx="4004622" cy="584775"/>
          </a:xfrm>
          <a:prstGeom prst="rect">
            <a:avLst/>
          </a:prstGeom>
          <a:noFill/>
        </p:spPr>
        <p:txBody>
          <a:bodyPr wrap="none">
            <a:spAutoFit/>
          </a:bodyPr>
          <a:lstStyle/>
          <a:p>
            <a:pPr algn="ctr" rtl="1">
              <a:defRPr/>
            </a:pPr>
            <a:r>
              <a:rPr lang="ar-SA" sz="3200" b="1" dirty="0">
                <a:ln w="10541" cmpd="sng">
                  <a:solidFill>
                    <a:schemeClr val="accent1">
                      <a:shade val="88000"/>
                      <a:satMod val="110000"/>
                    </a:schemeClr>
                  </a:solidFill>
                  <a:prstDash val="solid"/>
                </a:ln>
                <a:solidFill>
                  <a:schemeClr val="bg1"/>
                </a:solidFill>
                <a:latin typeface="Simplified Arabic" pitchFamily="18" charset="-78"/>
                <a:cs typeface="Simplified Arabic" pitchFamily="18" charset="-78"/>
              </a:rPr>
              <a:t>يعتبر محرر بيانات </a:t>
            </a:r>
            <a:r>
              <a:rPr lang="fr-FR" sz="3200" b="1" dirty="0">
                <a:ln w="10541" cmpd="sng">
                  <a:solidFill>
                    <a:schemeClr val="accent1">
                      <a:shade val="88000"/>
                      <a:satMod val="110000"/>
                    </a:schemeClr>
                  </a:solidFill>
                  <a:prstDash val="solid"/>
                </a:ln>
                <a:solidFill>
                  <a:schemeClr val="bg1"/>
                </a:solidFill>
                <a:latin typeface="Simplified Arabic" pitchFamily="18" charset="-78"/>
                <a:cs typeface="Simplified Arabic" pitchFamily="18" charset="-78"/>
              </a:rPr>
              <a:t>SPSS</a:t>
            </a:r>
            <a:r>
              <a:rPr lang="ar-SA" sz="3200" b="1" dirty="0">
                <a:ln w="10541" cmpd="sng">
                  <a:solidFill>
                    <a:schemeClr val="accent1">
                      <a:shade val="88000"/>
                      <a:satMod val="110000"/>
                    </a:schemeClr>
                  </a:solidFill>
                  <a:prstDash val="solid"/>
                </a:ln>
                <a:solidFill>
                  <a:schemeClr val="bg1"/>
                </a:solidFill>
                <a:latin typeface="Simplified Arabic" pitchFamily="18" charset="-78"/>
                <a:cs typeface="Simplified Arabic" pitchFamily="18" charset="-78"/>
              </a:rPr>
              <a:t>: </a:t>
            </a:r>
            <a:endParaRPr lang="fr-FR" sz="3200" b="1" dirty="0">
              <a:ln w="10541" cmpd="sng">
                <a:solidFill>
                  <a:schemeClr val="accent1">
                    <a:shade val="88000"/>
                    <a:satMod val="110000"/>
                  </a:schemeClr>
                </a:solidFill>
                <a:prstDash val="solid"/>
              </a:ln>
              <a:solidFill>
                <a:schemeClr val="bg1"/>
              </a:solidFill>
              <a:latin typeface="Simplified Arabic" pitchFamily="18" charset="-78"/>
              <a:cs typeface="Simplified Arabic" pitchFamily="18" charset="-78"/>
            </a:endParaRPr>
          </a:p>
        </p:txBody>
      </p:sp>
    </p:spTree>
  </p:cSld>
  <p:clrMapOvr>
    <a:masterClrMapping/>
  </p:clrMapOvr>
  <p:transition spd="slow">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4282" y="0"/>
            <a:ext cx="7929618" cy="2308324"/>
          </a:xfrm>
          <a:prstGeom prst="rect">
            <a:avLst/>
          </a:prstGeom>
          <a:noFill/>
          <a:ln w="0">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rtl="1"/>
            <a:r>
              <a:rPr lang="fr-FR" sz="36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Université de </a:t>
            </a:r>
            <a:r>
              <a:rPr lang="fr-FR" sz="3600" b="1" cap="none" spc="0" dirty="0" err="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Boumerdes</a:t>
            </a:r>
            <a:endParaRPr lang="ar-DZ" sz="36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endParaRPr>
          </a:p>
          <a:p>
            <a:pPr algn="ctr" rtl="1"/>
            <a:r>
              <a:rPr lang="fr-FR" sz="36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FSEGC</a:t>
            </a:r>
            <a:endParaRPr lang="ar-DZ" sz="36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endParaRPr>
          </a:p>
          <a:p>
            <a:pPr algn="ctr"/>
            <a:r>
              <a:rPr lang="fr-FR" sz="36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Département SG Master II Management</a:t>
            </a:r>
            <a:endParaRPr lang="fr-FR" sz="36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endParaRPr>
          </a:p>
        </p:txBody>
      </p:sp>
      <p:sp>
        <p:nvSpPr>
          <p:cNvPr id="4" name="AutoShape 9"/>
          <p:cNvSpPr>
            <a:spLocks noGrp="1" noChangeArrowheads="1"/>
          </p:cNvSpPr>
          <p:nvPr>
            <p:ph type="ctrTitle"/>
          </p:nvPr>
        </p:nvSpPr>
        <p:spPr bwMode="auto">
          <a:xfrm>
            <a:off x="500034" y="2500306"/>
            <a:ext cx="8001056" cy="1928826"/>
          </a:xfrm>
          <a:prstGeom prst="roundRect">
            <a:avLst>
              <a:gd name="adj" fmla="val 27056"/>
            </a:avLst>
          </a:prstGeom>
          <a:solidFill>
            <a:schemeClr val="bg2">
              <a:lumMod val="75000"/>
            </a:schemeClr>
          </a:solidFill>
          <a:ln>
            <a:solidFill>
              <a:schemeClr val="tx1"/>
            </a:solidFill>
            <a:headEnd/>
            <a:tailEnd/>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r>
              <a:rPr lang="fr-FR" sz="4000" b="1" dirty="0" smtClean="0"/>
              <a:t>Programme de module Applications</a:t>
            </a:r>
            <a:br>
              <a:rPr lang="fr-FR" sz="4000" b="1" dirty="0" smtClean="0"/>
            </a:br>
            <a:r>
              <a:rPr lang="fr-FR" sz="4000" b="1" dirty="0" smtClean="0"/>
              <a:t>d’Informatique à la Gestion</a:t>
            </a:r>
            <a:endParaRPr lang="fr-FR" sz="4000" dirty="0"/>
          </a:p>
        </p:txBody>
      </p:sp>
      <p:sp>
        <p:nvSpPr>
          <p:cNvPr id="3" name="Sous-titre 2"/>
          <p:cNvSpPr>
            <a:spLocks noGrp="1"/>
          </p:cNvSpPr>
          <p:nvPr>
            <p:ph type="subTitle" idx="1"/>
          </p:nvPr>
        </p:nvSpPr>
        <p:spPr>
          <a:xfrm rot="10800000" flipV="1">
            <a:off x="428596" y="4643446"/>
            <a:ext cx="8143932" cy="2000264"/>
          </a:xfrm>
          <a:solidFill>
            <a:schemeClr val="bg2">
              <a:lumMod val="75000"/>
            </a:schemeClr>
          </a:solidFill>
          <a:ln>
            <a:solidFill>
              <a:schemeClr val="tx1"/>
            </a:solidFill>
          </a:ln>
        </p:spPr>
        <p:style>
          <a:lnRef idx="2">
            <a:schemeClr val="dk1"/>
          </a:lnRef>
          <a:fillRef idx="1">
            <a:schemeClr val="lt1"/>
          </a:fillRef>
          <a:effectRef idx="0">
            <a:schemeClr val="dk1"/>
          </a:effectRef>
          <a:fontRef idx="minor">
            <a:schemeClr val="dk1"/>
          </a:fontRef>
        </p:style>
        <p:txBody>
          <a:bodyPr>
            <a:normAutofit/>
          </a:bodyPr>
          <a:lstStyle/>
          <a:p>
            <a:pPr rtl="1"/>
            <a:r>
              <a:rPr lang="fr-FR" dirty="0" smtClean="0">
                <a:ln>
                  <a:solidFill>
                    <a:schemeClr val="tx1"/>
                  </a:solidFill>
                </a:ln>
                <a:solidFill>
                  <a:schemeClr val="tx1"/>
                </a:solidFill>
                <a:latin typeface="Simplified Arabic" pitchFamily="18" charset="-78"/>
                <a:cs typeface="Simplified Arabic" pitchFamily="18" charset="-78"/>
              </a:rPr>
              <a:t>Réalisé par</a:t>
            </a:r>
            <a:endParaRPr lang="ar-DZ" dirty="0" smtClean="0">
              <a:ln>
                <a:solidFill>
                  <a:schemeClr val="tx1"/>
                </a:solidFill>
              </a:ln>
              <a:solidFill>
                <a:schemeClr val="tx1"/>
              </a:solidFill>
              <a:latin typeface="Simplified Arabic" pitchFamily="18" charset="-78"/>
              <a:cs typeface="Simplified Arabic" pitchFamily="18" charset="-78"/>
            </a:endParaRPr>
          </a:p>
          <a:p>
            <a:pPr rtl="1"/>
            <a:r>
              <a:rPr lang="fr-FR" b="1" dirty="0" smtClean="0">
                <a:ln>
                  <a:solidFill>
                    <a:schemeClr val="tx1"/>
                  </a:solidFill>
                </a:ln>
                <a:solidFill>
                  <a:schemeClr val="tx1"/>
                </a:solidFill>
                <a:latin typeface="Simplified Arabic" pitchFamily="18" charset="-78"/>
                <a:cs typeface="Simplified Arabic" pitchFamily="18" charset="-78"/>
              </a:rPr>
              <a:t>Dr. ARKOUB </a:t>
            </a:r>
            <a:r>
              <a:rPr lang="fr-FR" b="1" dirty="0" err="1" smtClean="0">
                <a:ln>
                  <a:solidFill>
                    <a:schemeClr val="tx1"/>
                  </a:solidFill>
                </a:ln>
                <a:solidFill>
                  <a:schemeClr val="tx1"/>
                </a:solidFill>
                <a:latin typeface="Simplified Arabic" pitchFamily="18" charset="-78"/>
                <a:cs typeface="Simplified Arabic" pitchFamily="18" charset="-78"/>
              </a:rPr>
              <a:t>Ouali</a:t>
            </a:r>
            <a:endParaRPr lang="ar-DZ" b="1" dirty="0" smtClean="0">
              <a:ln>
                <a:solidFill>
                  <a:schemeClr val="tx1"/>
                </a:solidFill>
              </a:ln>
              <a:solidFill>
                <a:schemeClr val="tx1"/>
              </a:solidFill>
              <a:latin typeface="Simplified Arabic" pitchFamily="18" charset="-78"/>
              <a:cs typeface="Simplified Arabic" pitchFamily="18" charset="-78"/>
            </a:endParaRPr>
          </a:p>
          <a:p>
            <a:pPr rtl="1"/>
            <a:r>
              <a:rPr lang="fr-FR" sz="2600" b="1" dirty="0" smtClean="0">
                <a:ln>
                  <a:solidFill>
                    <a:schemeClr val="tx1"/>
                  </a:solidFill>
                </a:ln>
                <a:solidFill>
                  <a:schemeClr val="tx1"/>
                </a:solidFill>
                <a:latin typeface="Simplified Arabic" pitchFamily="18" charset="-78"/>
                <a:cs typeface="Simplified Arabic" pitchFamily="18" charset="-78"/>
              </a:rPr>
              <a:t>UMBB/ FSEGC</a:t>
            </a:r>
            <a:endParaRPr lang="ar-DZ" sz="2600" b="1" dirty="0" smtClean="0">
              <a:ln>
                <a:solidFill>
                  <a:schemeClr val="tx1"/>
                </a:solidFill>
              </a:ln>
              <a:solidFill>
                <a:schemeClr val="tx1"/>
              </a:solidFill>
              <a:latin typeface="Simplified Arabic" pitchFamily="18" charset="-78"/>
              <a:cs typeface="Simplified Arabic" pitchFamily="18" charset="-78"/>
            </a:endParaRPr>
          </a:p>
          <a:p>
            <a:pPr rtl="1"/>
            <a:endParaRPr lang="ar-DZ" b="1" dirty="0" smtClean="0">
              <a:ln>
                <a:solidFill>
                  <a:schemeClr val="tx1"/>
                </a:solidFill>
              </a:ln>
              <a:solidFill>
                <a:schemeClr val="tx1"/>
              </a:solidFill>
              <a:latin typeface="Simplified Arabic" pitchFamily="18" charset="-78"/>
              <a:cs typeface="Simplified Arabic" pitchFamily="18" charset="-78"/>
            </a:endParaRPr>
          </a:p>
          <a:p>
            <a:pPr rtl="1"/>
            <a:endParaRPr lang="ar-DZ" b="1" dirty="0" smtClean="0">
              <a:ln>
                <a:solidFill>
                  <a:schemeClr val="tx1"/>
                </a:solidFill>
              </a:ln>
              <a:solidFill>
                <a:schemeClr val="tx1"/>
              </a:solidFill>
              <a:latin typeface="Simplified Arabic" pitchFamily="18" charset="-78"/>
              <a:cs typeface="Simplified Arabic" pitchFamily="18"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2000"/>
                                        <p:tgtEl>
                                          <p:spTgt spid="4"/>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15" dur="2000" fill="hold"/>
                                        <p:tgtEl>
                                          <p:spTgt spid="3">
                                            <p:bg/>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571736" y="214290"/>
            <a:ext cx="4357712"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p>
            <a:pPr algn="ctr" rtl="1">
              <a:lnSpc>
                <a:spcPct val="130000"/>
              </a:lnSpc>
            </a:pPr>
            <a:r>
              <a:rPr lang="ar-DZ" sz="3600" b="1" u="sng" dirty="0" smtClean="0">
                <a:solidFill>
                  <a:srgbClr val="FFC000"/>
                </a:solidFill>
                <a:latin typeface="Times New Roman" pitchFamily="18" charset="0"/>
                <a:cs typeface="Times New Roman" pitchFamily="18" charset="0"/>
              </a:rPr>
              <a:t>واجهة برنامج </a:t>
            </a:r>
            <a:r>
              <a:rPr lang="fr-FR" sz="3600" b="1" u="sng" dirty="0" smtClean="0">
                <a:solidFill>
                  <a:srgbClr val="FFC000"/>
                </a:solidFill>
                <a:latin typeface="Times New Roman" pitchFamily="18" charset="0"/>
                <a:cs typeface="Times New Roman" pitchFamily="18" charset="0"/>
              </a:rPr>
              <a:t>SPSS</a:t>
            </a:r>
            <a:endParaRPr lang="ar-SA" sz="3600" b="1" u="sng" dirty="0">
              <a:solidFill>
                <a:srgbClr val="FFC000"/>
              </a:solidFill>
              <a:latin typeface="Times New Roman" pitchFamily="18" charset="0"/>
              <a:cs typeface="Times New Roman" pitchFamily="18" charset="0"/>
            </a:endParaRPr>
          </a:p>
        </p:txBody>
      </p:sp>
      <p:pic>
        <p:nvPicPr>
          <p:cNvPr id="92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4" y="981128"/>
            <a:ext cx="9109075" cy="566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barn(inVertical)">
                                      <p:cBhvr>
                                        <p:cTn id="12"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user\Desktop\images (16).jpg"/>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0" y="0"/>
            <a:ext cx="9144000" cy="6858000"/>
          </a:xfrm>
          <a:prstGeom prst="rect">
            <a:avLst/>
          </a:prstGeom>
          <a:solidFill>
            <a:schemeClr val="bg2">
              <a:lumMod val="75000"/>
            </a:schemeClr>
          </a:solidFill>
          <a:ln w="9525">
            <a:solidFill>
              <a:schemeClr val="tx1"/>
            </a:solidFill>
            <a:miter lim="800000"/>
            <a:headEnd/>
            <a:tailEnd/>
          </a:ln>
          <a:effectLst>
            <a:outerShdw dist="139700" dir="2700000" algn="tl" rotWithShape="0">
              <a:srgbClr val="333333">
                <a:alpha val="64999"/>
              </a:srgbClr>
            </a:outerShdw>
          </a:effectLst>
        </p:spPr>
      </p:pic>
      <p:sp>
        <p:nvSpPr>
          <p:cNvPr id="29699" name="Rectangle 1"/>
          <p:cNvSpPr>
            <a:spLocks noChangeArrowheads="1"/>
          </p:cNvSpPr>
          <p:nvPr/>
        </p:nvSpPr>
        <p:spPr bwMode="auto">
          <a:xfrm>
            <a:off x="285750" y="0"/>
            <a:ext cx="8429625" cy="830263"/>
          </a:xfrm>
          <a:prstGeom prst="rect">
            <a:avLst/>
          </a:prstGeom>
          <a:solidFill>
            <a:schemeClr val="bg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algn="ctr" rtl="1" eaLnBrk="0" hangingPunct="0"/>
            <a:r>
              <a:rPr lang="ar-SA" sz="2400" dirty="0" smtClean="0">
                <a:latin typeface="Simplified Arabic" pitchFamily="18" charset="-78"/>
                <a:cs typeface="Simplified Arabic" pitchFamily="18" charset="-78"/>
              </a:rPr>
              <a:t>إ</a:t>
            </a:r>
            <a:r>
              <a:rPr lang="ar-DZ" sz="2400" dirty="0">
                <a:latin typeface="Simplified Arabic" pitchFamily="18" charset="-78"/>
                <a:cs typeface="Simplified Arabic" pitchFamily="18" charset="-78"/>
              </a:rPr>
              <a:t>ن </a:t>
            </a:r>
            <a:r>
              <a:rPr lang="ar-DZ" sz="2400" dirty="0" smtClean="0">
                <a:latin typeface="Simplified Arabic" pitchFamily="18" charset="-78"/>
                <a:cs typeface="Simplified Arabic" pitchFamily="18" charset="-78"/>
              </a:rPr>
              <a:t>استخدام </a:t>
            </a:r>
            <a:r>
              <a:rPr lang="ar-DZ" sz="2400" dirty="0">
                <a:latin typeface="Simplified Arabic" pitchFamily="18" charset="-78"/>
                <a:cs typeface="Simplified Arabic" pitchFamily="18" charset="-78"/>
              </a:rPr>
              <a:t>برنامج </a:t>
            </a:r>
            <a:r>
              <a:rPr lang="fr-FR" sz="2400" dirty="0">
                <a:latin typeface="Simplified Arabic" pitchFamily="18" charset="-78"/>
                <a:cs typeface="Simplified Arabic" pitchFamily="18" charset="-78"/>
              </a:rPr>
              <a:t>SPSS</a:t>
            </a:r>
            <a:r>
              <a:rPr lang="ar-DZ" sz="2400" dirty="0">
                <a:latin typeface="Simplified Arabic" pitchFamily="18" charset="-78"/>
                <a:cs typeface="Simplified Arabic" pitchFamily="18" charset="-78"/>
              </a:rPr>
              <a:t> بمختلف إصدارته يعتمد على الخطوات والقواعد الأساسية المتبعة في تحليل البيانات كما يلي:</a:t>
            </a:r>
          </a:p>
        </p:txBody>
      </p:sp>
      <p:graphicFrame>
        <p:nvGraphicFramePr>
          <p:cNvPr id="4" name="Diagram 1"/>
          <p:cNvGraphicFramePr/>
          <p:nvPr/>
        </p:nvGraphicFramePr>
        <p:xfrm>
          <a:off x="0" y="857232"/>
          <a:ext cx="8715403" cy="6000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trips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descr="C:\Users\user\Desktop\images (20).jpg"/>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a:ln w="9525">
            <a:noFill/>
            <a:miter lim="800000"/>
            <a:headEnd/>
            <a:tailEnd/>
          </a:ln>
          <a:effectLst>
            <a:outerShdw dist="139700" dir="2700000" algn="tl" rotWithShape="0">
              <a:srgbClr val="333333">
                <a:alpha val="64999"/>
              </a:srgbClr>
            </a:outerShdw>
          </a:effectLst>
        </p:spPr>
      </p:pic>
      <p:pic>
        <p:nvPicPr>
          <p:cNvPr id="7" name="Picture 7" descr="C:\Users\user\Desktop\images (23).jpg"/>
          <p:cNvPicPr>
            <a:picLocks noChangeAspect="1" noChangeArrowheads="1"/>
          </p:cNvPicPr>
          <p:nvPr/>
        </p:nvPicPr>
        <p:blipFill>
          <a:blip r:embed="rId3"/>
          <a:srcRect/>
          <a:stretch>
            <a:fillRect/>
          </a:stretch>
        </p:blipFill>
        <p:spPr bwMode="auto">
          <a:xfrm>
            <a:off x="0" y="0"/>
            <a:ext cx="9144000" cy="642918"/>
          </a:xfrm>
          <a:prstGeom prst="rect">
            <a:avLst/>
          </a:prstGeom>
          <a:ln>
            <a:noFill/>
          </a:ln>
          <a:effectLst>
            <a:softEdge rad="112500"/>
          </a:effectLst>
        </p:spPr>
      </p:pic>
      <p:pic>
        <p:nvPicPr>
          <p:cNvPr id="8" name="Picture 7" descr="C:\Users\user\Desktop\images (23).jpg"/>
          <p:cNvPicPr>
            <a:picLocks noChangeAspect="1" noChangeArrowheads="1"/>
          </p:cNvPicPr>
          <p:nvPr/>
        </p:nvPicPr>
        <p:blipFill>
          <a:blip r:embed="rId3"/>
          <a:srcRect/>
          <a:stretch>
            <a:fillRect/>
          </a:stretch>
        </p:blipFill>
        <p:spPr bwMode="auto">
          <a:xfrm>
            <a:off x="0" y="6215082"/>
            <a:ext cx="9144000" cy="642918"/>
          </a:xfrm>
          <a:prstGeom prst="rect">
            <a:avLst/>
          </a:prstGeom>
          <a:ln>
            <a:noFill/>
          </a:ln>
          <a:effectLst>
            <a:softEdge rad="112500"/>
          </a:effectLst>
        </p:spPr>
      </p:pic>
      <p:graphicFrame>
        <p:nvGraphicFramePr>
          <p:cNvPr id="9" name="Diagramme 8"/>
          <p:cNvGraphicFramePr/>
          <p:nvPr/>
        </p:nvGraphicFramePr>
        <p:xfrm>
          <a:off x="0" y="1357298"/>
          <a:ext cx="9144000" cy="49292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10"/>
          <p:cNvSpPr/>
          <p:nvPr/>
        </p:nvSpPr>
        <p:spPr>
          <a:xfrm>
            <a:off x="1428728" y="500042"/>
            <a:ext cx="6293711" cy="646331"/>
          </a:xfrm>
          <a:prstGeom prst="rect">
            <a:avLst/>
          </a:prstGeom>
          <a:solidFill>
            <a:schemeClr val="bg2">
              <a:lumMod val="50000"/>
            </a:schemeClr>
          </a:solidFill>
        </p:spPr>
        <p:txBody>
          <a:bodyPr wrap="none">
            <a:spAutoFit/>
          </a:bodyPr>
          <a:lstStyle/>
          <a:p>
            <a:pPr algn="ctr">
              <a:defRPr/>
            </a:pPr>
            <a:r>
              <a:rPr lang="ar-SA" sz="3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implified Arabic" pitchFamily="18" charset="-78"/>
                <a:cs typeface="Simplified Arabic" pitchFamily="18" charset="-78"/>
              </a:rPr>
              <a:t>ملاحظات</a:t>
            </a:r>
            <a:r>
              <a:rPr lang="ar-DZ" sz="3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implified Arabic" pitchFamily="18" charset="-78"/>
                <a:cs typeface="Simplified Arabic" pitchFamily="18" charset="-78"/>
              </a:rPr>
              <a:t> وتوضيحات</a:t>
            </a:r>
            <a:r>
              <a:rPr lang="ar-SA" sz="3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implified Arabic" pitchFamily="18" charset="-78"/>
                <a:cs typeface="Simplified Arabic" pitchFamily="18" charset="-78"/>
              </a:rPr>
              <a:t> </a:t>
            </a:r>
            <a:r>
              <a:rPr lang="ar-DZ" sz="3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implified Arabic" pitchFamily="18" charset="-78"/>
                <a:cs typeface="Simplified Arabic" pitchFamily="18" charset="-78"/>
              </a:rPr>
              <a:t>هامة</a:t>
            </a:r>
            <a:r>
              <a:rPr lang="ar-SA" sz="3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implified Arabic" pitchFamily="18" charset="-78"/>
                <a:cs typeface="Simplified Arabic" pitchFamily="18" charset="-78"/>
              </a:rPr>
              <a:t> </a:t>
            </a:r>
            <a:r>
              <a:rPr lang="ar-SA" sz="3600" b="1" dirty="0">
                <a:ln w="12700">
                  <a:solidFill>
                    <a:schemeClr val="tx2">
                      <a:satMod val="155000"/>
                    </a:schemeClr>
                  </a:solidFill>
                  <a:prstDash val="solid"/>
                </a:ln>
                <a:effectLst>
                  <a:outerShdw blurRad="41275" dist="20320" dir="1800000" algn="tl" rotWithShape="0">
                    <a:srgbClr val="000000">
                      <a:alpha val="40000"/>
                    </a:srgbClr>
                  </a:outerShdw>
                </a:effectLst>
                <a:latin typeface="Simplified Arabic" pitchFamily="18" charset="-78"/>
                <a:cs typeface="Simplified Arabic" pitchFamily="18" charset="-78"/>
              </a:rPr>
              <a:t>قبل الاستخدام</a:t>
            </a:r>
            <a:endParaRPr lang="fr-FR" sz="3600" b="1" dirty="0">
              <a:ln w="12700">
                <a:solidFill>
                  <a:schemeClr val="tx2">
                    <a:satMod val="155000"/>
                  </a:schemeClr>
                </a:solidFill>
                <a:prstDash val="solid"/>
              </a:ln>
              <a:effectLst>
                <a:outerShdw blurRad="41275" dist="20320" dir="1800000" algn="tl" rotWithShape="0">
                  <a:srgbClr val="000000">
                    <a:alpha val="40000"/>
                  </a:srgbClr>
                </a:outerShdw>
              </a:effectLst>
              <a:latin typeface="Simplified Arabic" pitchFamily="18" charset="-78"/>
              <a:cs typeface="Simplified Arabic" pitchFamily="18" charset="-78"/>
            </a:endParaRPr>
          </a:p>
        </p:txBody>
      </p:sp>
    </p:spTree>
  </p:cSld>
  <p:clrMapOvr>
    <a:masterClrMapping/>
  </p:clrMapOvr>
  <p:transition spd="slow">
    <p:comb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descr="C:\Users\user\Desktop\images (20).jpg"/>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a:ln w="9525">
            <a:noFill/>
            <a:miter lim="800000"/>
            <a:headEnd/>
            <a:tailEnd/>
          </a:ln>
          <a:effectLst>
            <a:outerShdw dist="139700" dir="2700000" algn="tl" rotWithShape="0">
              <a:srgbClr val="333333">
                <a:alpha val="64999"/>
              </a:srgbClr>
            </a:outerShdw>
          </a:effectLst>
        </p:spPr>
      </p:pic>
      <p:pic>
        <p:nvPicPr>
          <p:cNvPr id="7" name="Picture 7" descr="C:\Users\user\Desktop\images (23).jpg"/>
          <p:cNvPicPr>
            <a:picLocks noChangeAspect="1" noChangeArrowheads="1"/>
          </p:cNvPicPr>
          <p:nvPr/>
        </p:nvPicPr>
        <p:blipFill>
          <a:blip r:embed="rId3"/>
          <a:srcRect/>
          <a:stretch>
            <a:fillRect/>
          </a:stretch>
        </p:blipFill>
        <p:spPr bwMode="auto">
          <a:xfrm>
            <a:off x="0" y="0"/>
            <a:ext cx="9144000" cy="642918"/>
          </a:xfrm>
          <a:prstGeom prst="rect">
            <a:avLst/>
          </a:prstGeom>
          <a:ln>
            <a:noFill/>
          </a:ln>
          <a:effectLst>
            <a:softEdge rad="112500"/>
          </a:effectLst>
        </p:spPr>
      </p:pic>
      <p:pic>
        <p:nvPicPr>
          <p:cNvPr id="8" name="Picture 7" descr="C:\Users\user\Desktop\images (23).jpg"/>
          <p:cNvPicPr>
            <a:picLocks noChangeAspect="1" noChangeArrowheads="1"/>
          </p:cNvPicPr>
          <p:nvPr/>
        </p:nvPicPr>
        <p:blipFill>
          <a:blip r:embed="rId3"/>
          <a:srcRect/>
          <a:stretch>
            <a:fillRect/>
          </a:stretch>
        </p:blipFill>
        <p:spPr bwMode="auto">
          <a:xfrm>
            <a:off x="0" y="6215082"/>
            <a:ext cx="9144000" cy="642918"/>
          </a:xfrm>
          <a:prstGeom prst="rect">
            <a:avLst/>
          </a:prstGeom>
          <a:ln>
            <a:noFill/>
          </a:ln>
          <a:effectLst>
            <a:softEdge rad="112500"/>
          </a:effectLst>
        </p:spPr>
      </p:pic>
      <p:sp>
        <p:nvSpPr>
          <p:cNvPr id="31749" name="Rectangle 8"/>
          <p:cNvSpPr>
            <a:spLocks noChangeArrowheads="1"/>
          </p:cNvSpPr>
          <p:nvPr/>
        </p:nvSpPr>
        <p:spPr bwMode="auto">
          <a:xfrm>
            <a:off x="1071563" y="4786322"/>
            <a:ext cx="7858125" cy="1384995"/>
          </a:xfrm>
          <a:prstGeom prst="rect">
            <a:avLst/>
          </a:prstGeom>
          <a:solidFill>
            <a:schemeClr val="bg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SA" sz="2800" b="1" dirty="0" smtClean="0">
                <a:latin typeface="Simplified Arabic" pitchFamily="18" charset="-78"/>
                <a:cs typeface="Simplified Arabic" pitchFamily="18" charset="-78"/>
              </a:rPr>
              <a:t>الإحصاء </a:t>
            </a:r>
            <a:r>
              <a:rPr lang="ar-SA" sz="2800" b="1" dirty="0">
                <a:latin typeface="Simplified Arabic" pitchFamily="18" charset="-78"/>
                <a:cs typeface="Simplified Arabic" pitchFamily="18" charset="-78"/>
              </a:rPr>
              <a:t>بطبيعته علم أساسي لجميع العلوم </a:t>
            </a:r>
            <a:r>
              <a:rPr lang="ar-SA" sz="2800" b="1" dirty="0" smtClean="0">
                <a:latin typeface="Simplified Arabic" pitchFamily="18" charset="-78"/>
                <a:cs typeface="Simplified Arabic" pitchFamily="18" charset="-78"/>
              </a:rPr>
              <a:t>المختلفة </a:t>
            </a:r>
            <a:r>
              <a:rPr lang="ar-SA" sz="2800" b="1" dirty="0">
                <a:latin typeface="Simplified Arabic" pitchFamily="18" charset="-78"/>
                <a:cs typeface="Simplified Arabic" pitchFamily="18" charset="-78"/>
              </a:rPr>
              <a:t>فبدون طرقه وأساليبه ونظرياته لا يستطيع أي فرع من فروع العلوم المختلفة التنبؤ والتخطيط واتخاذ القرار. </a:t>
            </a:r>
            <a:endParaRPr lang="fr-FR" sz="2800" b="1" dirty="0">
              <a:latin typeface="Simplified Arabic" pitchFamily="18" charset="-78"/>
              <a:cs typeface="Simplified Arabic" pitchFamily="18" charset="-78"/>
            </a:endParaRPr>
          </a:p>
        </p:txBody>
      </p:sp>
      <p:sp>
        <p:nvSpPr>
          <p:cNvPr id="10" name="Rectangle 9"/>
          <p:cNvSpPr/>
          <p:nvPr/>
        </p:nvSpPr>
        <p:spPr>
          <a:xfrm>
            <a:off x="285720" y="571480"/>
            <a:ext cx="8572560" cy="129266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57200" algn="ctr" rtl="1" eaLnBrk="0" hangingPunct="0">
              <a:defRPr/>
            </a:pPr>
            <a:r>
              <a:rPr lang="ar-SA" sz="2600" b="1" dirty="0">
                <a:ln w="1905"/>
                <a:solidFill>
                  <a:schemeClr val="bg1"/>
                </a:solidFill>
                <a:effectLst>
                  <a:glow rad="139700">
                    <a:schemeClr val="accent4">
                      <a:satMod val="175000"/>
                      <a:alpha val="40000"/>
                    </a:schemeClr>
                  </a:glow>
                  <a:innerShdw blurRad="69850" dist="43180" dir="5400000">
                    <a:srgbClr val="000000">
                      <a:alpha val="65000"/>
                    </a:srgbClr>
                  </a:innerShdw>
                </a:effectLst>
                <a:latin typeface="Simplified Arabic" pitchFamily="18" charset="-78"/>
                <a:cs typeface="Simplified Arabic" pitchFamily="18" charset="-78"/>
              </a:rPr>
              <a:t>وبهذا فإن الحزم الجاهزة</a:t>
            </a:r>
            <a:r>
              <a:rPr lang="fr-FR" sz="2600" b="1" dirty="0">
                <a:ln w="1905"/>
                <a:solidFill>
                  <a:schemeClr val="bg1"/>
                </a:solidFill>
                <a:effectLst>
                  <a:glow rad="139700">
                    <a:schemeClr val="accent4">
                      <a:satMod val="175000"/>
                      <a:alpha val="40000"/>
                    </a:schemeClr>
                  </a:glow>
                  <a:innerShdw blurRad="69850" dist="43180" dir="5400000">
                    <a:srgbClr val="000000">
                      <a:alpha val="65000"/>
                    </a:srgbClr>
                  </a:innerShdw>
                </a:effectLst>
                <a:latin typeface="Simplified Arabic" pitchFamily="18" charset="-78"/>
                <a:cs typeface="Simplified Arabic" pitchFamily="18" charset="-78"/>
              </a:rPr>
              <a:t> </a:t>
            </a:r>
            <a:r>
              <a:rPr lang="fr-FR" sz="2600" b="1" dirty="0" smtClean="0">
                <a:ln w="1905"/>
                <a:solidFill>
                  <a:schemeClr val="bg1"/>
                </a:solidFill>
                <a:effectLst>
                  <a:glow rad="139700">
                    <a:schemeClr val="accent4">
                      <a:satMod val="175000"/>
                      <a:alpha val="40000"/>
                    </a:schemeClr>
                  </a:glow>
                  <a:innerShdw blurRad="69850" dist="43180" dir="5400000">
                    <a:srgbClr val="000000">
                      <a:alpha val="65000"/>
                    </a:srgbClr>
                  </a:innerShdw>
                </a:effectLst>
                <a:latin typeface="Simplified Arabic" pitchFamily="18" charset="-78"/>
                <a:cs typeface="Simplified Arabic" pitchFamily="18" charset="-78"/>
              </a:rPr>
              <a:t>Packages </a:t>
            </a:r>
            <a:r>
              <a:rPr lang="ar-SA" sz="2600" b="1" dirty="0" smtClean="0">
                <a:ln w="1905"/>
                <a:solidFill>
                  <a:schemeClr val="bg1"/>
                </a:solidFill>
                <a:effectLst>
                  <a:glow rad="139700">
                    <a:schemeClr val="accent4">
                      <a:satMod val="175000"/>
                      <a:alpha val="40000"/>
                    </a:schemeClr>
                  </a:glow>
                  <a:innerShdw blurRad="69850" dist="43180" dir="5400000">
                    <a:srgbClr val="000000">
                      <a:alpha val="65000"/>
                    </a:srgbClr>
                  </a:innerShdw>
                </a:effectLst>
                <a:latin typeface="Simplified Arabic" pitchFamily="18" charset="-78"/>
                <a:cs typeface="Simplified Arabic" pitchFamily="18" charset="-78"/>
              </a:rPr>
              <a:t>التي </a:t>
            </a:r>
            <a:r>
              <a:rPr lang="ar-SA" sz="2600" b="1" dirty="0">
                <a:ln w="1905"/>
                <a:solidFill>
                  <a:schemeClr val="bg1"/>
                </a:solidFill>
                <a:effectLst>
                  <a:glow rad="139700">
                    <a:schemeClr val="accent4">
                      <a:satMod val="175000"/>
                      <a:alpha val="40000"/>
                    </a:schemeClr>
                  </a:glow>
                  <a:innerShdw blurRad="69850" dist="43180" dir="5400000">
                    <a:srgbClr val="000000">
                      <a:alpha val="65000"/>
                    </a:srgbClr>
                  </a:innerShdw>
                </a:effectLst>
                <a:latin typeface="Simplified Arabic" pitchFamily="18" charset="-78"/>
                <a:cs typeface="Simplified Arabic" pitchFamily="18" charset="-78"/>
              </a:rPr>
              <a:t>أعدت كتطبيقات </a:t>
            </a:r>
            <a:r>
              <a:rPr lang="ar-SA" sz="2600" b="1" dirty="0" smtClean="0">
                <a:ln w="1905"/>
                <a:solidFill>
                  <a:schemeClr val="bg1"/>
                </a:solidFill>
                <a:effectLst>
                  <a:glow rad="139700">
                    <a:schemeClr val="accent4">
                      <a:satMod val="175000"/>
                      <a:alpha val="40000"/>
                    </a:schemeClr>
                  </a:glow>
                  <a:innerShdw blurRad="69850" dist="43180" dir="5400000">
                    <a:srgbClr val="000000">
                      <a:alpha val="65000"/>
                    </a:srgbClr>
                  </a:innerShdw>
                </a:effectLst>
                <a:latin typeface="Simplified Arabic" pitchFamily="18" charset="-78"/>
                <a:cs typeface="Simplified Arabic" pitchFamily="18" charset="-78"/>
              </a:rPr>
              <a:t>في </a:t>
            </a:r>
            <a:r>
              <a:rPr lang="ar-SA" sz="2600" b="1" dirty="0">
                <a:ln w="1905"/>
                <a:solidFill>
                  <a:schemeClr val="bg1"/>
                </a:solidFill>
                <a:effectLst>
                  <a:glow rad="139700">
                    <a:schemeClr val="accent4">
                      <a:satMod val="175000"/>
                      <a:alpha val="40000"/>
                    </a:schemeClr>
                  </a:glow>
                  <a:innerShdw blurRad="69850" dist="43180" dir="5400000">
                    <a:srgbClr val="000000">
                      <a:alpha val="65000"/>
                    </a:srgbClr>
                  </a:innerShdw>
                </a:effectLst>
                <a:latin typeface="Simplified Arabic" pitchFamily="18" charset="-78"/>
                <a:cs typeface="Simplified Arabic" pitchFamily="18" charset="-78"/>
              </a:rPr>
              <a:t>مجالات العلوم </a:t>
            </a:r>
            <a:r>
              <a:rPr lang="ar-SA" sz="2600" b="1" dirty="0" smtClean="0">
                <a:ln w="1905"/>
                <a:solidFill>
                  <a:schemeClr val="bg1"/>
                </a:solidFill>
                <a:effectLst>
                  <a:glow rad="139700">
                    <a:schemeClr val="accent4">
                      <a:satMod val="175000"/>
                      <a:alpha val="40000"/>
                    </a:schemeClr>
                  </a:glow>
                  <a:innerShdw blurRad="69850" dist="43180" dir="5400000">
                    <a:srgbClr val="000000">
                      <a:alpha val="65000"/>
                    </a:srgbClr>
                  </a:innerShdw>
                </a:effectLst>
                <a:latin typeface="Simplified Arabic" pitchFamily="18" charset="-78"/>
                <a:cs typeface="Simplified Arabic" pitchFamily="18" charset="-78"/>
              </a:rPr>
              <a:t>المختلفة: الطبية، الهندسية، </a:t>
            </a:r>
            <a:r>
              <a:rPr lang="ar-SA" sz="2600" b="1" dirty="0">
                <a:ln w="1905"/>
                <a:solidFill>
                  <a:schemeClr val="bg1"/>
                </a:solidFill>
                <a:effectLst>
                  <a:glow rad="139700">
                    <a:schemeClr val="accent4">
                      <a:satMod val="175000"/>
                      <a:alpha val="40000"/>
                    </a:schemeClr>
                  </a:glow>
                  <a:innerShdw blurRad="69850" dist="43180" dir="5400000">
                    <a:srgbClr val="000000">
                      <a:alpha val="65000"/>
                    </a:srgbClr>
                  </a:innerShdw>
                </a:effectLst>
                <a:latin typeface="Simplified Arabic" pitchFamily="18" charset="-78"/>
                <a:cs typeface="Simplified Arabic" pitchFamily="18" charset="-78"/>
              </a:rPr>
              <a:t>الرياضية</a:t>
            </a:r>
            <a:r>
              <a:rPr lang="ar-SA" sz="2600" b="1" dirty="0" smtClean="0">
                <a:ln w="1905"/>
                <a:solidFill>
                  <a:schemeClr val="bg1"/>
                </a:solidFill>
                <a:effectLst>
                  <a:glow rad="139700">
                    <a:schemeClr val="accent4">
                      <a:satMod val="175000"/>
                      <a:alpha val="40000"/>
                    </a:schemeClr>
                  </a:glow>
                  <a:innerShdw blurRad="69850" dist="43180" dir="5400000">
                    <a:srgbClr val="000000">
                      <a:alpha val="65000"/>
                    </a:srgbClr>
                  </a:innerShdw>
                </a:effectLst>
                <a:latin typeface="Simplified Arabic" pitchFamily="18" charset="-78"/>
                <a:cs typeface="Simplified Arabic" pitchFamily="18" charset="-78"/>
              </a:rPr>
              <a:t>،</a:t>
            </a:r>
            <a:r>
              <a:rPr lang="ar-DZ" sz="2600" b="1" dirty="0" smtClean="0">
                <a:ln w="1905"/>
                <a:solidFill>
                  <a:schemeClr val="bg1"/>
                </a:solidFill>
                <a:effectLst>
                  <a:glow rad="139700">
                    <a:schemeClr val="accent4">
                      <a:satMod val="175000"/>
                      <a:alpha val="40000"/>
                    </a:schemeClr>
                  </a:glow>
                  <a:innerShdw blurRad="69850" dist="43180" dir="5400000">
                    <a:srgbClr val="000000">
                      <a:alpha val="65000"/>
                    </a:srgbClr>
                  </a:innerShdw>
                </a:effectLst>
                <a:latin typeface="Simplified Arabic" pitchFamily="18" charset="-78"/>
                <a:cs typeface="Simplified Arabic" pitchFamily="18" charset="-78"/>
              </a:rPr>
              <a:t> الفيزيائية، الاقتصادية،</a:t>
            </a:r>
            <a:r>
              <a:rPr lang="ar-SA" sz="2600" b="1" dirty="0" smtClean="0">
                <a:ln w="1905"/>
                <a:solidFill>
                  <a:schemeClr val="bg1"/>
                </a:solidFill>
                <a:effectLst>
                  <a:glow rad="139700">
                    <a:schemeClr val="accent4">
                      <a:satMod val="175000"/>
                      <a:alpha val="40000"/>
                    </a:schemeClr>
                  </a:glow>
                  <a:innerShdw blurRad="69850" dist="43180" dir="5400000">
                    <a:srgbClr val="000000">
                      <a:alpha val="65000"/>
                    </a:srgbClr>
                  </a:innerShdw>
                </a:effectLst>
                <a:latin typeface="Simplified Arabic" pitchFamily="18" charset="-78"/>
                <a:cs typeface="Simplified Arabic" pitchFamily="18" charset="-78"/>
              </a:rPr>
              <a:t> </a:t>
            </a:r>
            <a:r>
              <a:rPr lang="ar-SA" sz="2600" b="1" dirty="0">
                <a:ln w="1905"/>
                <a:solidFill>
                  <a:schemeClr val="bg1"/>
                </a:solidFill>
                <a:effectLst>
                  <a:glow rad="139700">
                    <a:schemeClr val="accent4">
                      <a:satMod val="175000"/>
                      <a:alpha val="40000"/>
                    </a:schemeClr>
                  </a:glow>
                  <a:innerShdw blurRad="69850" dist="43180" dir="5400000">
                    <a:srgbClr val="000000">
                      <a:alpha val="65000"/>
                    </a:srgbClr>
                  </a:innerShdw>
                </a:effectLst>
                <a:latin typeface="Simplified Arabic" pitchFamily="18" charset="-78"/>
                <a:cs typeface="Simplified Arabic" pitchFamily="18" charset="-78"/>
              </a:rPr>
              <a:t>الاجتماعية</a:t>
            </a:r>
            <a:r>
              <a:rPr lang="ar-SA" sz="2600" b="1" dirty="0" smtClean="0">
                <a:ln w="1905"/>
                <a:solidFill>
                  <a:schemeClr val="bg1"/>
                </a:solidFill>
                <a:effectLst>
                  <a:glow rad="139700">
                    <a:schemeClr val="accent4">
                      <a:satMod val="175000"/>
                      <a:alpha val="40000"/>
                    </a:schemeClr>
                  </a:glow>
                  <a:innerShdw blurRad="69850" dist="43180" dir="5400000">
                    <a:srgbClr val="000000">
                      <a:alpha val="65000"/>
                    </a:srgbClr>
                  </a:innerShdw>
                </a:effectLst>
                <a:latin typeface="Simplified Arabic" pitchFamily="18" charset="-78"/>
                <a:cs typeface="Simplified Arabic" pitchFamily="18" charset="-78"/>
              </a:rPr>
              <a:t>،</a:t>
            </a:r>
            <a:r>
              <a:rPr lang="ar-DZ" sz="2600" b="1" dirty="0" smtClean="0">
                <a:ln w="1905"/>
                <a:solidFill>
                  <a:schemeClr val="bg1"/>
                </a:solidFill>
                <a:effectLst>
                  <a:glow rad="139700">
                    <a:schemeClr val="accent4">
                      <a:satMod val="175000"/>
                      <a:alpha val="40000"/>
                    </a:schemeClr>
                  </a:glow>
                  <a:innerShdw blurRad="69850" dist="43180" dir="5400000">
                    <a:srgbClr val="000000">
                      <a:alpha val="65000"/>
                    </a:srgbClr>
                  </a:innerShdw>
                </a:effectLst>
                <a:latin typeface="Simplified Arabic" pitchFamily="18" charset="-78"/>
                <a:cs typeface="Simplified Arabic" pitchFamily="18" charset="-78"/>
              </a:rPr>
              <a:t>.</a:t>
            </a:r>
            <a:r>
              <a:rPr lang="ar-SA" sz="2600" b="1" dirty="0" smtClean="0">
                <a:ln w="1905"/>
                <a:solidFill>
                  <a:schemeClr val="bg1"/>
                </a:solidFill>
                <a:effectLst>
                  <a:glow rad="139700">
                    <a:schemeClr val="accent4">
                      <a:satMod val="175000"/>
                      <a:alpha val="40000"/>
                    </a:schemeClr>
                  </a:glow>
                  <a:innerShdw blurRad="69850" dist="43180" dir="5400000">
                    <a:srgbClr val="000000">
                      <a:alpha val="65000"/>
                    </a:srgbClr>
                  </a:innerShdw>
                </a:effectLst>
                <a:latin typeface="Simplified Arabic" pitchFamily="18" charset="-78"/>
                <a:cs typeface="Simplified Arabic" pitchFamily="18" charset="-78"/>
              </a:rPr>
              <a:t>..</a:t>
            </a:r>
            <a:r>
              <a:rPr lang="ar-DZ" sz="2600" b="1" dirty="0">
                <a:ln w="1905"/>
                <a:solidFill>
                  <a:schemeClr val="bg1"/>
                </a:solidFill>
                <a:effectLst>
                  <a:glow rad="139700">
                    <a:schemeClr val="accent4">
                      <a:satMod val="175000"/>
                      <a:alpha val="40000"/>
                    </a:schemeClr>
                  </a:glow>
                  <a:innerShdw blurRad="69850" dist="43180" dir="5400000">
                    <a:srgbClr val="000000">
                      <a:alpha val="65000"/>
                    </a:srgbClr>
                  </a:innerShdw>
                </a:effectLst>
                <a:latin typeface="Simplified Arabic" pitchFamily="18" charset="-78"/>
                <a:cs typeface="Simplified Arabic" pitchFamily="18" charset="-78"/>
              </a:rPr>
              <a:t>:</a:t>
            </a:r>
          </a:p>
        </p:txBody>
      </p:sp>
      <p:sp>
        <p:nvSpPr>
          <p:cNvPr id="11" name="Rectangle à coins arrondis 10"/>
          <p:cNvSpPr/>
          <p:nvPr/>
        </p:nvSpPr>
        <p:spPr>
          <a:xfrm>
            <a:off x="500034" y="1928802"/>
            <a:ext cx="7286676" cy="928694"/>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rtl="1">
              <a:defRPr/>
            </a:pPr>
            <a:r>
              <a:rPr lang="ar-SA" sz="2800" b="1" dirty="0">
                <a:latin typeface="Simplified Arabic" pitchFamily="18" charset="-78"/>
                <a:cs typeface="Simplified Arabic" pitchFamily="18" charset="-78"/>
              </a:rPr>
              <a:t>تعتبر من أهم ما عرف حديثا </a:t>
            </a:r>
            <a:r>
              <a:rPr lang="ar-SA" sz="2800" b="1" dirty="0" smtClean="0">
                <a:latin typeface="Simplified Arabic" pitchFamily="18" charset="-78"/>
                <a:cs typeface="Simplified Arabic" pitchFamily="18" charset="-78"/>
              </a:rPr>
              <a:t>كوسيلة </a:t>
            </a:r>
            <a:r>
              <a:rPr lang="ar-SA" sz="2800" b="1" dirty="0">
                <a:latin typeface="Simplified Arabic" pitchFamily="18" charset="-78"/>
                <a:cs typeface="Simplified Arabic" pitchFamily="18" charset="-78"/>
              </a:rPr>
              <a:t>لحل أغلب المشاكل</a:t>
            </a:r>
            <a:endParaRPr lang="fr-FR" sz="2800" b="1" dirty="0">
              <a:latin typeface="Simplified Arabic" pitchFamily="18" charset="-78"/>
              <a:cs typeface="Simplified Arabic" pitchFamily="18" charset="-78"/>
            </a:endParaRPr>
          </a:p>
        </p:txBody>
      </p:sp>
      <p:sp>
        <p:nvSpPr>
          <p:cNvPr id="13" name="Rectangle à coins arrondis 12"/>
          <p:cNvSpPr/>
          <p:nvPr/>
        </p:nvSpPr>
        <p:spPr>
          <a:xfrm>
            <a:off x="500034" y="3143248"/>
            <a:ext cx="7286676" cy="114300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rtl="1">
              <a:defRPr/>
            </a:pPr>
            <a:r>
              <a:rPr lang="ar-SA" sz="2800" b="1" dirty="0">
                <a:latin typeface="Simplified Arabic" pitchFamily="18" charset="-78"/>
                <a:cs typeface="Simplified Arabic" pitchFamily="18" charset="-78"/>
              </a:rPr>
              <a:t>ساعدت على سرعة ودقة وقدرة </a:t>
            </a:r>
            <a:r>
              <a:rPr lang="ar-SA" sz="2800" b="1" dirty="0" smtClean="0">
                <a:latin typeface="Simplified Arabic" pitchFamily="18" charset="-78"/>
                <a:cs typeface="Simplified Arabic" pitchFamily="18" charset="-78"/>
              </a:rPr>
              <a:t>متخذي </a:t>
            </a:r>
            <a:r>
              <a:rPr lang="ar-SA" sz="2800" b="1" dirty="0">
                <a:latin typeface="Simplified Arabic" pitchFamily="18" charset="-78"/>
                <a:cs typeface="Simplified Arabic" pitchFamily="18" charset="-78"/>
              </a:rPr>
              <a:t>القرار مما أدى</a:t>
            </a:r>
            <a:endParaRPr lang="ar-DZ" sz="2800" b="1" dirty="0">
              <a:latin typeface="Simplified Arabic" pitchFamily="18" charset="-78"/>
              <a:cs typeface="Simplified Arabic" pitchFamily="18" charset="-78"/>
            </a:endParaRPr>
          </a:p>
          <a:p>
            <a:pPr algn="ctr" rtl="1">
              <a:defRPr/>
            </a:pPr>
            <a:r>
              <a:rPr lang="ar-SA" sz="2800" b="1" dirty="0">
                <a:latin typeface="Simplified Arabic" pitchFamily="18" charset="-78"/>
                <a:cs typeface="Simplified Arabic" pitchFamily="18" charset="-78"/>
              </a:rPr>
              <a:t> </a:t>
            </a:r>
            <a:r>
              <a:rPr lang="ar-SA" sz="2800" b="1" dirty="0" smtClean="0">
                <a:latin typeface="Simplified Arabic" pitchFamily="18" charset="-78"/>
                <a:cs typeface="Simplified Arabic" pitchFamily="18" charset="-78"/>
              </a:rPr>
              <a:t>إلى </a:t>
            </a:r>
            <a:r>
              <a:rPr lang="ar-SA" sz="2800" b="1" dirty="0">
                <a:latin typeface="Simplified Arabic" pitchFamily="18" charset="-78"/>
                <a:cs typeface="Simplified Arabic" pitchFamily="18" charset="-78"/>
              </a:rPr>
              <a:t>تطور هائل ومذهل </a:t>
            </a:r>
            <a:r>
              <a:rPr lang="ar-SA" sz="2800" b="1" dirty="0" smtClean="0">
                <a:latin typeface="Simplified Arabic" pitchFamily="18" charset="-78"/>
                <a:cs typeface="Simplified Arabic" pitchFamily="18" charset="-78"/>
              </a:rPr>
              <a:t>في </a:t>
            </a:r>
            <a:r>
              <a:rPr lang="ar-SA" sz="2800" b="1" dirty="0">
                <a:latin typeface="Simplified Arabic" pitchFamily="18" charset="-78"/>
                <a:cs typeface="Simplified Arabic" pitchFamily="18" charset="-78"/>
              </a:rPr>
              <a:t>جميع التخصصات</a:t>
            </a:r>
            <a:endParaRPr lang="fr-FR" sz="2800" b="1" dirty="0">
              <a:latin typeface="Simplified Arabic" pitchFamily="18" charset="-78"/>
              <a:cs typeface="Simplified Arabic" pitchFamily="18" charset="-78"/>
            </a:endParaRPr>
          </a:p>
        </p:txBody>
      </p:sp>
      <p:sp>
        <p:nvSpPr>
          <p:cNvPr id="14" name="Flèche gauche 13"/>
          <p:cNvSpPr/>
          <p:nvPr/>
        </p:nvSpPr>
        <p:spPr>
          <a:xfrm>
            <a:off x="8072462" y="2143116"/>
            <a:ext cx="785818" cy="428628"/>
          </a:xfrm>
          <a:prstGeom prst="lef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fr-FR"/>
          </a:p>
        </p:txBody>
      </p:sp>
      <p:sp>
        <p:nvSpPr>
          <p:cNvPr id="15" name="Flèche gauche 14"/>
          <p:cNvSpPr/>
          <p:nvPr/>
        </p:nvSpPr>
        <p:spPr>
          <a:xfrm>
            <a:off x="8072462" y="3357562"/>
            <a:ext cx="785818" cy="428628"/>
          </a:xfrm>
          <a:prstGeom prst="lef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fr-FR"/>
          </a:p>
        </p:txBody>
      </p:sp>
    </p:spTree>
  </p:cSld>
  <p:clrMapOvr>
    <a:masterClrMapping/>
  </p:clrMapOvr>
  <p:transition spd="slow">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user\Desktop\images (20).jpg"/>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a:ln w="9525">
            <a:noFill/>
            <a:miter lim="800000"/>
            <a:headEnd/>
            <a:tailEnd/>
          </a:ln>
          <a:effectLst>
            <a:outerShdw dist="139700" dir="2700000" algn="tl" rotWithShape="0">
              <a:srgbClr val="333333">
                <a:alpha val="64999"/>
              </a:srgbClr>
            </a:outerShdw>
          </a:effectLst>
        </p:spPr>
      </p:pic>
      <p:sp>
        <p:nvSpPr>
          <p:cNvPr id="32771" name="Rectangle 1"/>
          <p:cNvSpPr>
            <a:spLocks noChangeArrowheads="1"/>
          </p:cNvSpPr>
          <p:nvPr/>
        </p:nvSpPr>
        <p:spPr bwMode="auto">
          <a:xfrm>
            <a:off x="285720" y="571480"/>
            <a:ext cx="8501062" cy="1815882"/>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algn="justLow" rtl="1" eaLnBrk="0" hangingPunct="0"/>
            <a:r>
              <a:rPr lang="ar-SA" sz="2800" dirty="0">
                <a:latin typeface="Simplified Arabic" pitchFamily="18" charset="-78"/>
                <a:cs typeface="Simplified Arabic" pitchFamily="18" charset="-78"/>
              </a:rPr>
              <a:t>تعتمد جميع البرامج التي تعمل تحت نظام </a:t>
            </a:r>
            <a:r>
              <a:rPr lang="fr-FR" sz="2800" dirty="0" smtClean="0">
                <a:latin typeface="Simplified Arabic" pitchFamily="18" charset="-78"/>
                <a:cs typeface="Simplified Arabic" pitchFamily="18" charset="-78"/>
              </a:rPr>
              <a:t>Windows</a:t>
            </a:r>
            <a:r>
              <a:rPr lang="ar-SA" sz="2800" dirty="0" smtClean="0">
                <a:latin typeface="Simplified Arabic" pitchFamily="18" charset="-78"/>
                <a:cs typeface="Simplified Arabic" pitchFamily="18" charset="-78"/>
              </a:rPr>
              <a:t> على </a:t>
            </a:r>
            <a:r>
              <a:rPr lang="ar-SA" sz="2800" dirty="0">
                <a:latin typeface="Simplified Arabic" pitchFamily="18" charset="-78"/>
                <a:cs typeface="Simplified Arabic" pitchFamily="18" charset="-78"/>
              </a:rPr>
              <a:t>مجموعة من القوائم التي يمكن من خلالها القيام بجميع العمليات </a:t>
            </a:r>
            <a:r>
              <a:rPr lang="ar-SA" sz="2800" dirty="0" smtClean="0">
                <a:latin typeface="Simplified Arabic" pitchFamily="18" charset="-78"/>
                <a:cs typeface="Simplified Arabic" pitchFamily="18" charset="-78"/>
              </a:rPr>
              <a:t>المطلوبة </a:t>
            </a:r>
            <a:r>
              <a:rPr lang="ar-SA" sz="2800" dirty="0">
                <a:latin typeface="Simplified Arabic" pitchFamily="18" charset="-78"/>
                <a:cs typeface="Simplified Arabic" pitchFamily="18" charset="-78"/>
              </a:rPr>
              <a:t>من البرنامج</a:t>
            </a:r>
            <a:r>
              <a:rPr lang="en-US" sz="2800" dirty="0">
                <a:latin typeface="Simplified Arabic" pitchFamily="18" charset="-78"/>
                <a:cs typeface="Simplified Arabic" pitchFamily="18" charset="-78"/>
              </a:rPr>
              <a:t>. </a:t>
            </a:r>
          </a:p>
          <a:p>
            <a:pPr indent="457200" algn="justLow" rtl="1" eaLnBrk="0" hangingPunct="0"/>
            <a:r>
              <a:rPr lang="ar-SA" sz="2800" dirty="0">
                <a:latin typeface="Simplified Arabic" pitchFamily="18" charset="-78"/>
                <a:cs typeface="Simplified Arabic" pitchFamily="18" charset="-78"/>
              </a:rPr>
              <a:t>يوجد في </a:t>
            </a:r>
            <a:r>
              <a:rPr lang="ar-SA" sz="2800" dirty="0" smtClean="0">
                <a:latin typeface="Simplified Arabic" pitchFamily="18" charset="-78"/>
                <a:cs typeface="Simplified Arabic" pitchFamily="18" charset="-78"/>
              </a:rPr>
              <a:t>برنامج</a:t>
            </a:r>
            <a:r>
              <a:rPr lang="en-US" sz="2800" dirty="0" smtClean="0">
                <a:latin typeface="Simplified Arabic" pitchFamily="18" charset="-78"/>
                <a:cs typeface="Simplified Arabic" pitchFamily="18" charset="-78"/>
              </a:rPr>
              <a:t> </a:t>
            </a:r>
            <a:r>
              <a:rPr lang="en-US" sz="2800" dirty="0">
                <a:latin typeface="Simplified Arabic" pitchFamily="18" charset="-78"/>
                <a:cs typeface="Simplified Arabic" pitchFamily="18" charset="-78"/>
              </a:rPr>
              <a:t>SPSS </a:t>
            </a:r>
            <a:r>
              <a:rPr lang="ar-DZ" sz="2800" dirty="0" smtClean="0">
                <a:latin typeface="Simplified Arabic" pitchFamily="18" charset="-78"/>
                <a:cs typeface="Simplified Arabic" pitchFamily="18" charset="-78"/>
              </a:rPr>
              <a:t>بجميع إصدارات </a:t>
            </a:r>
            <a:r>
              <a:rPr lang="ar-SA" sz="2800" dirty="0" smtClean="0">
                <a:latin typeface="Simplified Arabic" pitchFamily="18" charset="-78"/>
                <a:cs typeface="Simplified Arabic" pitchFamily="18" charset="-78"/>
              </a:rPr>
              <a:t>قوائم </a:t>
            </a:r>
            <a:r>
              <a:rPr lang="ar-SA" sz="2800" dirty="0">
                <a:latin typeface="Simplified Arabic" pitchFamily="18" charset="-78"/>
                <a:cs typeface="Simplified Arabic" pitchFamily="18" charset="-78"/>
              </a:rPr>
              <a:t>رئيسة هي</a:t>
            </a:r>
            <a:r>
              <a:rPr lang="en-US" sz="2800" dirty="0">
                <a:latin typeface="Simplified Arabic" pitchFamily="18" charset="-78"/>
                <a:cs typeface="Simplified Arabic" pitchFamily="18" charset="-78"/>
              </a:rPr>
              <a:t>:</a:t>
            </a:r>
          </a:p>
        </p:txBody>
      </p:sp>
      <p:pic>
        <p:nvPicPr>
          <p:cNvPr id="32772" name="Picture 637"/>
          <p:cNvPicPr>
            <a:picLocks noChangeAspect="1" noChangeArrowheads="1"/>
          </p:cNvPicPr>
          <p:nvPr/>
        </p:nvPicPr>
        <p:blipFill>
          <a:blip r:embed="rId3">
            <a:extLst>
              <a:ext uri="{28A0092B-C50C-407E-A947-70E740481C1C}">
                <a14:useLocalDpi xmlns:a14="http://schemas.microsoft.com/office/drawing/2010/main" val="0"/>
              </a:ext>
            </a:extLst>
          </a:blip>
          <a:srcRect b="93234"/>
          <a:stretch>
            <a:fillRect/>
          </a:stretch>
        </p:blipFill>
        <p:spPr bwMode="auto">
          <a:xfrm>
            <a:off x="428596" y="2357430"/>
            <a:ext cx="83581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Users\user\Desktop\images (23).jpg"/>
          <p:cNvPicPr>
            <a:picLocks noChangeAspect="1" noChangeArrowheads="1"/>
          </p:cNvPicPr>
          <p:nvPr/>
        </p:nvPicPr>
        <p:blipFill>
          <a:blip r:embed="rId4"/>
          <a:srcRect/>
          <a:stretch>
            <a:fillRect/>
          </a:stretch>
        </p:blipFill>
        <p:spPr bwMode="auto">
          <a:xfrm>
            <a:off x="0" y="6215082"/>
            <a:ext cx="9144000" cy="642918"/>
          </a:xfrm>
          <a:prstGeom prst="rect">
            <a:avLst/>
          </a:prstGeom>
          <a:ln>
            <a:noFill/>
          </a:ln>
          <a:effectLst>
            <a:softEdge rad="112500"/>
          </a:effectLst>
        </p:spPr>
      </p:pic>
      <p:sp>
        <p:nvSpPr>
          <p:cNvPr id="9" name="Rectangle 8"/>
          <p:cNvSpPr/>
          <p:nvPr/>
        </p:nvSpPr>
        <p:spPr>
          <a:xfrm>
            <a:off x="1928794" y="0"/>
            <a:ext cx="5012911" cy="64633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defRPr/>
            </a:pPr>
            <a:r>
              <a:rPr lang="ar-SA" sz="3600" b="1" cap="all" dirty="0">
                <a:ln w="0"/>
                <a:solidFill>
                  <a:srgbClr val="FFFF00"/>
                </a:solidFill>
                <a:effectLst>
                  <a:reflection blurRad="12700" stA="50000" endPos="50000" dist="5000" dir="5400000" sy="-100000" rotWithShape="0"/>
                </a:effectLst>
                <a:latin typeface="Simplified Arabic" pitchFamily="18" charset="-78"/>
                <a:cs typeface="Calibri" pitchFamily="34" charset="0"/>
              </a:rPr>
              <a:t>القوائم الرئيسة لبرنامج </a:t>
            </a:r>
            <a:r>
              <a:rPr lang="en-US" sz="3600" b="1" cap="all" dirty="0">
                <a:ln w="0"/>
                <a:solidFill>
                  <a:srgbClr val="FFFF00"/>
                </a:solidFill>
                <a:effectLst>
                  <a:reflection blurRad="12700" stA="50000" endPos="50000" dist="5000" dir="5400000" sy="-100000" rotWithShape="0"/>
                </a:effectLst>
                <a:latin typeface="Simplified Arabic" pitchFamily="18" charset="-78"/>
                <a:cs typeface="Calibri" pitchFamily="34" charset="0"/>
              </a:rPr>
              <a:t>SPSS</a:t>
            </a:r>
            <a:r>
              <a:rPr lang="ar-SA" sz="3600" b="1" cap="all" dirty="0">
                <a:ln w="0"/>
                <a:solidFill>
                  <a:srgbClr val="FFFF00"/>
                </a:solidFill>
                <a:effectLst>
                  <a:reflection blurRad="12700" stA="50000" endPos="50000" dist="5000" dir="5400000" sy="-100000" rotWithShape="0"/>
                </a:effectLst>
                <a:latin typeface="Simplified Arabic" pitchFamily="18" charset="-78"/>
                <a:cs typeface="Calibri" pitchFamily="34" charset="0"/>
              </a:rPr>
              <a:t>:</a:t>
            </a:r>
            <a:endParaRPr lang="fr-FR" sz="3600" b="1" cap="all" dirty="0">
              <a:ln w="0"/>
              <a:solidFill>
                <a:srgbClr val="FFFF00"/>
              </a:solidFill>
              <a:effectLst>
                <a:reflection blurRad="12700" stA="50000" endPos="50000" dist="5000" dir="5400000" sy="-100000" rotWithShape="0"/>
              </a:effectLst>
            </a:endParaRPr>
          </a:p>
        </p:txBody>
      </p:sp>
      <p:sp>
        <p:nvSpPr>
          <p:cNvPr id="10" name="Flèche vers le haut 9"/>
          <p:cNvSpPr/>
          <p:nvPr/>
        </p:nvSpPr>
        <p:spPr>
          <a:xfrm rot="20022827">
            <a:off x="674123" y="3137575"/>
            <a:ext cx="428625" cy="56367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à coins arrondis 10"/>
          <p:cNvSpPr/>
          <p:nvPr/>
        </p:nvSpPr>
        <p:spPr>
          <a:xfrm>
            <a:off x="0" y="3714752"/>
            <a:ext cx="9144000" cy="2571768"/>
          </a:xfrm>
          <a:prstGeom prst="roundRect">
            <a:avLst/>
          </a:prstGeom>
          <a:solidFill>
            <a:schemeClr val="bg2">
              <a:lumMod val="50000"/>
            </a:schemeClr>
          </a:solidFill>
        </p:spPr>
        <p:style>
          <a:lnRef idx="1">
            <a:schemeClr val="accent4"/>
          </a:lnRef>
          <a:fillRef idx="2">
            <a:schemeClr val="accent4"/>
          </a:fillRef>
          <a:effectRef idx="1">
            <a:schemeClr val="accent4"/>
          </a:effectRef>
          <a:fontRef idx="minor">
            <a:schemeClr val="dk1"/>
          </a:fontRef>
        </p:style>
        <p:txBody>
          <a:bodyPr anchor="ctr"/>
          <a:lstStyle/>
          <a:p>
            <a:pPr indent="457200" algn="justLow" rtl="1" eaLnBrk="0" hangingPunct="0">
              <a:defRPr/>
            </a:pPr>
            <a:r>
              <a:rPr lang="ar-SA" sz="2800" dirty="0">
                <a:solidFill>
                  <a:schemeClr val="tx1"/>
                </a:solidFill>
                <a:latin typeface="Simplified Arabic" pitchFamily="18" charset="-78"/>
                <a:cs typeface="Simplified Arabic" pitchFamily="18" charset="-78"/>
              </a:rPr>
              <a:t>الهدف الرئيسي من</a:t>
            </a:r>
            <a:r>
              <a:rPr lang="ar-DZ" sz="2800" dirty="0">
                <a:solidFill>
                  <a:schemeClr val="tx1"/>
                </a:solidFill>
                <a:latin typeface="Simplified Arabic" pitchFamily="18" charset="-78"/>
                <a:cs typeface="Simplified Arabic" pitchFamily="18" charset="-78"/>
              </a:rPr>
              <a:t>ها </a:t>
            </a:r>
            <a:r>
              <a:rPr lang="ar-SA" sz="2800" dirty="0">
                <a:solidFill>
                  <a:schemeClr val="tx1"/>
                </a:solidFill>
                <a:latin typeface="Simplified Arabic" pitchFamily="18" charset="-78"/>
                <a:cs typeface="Simplified Arabic" pitchFamily="18" charset="-78"/>
              </a:rPr>
              <a:t>هو التحكم بالملفات، وذلك عن طريق</a:t>
            </a:r>
            <a:r>
              <a:rPr lang="ar-DZ" sz="2800" dirty="0">
                <a:solidFill>
                  <a:schemeClr val="tx1"/>
                </a:solidFill>
                <a:latin typeface="Simplified Arabic" pitchFamily="18" charset="-78"/>
                <a:cs typeface="Simplified Arabic" pitchFamily="18" charset="-78"/>
              </a:rPr>
              <a:t>:</a:t>
            </a:r>
          </a:p>
          <a:p>
            <a:pPr indent="457200" algn="justLow" rtl="1" eaLnBrk="0" hangingPunct="0">
              <a:buFont typeface="Wingdings" pitchFamily="2" charset="2"/>
              <a:buChar char="Ø"/>
              <a:defRPr/>
            </a:pPr>
            <a:r>
              <a:rPr lang="ar-SA" sz="2800" dirty="0">
                <a:solidFill>
                  <a:schemeClr val="tx1"/>
                </a:solidFill>
                <a:latin typeface="Simplified Arabic" pitchFamily="18" charset="-78"/>
                <a:cs typeface="Simplified Arabic" pitchFamily="18" charset="-78"/>
              </a:rPr>
              <a:t>إنشاء ملف وتخزينه</a:t>
            </a:r>
            <a:r>
              <a:rPr lang="ar-DZ" sz="2800" dirty="0">
                <a:solidFill>
                  <a:schemeClr val="tx1"/>
                </a:solidFill>
                <a:latin typeface="Simplified Arabic" pitchFamily="18" charset="-78"/>
                <a:cs typeface="Simplified Arabic" pitchFamily="18" charset="-78"/>
              </a:rPr>
              <a:t>،</a:t>
            </a:r>
            <a:r>
              <a:rPr lang="ar-SA" sz="2800" dirty="0">
                <a:solidFill>
                  <a:schemeClr val="tx1"/>
                </a:solidFill>
                <a:latin typeface="Simplified Arabic" pitchFamily="18" charset="-78"/>
                <a:cs typeface="Simplified Arabic" pitchFamily="18" charset="-78"/>
              </a:rPr>
              <a:t> </a:t>
            </a:r>
            <a:endParaRPr lang="ar-DZ" sz="2800" dirty="0">
              <a:solidFill>
                <a:schemeClr val="tx1"/>
              </a:solidFill>
              <a:latin typeface="Simplified Arabic" pitchFamily="18" charset="-78"/>
              <a:cs typeface="Simplified Arabic" pitchFamily="18" charset="-78"/>
            </a:endParaRPr>
          </a:p>
          <a:p>
            <a:pPr indent="457200" algn="justLow" rtl="1" eaLnBrk="0" hangingPunct="0">
              <a:buFont typeface="Wingdings" pitchFamily="2" charset="2"/>
              <a:buChar char="Ø"/>
              <a:defRPr/>
            </a:pPr>
            <a:r>
              <a:rPr lang="ar-DZ" sz="2800" dirty="0">
                <a:solidFill>
                  <a:schemeClr val="tx1"/>
                </a:solidFill>
                <a:latin typeface="Simplified Arabic" pitchFamily="18" charset="-78"/>
                <a:cs typeface="Simplified Arabic" pitchFamily="18" charset="-78"/>
              </a:rPr>
              <a:t>أ</a:t>
            </a:r>
            <a:r>
              <a:rPr lang="ar-SA" sz="2800" dirty="0">
                <a:solidFill>
                  <a:schemeClr val="tx1"/>
                </a:solidFill>
                <a:latin typeface="Simplified Arabic" pitchFamily="18" charset="-78"/>
                <a:cs typeface="Simplified Arabic" pitchFamily="18" charset="-78"/>
              </a:rPr>
              <a:t>و فتح ملف مخزن مسبقا،</a:t>
            </a:r>
            <a:endParaRPr lang="ar-DZ" sz="2800" dirty="0">
              <a:solidFill>
                <a:schemeClr val="tx1"/>
              </a:solidFill>
              <a:latin typeface="Simplified Arabic" pitchFamily="18" charset="-78"/>
              <a:cs typeface="Simplified Arabic" pitchFamily="18" charset="-78"/>
            </a:endParaRPr>
          </a:p>
          <a:p>
            <a:pPr indent="457200" algn="justLow" rtl="1" eaLnBrk="0" hangingPunct="0">
              <a:buFont typeface="Wingdings" pitchFamily="2" charset="2"/>
              <a:buChar char="Ø"/>
              <a:defRPr/>
            </a:pPr>
            <a:r>
              <a:rPr lang="ar-SA" sz="2800" dirty="0">
                <a:solidFill>
                  <a:schemeClr val="tx1"/>
                </a:solidFill>
                <a:latin typeface="Simplified Arabic" pitchFamily="18" charset="-78"/>
                <a:cs typeface="Simplified Arabic" pitchFamily="18" charset="-78"/>
              </a:rPr>
              <a:t> أو عرض معلومات عن ملف أو طباعة ملف. </a:t>
            </a:r>
            <a:endParaRPr lang="ar-DZ" sz="2800" dirty="0">
              <a:solidFill>
                <a:schemeClr val="tx1"/>
              </a:solidFill>
              <a:latin typeface="Simplified Arabic" pitchFamily="18" charset="-78"/>
              <a:cs typeface="Simplified Arabic" pitchFamily="18" charset="-78"/>
            </a:endParaRPr>
          </a:p>
          <a:p>
            <a:pPr indent="457200" algn="justLow" rtl="1" eaLnBrk="0" hangingPunct="0">
              <a:defRPr/>
            </a:pPr>
            <a:r>
              <a:rPr lang="ar-SA" sz="2800" dirty="0">
                <a:solidFill>
                  <a:schemeClr val="tx1"/>
                </a:solidFill>
                <a:latin typeface="Simplified Arabic" pitchFamily="18" charset="-78"/>
                <a:cs typeface="Simplified Arabic" pitchFamily="18" charset="-78"/>
              </a:rPr>
              <a:t> كما تعرض قائمة بآخر الملفات التي تم استخدامها، إضافة إلى إمكانية الخروج من البرنامج أي إغلاقه.</a:t>
            </a:r>
          </a:p>
        </p:txBody>
      </p:sp>
      <p:sp>
        <p:nvSpPr>
          <p:cNvPr id="12" name="Rectangle 11"/>
          <p:cNvSpPr/>
          <p:nvPr/>
        </p:nvSpPr>
        <p:spPr>
          <a:xfrm>
            <a:off x="1928794" y="3143248"/>
            <a:ext cx="5678157" cy="52322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1">
              <a:defRPr/>
            </a:pPr>
            <a:r>
              <a:rPr lang="ar-SA" sz="2800" b="1" cap="all" dirty="0">
                <a:ln/>
                <a:solidFill>
                  <a:schemeClr val="bg1"/>
                </a:solidFill>
                <a:effectLst>
                  <a:glow rad="228600">
                    <a:schemeClr val="accent3">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Simplified Arabic" pitchFamily="18" charset="-78"/>
                <a:cs typeface="Simplified Arabic" pitchFamily="18" charset="-78"/>
              </a:rPr>
              <a:t>1-قائمة الملف </a:t>
            </a:r>
            <a:r>
              <a:rPr lang="en-US" sz="2800" b="1" cap="all" dirty="0">
                <a:ln/>
                <a:solidFill>
                  <a:schemeClr val="bg1"/>
                </a:solidFill>
                <a:effectLst>
                  <a:glow rad="228600">
                    <a:schemeClr val="accent3">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Simplified Arabic" pitchFamily="18" charset="-78"/>
                <a:cs typeface="Simplified Arabic" pitchFamily="18" charset="-78"/>
              </a:rPr>
              <a:t> File Menu</a:t>
            </a:r>
            <a:r>
              <a:rPr lang="ar-SA" sz="2800" b="1" cap="all" dirty="0">
                <a:ln/>
                <a:solidFill>
                  <a:schemeClr val="bg1"/>
                </a:solidFill>
                <a:effectLst>
                  <a:glow rad="228600">
                    <a:schemeClr val="accent3">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Simplified Arabic" pitchFamily="18" charset="-78"/>
                <a:cs typeface="Simplified Arabic" pitchFamily="18" charset="-78"/>
              </a:rPr>
              <a:t>- </a:t>
            </a:r>
            <a:r>
              <a:rPr lang="fr-FR" sz="2800" b="1" cap="all" dirty="0">
                <a:ln/>
                <a:solidFill>
                  <a:schemeClr val="bg1"/>
                </a:solidFill>
                <a:effectLst>
                  <a:glow rad="228600">
                    <a:schemeClr val="accent3">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Simplified Arabic" pitchFamily="18" charset="-78"/>
                <a:cs typeface="Simplified Arabic" pitchFamily="18" charset="-78"/>
              </a:rPr>
              <a:t>Fichier</a:t>
            </a:r>
            <a:r>
              <a:rPr lang="ar-DZ" sz="2800" b="1" cap="all" dirty="0">
                <a:ln/>
                <a:solidFill>
                  <a:schemeClr val="bg1"/>
                </a:solidFill>
                <a:effectLst>
                  <a:glow rad="228600">
                    <a:schemeClr val="accent3">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Simplified Arabic" pitchFamily="18" charset="-78"/>
                <a:cs typeface="Simplified Arabic" pitchFamily="18" charset="-78"/>
              </a:rPr>
              <a:t>:</a:t>
            </a:r>
            <a:endParaRPr lang="fr-FR" sz="2800" b="1" cap="all" dirty="0">
              <a:ln/>
              <a:solidFill>
                <a:schemeClr val="bg1"/>
              </a:solidFill>
              <a:effectLst>
                <a:glow rad="228600">
                  <a:schemeClr val="accent3">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Simplified Arabic" pitchFamily="18" charset="-78"/>
              <a:cs typeface="Simplified Arabic" pitchFamily="18" charset="-78"/>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user\Desktop\images (20).jpg"/>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a:ln w="9525">
            <a:noFill/>
            <a:miter lim="800000"/>
            <a:headEnd/>
            <a:tailEnd/>
          </a:ln>
          <a:effectLst>
            <a:outerShdw dist="139700" dir="2700000" algn="tl" rotWithShape="0">
              <a:srgbClr val="333333">
                <a:alpha val="64999"/>
              </a:srgbClr>
            </a:outerShdw>
          </a:effectLst>
        </p:spPr>
      </p:pic>
      <p:pic>
        <p:nvPicPr>
          <p:cNvPr id="33795" name="Picture 637"/>
          <p:cNvPicPr>
            <a:picLocks noChangeAspect="1" noChangeArrowheads="1"/>
          </p:cNvPicPr>
          <p:nvPr/>
        </p:nvPicPr>
        <p:blipFill>
          <a:blip r:embed="rId3">
            <a:extLst>
              <a:ext uri="{28A0092B-C50C-407E-A947-70E740481C1C}">
                <a14:useLocalDpi xmlns:a14="http://schemas.microsoft.com/office/drawing/2010/main" val="0"/>
              </a:ext>
            </a:extLst>
          </a:blip>
          <a:srcRect b="93234"/>
          <a:stretch>
            <a:fillRect/>
          </a:stretch>
        </p:blipFill>
        <p:spPr bwMode="auto">
          <a:xfrm>
            <a:off x="357188" y="642938"/>
            <a:ext cx="835818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Users\user\Desktop\images (23).jpg"/>
          <p:cNvPicPr>
            <a:picLocks noChangeAspect="1" noChangeArrowheads="1"/>
          </p:cNvPicPr>
          <p:nvPr/>
        </p:nvPicPr>
        <p:blipFill>
          <a:blip r:embed="rId4"/>
          <a:srcRect/>
          <a:stretch>
            <a:fillRect/>
          </a:stretch>
        </p:blipFill>
        <p:spPr bwMode="auto">
          <a:xfrm>
            <a:off x="0" y="6215082"/>
            <a:ext cx="9144000" cy="642918"/>
          </a:xfrm>
          <a:prstGeom prst="rect">
            <a:avLst/>
          </a:prstGeom>
          <a:ln>
            <a:noFill/>
          </a:ln>
          <a:effectLst>
            <a:softEdge rad="112500"/>
          </a:effectLst>
        </p:spPr>
      </p:pic>
      <p:sp>
        <p:nvSpPr>
          <p:cNvPr id="10" name="Flèche vers le haut 9"/>
          <p:cNvSpPr/>
          <p:nvPr/>
        </p:nvSpPr>
        <p:spPr>
          <a:xfrm rot="20022827">
            <a:off x="1057275" y="1498600"/>
            <a:ext cx="314325" cy="9794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à coins arrondis 10"/>
          <p:cNvSpPr/>
          <p:nvPr/>
        </p:nvSpPr>
        <p:spPr>
          <a:xfrm>
            <a:off x="571472" y="2357430"/>
            <a:ext cx="8286808" cy="1857388"/>
          </a:xfrm>
          <a:prstGeom prst="roundRect">
            <a:avLst/>
          </a:prstGeom>
          <a:solidFill>
            <a:schemeClr val="bg2">
              <a:lumMod val="50000"/>
            </a:schemeClr>
          </a:solidFill>
        </p:spPr>
        <p:style>
          <a:lnRef idx="1">
            <a:schemeClr val="accent4"/>
          </a:lnRef>
          <a:fillRef idx="2">
            <a:schemeClr val="accent4"/>
          </a:fillRef>
          <a:effectRef idx="1">
            <a:schemeClr val="accent4"/>
          </a:effectRef>
          <a:fontRef idx="minor">
            <a:schemeClr val="dk1"/>
          </a:fontRef>
        </p:style>
        <p:txBody>
          <a:bodyPr anchor="ctr"/>
          <a:lstStyle/>
          <a:p>
            <a:pPr indent="457200" algn="justLow" rtl="1" eaLnBrk="0" hangingPunct="0">
              <a:defRPr/>
            </a:pPr>
            <a:r>
              <a:rPr lang="ar-SA" sz="3200" dirty="0">
                <a:solidFill>
                  <a:schemeClr val="tx1"/>
                </a:solidFill>
                <a:latin typeface="Simplified Arabic" pitchFamily="18" charset="-78"/>
                <a:cs typeface="Simplified Arabic" pitchFamily="18" charset="-78"/>
              </a:rPr>
              <a:t>تستخدم هذه القائمة لعمليات التعديل في البيانات مثل</a:t>
            </a:r>
            <a:r>
              <a:rPr lang="ar-DZ" sz="3200" dirty="0">
                <a:solidFill>
                  <a:schemeClr val="tx1"/>
                </a:solidFill>
                <a:latin typeface="Simplified Arabic" pitchFamily="18" charset="-78"/>
                <a:cs typeface="Simplified Arabic" pitchFamily="18" charset="-78"/>
              </a:rPr>
              <a:t>:</a:t>
            </a:r>
          </a:p>
          <a:p>
            <a:pPr indent="457200" algn="justLow" rtl="1" eaLnBrk="0" hangingPunct="0">
              <a:buFont typeface="Wingdings" pitchFamily="2" charset="2"/>
              <a:buChar char="Ø"/>
              <a:defRPr/>
            </a:pPr>
            <a:r>
              <a:rPr lang="ar-SA" sz="3200" dirty="0">
                <a:solidFill>
                  <a:schemeClr val="tx1"/>
                </a:solidFill>
                <a:latin typeface="Simplified Arabic" pitchFamily="18" charset="-78"/>
                <a:cs typeface="Simplified Arabic" pitchFamily="18" charset="-78"/>
              </a:rPr>
              <a:t> النسخ القص اللصق أي نقل البيانات من مكان لآخر،</a:t>
            </a:r>
            <a:endParaRPr lang="ar-DZ" sz="3200" dirty="0">
              <a:solidFill>
                <a:schemeClr val="tx1"/>
              </a:solidFill>
              <a:latin typeface="Simplified Arabic" pitchFamily="18" charset="-78"/>
              <a:cs typeface="Simplified Arabic" pitchFamily="18" charset="-78"/>
            </a:endParaRPr>
          </a:p>
          <a:p>
            <a:pPr indent="457200" algn="justLow" rtl="1" eaLnBrk="0" hangingPunct="0">
              <a:buFont typeface="Wingdings" pitchFamily="2" charset="2"/>
              <a:buChar char="Ø"/>
              <a:defRPr/>
            </a:pPr>
            <a:r>
              <a:rPr lang="ar-SA" sz="3200" dirty="0">
                <a:solidFill>
                  <a:schemeClr val="tx1"/>
                </a:solidFill>
                <a:latin typeface="Simplified Arabic" pitchFamily="18" charset="-78"/>
                <a:cs typeface="Simplified Arabic" pitchFamily="18" charset="-78"/>
              </a:rPr>
              <a:t> وعمليات البحث عن متغيرات.</a:t>
            </a:r>
          </a:p>
        </p:txBody>
      </p:sp>
      <p:sp>
        <p:nvSpPr>
          <p:cNvPr id="13" name="Rectangle 12"/>
          <p:cNvSpPr/>
          <p:nvPr/>
        </p:nvSpPr>
        <p:spPr>
          <a:xfrm>
            <a:off x="2428860" y="1714488"/>
            <a:ext cx="5777544"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defRPr/>
            </a:pPr>
            <a:r>
              <a:rPr lang="ar-DZ" sz="2800" b="1" cap="all" dirty="0">
                <a:ln w="0"/>
                <a:solidFill>
                  <a:schemeClr val="bg1"/>
                </a:solidFill>
                <a:effectLst>
                  <a:glow rad="139700">
                    <a:schemeClr val="accent4">
                      <a:satMod val="175000"/>
                      <a:alpha val="40000"/>
                    </a:schemeClr>
                  </a:glow>
                  <a:reflection blurRad="12700" stA="50000" endPos="50000" dist="5000" dir="5400000" sy="-100000" rotWithShape="0"/>
                </a:effectLst>
                <a:latin typeface="Simplified Arabic" pitchFamily="18" charset="-78"/>
                <a:cs typeface="Simplified Arabic" pitchFamily="18" charset="-78"/>
              </a:rPr>
              <a:t>2</a:t>
            </a:r>
            <a:r>
              <a:rPr lang="ar-SA" sz="2800" b="1" cap="all" dirty="0">
                <a:ln w="0"/>
                <a:solidFill>
                  <a:schemeClr val="bg1"/>
                </a:solidFill>
                <a:effectLst>
                  <a:glow rad="139700">
                    <a:schemeClr val="accent4">
                      <a:satMod val="175000"/>
                      <a:alpha val="40000"/>
                    </a:schemeClr>
                  </a:glow>
                  <a:reflection blurRad="12700" stA="50000" endPos="50000" dist="5000" dir="5400000" sy="-100000" rotWithShape="0"/>
                </a:effectLst>
                <a:latin typeface="Simplified Arabic" pitchFamily="18" charset="-78"/>
                <a:cs typeface="Simplified Arabic" pitchFamily="18" charset="-78"/>
              </a:rPr>
              <a:t>-قائمة التحرير</a:t>
            </a:r>
            <a:r>
              <a:rPr lang="en-US" sz="2800" b="1" cap="all" dirty="0">
                <a:ln w="0"/>
                <a:solidFill>
                  <a:schemeClr val="bg1"/>
                </a:solidFill>
                <a:effectLst>
                  <a:glow rad="139700">
                    <a:schemeClr val="accent4">
                      <a:satMod val="175000"/>
                      <a:alpha val="40000"/>
                    </a:schemeClr>
                  </a:glow>
                  <a:reflection blurRad="12700" stA="50000" endPos="50000" dist="5000" dir="5400000" sy="-100000" rotWithShape="0"/>
                </a:effectLst>
                <a:latin typeface="Simplified Arabic" pitchFamily="18" charset="-78"/>
                <a:cs typeface="Simplified Arabic" pitchFamily="18" charset="-78"/>
              </a:rPr>
              <a:t> Edit menu</a:t>
            </a:r>
            <a:r>
              <a:rPr lang="ar-SA" sz="2800" b="1" cap="all" dirty="0">
                <a:ln w="0"/>
                <a:solidFill>
                  <a:schemeClr val="bg1"/>
                </a:solidFill>
                <a:effectLst>
                  <a:glow rad="139700">
                    <a:schemeClr val="accent4">
                      <a:satMod val="175000"/>
                      <a:alpha val="40000"/>
                    </a:schemeClr>
                  </a:glow>
                  <a:reflection blurRad="12700" stA="50000" endPos="50000" dist="5000" dir="5400000" sy="-100000" rotWithShape="0"/>
                </a:effectLst>
                <a:latin typeface="Simplified Arabic" pitchFamily="18" charset="-78"/>
                <a:cs typeface="Simplified Arabic" pitchFamily="18" charset="-78"/>
              </a:rPr>
              <a:t>- </a:t>
            </a:r>
            <a:r>
              <a:rPr lang="fr-FR" sz="2800" b="1" cap="all" dirty="0">
                <a:ln w="0"/>
                <a:solidFill>
                  <a:schemeClr val="bg1"/>
                </a:solidFill>
                <a:effectLst>
                  <a:glow rad="139700">
                    <a:schemeClr val="accent4">
                      <a:satMod val="175000"/>
                      <a:alpha val="40000"/>
                    </a:schemeClr>
                  </a:glow>
                  <a:reflection blurRad="12700" stA="50000" endPos="50000" dist="5000" dir="5400000" sy="-100000" rotWithShape="0"/>
                </a:effectLst>
                <a:latin typeface="Simplified Arabic" pitchFamily="18" charset="-78"/>
                <a:cs typeface="Simplified Arabic" pitchFamily="18" charset="-78"/>
              </a:rPr>
              <a:t>Edition</a:t>
            </a:r>
            <a:r>
              <a:rPr lang="ar-DZ" sz="2800" b="1" cap="all" dirty="0">
                <a:ln w="0"/>
                <a:solidFill>
                  <a:schemeClr val="bg1"/>
                </a:solidFill>
                <a:effectLst>
                  <a:glow rad="139700">
                    <a:schemeClr val="accent4">
                      <a:satMod val="175000"/>
                      <a:alpha val="40000"/>
                    </a:schemeClr>
                  </a:glow>
                  <a:reflection blurRad="12700" stA="50000" endPos="50000" dist="5000" dir="5400000" sy="-100000" rotWithShape="0"/>
                </a:effectLst>
                <a:latin typeface="Simplified Arabic" pitchFamily="18" charset="-78"/>
                <a:cs typeface="Simplified Arabic" pitchFamily="18" charset="-78"/>
              </a:rPr>
              <a:t>:</a:t>
            </a:r>
            <a:endParaRPr lang="fr-FR" sz="2800" b="1" cap="all" dirty="0">
              <a:ln w="0"/>
              <a:solidFill>
                <a:schemeClr val="bg1"/>
              </a:solidFill>
              <a:effectLst>
                <a:glow rad="139700">
                  <a:schemeClr val="accent4">
                    <a:satMod val="175000"/>
                    <a:alpha val="40000"/>
                  </a:schemeClr>
                </a:glow>
                <a:reflection blurRad="12700" stA="50000" endPos="50000" dist="5000" dir="5400000" sy="-100000" rotWithShape="0"/>
              </a:effectLst>
              <a:latin typeface="Simplified Arabic" pitchFamily="18" charset="-78"/>
              <a:cs typeface="Simplified Arabic" pitchFamily="18" charset="-78"/>
            </a:endParaRPr>
          </a:p>
        </p:txBody>
      </p:sp>
    </p:spTree>
  </p:cSld>
  <p:clrMapOvr>
    <a:masterClrMapping/>
  </p:clrMapOvr>
  <p:transition spd="slow">
    <p:zoom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user\Desktop\images (20).jpg"/>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a:ln w="9525">
            <a:noFill/>
            <a:miter lim="800000"/>
            <a:headEnd/>
            <a:tailEnd/>
          </a:ln>
          <a:effectLst>
            <a:outerShdw dist="139700" dir="2700000" algn="tl" rotWithShape="0">
              <a:srgbClr val="333333">
                <a:alpha val="64999"/>
              </a:srgbClr>
            </a:outerShdw>
          </a:effectLst>
        </p:spPr>
      </p:pic>
      <p:pic>
        <p:nvPicPr>
          <p:cNvPr id="34819" name="Picture 637"/>
          <p:cNvPicPr>
            <a:picLocks noChangeAspect="1" noChangeArrowheads="1"/>
          </p:cNvPicPr>
          <p:nvPr/>
        </p:nvPicPr>
        <p:blipFill>
          <a:blip r:embed="rId3">
            <a:extLst>
              <a:ext uri="{28A0092B-C50C-407E-A947-70E740481C1C}">
                <a14:useLocalDpi xmlns:a14="http://schemas.microsoft.com/office/drawing/2010/main" val="0"/>
              </a:ext>
            </a:extLst>
          </a:blip>
          <a:srcRect b="93234"/>
          <a:stretch>
            <a:fillRect/>
          </a:stretch>
        </p:blipFill>
        <p:spPr bwMode="auto">
          <a:xfrm>
            <a:off x="428625" y="0"/>
            <a:ext cx="83581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Users\user\Desktop\images (23).jpg"/>
          <p:cNvPicPr>
            <a:picLocks noChangeAspect="1" noChangeArrowheads="1"/>
          </p:cNvPicPr>
          <p:nvPr/>
        </p:nvPicPr>
        <p:blipFill>
          <a:blip r:embed="rId4"/>
          <a:srcRect/>
          <a:stretch>
            <a:fillRect/>
          </a:stretch>
        </p:blipFill>
        <p:spPr bwMode="auto">
          <a:xfrm>
            <a:off x="0" y="6215082"/>
            <a:ext cx="9144000" cy="642918"/>
          </a:xfrm>
          <a:prstGeom prst="rect">
            <a:avLst/>
          </a:prstGeom>
          <a:ln>
            <a:noFill/>
          </a:ln>
          <a:effectLst>
            <a:softEdge rad="112500"/>
          </a:effectLst>
        </p:spPr>
      </p:pic>
      <p:sp>
        <p:nvSpPr>
          <p:cNvPr id="11" name="Rectangle à coins arrondis 10"/>
          <p:cNvSpPr/>
          <p:nvPr/>
        </p:nvSpPr>
        <p:spPr>
          <a:xfrm>
            <a:off x="285720" y="2071678"/>
            <a:ext cx="4286280" cy="3714776"/>
          </a:xfrm>
          <a:prstGeom prst="roundRect">
            <a:avLst/>
          </a:prstGeom>
          <a:solidFill>
            <a:schemeClr val="bg2">
              <a:lumMod val="50000"/>
            </a:schemeClr>
          </a:solidFill>
        </p:spPr>
        <p:style>
          <a:lnRef idx="1">
            <a:schemeClr val="accent4"/>
          </a:lnRef>
          <a:fillRef idx="2">
            <a:schemeClr val="accent4"/>
          </a:fillRef>
          <a:effectRef idx="1">
            <a:schemeClr val="accent4"/>
          </a:effectRef>
          <a:fontRef idx="minor">
            <a:schemeClr val="dk1"/>
          </a:fontRef>
        </p:style>
        <p:txBody>
          <a:bodyPr anchor="ctr"/>
          <a:lstStyle/>
          <a:p>
            <a:pPr indent="457200" algn="justLow" rtl="1" eaLnBrk="0" hangingPunct="0">
              <a:defRPr/>
            </a:pPr>
            <a:r>
              <a:rPr lang="ar-SA" sz="2400" dirty="0" smtClean="0">
                <a:solidFill>
                  <a:schemeClr val="tx1"/>
                </a:solidFill>
                <a:latin typeface="Simplified Arabic" pitchFamily="18" charset="-78"/>
                <a:cs typeface="Simplified Arabic" pitchFamily="18" charset="-78"/>
              </a:rPr>
              <a:t>يمكن باستخدام</a:t>
            </a:r>
            <a:r>
              <a:rPr lang="ar-DZ" sz="2400" dirty="0" smtClean="0">
                <a:solidFill>
                  <a:schemeClr val="tx1"/>
                </a:solidFill>
                <a:latin typeface="Simplified Arabic" pitchFamily="18" charset="-78"/>
                <a:cs typeface="Simplified Arabic" pitchFamily="18" charset="-78"/>
              </a:rPr>
              <a:t>ها:</a:t>
            </a:r>
          </a:p>
          <a:p>
            <a:pPr algn="justLow" rtl="1" eaLnBrk="0" hangingPunct="0">
              <a:buFont typeface="Wingdings" pitchFamily="2" charset="2"/>
              <a:buChar char="Ø"/>
              <a:defRPr/>
            </a:pPr>
            <a:r>
              <a:rPr lang="ar-SA" sz="2400" dirty="0" smtClean="0">
                <a:solidFill>
                  <a:schemeClr val="tx1"/>
                </a:solidFill>
                <a:latin typeface="Simplified Arabic" pitchFamily="18" charset="-78"/>
                <a:cs typeface="Simplified Arabic" pitchFamily="18" charset="-78"/>
              </a:rPr>
              <a:t> </a:t>
            </a:r>
            <a:r>
              <a:rPr lang="ar-DZ" sz="2400" dirty="0" smtClean="0">
                <a:solidFill>
                  <a:schemeClr val="tx1"/>
                </a:solidFill>
                <a:latin typeface="Simplified Arabic" pitchFamily="18" charset="-78"/>
                <a:cs typeface="Simplified Arabic" pitchFamily="18" charset="-78"/>
              </a:rPr>
              <a:t>ل</a:t>
            </a:r>
            <a:r>
              <a:rPr lang="ar-SA" sz="2400" dirty="0" smtClean="0">
                <a:solidFill>
                  <a:schemeClr val="tx1"/>
                </a:solidFill>
                <a:latin typeface="Simplified Arabic" pitchFamily="18" charset="-78"/>
                <a:cs typeface="Simplified Arabic" pitchFamily="18" charset="-78"/>
              </a:rPr>
              <a:t>عرض </a:t>
            </a:r>
            <a:r>
              <a:rPr lang="ar-DZ" sz="2400" dirty="0" smtClean="0">
                <a:solidFill>
                  <a:schemeClr val="tx1"/>
                </a:solidFill>
                <a:latin typeface="Simplified Arabic" pitchFamily="18" charset="-78"/>
                <a:cs typeface="Simplified Arabic" pitchFamily="18" charset="-78"/>
              </a:rPr>
              <a:t>و </a:t>
            </a:r>
            <a:r>
              <a:rPr lang="ar-DZ" sz="2400" dirty="0" err="1" smtClean="0">
                <a:solidFill>
                  <a:schemeClr val="tx1"/>
                </a:solidFill>
                <a:latin typeface="Simplified Arabic" pitchFamily="18" charset="-78"/>
                <a:cs typeface="Simplified Arabic" pitchFamily="18" charset="-78"/>
              </a:rPr>
              <a:t>إ</a:t>
            </a:r>
            <a:r>
              <a:rPr lang="ar-SA" sz="2400" dirty="0" smtClean="0">
                <a:solidFill>
                  <a:schemeClr val="tx1"/>
                </a:solidFill>
                <a:latin typeface="Simplified Arabic" pitchFamily="18" charset="-78"/>
                <a:cs typeface="Simplified Arabic" pitchFamily="18" charset="-78"/>
              </a:rPr>
              <a:t>خفاء شريط الأدوات الأيقونات المختصرة المناسبة التي يمكن استخدامها بدلا من القوائم، </a:t>
            </a:r>
            <a:endParaRPr lang="ar-DZ" sz="2400" dirty="0" smtClean="0">
              <a:solidFill>
                <a:schemeClr val="tx1"/>
              </a:solidFill>
              <a:latin typeface="Simplified Arabic" pitchFamily="18" charset="-78"/>
              <a:cs typeface="Simplified Arabic" pitchFamily="18" charset="-78"/>
            </a:endParaRPr>
          </a:p>
          <a:p>
            <a:pPr algn="justLow" rtl="1" eaLnBrk="0" hangingPunct="0">
              <a:buFont typeface="Wingdings" pitchFamily="2" charset="2"/>
              <a:buChar char="Ø"/>
              <a:defRPr/>
            </a:pPr>
            <a:r>
              <a:rPr lang="ar-SA" sz="2400" dirty="0" smtClean="0">
                <a:solidFill>
                  <a:schemeClr val="tx1"/>
                </a:solidFill>
                <a:latin typeface="Simplified Arabic" pitchFamily="18" charset="-78"/>
                <a:cs typeface="Simplified Arabic" pitchFamily="18" charset="-78"/>
              </a:rPr>
              <a:t>إخفاء خطوط الشبكة </a:t>
            </a:r>
            <a:r>
              <a:rPr lang="ar-DZ" sz="2400" dirty="0" smtClean="0">
                <a:solidFill>
                  <a:schemeClr val="tx1"/>
                </a:solidFill>
                <a:latin typeface="Simplified Arabic" pitchFamily="18" charset="-78"/>
                <a:cs typeface="Simplified Arabic" pitchFamily="18" charset="-78"/>
              </a:rPr>
              <a:t>(</a:t>
            </a:r>
            <a:r>
              <a:rPr lang="en-US" sz="2400" dirty="0" smtClean="0">
                <a:solidFill>
                  <a:schemeClr val="tx1"/>
                </a:solidFill>
                <a:latin typeface="Simplified Arabic" pitchFamily="18" charset="-78"/>
                <a:cs typeface="Simplified Arabic" pitchFamily="18" charset="-78"/>
              </a:rPr>
              <a:t>Grid Lines</a:t>
            </a:r>
            <a:r>
              <a:rPr lang="ar-DZ" sz="2400" dirty="0" smtClean="0">
                <a:solidFill>
                  <a:schemeClr val="tx1"/>
                </a:solidFill>
                <a:latin typeface="Simplified Arabic" pitchFamily="18" charset="-78"/>
                <a:cs typeface="Simplified Arabic" pitchFamily="18" charset="-78"/>
              </a:rPr>
              <a:t>) </a:t>
            </a:r>
            <a:r>
              <a:rPr lang="ar-SA" sz="2400" dirty="0" smtClean="0">
                <a:solidFill>
                  <a:schemeClr val="tx1"/>
                </a:solidFill>
                <a:latin typeface="Simplified Arabic" pitchFamily="18" charset="-78"/>
                <a:cs typeface="Simplified Arabic" pitchFamily="18" charset="-78"/>
              </a:rPr>
              <a:t>في شاشة محرر البيانات، </a:t>
            </a:r>
            <a:endParaRPr lang="ar-DZ" sz="2400" dirty="0" smtClean="0">
              <a:solidFill>
                <a:schemeClr val="tx1"/>
              </a:solidFill>
              <a:latin typeface="Simplified Arabic" pitchFamily="18" charset="-78"/>
              <a:cs typeface="Simplified Arabic" pitchFamily="18" charset="-78"/>
            </a:endParaRPr>
          </a:p>
          <a:p>
            <a:pPr algn="justLow" rtl="1" eaLnBrk="0" hangingPunct="0">
              <a:buFont typeface="Wingdings" pitchFamily="2" charset="2"/>
              <a:buChar char="Ø"/>
              <a:defRPr/>
            </a:pPr>
            <a:r>
              <a:rPr lang="ar-SA" sz="2400" dirty="0" smtClean="0">
                <a:solidFill>
                  <a:schemeClr val="tx1"/>
                </a:solidFill>
                <a:latin typeface="Simplified Arabic" pitchFamily="18" charset="-78"/>
                <a:cs typeface="Simplified Arabic" pitchFamily="18" charset="-78"/>
              </a:rPr>
              <a:t>يمكن تعديل الخطوط المستخدمة في البرنامج، </a:t>
            </a:r>
            <a:endParaRPr lang="ar-DZ" sz="2400" dirty="0" smtClean="0">
              <a:solidFill>
                <a:schemeClr val="tx1"/>
              </a:solidFill>
              <a:latin typeface="Simplified Arabic" pitchFamily="18" charset="-78"/>
              <a:cs typeface="Simplified Arabic" pitchFamily="18" charset="-78"/>
            </a:endParaRPr>
          </a:p>
          <a:p>
            <a:pPr algn="justLow" rtl="1" eaLnBrk="0" hangingPunct="0">
              <a:buFont typeface="Wingdings" pitchFamily="2" charset="2"/>
              <a:buChar char="Ø"/>
              <a:defRPr/>
            </a:pPr>
            <a:r>
              <a:rPr lang="ar-SA" sz="2400" dirty="0" smtClean="0">
                <a:solidFill>
                  <a:schemeClr val="tx1"/>
                </a:solidFill>
                <a:latin typeface="Simplified Arabic" pitchFamily="18" charset="-78"/>
                <a:cs typeface="Simplified Arabic" pitchFamily="18" charset="-78"/>
              </a:rPr>
              <a:t>إظهار أو إخفاء عناوين دلالات القيم (</a:t>
            </a:r>
            <a:r>
              <a:rPr lang="fr-FR" sz="2400" dirty="0" smtClean="0">
                <a:solidFill>
                  <a:schemeClr val="tx1"/>
                </a:solidFill>
                <a:latin typeface="Simplified Arabic" pitchFamily="18" charset="-78"/>
                <a:cs typeface="Simplified Arabic" pitchFamily="18" charset="-78"/>
              </a:rPr>
              <a:t>Valus </a:t>
            </a:r>
            <a:r>
              <a:rPr lang="fr-FR" sz="2400" dirty="0" err="1" smtClean="0">
                <a:solidFill>
                  <a:schemeClr val="tx1"/>
                </a:solidFill>
                <a:latin typeface="Simplified Arabic" pitchFamily="18" charset="-78"/>
                <a:cs typeface="Simplified Arabic" pitchFamily="18" charset="-78"/>
              </a:rPr>
              <a:t>labeles</a:t>
            </a:r>
            <a:r>
              <a:rPr lang="ar-SA" sz="2400" dirty="0" smtClean="0">
                <a:solidFill>
                  <a:schemeClr val="tx1"/>
                </a:solidFill>
                <a:latin typeface="Simplified Arabic" pitchFamily="18" charset="-78"/>
                <a:cs typeface="Simplified Arabic" pitchFamily="18" charset="-78"/>
              </a:rPr>
              <a:t>). </a:t>
            </a:r>
            <a:endParaRPr lang="ar-SA" sz="2400" dirty="0">
              <a:solidFill>
                <a:schemeClr val="tx1"/>
              </a:solidFill>
              <a:latin typeface="Simplified Arabic" pitchFamily="18" charset="-78"/>
              <a:cs typeface="Simplified Arabic" pitchFamily="18" charset="-78"/>
            </a:endParaRPr>
          </a:p>
        </p:txBody>
      </p:sp>
      <p:sp>
        <p:nvSpPr>
          <p:cNvPr id="8" name="Rectangle à coins arrondis 7"/>
          <p:cNvSpPr/>
          <p:nvPr/>
        </p:nvSpPr>
        <p:spPr>
          <a:xfrm>
            <a:off x="5143504" y="2143116"/>
            <a:ext cx="3643338" cy="3643338"/>
          </a:xfrm>
          <a:prstGeom prst="roundRect">
            <a:avLst/>
          </a:prstGeom>
          <a:solidFill>
            <a:schemeClr val="bg2">
              <a:lumMod val="50000"/>
            </a:schemeClr>
          </a:solidFill>
        </p:spPr>
        <p:style>
          <a:lnRef idx="1">
            <a:schemeClr val="accent4"/>
          </a:lnRef>
          <a:fillRef idx="2">
            <a:schemeClr val="accent4"/>
          </a:fillRef>
          <a:effectRef idx="1">
            <a:schemeClr val="accent4"/>
          </a:effectRef>
          <a:fontRef idx="minor">
            <a:schemeClr val="dk1"/>
          </a:fontRef>
        </p:style>
        <p:txBody>
          <a:bodyPr anchor="ctr"/>
          <a:lstStyle/>
          <a:p>
            <a:pPr algn="justLow" rtl="1" eaLnBrk="0" hangingPunct="0">
              <a:defRPr/>
            </a:pPr>
            <a:r>
              <a:rPr lang="ar-SA" sz="2400" dirty="0">
                <a:solidFill>
                  <a:schemeClr val="tx1"/>
                </a:solidFill>
                <a:latin typeface="Simplified Arabic" pitchFamily="18" charset="-78"/>
                <a:cs typeface="Simplified Arabic" pitchFamily="18" charset="-78"/>
              </a:rPr>
              <a:t>تحتوي على العديد من </a:t>
            </a:r>
            <a:r>
              <a:rPr lang="ar-DZ" sz="2400" dirty="0" smtClean="0">
                <a:solidFill>
                  <a:schemeClr val="tx1"/>
                </a:solidFill>
                <a:latin typeface="Simplified Arabic" pitchFamily="18" charset="-78"/>
                <a:cs typeface="Simplified Arabic" pitchFamily="18" charset="-78"/>
              </a:rPr>
              <a:t>الأدوات</a:t>
            </a:r>
            <a:r>
              <a:rPr lang="ar-SA" sz="2400" dirty="0" smtClean="0">
                <a:solidFill>
                  <a:schemeClr val="tx1"/>
                </a:solidFill>
                <a:latin typeface="Simplified Arabic" pitchFamily="18" charset="-78"/>
                <a:cs typeface="Simplified Arabic" pitchFamily="18" charset="-78"/>
              </a:rPr>
              <a:t> </a:t>
            </a:r>
            <a:r>
              <a:rPr lang="ar-SA" sz="2400" dirty="0">
                <a:solidFill>
                  <a:schemeClr val="tx1"/>
                </a:solidFill>
                <a:latin typeface="Simplified Arabic" pitchFamily="18" charset="-78"/>
                <a:cs typeface="Simplified Arabic" pitchFamily="18" charset="-78"/>
              </a:rPr>
              <a:t>المهمة التي تستخدم </a:t>
            </a:r>
            <a:r>
              <a:rPr lang="ar-DZ" sz="2400" dirty="0">
                <a:solidFill>
                  <a:schemeClr val="tx1"/>
                </a:solidFill>
                <a:latin typeface="Simplified Arabic" pitchFamily="18" charset="-78"/>
                <a:cs typeface="Simplified Arabic" pitchFamily="18" charset="-78"/>
              </a:rPr>
              <a:t>:</a:t>
            </a:r>
          </a:p>
          <a:p>
            <a:pPr algn="justLow" rtl="1" eaLnBrk="0" hangingPunct="0">
              <a:buFont typeface="Wingdings" pitchFamily="2" charset="2"/>
              <a:buChar char="Ø"/>
              <a:defRPr/>
            </a:pPr>
            <a:r>
              <a:rPr lang="ar-SA" sz="2400" dirty="0">
                <a:solidFill>
                  <a:schemeClr val="tx1"/>
                </a:solidFill>
                <a:latin typeface="Simplified Arabic" pitchFamily="18" charset="-78"/>
                <a:cs typeface="Simplified Arabic" pitchFamily="18" charset="-78"/>
              </a:rPr>
              <a:t>لتحديد المتغيرات وقيمها وترتيبها</a:t>
            </a:r>
            <a:r>
              <a:rPr lang="ar-DZ" sz="2400" dirty="0">
                <a:solidFill>
                  <a:schemeClr val="tx1"/>
                </a:solidFill>
                <a:latin typeface="Simplified Arabic" pitchFamily="18" charset="-78"/>
                <a:cs typeface="Simplified Arabic" pitchFamily="18" charset="-78"/>
              </a:rPr>
              <a:t>،</a:t>
            </a:r>
            <a:r>
              <a:rPr lang="ar-SA" sz="2400" dirty="0">
                <a:solidFill>
                  <a:schemeClr val="tx1"/>
                </a:solidFill>
                <a:latin typeface="Simplified Arabic" pitchFamily="18" charset="-78"/>
                <a:cs typeface="Simplified Arabic" pitchFamily="18" charset="-78"/>
              </a:rPr>
              <a:t> </a:t>
            </a:r>
            <a:endParaRPr lang="ar-DZ" sz="2400" dirty="0">
              <a:solidFill>
                <a:schemeClr val="tx1"/>
              </a:solidFill>
              <a:latin typeface="Simplified Arabic" pitchFamily="18" charset="-78"/>
              <a:cs typeface="Simplified Arabic" pitchFamily="18" charset="-78"/>
            </a:endParaRPr>
          </a:p>
          <a:p>
            <a:pPr algn="justLow" rtl="1" eaLnBrk="0" hangingPunct="0">
              <a:buFont typeface="Wingdings" pitchFamily="2" charset="2"/>
              <a:buChar char="Ø"/>
              <a:defRPr/>
            </a:pPr>
            <a:r>
              <a:rPr lang="ar-SA" sz="2400" dirty="0">
                <a:solidFill>
                  <a:schemeClr val="tx1"/>
                </a:solidFill>
                <a:latin typeface="Simplified Arabic" pitchFamily="18" charset="-78"/>
                <a:cs typeface="Simplified Arabic" pitchFamily="18" charset="-78"/>
              </a:rPr>
              <a:t>تغيير تسميتها </a:t>
            </a:r>
            <a:r>
              <a:rPr lang="ar-DZ" sz="2400" dirty="0">
                <a:solidFill>
                  <a:schemeClr val="tx1"/>
                </a:solidFill>
                <a:latin typeface="Simplified Arabic" pitchFamily="18" charset="-78"/>
                <a:cs typeface="Simplified Arabic" pitchFamily="18" charset="-78"/>
              </a:rPr>
              <a:t>،</a:t>
            </a:r>
          </a:p>
          <a:p>
            <a:pPr algn="justLow" rtl="1" eaLnBrk="0" hangingPunct="0">
              <a:buFont typeface="Wingdings" pitchFamily="2" charset="2"/>
              <a:buChar char="Ø"/>
              <a:defRPr/>
            </a:pPr>
            <a:r>
              <a:rPr lang="ar-SA" sz="2400" dirty="0">
                <a:solidFill>
                  <a:schemeClr val="tx1"/>
                </a:solidFill>
                <a:latin typeface="Simplified Arabic" pitchFamily="18" charset="-78"/>
                <a:cs typeface="Simplified Arabic" pitchFamily="18" charset="-78"/>
              </a:rPr>
              <a:t>عملية فرز وتحويل ودمج مع بيانات أخرى وفصل  الملفات</a:t>
            </a:r>
            <a:r>
              <a:rPr lang="ar-DZ" sz="2400" dirty="0">
                <a:solidFill>
                  <a:schemeClr val="tx1"/>
                </a:solidFill>
                <a:latin typeface="Simplified Arabic" pitchFamily="18" charset="-78"/>
                <a:cs typeface="Simplified Arabic" pitchFamily="18" charset="-78"/>
              </a:rPr>
              <a:t>.</a:t>
            </a:r>
          </a:p>
          <a:p>
            <a:pPr algn="justLow" rtl="1" eaLnBrk="0" hangingPunct="0">
              <a:defRPr/>
            </a:pPr>
            <a:r>
              <a:rPr lang="ar-SA" sz="2400" dirty="0">
                <a:solidFill>
                  <a:schemeClr val="tx1"/>
                </a:solidFill>
                <a:latin typeface="Simplified Arabic" pitchFamily="18" charset="-78"/>
                <a:cs typeface="Simplified Arabic" pitchFamily="18" charset="-78"/>
              </a:rPr>
              <a:t> وغير ذلك من العمليات الشبيهة.</a:t>
            </a:r>
          </a:p>
        </p:txBody>
      </p:sp>
      <p:cxnSp>
        <p:nvCxnSpPr>
          <p:cNvPr id="14" name="Connecteur droit avec flèche 13"/>
          <p:cNvCxnSpPr/>
          <p:nvPr/>
        </p:nvCxnSpPr>
        <p:spPr>
          <a:xfrm rot="10800000">
            <a:off x="1857375" y="857250"/>
            <a:ext cx="3500438" cy="142875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4828" name="Rectangle 1"/>
          <p:cNvSpPr>
            <a:spLocks noChangeArrowheads="1"/>
          </p:cNvSpPr>
          <p:nvPr/>
        </p:nvSpPr>
        <p:spPr bwMode="auto">
          <a:xfrm>
            <a:off x="428625" y="1285875"/>
            <a:ext cx="3500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eaLnBrk="0" hangingPunct="0"/>
            <a:r>
              <a:rPr lang="ar-SA" sz="2000" b="1" dirty="0">
                <a:latin typeface="Simplified Arabic" pitchFamily="18" charset="-78"/>
                <a:cs typeface="Simplified Arabic" pitchFamily="18" charset="-78"/>
              </a:rPr>
              <a:t>3-قائمة العرض</a:t>
            </a:r>
            <a:endParaRPr lang="ar-DZ" sz="2000" b="1" dirty="0">
              <a:latin typeface="Simplified Arabic" pitchFamily="18" charset="-78"/>
              <a:cs typeface="Simplified Arabic" pitchFamily="18" charset="-78"/>
            </a:endParaRPr>
          </a:p>
          <a:p>
            <a:pPr algn="ctr" rtl="1" eaLnBrk="0" hangingPunct="0"/>
            <a:r>
              <a:rPr lang="ar-SA" sz="2000" b="1" dirty="0">
                <a:latin typeface="Simplified Arabic" pitchFamily="18" charset="-78"/>
                <a:cs typeface="Simplified Arabic" pitchFamily="18" charset="-78"/>
              </a:rPr>
              <a:t> </a:t>
            </a:r>
            <a:r>
              <a:rPr lang="en-US" sz="2000" b="1" dirty="0">
                <a:latin typeface="Simplified Arabic" pitchFamily="18" charset="-78"/>
                <a:cs typeface="Simplified Arabic" pitchFamily="18" charset="-78"/>
              </a:rPr>
              <a:t> View Menu</a:t>
            </a:r>
            <a:r>
              <a:rPr lang="ar-SA" sz="2000" b="1" dirty="0">
                <a:latin typeface="Simplified Arabic" pitchFamily="18" charset="-78"/>
                <a:cs typeface="Simplified Arabic" pitchFamily="18" charset="-78"/>
              </a:rPr>
              <a:t>- </a:t>
            </a:r>
            <a:r>
              <a:rPr lang="fr-FR" sz="2000" b="1" dirty="0">
                <a:latin typeface="Simplified Arabic" pitchFamily="18" charset="-78"/>
                <a:cs typeface="Simplified Arabic" pitchFamily="18" charset="-78"/>
              </a:rPr>
              <a:t>Affichage</a:t>
            </a:r>
            <a:r>
              <a:rPr lang="ar-DZ" sz="2000" b="1" dirty="0">
                <a:latin typeface="Simplified Arabic" pitchFamily="18" charset="-78"/>
                <a:cs typeface="Simplified Arabic" pitchFamily="18" charset="-78"/>
              </a:rPr>
              <a:t>: </a:t>
            </a:r>
            <a:endParaRPr lang="en-US" sz="2000" dirty="0">
              <a:latin typeface="Simplified Arabic" pitchFamily="18" charset="-78"/>
              <a:cs typeface="Simplified Arabic" pitchFamily="18" charset="-78"/>
            </a:endParaRPr>
          </a:p>
        </p:txBody>
      </p:sp>
      <p:sp>
        <p:nvSpPr>
          <p:cNvPr id="34829" name="Rectangle 2"/>
          <p:cNvSpPr>
            <a:spLocks noChangeArrowheads="1"/>
          </p:cNvSpPr>
          <p:nvPr/>
        </p:nvSpPr>
        <p:spPr bwMode="auto">
          <a:xfrm>
            <a:off x="5357813" y="1214438"/>
            <a:ext cx="3143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eaLnBrk="0" hangingPunct="0"/>
            <a:r>
              <a:rPr lang="ar-SA" sz="2400" b="1" dirty="0">
                <a:latin typeface="Simplified Arabic" pitchFamily="18" charset="-78"/>
                <a:cs typeface="Simplified Arabic" pitchFamily="18" charset="-78"/>
              </a:rPr>
              <a:t>4</a:t>
            </a:r>
            <a:r>
              <a:rPr lang="ar-SA" sz="2000" b="1" dirty="0">
                <a:latin typeface="Simplified Arabic" pitchFamily="18" charset="-78"/>
                <a:cs typeface="Simplified Arabic" pitchFamily="18" charset="-78"/>
              </a:rPr>
              <a:t>-قائمة البيانات</a:t>
            </a:r>
            <a:endParaRPr lang="ar-DZ" sz="2000" b="1" dirty="0">
              <a:latin typeface="Simplified Arabic" pitchFamily="18" charset="-78"/>
              <a:cs typeface="Simplified Arabic" pitchFamily="18" charset="-78"/>
            </a:endParaRPr>
          </a:p>
          <a:p>
            <a:pPr algn="ctr" rtl="1" eaLnBrk="0" hangingPunct="0"/>
            <a:r>
              <a:rPr lang="ar-SA" sz="2000" b="1" dirty="0">
                <a:latin typeface="Simplified Arabic" pitchFamily="18" charset="-78"/>
                <a:cs typeface="Simplified Arabic" pitchFamily="18" charset="-78"/>
              </a:rPr>
              <a:t> </a:t>
            </a:r>
            <a:r>
              <a:rPr lang="en-US" sz="2000" b="1" dirty="0">
                <a:latin typeface="Simplified Arabic" pitchFamily="18" charset="-78"/>
                <a:cs typeface="Simplified Arabic" pitchFamily="18" charset="-78"/>
              </a:rPr>
              <a:t> Data Menu</a:t>
            </a:r>
            <a:r>
              <a:rPr lang="ar-SA" sz="2000" b="1" dirty="0">
                <a:latin typeface="Simplified Arabic" pitchFamily="18" charset="-78"/>
                <a:cs typeface="Simplified Arabic" pitchFamily="18" charset="-78"/>
              </a:rPr>
              <a:t>- </a:t>
            </a:r>
            <a:r>
              <a:rPr lang="fr-FR" sz="2000" b="1" dirty="0">
                <a:latin typeface="Simplified Arabic" pitchFamily="18" charset="-78"/>
                <a:cs typeface="Simplified Arabic" pitchFamily="18" charset="-78"/>
              </a:rPr>
              <a:t>Données</a:t>
            </a:r>
            <a:r>
              <a:rPr lang="ar-DZ" sz="2400" b="1" dirty="0">
                <a:latin typeface="Simplified Arabic" pitchFamily="18" charset="-78"/>
                <a:cs typeface="Simplified Arabic" pitchFamily="18" charset="-78"/>
              </a:rPr>
              <a:t>:</a:t>
            </a:r>
            <a:endParaRPr lang="en-US" sz="2400" dirty="0">
              <a:latin typeface="Simplified Arabic" pitchFamily="18" charset="-78"/>
              <a:cs typeface="Simplified Arabic" pitchFamily="18" charset="-78"/>
            </a:endParaRPr>
          </a:p>
        </p:txBody>
      </p:sp>
      <p:cxnSp>
        <p:nvCxnSpPr>
          <p:cNvPr id="18" name="Connecteur droit avec flèche 17"/>
          <p:cNvCxnSpPr/>
          <p:nvPr/>
        </p:nvCxnSpPr>
        <p:spPr>
          <a:xfrm rot="5400000" flipH="1" flipV="1">
            <a:off x="321469" y="1107281"/>
            <a:ext cx="1285875" cy="78581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pull dir="l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user\Desktop\images (20).jpg"/>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a:ln w="9525">
            <a:noFill/>
            <a:miter lim="800000"/>
            <a:headEnd/>
            <a:tailEnd/>
          </a:ln>
          <a:effectLst>
            <a:outerShdw dist="139700" dir="2700000" algn="tl" rotWithShape="0">
              <a:srgbClr val="333333">
                <a:alpha val="64999"/>
              </a:srgbClr>
            </a:outerShdw>
          </a:effectLst>
        </p:spPr>
      </p:pic>
      <p:pic>
        <p:nvPicPr>
          <p:cNvPr id="35843" name="Picture 637"/>
          <p:cNvPicPr>
            <a:picLocks noChangeAspect="1" noChangeArrowheads="1"/>
          </p:cNvPicPr>
          <p:nvPr/>
        </p:nvPicPr>
        <p:blipFill>
          <a:blip r:embed="rId3">
            <a:extLst>
              <a:ext uri="{28A0092B-C50C-407E-A947-70E740481C1C}">
                <a14:useLocalDpi xmlns:a14="http://schemas.microsoft.com/office/drawing/2010/main" val="0"/>
              </a:ext>
            </a:extLst>
          </a:blip>
          <a:srcRect b="93234"/>
          <a:stretch>
            <a:fillRect/>
          </a:stretch>
        </p:blipFill>
        <p:spPr bwMode="auto">
          <a:xfrm>
            <a:off x="428625" y="0"/>
            <a:ext cx="83581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Users\user\Desktop\images (23).jpg"/>
          <p:cNvPicPr>
            <a:picLocks noChangeAspect="1" noChangeArrowheads="1"/>
          </p:cNvPicPr>
          <p:nvPr/>
        </p:nvPicPr>
        <p:blipFill>
          <a:blip r:embed="rId4"/>
          <a:srcRect/>
          <a:stretch>
            <a:fillRect/>
          </a:stretch>
        </p:blipFill>
        <p:spPr bwMode="auto">
          <a:xfrm>
            <a:off x="0" y="6215082"/>
            <a:ext cx="9144000" cy="642918"/>
          </a:xfrm>
          <a:prstGeom prst="rect">
            <a:avLst/>
          </a:prstGeom>
          <a:ln>
            <a:noFill/>
          </a:ln>
          <a:effectLst>
            <a:softEdge rad="112500"/>
          </a:effectLst>
        </p:spPr>
      </p:pic>
      <p:sp>
        <p:nvSpPr>
          <p:cNvPr id="11" name="Rectangle à coins arrondis 10"/>
          <p:cNvSpPr/>
          <p:nvPr/>
        </p:nvSpPr>
        <p:spPr>
          <a:xfrm>
            <a:off x="357158" y="2071678"/>
            <a:ext cx="3643338" cy="3500462"/>
          </a:xfrm>
          <a:prstGeom prst="roundRect">
            <a:avLst/>
          </a:prstGeom>
          <a:solidFill>
            <a:schemeClr val="bg2">
              <a:lumMod val="50000"/>
            </a:schemeClr>
          </a:solidFill>
        </p:spPr>
        <p:style>
          <a:lnRef idx="1">
            <a:schemeClr val="accent4"/>
          </a:lnRef>
          <a:fillRef idx="2">
            <a:schemeClr val="accent4"/>
          </a:fillRef>
          <a:effectRef idx="1">
            <a:schemeClr val="accent4"/>
          </a:effectRef>
          <a:fontRef idx="minor">
            <a:schemeClr val="dk1"/>
          </a:fontRef>
        </p:style>
        <p:txBody>
          <a:bodyPr anchor="ctr"/>
          <a:lstStyle/>
          <a:p>
            <a:pPr indent="177800" algn="justLow" rtl="1" eaLnBrk="0" hangingPunct="0">
              <a:defRPr/>
            </a:pPr>
            <a:r>
              <a:rPr lang="ar-SA" sz="2800" dirty="0">
                <a:solidFill>
                  <a:schemeClr val="tx1"/>
                </a:solidFill>
                <a:latin typeface="Simplified Arabic" pitchFamily="18" charset="-78"/>
                <a:cs typeface="Simplified Arabic" pitchFamily="18" charset="-78"/>
              </a:rPr>
              <a:t>تحتوي على العديد من الأوامر التي تستخدم لعملية  التعديل في قيم المتغيرات</a:t>
            </a:r>
            <a:r>
              <a:rPr lang="ar-DZ" sz="2800" dirty="0">
                <a:solidFill>
                  <a:schemeClr val="tx1"/>
                </a:solidFill>
                <a:latin typeface="Simplified Arabic" pitchFamily="18" charset="-78"/>
                <a:cs typeface="Simplified Arabic" pitchFamily="18" charset="-78"/>
              </a:rPr>
              <a:t>.</a:t>
            </a:r>
            <a:r>
              <a:rPr lang="ar-SA" sz="2800" dirty="0">
                <a:solidFill>
                  <a:schemeClr val="tx1"/>
                </a:solidFill>
                <a:latin typeface="Simplified Arabic" pitchFamily="18" charset="-78"/>
                <a:cs typeface="Simplified Arabic" pitchFamily="18" charset="-78"/>
              </a:rPr>
              <a:t> </a:t>
            </a:r>
            <a:r>
              <a:rPr lang="ar-DZ" sz="2800" dirty="0">
                <a:solidFill>
                  <a:schemeClr val="tx1"/>
                </a:solidFill>
                <a:latin typeface="Simplified Arabic" pitchFamily="18" charset="-78"/>
                <a:cs typeface="Simplified Arabic" pitchFamily="18" charset="-78"/>
              </a:rPr>
              <a:t>   </a:t>
            </a:r>
          </a:p>
          <a:p>
            <a:pPr indent="177800" algn="justLow" rtl="1" eaLnBrk="0" hangingPunct="0">
              <a:defRPr/>
            </a:pPr>
            <a:r>
              <a:rPr lang="ar-SA" sz="2800" dirty="0">
                <a:solidFill>
                  <a:schemeClr val="tx1"/>
                </a:solidFill>
                <a:latin typeface="Simplified Arabic" pitchFamily="18" charset="-78"/>
                <a:cs typeface="Simplified Arabic" pitchFamily="18" charset="-78"/>
              </a:rPr>
              <a:t>مثل</a:t>
            </a:r>
            <a:r>
              <a:rPr lang="ar-DZ" sz="2800" dirty="0">
                <a:solidFill>
                  <a:schemeClr val="tx1"/>
                </a:solidFill>
                <a:latin typeface="Simplified Arabic" pitchFamily="18" charset="-78"/>
                <a:cs typeface="Simplified Arabic" pitchFamily="18" charset="-78"/>
              </a:rPr>
              <a:t>:</a:t>
            </a:r>
            <a:r>
              <a:rPr lang="ar-SA" sz="2800" dirty="0">
                <a:solidFill>
                  <a:schemeClr val="tx1"/>
                </a:solidFill>
                <a:latin typeface="Simplified Arabic" pitchFamily="18" charset="-78"/>
                <a:cs typeface="Simplified Arabic" pitchFamily="18" charset="-78"/>
              </a:rPr>
              <a:t> حساب قيم جديدة للمتغيرات وإعادة ترميز المتغيرات وتحديد الرتب وغيرها.</a:t>
            </a:r>
          </a:p>
        </p:txBody>
      </p:sp>
      <p:sp>
        <p:nvSpPr>
          <p:cNvPr id="8" name="Rectangle à coins arrondis 7"/>
          <p:cNvSpPr/>
          <p:nvPr/>
        </p:nvSpPr>
        <p:spPr>
          <a:xfrm>
            <a:off x="5143504" y="2143116"/>
            <a:ext cx="3643338" cy="3357586"/>
          </a:xfrm>
          <a:prstGeom prst="roundRect">
            <a:avLst/>
          </a:prstGeom>
          <a:solidFill>
            <a:schemeClr val="bg2">
              <a:lumMod val="50000"/>
            </a:schemeClr>
          </a:solidFill>
        </p:spPr>
        <p:style>
          <a:lnRef idx="1">
            <a:schemeClr val="accent4"/>
          </a:lnRef>
          <a:fillRef idx="2">
            <a:schemeClr val="accent4"/>
          </a:fillRef>
          <a:effectRef idx="1">
            <a:schemeClr val="accent4"/>
          </a:effectRef>
          <a:fontRef idx="minor">
            <a:schemeClr val="dk1"/>
          </a:fontRef>
        </p:style>
        <p:txBody>
          <a:bodyPr anchor="ctr"/>
          <a:lstStyle/>
          <a:p>
            <a:pPr indent="177800" algn="just" rtl="1" eaLnBrk="0" hangingPunct="0">
              <a:defRPr/>
            </a:pPr>
            <a:r>
              <a:rPr lang="ar-SA" sz="2800" dirty="0">
                <a:solidFill>
                  <a:schemeClr val="tx1"/>
                </a:solidFill>
                <a:latin typeface="Simplified Arabic" pitchFamily="18" charset="-78"/>
                <a:cs typeface="Simplified Arabic" pitchFamily="18" charset="-78"/>
              </a:rPr>
              <a:t>تعتبر أهم قائمة </a:t>
            </a:r>
            <a:r>
              <a:rPr lang="ar-DZ" sz="2800" dirty="0" smtClean="0">
                <a:solidFill>
                  <a:schemeClr val="tx1"/>
                </a:solidFill>
                <a:latin typeface="Simplified Arabic" pitchFamily="18" charset="-78"/>
                <a:cs typeface="Simplified Arabic" pitchFamily="18" charset="-78"/>
              </a:rPr>
              <a:t>لاحتوائها </a:t>
            </a:r>
            <a:r>
              <a:rPr lang="ar-SA" sz="2800" dirty="0" smtClean="0">
                <a:solidFill>
                  <a:schemeClr val="tx1"/>
                </a:solidFill>
                <a:latin typeface="Simplified Arabic" pitchFamily="18" charset="-78"/>
                <a:cs typeface="Simplified Arabic" pitchFamily="18" charset="-78"/>
              </a:rPr>
              <a:t>على </a:t>
            </a:r>
            <a:r>
              <a:rPr lang="ar-SA" sz="2800" dirty="0">
                <a:solidFill>
                  <a:schemeClr val="tx1"/>
                </a:solidFill>
                <a:latin typeface="Simplified Arabic" pitchFamily="18" charset="-78"/>
                <a:cs typeface="Simplified Arabic" pitchFamily="18" charset="-78"/>
              </a:rPr>
              <a:t>العديد من الأوامر لتنفيذ التحليلات الإحصائية المختلفة. </a:t>
            </a:r>
            <a:endParaRPr lang="ar-DZ" sz="2800" dirty="0">
              <a:solidFill>
                <a:schemeClr val="tx1"/>
              </a:solidFill>
              <a:latin typeface="Simplified Arabic" pitchFamily="18" charset="-78"/>
              <a:cs typeface="Simplified Arabic" pitchFamily="18" charset="-78"/>
            </a:endParaRPr>
          </a:p>
          <a:p>
            <a:pPr indent="177800" algn="just" rtl="1" eaLnBrk="0" hangingPunct="0">
              <a:defRPr/>
            </a:pPr>
            <a:r>
              <a:rPr lang="ar-SA" sz="2800" dirty="0">
                <a:solidFill>
                  <a:schemeClr val="tx1"/>
                </a:solidFill>
                <a:latin typeface="Simplified Arabic" pitchFamily="18" charset="-78"/>
                <a:cs typeface="Simplified Arabic" pitchFamily="18" charset="-78"/>
              </a:rPr>
              <a:t>مثل</a:t>
            </a:r>
            <a:r>
              <a:rPr lang="ar-DZ" sz="2800" dirty="0">
                <a:solidFill>
                  <a:schemeClr val="tx1"/>
                </a:solidFill>
                <a:latin typeface="Simplified Arabic" pitchFamily="18" charset="-78"/>
                <a:cs typeface="Simplified Arabic" pitchFamily="18" charset="-78"/>
              </a:rPr>
              <a:t>:</a:t>
            </a:r>
            <a:r>
              <a:rPr lang="ar-SA" sz="2800" dirty="0">
                <a:solidFill>
                  <a:schemeClr val="tx1"/>
                </a:solidFill>
                <a:latin typeface="Simplified Arabic" pitchFamily="18" charset="-78"/>
                <a:cs typeface="Simplified Arabic" pitchFamily="18" charset="-78"/>
              </a:rPr>
              <a:t> مقاييس النزعة المركزية وكذا حساب مقاييس التشتت وغيرها.</a:t>
            </a:r>
          </a:p>
        </p:txBody>
      </p:sp>
      <p:cxnSp>
        <p:nvCxnSpPr>
          <p:cNvPr id="14" name="Connecteur droit avec flèche 13"/>
          <p:cNvCxnSpPr/>
          <p:nvPr/>
        </p:nvCxnSpPr>
        <p:spPr>
          <a:xfrm rot="10800000">
            <a:off x="2857500" y="785813"/>
            <a:ext cx="2428875" cy="15001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Connecteur droit avec flèche 17"/>
          <p:cNvCxnSpPr/>
          <p:nvPr/>
        </p:nvCxnSpPr>
        <p:spPr>
          <a:xfrm rot="5400000" flipH="1" flipV="1">
            <a:off x="1107281" y="892969"/>
            <a:ext cx="1214438" cy="1143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5853" name="Rectangle 3"/>
          <p:cNvSpPr>
            <a:spLocks noChangeArrowheads="1"/>
          </p:cNvSpPr>
          <p:nvPr/>
        </p:nvSpPr>
        <p:spPr bwMode="auto">
          <a:xfrm>
            <a:off x="500063" y="1214438"/>
            <a:ext cx="3786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eaLnBrk="0" hangingPunct="0"/>
            <a:r>
              <a:rPr lang="ar-SA" sz="2000" b="1" dirty="0">
                <a:latin typeface="Simplified Arabic" pitchFamily="18" charset="-78"/>
                <a:cs typeface="Simplified Arabic" pitchFamily="18" charset="-78"/>
              </a:rPr>
              <a:t>5-قائمة التحويل </a:t>
            </a:r>
            <a:r>
              <a:rPr lang="en-US" sz="2000" b="1" dirty="0">
                <a:latin typeface="Simplified Arabic" pitchFamily="18" charset="-78"/>
                <a:cs typeface="Simplified Arabic" pitchFamily="18" charset="-78"/>
              </a:rPr>
              <a:t> </a:t>
            </a:r>
            <a:endParaRPr lang="ar-DZ" sz="2000" b="1" dirty="0">
              <a:latin typeface="Simplified Arabic" pitchFamily="18" charset="-78"/>
              <a:cs typeface="Simplified Arabic" pitchFamily="18" charset="-78"/>
            </a:endParaRPr>
          </a:p>
          <a:p>
            <a:pPr algn="ctr" rtl="1" eaLnBrk="0" hangingPunct="0"/>
            <a:r>
              <a:rPr lang="en-US" sz="2000" b="1" dirty="0">
                <a:latin typeface="Simplified Arabic" pitchFamily="18" charset="-78"/>
                <a:cs typeface="Simplified Arabic" pitchFamily="18" charset="-78"/>
              </a:rPr>
              <a:t>Transform Menu</a:t>
            </a:r>
            <a:r>
              <a:rPr lang="ar-SA" sz="2000" b="1" dirty="0">
                <a:latin typeface="Simplified Arabic" pitchFamily="18" charset="-78"/>
                <a:cs typeface="Simplified Arabic" pitchFamily="18" charset="-78"/>
              </a:rPr>
              <a:t>- </a:t>
            </a:r>
            <a:r>
              <a:rPr lang="fr-FR" sz="2000" b="1" dirty="0">
                <a:latin typeface="Simplified Arabic" pitchFamily="18" charset="-78"/>
                <a:cs typeface="Simplified Arabic" pitchFamily="18" charset="-78"/>
              </a:rPr>
              <a:t>Transformer</a:t>
            </a:r>
            <a:r>
              <a:rPr lang="ar-DZ" sz="2000" b="1" dirty="0">
                <a:latin typeface="Simplified Arabic" pitchFamily="18" charset="-78"/>
                <a:cs typeface="Simplified Arabic" pitchFamily="18" charset="-78"/>
              </a:rPr>
              <a:t>:</a:t>
            </a:r>
            <a:endParaRPr lang="en-US" sz="2000" dirty="0">
              <a:latin typeface="Simplified Arabic" pitchFamily="18" charset="-78"/>
              <a:cs typeface="Simplified Arabic" pitchFamily="18" charset="-78"/>
            </a:endParaRPr>
          </a:p>
        </p:txBody>
      </p:sp>
      <p:sp>
        <p:nvSpPr>
          <p:cNvPr id="35854" name="Rectangle 1"/>
          <p:cNvSpPr>
            <a:spLocks noChangeArrowheads="1"/>
          </p:cNvSpPr>
          <p:nvPr/>
        </p:nvSpPr>
        <p:spPr bwMode="auto">
          <a:xfrm>
            <a:off x="5286375" y="1285875"/>
            <a:ext cx="342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eaLnBrk="0" hangingPunct="0"/>
            <a:r>
              <a:rPr lang="ar-SA" sz="2000" b="1" dirty="0">
                <a:latin typeface="Simplified Arabic" pitchFamily="18" charset="-78"/>
                <a:cs typeface="Simplified Arabic" pitchFamily="18" charset="-78"/>
              </a:rPr>
              <a:t>6-قائمة التحليل - الإحصاء </a:t>
            </a:r>
            <a:endParaRPr lang="ar-DZ" sz="2000" b="1" dirty="0">
              <a:latin typeface="Simplified Arabic" pitchFamily="18" charset="-78"/>
              <a:cs typeface="Simplified Arabic" pitchFamily="18" charset="-78"/>
            </a:endParaRPr>
          </a:p>
          <a:p>
            <a:pPr algn="ctr" rtl="1" eaLnBrk="0" hangingPunct="0"/>
            <a:r>
              <a:rPr lang="en-US" sz="2000" b="1" dirty="0">
                <a:latin typeface="Simplified Arabic" pitchFamily="18" charset="-78"/>
                <a:cs typeface="Simplified Arabic" pitchFamily="18" charset="-78"/>
              </a:rPr>
              <a:t> Analyze Menu</a:t>
            </a:r>
            <a:r>
              <a:rPr lang="ar-SA" sz="2000" b="1" dirty="0">
                <a:latin typeface="Simplified Arabic" pitchFamily="18" charset="-78"/>
                <a:cs typeface="Simplified Arabic" pitchFamily="18" charset="-78"/>
              </a:rPr>
              <a:t>- </a:t>
            </a:r>
            <a:r>
              <a:rPr lang="fr-FR" sz="2000" b="1" dirty="0">
                <a:latin typeface="Simplified Arabic" pitchFamily="18" charset="-78"/>
                <a:cs typeface="Simplified Arabic" pitchFamily="18" charset="-78"/>
              </a:rPr>
              <a:t>Analyse</a:t>
            </a:r>
            <a:r>
              <a:rPr lang="ar-DZ" sz="2000" b="1" dirty="0">
                <a:latin typeface="Simplified Arabic" pitchFamily="18" charset="-78"/>
                <a:cs typeface="Simplified Arabic" pitchFamily="18" charset="-78"/>
              </a:rPr>
              <a:t>:</a:t>
            </a:r>
            <a:endParaRPr lang="en-US" sz="2000" dirty="0">
              <a:latin typeface="Simplified Arabic" pitchFamily="18" charset="-78"/>
              <a:cs typeface="Simplified Arabic" pitchFamily="18" charset="-78"/>
            </a:endParaRPr>
          </a:p>
        </p:txBody>
      </p:sp>
    </p:spTree>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user\Desktop\images (20).jpg"/>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a:ln w="9525">
            <a:noFill/>
            <a:miter lim="800000"/>
            <a:headEnd/>
            <a:tailEnd/>
          </a:ln>
          <a:effectLst>
            <a:outerShdw dist="139700" dir="2700000" algn="tl" rotWithShape="0">
              <a:srgbClr val="333333">
                <a:alpha val="64999"/>
              </a:srgbClr>
            </a:outerShdw>
          </a:effectLst>
        </p:spPr>
      </p:pic>
      <p:pic>
        <p:nvPicPr>
          <p:cNvPr id="36867" name="Picture 637"/>
          <p:cNvPicPr>
            <a:picLocks noChangeAspect="1" noChangeArrowheads="1"/>
          </p:cNvPicPr>
          <p:nvPr/>
        </p:nvPicPr>
        <p:blipFill>
          <a:blip r:embed="rId3">
            <a:extLst>
              <a:ext uri="{28A0092B-C50C-407E-A947-70E740481C1C}">
                <a14:useLocalDpi xmlns:a14="http://schemas.microsoft.com/office/drawing/2010/main" val="0"/>
              </a:ext>
            </a:extLst>
          </a:blip>
          <a:srcRect b="93234"/>
          <a:stretch>
            <a:fillRect/>
          </a:stretch>
        </p:blipFill>
        <p:spPr bwMode="auto">
          <a:xfrm>
            <a:off x="428625" y="0"/>
            <a:ext cx="83581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Users\user\Desktop\images (23).jpg"/>
          <p:cNvPicPr>
            <a:picLocks noChangeAspect="1" noChangeArrowheads="1"/>
          </p:cNvPicPr>
          <p:nvPr/>
        </p:nvPicPr>
        <p:blipFill>
          <a:blip r:embed="rId4"/>
          <a:srcRect/>
          <a:stretch>
            <a:fillRect/>
          </a:stretch>
        </p:blipFill>
        <p:spPr bwMode="auto">
          <a:xfrm>
            <a:off x="0" y="6215082"/>
            <a:ext cx="9144000" cy="642918"/>
          </a:xfrm>
          <a:prstGeom prst="rect">
            <a:avLst/>
          </a:prstGeom>
          <a:ln>
            <a:noFill/>
          </a:ln>
          <a:effectLst>
            <a:softEdge rad="112500"/>
          </a:effectLst>
        </p:spPr>
      </p:pic>
      <p:sp>
        <p:nvSpPr>
          <p:cNvPr id="11" name="Rectangle à coins arrondis 10"/>
          <p:cNvSpPr/>
          <p:nvPr/>
        </p:nvSpPr>
        <p:spPr>
          <a:xfrm>
            <a:off x="357158" y="2071678"/>
            <a:ext cx="3429024" cy="3643338"/>
          </a:xfrm>
          <a:prstGeom prst="roundRect">
            <a:avLst/>
          </a:prstGeom>
          <a:solidFill>
            <a:schemeClr val="bg2">
              <a:lumMod val="50000"/>
            </a:schemeClr>
          </a:solidFill>
        </p:spPr>
        <p:style>
          <a:lnRef idx="1">
            <a:schemeClr val="accent4"/>
          </a:lnRef>
          <a:fillRef idx="2">
            <a:schemeClr val="accent4"/>
          </a:fillRef>
          <a:effectRef idx="1">
            <a:schemeClr val="accent4"/>
          </a:effectRef>
          <a:fontRef idx="minor">
            <a:schemeClr val="dk1"/>
          </a:fontRef>
        </p:style>
        <p:txBody>
          <a:bodyPr anchor="ctr"/>
          <a:lstStyle/>
          <a:p>
            <a:pPr indent="457200" algn="justLow" rtl="1" eaLnBrk="0" hangingPunct="0">
              <a:defRPr/>
            </a:pPr>
            <a:r>
              <a:rPr lang="ar-SA" sz="3200" dirty="0">
                <a:solidFill>
                  <a:schemeClr val="tx1"/>
                </a:solidFill>
                <a:latin typeface="Simplified Arabic" pitchFamily="18" charset="-78"/>
                <a:cs typeface="Simplified Arabic" pitchFamily="18" charset="-78"/>
              </a:rPr>
              <a:t>تشمل </a:t>
            </a:r>
            <a:r>
              <a:rPr lang="ar-DZ" sz="3200" dirty="0" smtClean="0">
                <a:solidFill>
                  <a:schemeClr val="tx1"/>
                </a:solidFill>
                <a:latin typeface="Simplified Arabic" pitchFamily="18" charset="-78"/>
                <a:cs typeface="Simplified Arabic" pitchFamily="18" charset="-78"/>
              </a:rPr>
              <a:t>القائمة</a:t>
            </a:r>
            <a:r>
              <a:rPr lang="ar-SA" sz="3200" dirty="0" smtClean="0">
                <a:solidFill>
                  <a:schemeClr val="tx1"/>
                </a:solidFill>
                <a:latin typeface="Simplified Arabic" pitchFamily="18" charset="-78"/>
                <a:cs typeface="Simplified Arabic" pitchFamily="18" charset="-78"/>
              </a:rPr>
              <a:t> </a:t>
            </a:r>
            <a:r>
              <a:rPr lang="ar-SA" sz="3200" dirty="0">
                <a:solidFill>
                  <a:schemeClr val="tx1"/>
                </a:solidFill>
                <a:latin typeface="Simplified Arabic" pitchFamily="18" charset="-78"/>
                <a:cs typeface="Simplified Arabic" pitchFamily="18" charset="-78"/>
              </a:rPr>
              <a:t>على العديد من الأوامر لتمثيل البيانات بيانيا، والتي تعرض البيانات بعدة طرق </a:t>
            </a:r>
            <a:r>
              <a:rPr lang="ar-SA" sz="3200" dirty="0" err="1">
                <a:solidFill>
                  <a:schemeClr val="tx1"/>
                </a:solidFill>
                <a:latin typeface="Simplified Arabic" pitchFamily="18" charset="-78"/>
                <a:cs typeface="Simplified Arabic" pitchFamily="18" charset="-78"/>
              </a:rPr>
              <a:t>لتلائم</a:t>
            </a:r>
            <a:r>
              <a:rPr lang="ar-SA" sz="3200" dirty="0">
                <a:solidFill>
                  <a:schemeClr val="tx1"/>
                </a:solidFill>
                <a:latin typeface="Simplified Arabic" pitchFamily="18" charset="-78"/>
                <a:cs typeface="Simplified Arabic" pitchFamily="18" charset="-78"/>
              </a:rPr>
              <a:t> التحليل المطلوب.</a:t>
            </a:r>
          </a:p>
        </p:txBody>
      </p:sp>
      <p:sp>
        <p:nvSpPr>
          <p:cNvPr id="8" name="Rectangle à coins arrondis 7"/>
          <p:cNvSpPr/>
          <p:nvPr/>
        </p:nvSpPr>
        <p:spPr>
          <a:xfrm>
            <a:off x="4857752" y="2143116"/>
            <a:ext cx="3929090" cy="3786214"/>
          </a:xfrm>
          <a:prstGeom prst="roundRect">
            <a:avLst/>
          </a:prstGeom>
          <a:solidFill>
            <a:schemeClr val="bg2">
              <a:lumMod val="50000"/>
            </a:schemeClr>
          </a:solidFill>
        </p:spPr>
        <p:style>
          <a:lnRef idx="1">
            <a:schemeClr val="accent4"/>
          </a:lnRef>
          <a:fillRef idx="2">
            <a:schemeClr val="accent4"/>
          </a:fillRef>
          <a:effectRef idx="1">
            <a:schemeClr val="accent4"/>
          </a:effectRef>
          <a:fontRef idx="minor">
            <a:schemeClr val="dk1"/>
          </a:fontRef>
        </p:style>
        <p:txBody>
          <a:bodyPr anchor="ctr"/>
          <a:lstStyle/>
          <a:p>
            <a:pPr indent="457200" algn="justLow" rtl="1" eaLnBrk="0" hangingPunct="0">
              <a:defRPr/>
            </a:pPr>
            <a:r>
              <a:rPr lang="ar-SA" sz="3200" dirty="0">
                <a:solidFill>
                  <a:schemeClr val="tx1"/>
                </a:solidFill>
                <a:latin typeface="Simplified Arabic" pitchFamily="18" charset="-78"/>
                <a:cs typeface="Simplified Arabic" pitchFamily="18" charset="-78"/>
              </a:rPr>
              <a:t>تستخدم لمعرفة بعض المعلومات عن</a:t>
            </a:r>
            <a:r>
              <a:rPr lang="ar-DZ" sz="3200" dirty="0">
                <a:solidFill>
                  <a:schemeClr val="tx1"/>
                </a:solidFill>
                <a:latin typeface="Simplified Arabic" pitchFamily="18" charset="-78"/>
                <a:cs typeface="Simplified Arabic" pitchFamily="18" charset="-78"/>
              </a:rPr>
              <a:t>:</a:t>
            </a:r>
          </a:p>
          <a:p>
            <a:pPr algn="justLow" rtl="1" eaLnBrk="0" hangingPunct="0">
              <a:buFont typeface="Wingdings" pitchFamily="2" charset="2"/>
              <a:buChar char="Ø"/>
              <a:defRPr/>
            </a:pPr>
            <a:r>
              <a:rPr lang="ar-SA" sz="3200" dirty="0">
                <a:solidFill>
                  <a:schemeClr val="tx1"/>
                </a:solidFill>
                <a:latin typeface="Simplified Arabic" pitchFamily="18" charset="-78"/>
                <a:cs typeface="Simplified Arabic" pitchFamily="18" charset="-78"/>
              </a:rPr>
              <a:t> الملف المستخدم</a:t>
            </a:r>
            <a:r>
              <a:rPr lang="ar-DZ" sz="3200" dirty="0">
                <a:solidFill>
                  <a:schemeClr val="tx1"/>
                </a:solidFill>
                <a:latin typeface="Simplified Arabic" pitchFamily="18" charset="-78"/>
                <a:cs typeface="Simplified Arabic" pitchFamily="18" charset="-78"/>
              </a:rPr>
              <a:t>،</a:t>
            </a:r>
          </a:p>
          <a:p>
            <a:pPr algn="justLow" rtl="1" eaLnBrk="0" hangingPunct="0">
              <a:buFont typeface="Wingdings" pitchFamily="2" charset="2"/>
              <a:buChar char="Ø"/>
              <a:defRPr/>
            </a:pPr>
            <a:r>
              <a:rPr lang="ar-SA" sz="3200" dirty="0">
                <a:solidFill>
                  <a:schemeClr val="tx1"/>
                </a:solidFill>
                <a:latin typeface="Simplified Arabic" pitchFamily="18" charset="-78"/>
                <a:cs typeface="Simplified Arabic" pitchFamily="18" charset="-78"/>
              </a:rPr>
              <a:t>المتغيرات التي يتضمنها</a:t>
            </a:r>
            <a:r>
              <a:rPr lang="ar-DZ" sz="3200" dirty="0">
                <a:solidFill>
                  <a:schemeClr val="tx1"/>
                </a:solidFill>
                <a:latin typeface="Simplified Arabic" pitchFamily="18" charset="-78"/>
                <a:cs typeface="Simplified Arabic" pitchFamily="18" charset="-78"/>
              </a:rPr>
              <a:t>،</a:t>
            </a:r>
            <a:r>
              <a:rPr lang="ar-SA" sz="3200" dirty="0">
                <a:solidFill>
                  <a:schemeClr val="tx1"/>
                </a:solidFill>
                <a:latin typeface="Simplified Arabic" pitchFamily="18" charset="-78"/>
                <a:cs typeface="Simplified Arabic" pitchFamily="18" charset="-78"/>
              </a:rPr>
              <a:t> وكذلك تحديد وتعريف المجموعات الجزئية للمتغيرات المختلفة.</a:t>
            </a:r>
          </a:p>
        </p:txBody>
      </p:sp>
      <p:cxnSp>
        <p:nvCxnSpPr>
          <p:cNvPr id="14" name="Connecteur droit avec flèche 13"/>
          <p:cNvCxnSpPr/>
          <p:nvPr/>
        </p:nvCxnSpPr>
        <p:spPr>
          <a:xfrm rot="16200000" flipV="1">
            <a:off x="3857625" y="1143001"/>
            <a:ext cx="1500187" cy="78581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Connecteur droit avec flèche 17"/>
          <p:cNvCxnSpPr/>
          <p:nvPr/>
        </p:nvCxnSpPr>
        <p:spPr>
          <a:xfrm rot="5400000" flipH="1" flipV="1">
            <a:off x="3036888" y="1463675"/>
            <a:ext cx="1428750" cy="2159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6877" name="Rectangle 2"/>
          <p:cNvSpPr>
            <a:spLocks noChangeArrowheads="1"/>
          </p:cNvSpPr>
          <p:nvPr/>
        </p:nvSpPr>
        <p:spPr bwMode="auto">
          <a:xfrm>
            <a:off x="285750" y="1071563"/>
            <a:ext cx="3571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eaLnBrk="0" hangingPunct="0"/>
            <a:r>
              <a:rPr lang="ar-SA" sz="2400" b="1" dirty="0">
                <a:latin typeface="Simplified Arabic" pitchFamily="18" charset="-78"/>
                <a:cs typeface="Simplified Arabic" pitchFamily="18" charset="-78"/>
              </a:rPr>
              <a:t>7-قائمة الرسم </a:t>
            </a:r>
            <a:endParaRPr lang="ar-DZ" sz="2400" b="1" dirty="0">
              <a:latin typeface="Simplified Arabic" pitchFamily="18" charset="-78"/>
              <a:cs typeface="Simplified Arabic" pitchFamily="18" charset="-78"/>
            </a:endParaRPr>
          </a:p>
          <a:p>
            <a:pPr algn="ctr" rtl="1" eaLnBrk="0" hangingPunct="0"/>
            <a:r>
              <a:rPr lang="en-US" sz="2400" b="1" dirty="0">
                <a:latin typeface="Simplified Arabic" pitchFamily="18" charset="-78"/>
                <a:cs typeface="Simplified Arabic" pitchFamily="18" charset="-78"/>
              </a:rPr>
              <a:t>Graphs Menu</a:t>
            </a:r>
            <a:r>
              <a:rPr lang="ar-SA" sz="2400" b="1" dirty="0">
                <a:latin typeface="Simplified Arabic" pitchFamily="18" charset="-78"/>
                <a:cs typeface="Simplified Arabic" pitchFamily="18" charset="-78"/>
              </a:rPr>
              <a:t>- </a:t>
            </a:r>
            <a:r>
              <a:rPr lang="fr-FR" sz="2400" b="1" dirty="0">
                <a:latin typeface="Simplified Arabic" pitchFamily="18" charset="-78"/>
                <a:cs typeface="Simplified Arabic" pitchFamily="18" charset="-78"/>
              </a:rPr>
              <a:t>Graphes</a:t>
            </a:r>
            <a:r>
              <a:rPr lang="ar-DZ" sz="2400" b="1" dirty="0">
                <a:latin typeface="Simplified Arabic" pitchFamily="18" charset="-78"/>
                <a:cs typeface="Simplified Arabic" pitchFamily="18" charset="-78"/>
              </a:rPr>
              <a:t>:</a:t>
            </a:r>
            <a:endParaRPr lang="en-US" sz="2400" dirty="0">
              <a:latin typeface="Simplified Arabic" pitchFamily="18" charset="-78"/>
              <a:cs typeface="Simplified Arabic" pitchFamily="18" charset="-78"/>
            </a:endParaRPr>
          </a:p>
        </p:txBody>
      </p:sp>
      <p:sp>
        <p:nvSpPr>
          <p:cNvPr id="10" name="Rectangle 3"/>
          <p:cNvSpPr>
            <a:spLocks noChangeArrowheads="1"/>
          </p:cNvSpPr>
          <p:nvPr/>
        </p:nvSpPr>
        <p:spPr bwMode="auto">
          <a:xfrm>
            <a:off x="4643438" y="1071563"/>
            <a:ext cx="4214812" cy="1200329"/>
          </a:xfrm>
          <a:prstGeom prst="rect">
            <a:avLst/>
          </a:prstGeom>
          <a:noFill/>
          <a:ln w="9525">
            <a:noFill/>
            <a:miter lim="800000"/>
            <a:headEnd/>
            <a:tailEnd/>
          </a:ln>
        </p:spPr>
        <p:txBody>
          <a:bodyPr anchor="ctr">
            <a:spAutoFit/>
          </a:bodyPr>
          <a:lstStyle/>
          <a:p>
            <a:pPr indent="95250" algn="ctr" rtl="1" eaLnBrk="0" hangingPunct="0">
              <a:defRPr/>
            </a:pPr>
            <a:r>
              <a:rPr lang="ar-SA" sz="2400" b="1" dirty="0">
                <a:latin typeface="Simplified Arabic" pitchFamily="18" charset="-78"/>
                <a:cs typeface="Simplified Arabic" pitchFamily="18" charset="-78"/>
              </a:rPr>
              <a:t>8-قائمة الخدمات/الأدوات</a:t>
            </a:r>
            <a:endParaRPr lang="ar-DZ" sz="2400" b="1" dirty="0">
              <a:latin typeface="Simplified Arabic" pitchFamily="18" charset="-78"/>
              <a:cs typeface="Simplified Arabic" pitchFamily="18" charset="-78"/>
            </a:endParaRPr>
          </a:p>
          <a:p>
            <a:pPr indent="457200" algn="ctr" rtl="1" eaLnBrk="0" hangingPunct="0">
              <a:defRPr/>
            </a:pPr>
            <a:r>
              <a:rPr lang="ar-SA" sz="2400" b="1" dirty="0">
                <a:latin typeface="Simplified Arabic" pitchFamily="18" charset="-78"/>
                <a:cs typeface="Simplified Arabic" pitchFamily="18" charset="-78"/>
              </a:rPr>
              <a:t> </a:t>
            </a:r>
            <a:r>
              <a:rPr lang="en-US" sz="2400" b="1" dirty="0">
                <a:latin typeface="Simplified Arabic" pitchFamily="18" charset="-78"/>
                <a:cs typeface="Simplified Arabic" pitchFamily="18" charset="-78"/>
              </a:rPr>
              <a:t> Utilities Menu</a:t>
            </a:r>
            <a:r>
              <a:rPr lang="ar-SA" sz="2400" b="1" dirty="0">
                <a:latin typeface="Simplified Arabic" pitchFamily="18" charset="-78"/>
                <a:cs typeface="Simplified Arabic" pitchFamily="18" charset="-78"/>
              </a:rPr>
              <a:t>- </a:t>
            </a:r>
            <a:r>
              <a:rPr lang="fr-FR" sz="2400" b="1" dirty="0">
                <a:latin typeface="Simplified Arabic" pitchFamily="18" charset="-78"/>
                <a:cs typeface="Simplified Arabic" pitchFamily="18" charset="-78"/>
              </a:rPr>
              <a:t>Utilitaires</a:t>
            </a:r>
            <a:r>
              <a:rPr lang="ar-DZ" sz="2400" b="1" dirty="0">
                <a:latin typeface="Simplified Arabic" pitchFamily="18" charset="-78"/>
                <a:cs typeface="Simplified Arabic" pitchFamily="18" charset="-78"/>
              </a:rPr>
              <a:t>:</a:t>
            </a:r>
            <a:endParaRPr lang="en-US" sz="2400" dirty="0">
              <a:latin typeface="Simplified Arabic" pitchFamily="18" charset="-78"/>
              <a:cs typeface="Simplified Arabic" pitchFamily="18" charset="-78"/>
            </a:endParaRPr>
          </a:p>
        </p:txBody>
      </p:sp>
    </p:spTree>
  </p:cSld>
  <p:clrMapOvr>
    <a:masterClrMapping/>
  </p:clrMapOvr>
  <p:transition spd="slow">
    <p:strips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user\Desktop\images (20).jpg"/>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a:ln w="9525">
            <a:noFill/>
            <a:miter lim="800000"/>
            <a:headEnd/>
            <a:tailEnd/>
          </a:ln>
          <a:effectLst>
            <a:outerShdw dist="139700" dir="2700000" algn="tl" rotWithShape="0">
              <a:srgbClr val="333333">
                <a:alpha val="64999"/>
              </a:srgbClr>
            </a:outerShdw>
          </a:effectLst>
        </p:spPr>
      </p:pic>
      <p:pic>
        <p:nvPicPr>
          <p:cNvPr id="37891" name="Picture 637"/>
          <p:cNvPicPr>
            <a:picLocks noChangeAspect="1" noChangeArrowheads="1"/>
          </p:cNvPicPr>
          <p:nvPr/>
        </p:nvPicPr>
        <p:blipFill>
          <a:blip r:embed="rId3">
            <a:extLst>
              <a:ext uri="{28A0092B-C50C-407E-A947-70E740481C1C}">
                <a14:useLocalDpi xmlns:a14="http://schemas.microsoft.com/office/drawing/2010/main" val="0"/>
              </a:ext>
            </a:extLst>
          </a:blip>
          <a:srcRect b="93234"/>
          <a:stretch>
            <a:fillRect/>
          </a:stretch>
        </p:blipFill>
        <p:spPr bwMode="auto">
          <a:xfrm>
            <a:off x="428625" y="0"/>
            <a:ext cx="83581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Users\user\Desktop\images (23).jpg"/>
          <p:cNvPicPr>
            <a:picLocks noChangeAspect="1" noChangeArrowheads="1"/>
          </p:cNvPicPr>
          <p:nvPr/>
        </p:nvPicPr>
        <p:blipFill>
          <a:blip r:embed="rId4"/>
          <a:srcRect/>
          <a:stretch>
            <a:fillRect/>
          </a:stretch>
        </p:blipFill>
        <p:spPr bwMode="auto">
          <a:xfrm>
            <a:off x="0" y="6215082"/>
            <a:ext cx="9144000" cy="642918"/>
          </a:xfrm>
          <a:prstGeom prst="rect">
            <a:avLst/>
          </a:prstGeom>
          <a:ln>
            <a:noFill/>
          </a:ln>
          <a:effectLst>
            <a:softEdge rad="112500"/>
          </a:effectLst>
        </p:spPr>
      </p:pic>
      <p:sp>
        <p:nvSpPr>
          <p:cNvPr id="11" name="Rectangle à coins arrondis 10"/>
          <p:cNvSpPr/>
          <p:nvPr/>
        </p:nvSpPr>
        <p:spPr>
          <a:xfrm>
            <a:off x="571472" y="2285992"/>
            <a:ext cx="3357586" cy="3286148"/>
          </a:xfrm>
          <a:prstGeom prst="roundRect">
            <a:avLst/>
          </a:prstGeom>
          <a:solidFill>
            <a:schemeClr val="bg2">
              <a:lumMod val="50000"/>
            </a:schemeClr>
          </a:solidFill>
        </p:spPr>
        <p:style>
          <a:lnRef idx="1">
            <a:schemeClr val="accent4"/>
          </a:lnRef>
          <a:fillRef idx="2">
            <a:schemeClr val="accent4"/>
          </a:fillRef>
          <a:effectRef idx="1">
            <a:schemeClr val="accent4"/>
          </a:effectRef>
          <a:fontRef idx="minor">
            <a:schemeClr val="dk1"/>
          </a:fontRef>
        </p:style>
        <p:txBody>
          <a:bodyPr anchor="ctr"/>
          <a:lstStyle/>
          <a:p>
            <a:pPr indent="457200" algn="justLow" rtl="1" eaLnBrk="0" hangingPunct="0">
              <a:defRPr/>
            </a:pPr>
            <a:r>
              <a:rPr lang="ar-SA" sz="3200" dirty="0">
                <a:solidFill>
                  <a:schemeClr val="tx1"/>
                </a:solidFill>
                <a:latin typeface="Simplified Arabic" pitchFamily="18" charset="-78"/>
                <a:cs typeface="Simplified Arabic" pitchFamily="18" charset="-78"/>
              </a:rPr>
              <a:t>تستخدم </a:t>
            </a:r>
            <a:r>
              <a:rPr lang="ar-DZ" sz="3200" dirty="0" smtClean="0">
                <a:solidFill>
                  <a:schemeClr val="tx1"/>
                </a:solidFill>
                <a:latin typeface="Simplified Arabic" pitchFamily="18" charset="-78"/>
                <a:cs typeface="Simplified Arabic" pitchFamily="18" charset="-78"/>
              </a:rPr>
              <a:t>القائمة:</a:t>
            </a:r>
            <a:endParaRPr lang="ar-DZ" sz="3200" dirty="0">
              <a:solidFill>
                <a:schemeClr val="tx1"/>
              </a:solidFill>
              <a:latin typeface="Simplified Arabic" pitchFamily="18" charset="-78"/>
              <a:cs typeface="Simplified Arabic" pitchFamily="18" charset="-78"/>
            </a:endParaRPr>
          </a:p>
          <a:p>
            <a:pPr indent="95250" algn="justLow" rtl="1" eaLnBrk="0" hangingPunct="0">
              <a:buFont typeface="Wingdings" pitchFamily="2" charset="2"/>
              <a:buChar char="Ø"/>
              <a:defRPr/>
            </a:pPr>
            <a:r>
              <a:rPr lang="ar-SA" sz="3200" dirty="0">
                <a:solidFill>
                  <a:schemeClr val="tx1"/>
                </a:solidFill>
                <a:latin typeface="Simplified Arabic" pitchFamily="18" charset="-78"/>
                <a:cs typeface="Simplified Arabic" pitchFamily="18" charset="-78"/>
              </a:rPr>
              <a:t> للتنقل من نافذة إلى أخرى</a:t>
            </a:r>
            <a:r>
              <a:rPr lang="ar-DZ" sz="3200" dirty="0">
                <a:solidFill>
                  <a:schemeClr val="tx1"/>
                </a:solidFill>
                <a:latin typeface="Simplified Arabic" pitchFamily="18" charset="-78"/>
                <a:cs typeface="Simplified Arabic" pitchFamily="18" charset="-78"/>
              </a:rPr>
              <a:t>،</a:t>
            </a:r>
          </a:p>
          <a:p>
            <a:pPr indent="95250" algn="justLow" rtl="1" eaLnBrk="0" hangingPunct="0">
              <a:buFont typeface="Wingdings" pitchFamily="2" charset="2"/>
              <a:buChar char="Ø"/>
              <a:defRPr/>
            </a:pPr>
            <a:r>
              <a:rPr lang="ar-SA" sz="3200" dirty="0">
                <a:solidFill>
                  <a:schemeClr val="tx1"/>
                </a:solidFill>
                <a:latin typeface="Simplified Arabic" pitchFamily="18" charset="-78"/>
                <a:cs typeface="Simplified Arabic" pitchFamily="18" charset="-78"/>
              </a:rPr>
              <a:t> أو التحكم في حجمها من حيث </a:t>
            </a:r>
            <a:r>
              <a:rPr lang="ar-SA" sz="3200" dirty="0" smtClean="0">
                <a:solidFill>
                  <a:schemeClr val="tx1"/>
                </a:solidFill>
                <a:latin typeface="Simplified Arabic" pitchFamily="18" charset="-78"/>
                <a:cs typeface="Simplified Arabic" pitchFamily="18" charset="-78"/>
              </a:rPr>
              <a:t>تكبير</a:t>
            </a:r>
            <a:r>
              <a:rPr lang="ar-DZ" sz="3200" dirty="0" smtClean="0">
                <a:solidFill>
                  <a:schemeClr val="tx1"/>
                </a:solidFill>
                <a:latin typeface="Simplified Arabic" pitchFamily="18" charset="-78"/>
                <a:cs typeface="Simplified Arabic" pitchFamily="18" charset="-78"/>
              </a:rPr>
              <a:t>ها</a:t>
            </a:r>
            <a:r>
              <a:rPr lang="ar-SA" sz="3200" dirty="0" smtClean="0">
                <a:solidFill>
                  <a:schemeClr val="tx1"/>
                </a:solidFill>
                <a:latin typeface="Simplified Arabic" pitchFamily="18" charset="-78"/>
                <a:cs typeface="Simplified Arabic" pitchFamily="18" charset="-78"/>
              </a:rPr>
              <a:t> </a:t>
            </a:r>
            <a:r>
              <a:rPr lang="ar-SA" sz="3200" dirty="0">
                <a:solidFill>
                  <a:schemeClr val="tx1"/>
                </a:solidFill>
                <a:latin typeface="Simplified Arabic" pitchFamily="18" charset="-78"/>
                <a:cs typeface="Simplified Arabic" pitchFamily="18" charset="-78"/>
              </a:rPr>
              <a:t>أو تصغيرها. </a:t>
            </a:r>
          </a:p>
        </p:txBody>
      </p:sp>
      <p:sp>
        <p:nvSpPr>
          <p:cNvPr id="8" name="Rectangle à coins arrondis 7"/>
          <p:cNvSpPr/>
          <p:nvPr/>
        </p:nvSpPr>
        <p:spPr>
          <a:xfrm>
            <a:off x="4929190" y="2285992"/>
            <a:ext cx="3929090" cy="3786214"/>
          </a:xfrm>
          <a:prstGeom prst="roundRect">
            <a:avLst/>
          </a:prstGeom>
          <a:solidFill>
            <a:schemeClr val="bg2">
              <a:lumMod val="50000"/>
            </a:schemeClr>
          </a:solidFill>
        </p:spPr>
        <p:style>
          <a:lnRef idx="1">
            <a:schemeClr val="accent4"/>
          </a:lnRef>
          <a:fillRef idx="2">
            <a:schemeClr val="accent4"/>
          </a:fillRef>
          <a:effectRef idx="1">
            <a:schemeClr val="accent4"/>
          </a:effectRef>
          <a:fontRef idx="minor">
            <a:schemeClr val="dk1"/>
          </a:fontRef>
        </p:style>
        <p:txBody>
          <a:bodyPr anchor="ctr"/>
          <a:lstStyle/>
          <a:p>
            <a:pPr indent="457200" algn="justLow" rtl="1" eaLnBrk="0" hangingPunct="0">
              <a:defRPr/>
            </a:pPr>
            <a:r>
              <a:rPr lang="ar-SA" sz="3200" dirty="0">
                <a:solidFill>
                  <a:schemeClr val="tx1"/>
                </a:solidFill>
                <a:latin typeface="Simplified Arabic" pitchFamily="18" charset="-78"/>
                <a:cs typeface="Simplified Arabic" pitchFamily="18" charset="-78"/>
              </a:rPr>
              <a:t>توفر خدمة عرض المساعدة اللحظية للمستخدم</a:t>
            </a:r>
            <a:r>
              <a:rPr lang="ar-DZ" sz="3200" dirty="0">
                <a:solidFill>
                  <a:schemeClr val="tx1"/>
                </a:solidFill>
                <a:latin typeface="Simplified Arabic" pitchFamily="18" charset="-78"/>
                <a:cs typeface="Simplified Arabic" pitchFamily="18" charset="-78"/>
              </a:rPr>
              <a:t>، بمعنى يمكن الحصول على إجابات على مختلف التساؤلات التي نجدها عند مواجهة مشكلة ما مع برنامج </a:t>
            </a:r>
            <a:r>
              <a:rPr lang="fr-FR" sz="3200" dirty="0">
                <a:solidFill>
                  <a:schemeClr val="tx1"/>
                </a:solidFill>
                <a:latin typeface="Simplified Arabic" pitchFamily="18" charset="-78"/>
                <a:cs typeface="Simplified Arabic" pitchFamily="18" charset="-78"/>
              </a:rPr>
              <a:t>SPSS</a:t>
            </a:r>
            <a:r>
              <a:rPr lang="ar-DZ" sz="3200" dirty="0">
                <a:solidFill>
                  <a:schemeClr val="tx1"/>
                </a:solidFill>
                <a:latin typeface="Simplified Arabic" pitchFamily="18" charset="-78"/>
                <a:cs typeface="Simplified Arabic" pitchFamily="18" charset="-78"/>
              </a:rPr>
              <a:t>.</a:t>
            </a:r>
          </a:p>
        </p:txBody>
      </p:sp>
      <p:cxnSp>
        <p:nvCxnSpPr>
          <p:cNvPr id="14" name="Connecteur droit avec flèche 13"/>
          <p:cNvCxnSpPr/>
          <p:nvPr/>
        </p:nvCxnSpPr>
        <p:spPr>
          <a:xfrm rot="16200000" flipV="1">
            <a:off x="4393407" y="1535906"/>
            <a:ext cx="1500188" cy="1428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Connecteur droit avec flèche 17"/>
          <p:cNvCxnSpPr>
            <a:endCxn id="31748" idx="2"/>
          </p:cNvCxnSpPr>
          <p:nvPr/>
        </p:nvCxnSpPr>
        <p:spPr>
          <a:xfrm rot="5400000" flipH="1" flipV="1">
            <a:off x="3410744" y="1161256"/>
            <a:ext cx="1500188" cy="8921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7901" name="Rectangle 4"/>
          <p:cNvSpPr>
            <a:spLocks noChangeArrowheads="1"/>
          </p:cNvSpPr>
          <p:nvPr/>
        </p:nvSpPr>
        <p:spPr bwMode="auto">
          <a:xfrm>
            <a:off x="500063" y="1214438"/>
            <a:ext cx="39290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95250" algn="ctr" rtl="1" eaLnBrk="0" hangingPunct="0"/>
            <a:r>
              <a:rPr lang="ar-SA" sz="2400" b="1" dirty="0">
                <a:latin typeface="Simplified Arabic" pitchFamily="18" charset="-78"/>
                <a:cs typeface="Simplified Arabic" pitchFamily="18" charset="-78"/>
              </a:rPr>
              <a:t>9-قائمة النوافذ/إطار</a:t>
            </a:r>
            <a:endParaRPr lang="ar-DZ" sz="2400" b="1" dirty="0">
              <a:latin typeface="Simplified Arabic" pitchFamily="18" charset="-78"/>
              <a:cs typeface="Simplified Arabic" pitchFamily="18" charset="-78"/>
            </a:endParaRPr>
          </a:p>
          <a:p>
            <a:pPr indent="95250" algn="ctr" rtl="1" eaLnBrk="0" hangingPunct="0"/>
            <a:r>
              <a:rPr lang="ar-SA" sz="2400" b="1" dirty="0">
                <a:latin typeface="Simplified Arabic" pitchFamily="18" charset="-78"/>
                <a:cs typeface="Simplified Arabic" pitchFamily="18" charset="-78"/>
              </a:rPr>
              <a:t> </a:t>
            </a:r>
            <a:r>
              <a:rPr lang="en-US" sz="2400" b="1" dirty="0">
                <a:latin typeface="Simplified Arabic" pitchFamily="18" charset="-78"/>
                <a:cs typeface="Simplified Arabic" pitchFamily="18" charset="-78"/>
              </a:rPr>
              <a:t> Windows Menu</a:t>
            </a:r>
            <a:r>
              <a:rPr lang="ar-SA" sz="2400" b="1" dirty="0">
                <a:latin typeface="Simplified Arabic" pitchFamily="18" charset="-78"/>
                <a:cs typeface="Simplified Arabic" pitchFamily="18" charset="-78"/>
              </a:rPr>
              <a:t>- </a:t>
            </a:r>
            <a:r>
              <a:rPr lang="fr-FR" sz="2400" b="1" dirty="0">
                <a:latin typeface="Simplified Arabic" pitchFamily="18" charset="-78"/>
                <a:cs typeface="Simplified Arabic" pitchFamily="18" charset="-78"/>
              </a:rPr>
              <a:t>Fenêtre</a:t>
            </a:r>
            <a:r>
              <a:rPr lang="ar-DZ" sz="2400" b="1" dirty="0">
                <a:latin typeface="Simplified Arabic" pitchFamily="18" charset="-78"/>
                <a:cs typeface="Calibri" pitchFamily="34" charset="0"/>
              </a:rPr>
              <a:t>: </a:t>
            </a:r>
            <a:endParaRPr lang="en-US" sz="2400" dirty="0"/>
          </a:p>
        </p:txBody>
      </p:sp>
      <p:sp>
        <p:nvSpPr>
          <p:cNvPr id="37902" name="Rectangle 1"/>
          <p:cNvSpPr>
            <a:spLocks noChangeArrowheads="1"/>
          </p:cNvSpPr>
          <p:nvPr/>
        </p:nvSpPr>
        <p:spPr bwMode="auto">
          <a:xfrm>
            <a:off x="5572125" y="1143000"/>
            <a:ext cx="3000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eaLnBrk="0" hangingPunct="0"/>
            <a:r>
              <a:rPr lang="ar-SA" sz="2400" b="1" dirty="0">
                <a:latin typeface="Simplified Arabic" pitchFamily="18" charset="-78"/>
                <a:cs typeface="Simplified Arabic" pitchFamily="18" charset="-78"/>
              </a:rPr>
              <a:t>10- قائمة المساعد</a:t>
            </a:r>
            <a:endParaRPr lang="ar-DZ" sz="2400" b="1" dirty="0">
              <a:latin typeface="Simplified Arabic" pitchFamily="18" charset="-78"/>
              <a:cs typeface="Simplified Arabic" pitchFamily="18" charset="-78"/>
            </a:endParaRPr>
          </a:p>
          <a:p>
            <a:pPr algn="ctr" rtl="1" eaLnBrk="0" hangingPunct="0"/>
            <a:r>
              <a:rPr lang="ar-SA" sz="2400" b="1" dirty="0">
                <a:latin typeface="Simplified Arabic" pitchFamily="18" charset="-78"/>
                <a:cs typeface="Simplified Arabic" pitchFamily="18" charset="-78"/>
              </a:rPr>
              <a:t> </a:t>
            </a:r>
            <a:r>
              <a:rPr lang="en-US" sz="2400" b="1" dirty="0">
                <a:latin typeface="Simplified Arabic" pitchFamily="18" charset="-78"/>
                <a:cs typeface="Simplified Arabic" pitchFamily="18" charset="-78"/>
              </a:rPr>
              <a:t>Menu  </a:t>
            </a:r>
            <a:r>
              <a:rPr lang="fr-FR" sz="2400" b="1" dirty="0">
                <a:latin typeface="Simplified Arabic" pitchFamily="18" charset="-78"/>
                <a:cs typeface="Simplified Arabic" pitchFamily="18" charset="-78"/>
              </a:rPr>
              <a:t>Help </a:t>
            </a:r>
            <a:r>
              <a:rPr lang="ar-DZ" sz="2400" b="1" dirty="0">
                <a:latin typeface="Simplified Arabic" pitchFamily="18" charset="-78"/>
                <a:cs typeface="Simplified Arabic" pitchFamily="18" charset="-78"/>
              </a:rPr>
              <a:t>– </a:t>
            </a:r>
            <a:r>
              <a:rPr lang="fr-FR" sz="2400" b="1" dirty="0" smtClean="0">
                <a:latin typeface="Simplified Arabic" pitchFamily="18" charset="-78"/>
                <a:cs typeface="Simplified Arabic" pitchFamily="18" charset="-78"/>
              </a:rPr>
              <a:t>Aide</a:t>
            </a:r>
            <a:r>
              <a:rPr lang="ar-DZ" sz="2400" b="1" dirty="0" smtClean="0">
                <a:latin typeface="Simplified Arabic" pitchFamily="18" charset="-78"/>
                <a:cs typeface="Simplified Arabic" pitchFamily="18" charset="-78"/>
              </a:rPr>
              <a:t>:</a:t>
            </a:r>
            <a:endParaRPr lang="en-US" sz="2400" dirty="0">
              <a:latin typeface="Simplified Arabic" pitchFamily="18" charset="-78"/>
              <a:cs typeface="Simplified Arabic" pitchFamily="18" charset="-78"/>
            </a:endParaRPr>
          </a:p>
        </p:txBody>
      </p:sp>
    </p:spTree>
  </p:cSld>
  <p:clrMapOvr>
    <a:masterClrMapping/>
  </p:clrMapOvr>
  <p:transition spd="slow">
    <p:cover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500042"/>
          </a:xfrm>
        </p:spPr>
        <p:txBody>
          <a:bodyPr>
            <a:normAutofit fontScale="90000"/>
          </a:bodyPr>
          <a:lstStyle/>
          <a:p>
            <a:r>
              <a:rPr lang="ar-DZ" sz="4800" b="1" u="sng" dirty="0" smtClean="0">
                <a:solidFill>
                  <a:srgbClr val="FFFF00"/>
                </a:solidFill>
                <a:latin typeface="Simplified Arabic" pitchFamily="18" charset="-78"/>
                <a:cs typeface="Simplified Arabic" pitchFamily="18" charset="-78"/>
              </a:rPr>
              <a:t>برنامج المقياس</a:t>
            </a:r>
            <a:endParaRPr lang="fr-FR" sz="4800" b="1" u="sng" dirty="0">
              <a:solidFill>
                <a:srgbClr val="FFFF00"/>
              </a:solidFill>
              <a:latin typeface="Simplified Arabic" pitchFamily="18" charset="-78"/>
              <a:cs typeface="Simplified Arabic" pitchFamily="18" charset="-78"/>
            </a:endParaRPr>
          </a:p>
        </p:txBody>
      </p:sp>
      <p:sp>
        <p:nvSpPr>
          <p:cNvPr id="3" name="Espace réservé du contenu 2"/>
          <p:cNvSpPr>
            <a:spLocks noGrp="1"/>
          </p:cNvSpPr>
          <p:nvPr>
            <p:ph idx="1"/>
          </p:nvPr>
        </p:nvSpPr>
        <p:spPr>
          <a:xfrm>
            <a:off x="0" y="285728"/>
            <a:ext cx="9144000" cy="6572272"/>
          </a:xfrm>
        </p:spPr>
        <p:txBody>
          <a:bodyPr>
            <a:noAutofit/>
          </a:bodyPr>
          <a:lstStyle/>
          <a:p>
            <a:pPr algn="just" rtl="1">
              <a:buNone/>
            </a:pPr>
            <a:r>
              <a:rPr lang="ar-DZ" sz="3100" b="1" dirty="0" smtClean="0">
                <a:solidFill>
                  <a:srgbClr val="FFC000"/>
                </a:solidFill>
                <a:latin typeface="Simplified Arabic" pitchFamily="18" charset="-78"/>
                <a:cs typeface="Simplified Arabic" pitchFamily="18" charset="-78"/>
              </a:rPr>
              <a:t>الفصل الأول: </a:t>
            </a:r>
            <a:r>
              <a:rPr lang="ar-DZ" sz="3100" b="1" dirty="0" smtClean="0">
                <a:latin typeface="Simplified Arabic" pitchFamily="18" charset="-78"/>
                <a:cs typeface="Simplified Arabic" pitchFamily="18" charset="-78"/>
              </a:rPr>
              <a:t>البرمجيات الرياضية والإحصائية في علوم التسيير</a:t>
            </a:r>
            <a:endParaRPr lang="fr-FR" sz="3100" b="1" dirty="0" smtClean="0">
              <a:latin typeface="Simplified Arabic" pitchFamily="18" charset="-78"/>
              <a:cs typeface="Simplified Arabic" pitchFamily="18" charset="-78"/>
            </a:endParaRPr>
          </a:p>
          <a:p>
            <a:pPr algn="just" rtl="1">
              <a:buNone/>
            </a:pPr>
            <a:r>
              <a:rPr lang="ar-DZ" sz="3100" b="1" dirty="0" smtClean="0">
                <a:solidFill>
                  <a:srgbClr val="FFC000"/>
                </a:solidFill>
                <a:latin typeface="Simplified Arabic" pitchFamily="18" charset="-78"/>
                <a:cs typeface="Simplified Arabic" pitchFamily="18" charset="-78"/>
              </a:rPr>
              <a:t>الفصل الثاني: </a:t>
            </a:r>
            <a:r>
              <a:rPr lang="ar-DZ" sz="3100" b="1" dirty="0" err="1" smtClean="0">
                <a:latin typeface="Simplified Arabic" pitchFamily="18" charset="-78"/>
                <a:cs typeface="Simplified Arabic" pitchFamily="18" charset="-78"/>
              </a:rPr>
              <a:t>النمذجة</a:t>
            </a:r>
            <a:r>
              <a:rPr lang="ar-DZ" sz="3100" b="1" dirty="0" smtClean="0">
                <a:latin typeface="Simplified Arabic" pitchFamily="18" charset="-78"/>
                <a:cs typeface="Simplified Arabic" pitchFamily="18" charset="-78"/>
              </a:rPr>
              <a:t> الرياضية باستخدام </a:t>
            </a:r>
            <a:r>
              <a:rPr lang="fr-FR" sz="3100" b="1" dirty="0" smtClean="0">
                <a:latin typeface="Simplified Arabic" pitchFamily="18" charset="-78"/>
                <a:cs typeface="Simplified Arabic" pitchFamily="18" charset="-78"/>
              </a:rPr>
              <a:t>Excel</a:t>
            </a:r>
          </a:p>
          <a:p>
            <a:pPr algn="just" rtl="1">
              <a:buNone/>
            </a:pPr>
            <a:r>
              <a:rPr lang="ar-DZ" sz="3100" b="1" dirty="0" smtClean="0">
                <a:solidFill>
                  <a:srgbClr val="FFC000"/>
                </a:solidFill>
                <a:latin typeface="Simplified Arabic" pitchFamily="18" charset="-78"/>
                <a:cs typeface="Simplified Arabic" pitchFamily="18" charset="-78"/>
              </a:rPr>
              <a:t>الفصل الثالث: </a:t>
            </a:r>
            <a:r>
              <a:rPr lang="ar-DZ" sz="3100" b="1" dirty="0" smtClean="0">
                <a:latin typeface="Simplified Arabic" pitchFamily="18" charset="-78"/>
                <a:cs typeface="Simplified Arabic" pitchFamily="18" charset="-78"/>
              </a:rPr>
              <a:t>الإحصاء الوصفي باستخدام البرمجيات الإحصائية</a:t>
            </a:r>
          </a:p>
          <a:p>
            <a:pPr algn="just" rtl="1">
              <a:buNone/>
            </a:pPr>
            <a:r>
              <a:rPr lang="ar-DZ" sz="3100" b="1" dirty="0" smtClean="0">
                <a:solidFill>
                  <a:srgbClr val="FFC000"/>
                </a:solidFill>
                <a:latin typeface="Simplified Arabic" pitchFamily="18" charset="-78"/>
                <a:cs typeface="Simplified Arabic" pitchFamily="18" charset="-78"/>
              </a:rPr>
              <a:t>الفصل الرابع: </a:t>
            </a:r>
            <a:r>
              <a:rPr lang="ar-DZ" sz="3100" b="1" dirty="0" smtClean="0">
                <a:latin typeface="Simplified Arabic" pitchFamily="18" charset="-78"/>
                <a:cs typeface="Simplified Arabic" pitchFamily="18" charset="-78"/>
              </a:rPr>
              <a:t>الارتباط والنماذج الانحدارية باستخدام البرمجيات الإحصائية</a:t>
            </a:r>
          </a:p>
          <a:p>
            <a:pPr algn="just" rtl="1">
              <a:buNone/>
            </a:pPr>
            <a:r>
              <a:rPr lang="ar-DZ" sz="3100" b="1" dirty="0" smtClean="0">
                <a:solidFill>
                  <a:srgbClr val="FFC000"/>
                </a:solidFill>
                <a:latin typeface="Simplified Arabic" pitchFamily="18" charset="-78"/>
                <a:cs typeface="Simplified Arabic" pitchFamily="18" charset="-78"/>
              </a:rPr>
              <a:t>الفصل الخامس: </a:t>
            </a:r>
            <a:r>
              <a:rPr lang="ar-DZ" sz="3100" b="1" dirty="0" smtClean="0">
                <a:latin typeface="Simplified Arabic" pitchFamily="18" charset="-78"/>
                <a:cs typeface="Simplified Arabic" pitchFamily="18" charset="-78"/>
              </a:rPr>
              <a:t>تحليل بيانات الاستبيان: الاختبارات القبلية باستخدام البرمجيات الإحصائية</a:t>
            </a:r>
            <a:endParaRPr lang="fr-FR" sz="3100" b="1" dirty="0" smtClean="0">
              <a:latin typeface="Simplified Arabic" pitchFamily="18" charset="-78"/>
              <a:cs typeface="Simplified Arabic" pitchFamily="18" charset="-78"/>
            </a:endParaRPr>
          </a:p>
          <a:p>
            <a:pPr algn="just" rtl="1">
              <a:buNone/>
            </a:pPr>
            <a:r>
              <a:rPr lang="ar-DZ" sz="3100" b="1" dirty="0" smtClean="0">
                <a:solidFill>
                  <a:srgbClr val="FFC000"/>
                </a:solidFill>
                <a:latin typeface="Simplified Arabic" pitchFamily="18" charset="-78"/>
                <a:cs typeface="Simplified Arabic" pitchFamily="18" charset="-78"/>
              </a:rPr>
              <a:t>الفصل السادس: </a:t>
            </a:r>
            <a:r>
              <a:rPr lang="ar-DZ" sz="3100" b="1" dirty="0" smtClean="0">
                <a:latin typeface="Simplified Arabic" pitchFamily="18" charset="-78"/>
                <a:cs typeface="Simplified Arabic" pitchFamily="18" charset="-78"/>
              </a:rPr>
              <a:t>تحليل بيانات الاستبيان: الاختبارات </a:t>
            </a:r>
            <a:r>
              <a:rPr lang="ar-DZ" sz="3100" b="1" dirty="0" err="1" smtClean="0">
                <a:latin typeface="Simplified Arabic" pitchFamily="18" charset="-78"/>
                <a:cs typeface="Simplified Arabic" pitchFamily="18" charset="-78"/>
              </a:rPr>
              <a:t>المعلمية</a:t>
            </a:r>
            <a:r>
              <a:rPr lang="ar-DZ" sz="3100" b="1" dirty="0" smtClean="0">
                <a:latin typeface="Simplified Arabic" pitchFamily="18" charset="-78"/>
                <a:cs typeface="Simplified Arabic" pitchFamily="18" charset="-78"/>
              </a:rPr>
              <a:t> </a:t>
            </a:r>
          </a:p>
          <a:p>
            <a:pPr algn="just" rtl="1">
              <a:buNone/>
            </a:pPr>
            <a:r>
              <a:rPr lang="ar-DZ" sz="3100" b="1" dirty="0" smtClean="0">
                <a:latin typeface="Simplified Arabic" pitchFamily="18" charset="-78"/>
                <a:cs typeface="Simplified Arabic" pitchFamily="18" charset="-78"/>
              </a:rPr>
              <a:t>باستخدام البرمجيات الإحصائية</a:t>
            </a:r>
          </a:p>
          <a:p>
            <a:pPr algn="just" rtl="1">
              <a:buNone/>
            </a:pPr>
            <a:r>
              <a:rPr lang="ar-DZ" sz="3100" b="1" dirty="0" smtClean="0">
                <a:solidFill>
                  <a:srgbClr val="FFC000"/>
                </a:solidFill>
                <a:latin typeface="Simplified Arabic" pitchFamily="18" charset="-78"/>
                <a:cs typeface="Simplified Arabic" pitchFamily="18" charset="-78"/>
              </a:rPr>
              <a:t>الفصل السابع: </a:t>
            </a:r>
            <a:r>
              <a:rPr lang="ar-DZ" sz="3100" b="1" dirty="0" smtClean="0">
                <a:latin typeface="Simplified Arabic" pitchFamily="18" charset="-78"/>
                <a:cs typeface="Simplified Arabic" pitchFamily="18" charset="-78"/>
              </a:rPr>
              <a:t>تحليل بيانات الاستبيان: الاختبارات غير </a:t>
            </a:r>
            <a:r>
              <a:rPr lang="ar-DZ" sz="3100" b="1" dirty="0" err="1" smtClean="0">
                <a:latin typeface="Simplified Arabic" pitchFamily="18" charset="-78"/>
                <a:cs typeface="Simplified Arabic" pitchFamily="18" charset="-78"/>
              </a:rPr>
              <a:t>المعلمية</a:t>
            </a:r>
            <a:r>
              <a:rPr lang="ar-DZ" sz="3100" b="1" dirty="0" smtClean="0">
                <a:latin typeface="Simplified Arabic" pitchFamily="18" charset="-78"/>
                <a:cs typeface="Simplified Arabic" pitchFamily="18" charset="-78"/>
              </a:rPr>
              <a:t> </a:t>
            </a:r>
          </a:p>
          <a:p>
            <a:pPr algn="just" rtl="1">
              <a:buNone/>
            </a:pPr>
            <a:r>
              <a:rPr lang="ar-DZ" sz="3100" b="1" dirty="0" smtClean="0">
                <a:latin typeface="Simplified Arabic" pitchFamily="18" charset="-78"/>
                <a:cs typeface="Simplified Arabic" pitchFamily="18" charset="-78"/>
              </a:rPr>
              <a:t>باستخدام البرمجيات الإحصائية</a:t>
            </a:r>
          </a:p>
          <a:p>
            <a:pPr algn="just" rtl="1">
              <a:buNone/>
            </a:pPr>
            <a:r>
              <a:rPr lang="ar-DZ" sz="3100" b="1" dirty="0" smtClean="0">
                <a:solidFill>
                  <a:srgbClr val="FFC000"/>
                </a:solidFill>
                <a:latin typeface="Simplified Arabic" pitchFamily="18" charset="-78"/>
                <a:cs typeface="Simplified Arabic" pitchFamily="18" charset="-78"/>
              </a:rPr>
              <a:t>الفصل الثامن: </a:t>
            </a:r>
            <a:r>
              <a:rPr lang="ar-DZ" sz="3100" b="1" dirty="0" smtClean="0">
                <a:latin typeface="Simplified Arabic" pitchFamily="18" charset="-78"/>
                <a:cs typeface="Simplified Arabic" pitchFamily="18" charset="-78"/>
              </a:rPr>
              <a:t>تحليل بيانات الاستبيان: اختبار الفرضيات</a:t>
            </a:r>
          </a:p>
          <a:p>
            <a:pPr algn="just" rtl="1">
              <a:buNone/>
            </a:pPr>
            <a:endParaRPr lang="fr-FR" b="1" dirty="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linds(horizontal)">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linds(horizontal)">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linds(horizontal)">
                                      <p:cBhvr>
                                        <p:cTn id="36" dur="1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linds(horizontal)">
                                      <p:cBhvr>
                                        <p:cTn id="41" dur="1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blinds(horizontal)">
                                      <p:cBhvr>
                                        <p:cTn id="46" dur="10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blinds(horizontal)">
                                      <p:cBhvr>
                                        <p:cTn id="51" dur="10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blinds(horizontal)">
                                      <p:cBhvr>
                                        <p:cTn id="56"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normAutofit fontScale="90000"/>
          </a:bodyPr>
          <a:lstStyle/>
          <a:p>
            <a:r>
              <a:rPr lang="ar-DZ" sz="4800" b="1" u="sng" dirty="0" smtClean="0">
                <a:solidFill>
                  <a:srgbClr val="FFFF00"/>
                </a:solidFill>
                <a:latin typeface="Simplified Arabic" pitchFamily="18" charset="-78"/>
                <a:cs typeface="Simplified Arabic" pitchFamily="18" charset="-78"/>
              </a:rPr>
              <a:t> </a:t>
            </a:r>
            <a:r>
              <a:rPr lang="fr-FR" sz="4800" b="1" u="sng" dirty="0" smtClean="0">
                <a:solidFill>
                  <a:srgbClr val="FFFF00"/>
                </a:solidFill>
                <a:latin typeface="Simplified Arabic" pitchFamily="18" charset="-78"/>
                <a:cs typeface="Simplified Arabic" pitchFamily="18" charset="-78"/>
              </a:rPr>
              <a:t>STATA </a:t>
            </a:r>
            <a:r>
              <a:rPr lang="ar-DZ" sz="4800" b="1" u="sng" dirty="0" smtClean="0">
                <a:solidFill>
                  <a:srgbClr val="FFFF00"/>
                </a:solidFill>
                <a:latin typeface="Simplified Arabic" pitchFamily="18" charset="-78"/>
                <a:cs typeface="Simplified Arabic" pitchFamily="18" charset="-78"/>
              </a:rPr>
              <a:t>برنامج</a:t>
            </a:r>
            <a:endParaRPr lang="fr-FR" sz="4800" b="1" u="sng" dirty="0">
              <a:solidFill>
                <a:srgbClr val="FFFF00"/>
              </a:solidFill>
              <a:latin typeface="Simplified Arabic" pitchFamily="18" charset="-78"/>
              <a:cs typeface="Simplified Arabic" pitchFamily="18" charset="-78"/>
            </a:endParaRPr>
          </a:p>
        </p:txBody>
      </p:sp>
      <p:sp>
        <p:nvSpPr>
          <p:cNvPr id="8" name="Espace réservé du contenu 7"/>
          <p:cNvSpPr>
            <a:spLocks noGrp="1"/>
          </p:cNvSpPr>
          <p:nvPr>
            <p:ph sz="quarter" idx="4"/>
          </p:nvPr>
        </p:nvSpPr>
        <p:spPr>
          <a:xfrm>
            <a:off x="0" y="571480"/>
            <a:ext cx="9144000" cy="6286520"/>
          </a:xfrm>
        </p:spPr>
        <p:txBody>
          <a:bodyPr>
            <a:normAutofit fontScale="92500" lnSpcReduction="10000"/>
          </a:bodyPr>
          <a:lstStyle/>
          <a:p>
            <a:pPr algn="just" rtl="1" fontAlgn="base">
              <a:buNone/>
            </a:pPr>
            <a:r>
              <a:rPr lang="ar-DZ" sz="2800" dirty="0" smtClean="0">
                <a:latin typeface="Simplified Arabic" pitchFamily="18" charset="-78"/>
                <a:cs typeface="Simplified Arabic" pitchFamily="18" charset="-78"/>
              </a:rPr>
              <a:t>برمجية </a:t>
            </a:r>
            <a:r>
              <a:rPr lang="ar-DZ" sz="2800" dirty="0" err="1" smtClean="0">
                <a:latin typeface="Simplified Arabic" pitchFamily="18" charset="-78"/>
                <a:cs typeface="Simplified Arabic" pitchFamily="18" charset="-78"/>
              </a:rPr>
              <a:t>ستاتا</a:t>
            </a:r>
            <a:r>
              <a:rPr lang="ar-DZ" sz="2800" dirty="0" smtClean="0">
                <a:latin typeface="Simplified Arabic" pitchFamily="18" charset="-78"/>
                <a:cs typeface="Simplified Arabic" pitchFamily="18" charset="-78"/>
              </a:rPr>
              <a:t> </a:t>
            </a:r>
            <a:r>
              <a:rPr lang="fr-FR" sz="2800" dirty="0" smtClean="0">
                <a:latin typeface="Simplified Arabic" pitchFamily="18" charset="-78"/>
                <a:cs typeface="Simplified Arabic" pitchFamily="18" charset="-78"/>
              </a:rPr>
              <a:t>(Stata) </a:t>
            </a:r>
            <a:r>
              <a:rPr lang="ar-DZ" sz="2800" dirty="0" smtClean="0">
                <a:latin typeface="Simplified Arabic" pitchFamily="18" charset="-78"/>
                <a:cs typeface="Simplified Arabic" pitchFamily="18" charset="-78"/>
              </a:rPr>
              <a:t>هي حزمة من البرامج الإحصائية  للأغراض العامة  تستخدم على نطاق واسع في عالم الأعمال والتحليل الاقتصادي وفي الحقل الأكاديمي وبحوث  الصحة العامة  والإحصاء الحيوي وعلم الأوبئة ،  تم تصميم  هذه البرمجية في العام 1985 من قبل  شركة </a:t>
            </a:r>
            <a:r>
              <a:rPr lang="ar-DZ" sz="2800" dirty="0" err="1" smtClean="0">
                <a:latin typeface="Simplified Arabic" pitchFamily="18" charset="-78"/>
                <a:cs typeface="Simplified Arabic" pitchFamily="18" charset="-78"/>
              </a:rPr>
              <a:t>ستيتا</a:t>
            </a:r>
            <a:r>
              <a:rPr lang="ar-DZ" sz="2800" dirty="0" smtClean="0">
                <a:latin typeface="Simplified Arabic" pitchFamily="18" charset="-78"/>
                <a:cs typeface="Simplified Arabic" pitchFamily="18" charset="-78"/>
              </a:rPr>
              <a:t> في الولايات المتحدة الأمريكية  ومنذ ذاك الحين جرت عمليات تطوير  كبيرة لإمكانيات  البرنامج  وقدراته وخصائصه،  تشتمل القدرات  الحسابية للبرنامج  على إدارة البيانات  والتحليل الإحصائي والرسومات  البيانية  والمحاكاة والانحدار وبرمجيات أخرى متخصصة .</a:t>
            </a:r>
          </a:p>
          <a:p>
            <a:pPr algn="just" rtl="1" fontAlgn="base">
              <a:buNone/>
            </a:pPr>
            <a:r>
              <a:rPr lang="ar-DZ" sz="2800" dirty="0" smtClean="0">
                <a:latin typeface="Simplified Arabic" pitchFamily="18" charset="-78"/>
                <a:cs typeface="Simplified Arabic" pitchFamily="18" charset="-78"/>
              </a:rPr>
              <a:t>اسم البرمجية هو اختصار  للمقطع الأول من كلمة إحصاء والمقطع الثاني من كلمة بيانات باللغة الانجليزية ، آخر إصدار هو </a:t>
            </a:r>
            <a:r>
              <a:rPr lang="fr-FR" sz="2800" smtClean="0">
                <a:latin typeface="Simplified Arabic" pitchFamily="18" charset="-78"/>
                <a:cs typeface="Simplified Arabic" pitchFamily="18" charset="-78"/>
              </a:rPr>
              <a:t>STATA </a:t>
            </a:r>
            <a:r>
              <a:rPr lang="fr-FR" sz="2800" smtClean="0">
                <a:latin typeface="Simplified Arabic" pitchFamily="18" charset="-78"/>
                <a:cs typeface="Simplified Arabic" pitchFamily="18" charset="-78"/>
              </a:rPr>
              <a:t>16</a:t>
            </a:r>
            <a:r>
              <a:rPr lang="ar-DZ" sz="2800" smtClean="0">
                <a:latin typeface="Simplified Arabic" pitchFamily="18" charset="-78"/>
                <a:cs typeface="Simplified Arabic" pitchFamily="18" charset="-78"/>
              </a:rPr>
              <a:t> </a:t>
            </a:r>
            <a:r>
              <a:rPr lang="ar-DZ" sz="2800" dirty="0" smtClean="0">
                <a:latin typeface="Simplified Arabic" pitchFamily="18" charset="-78"/>
                <a:cs typeface="Simplified Arabic" pitchFamily="18" charset="-78"/>
              </a:rPr>
              <a:t>وهو حديث جدا ومنها إصدارات مخصصة  للطالب للغايات التعليمية، يحتوي البرنامج على أربعة شاشات (نوافذ) رئيسية  تتم من خلالها العمليات  الرئيسية في البرنامج وهي :</a:t>
            </a:r>
          </a:p>
          <a:p>
            <a:pPr algn="just" rtl="1" fontAlgn="base">
              <a:buNone/>
            </a:pPr>
            <a:r>
              <a:rPr lang="ar-DZ" sz="2800" dirty="0" smtClean="0">
                <a:solidFill>
                  <a:srgbClr val="FFC000"/>
                </a:solidFill>
                <a:latin typeface="Simplified Arabic" pitchFamily="18" charset="-78"/>
                <a:cs typeface="Simplified Arabic" pitchFamily="18" charset="-78"/>
              </a:rPr>
              <a:t>- شاشة  النتائج</a:t>
            </a:r>
          </a:p>
          <a:p>
            <a:pPr algn="just" rtl="1" fontAlgn="base">
              <a:buNone/>
            </a:pPr>
            <a:r>
              <a:rPr lang="ar-DZ" sz="2800" dirty="0" smtClean="0">
                <a:solidFill>
                  <a:srgbClr val="FFC000"/>
                </a:solidFill>
                <a:latin typeface="Simplified Arabic" pitchFamily="18" charset="-78"/>
                <a:cs typeface="Simplified Arabic" pitchFamily="18" charset="-78"/>
              </a:rPr>
              <a:t>- شاشة  الأوامر</a:t>
            </a:r>
          </a:p>
          <a:p>
            <a:pPr algn="just" rtl="1" fontAlgn="base">
              <a:buNone/>
            </a:pPr>
            <a:r>
              <a:rPr lang="ar-DZ" sz="2800" dirty="0" smtClean="0">
                <a:solidFill>
                  <a:srgbClr val="FFC000"/>
                </a:solidFill>
                <a:latin typeface="Simplified Arabic" pitchFamily="18" charset="-78"/>
                <a:cs typeface="Simplified Arabic" pitchFamily="18" charset="-78"/>
              </a:rPr>
              <a:t>- شاشة العرض</a:t>
            </a:r>
          </a:p>
          <a:p>
            <a:pPr algn="just" rtl="1" fontAlgn="base">
              <a:buNone/>
            </a:pPr>
            <a:r>
              <a:rPr lang="ar-DZ" sz="2800" dirty="0" smtClean="0">
                <a:solidFill>
                  <a:srgbClr val="FFC000"/>
                </a:solidFill>
                <a:latin typeface="Simplified Arabic" pitchFamily="18" charset="-78"/>
                <a:cs typeface="Simplified Arabic" pitchFamily="18" charset="-78"/>
              </a:rPr>
              <a:t>- شاشة المتغيرات</a:t>
            </a:r>
          </a:p>
          <a:p>
            <a:pPr algn="just" rtl="1">
              <a:buNone/>
            </a:pPr>
            <a:endParaRPr lang="ar-DZ" b="1" dirty="0" smtClean="0">
              <a:latin typeface="Simplified Arabic" pitchFamily="18" charset="-78"/>
              <a:cs typeface="Simplified Arabic" pitchFamily="18" charset="-78"/>
            </a:endParaRPr>
          </a:p>
          <a:p>
            <a:pPr algn="just" rtl="1">
              <a:buNone/>
            </a:pPr>
            <a:endParaRPr lang="ar-DZ" sz="5500" b="1" dirty="0" smtClean="0">
              <a:solidFill>
                <a:srgbClr val="FFC000"/>
              </a:solidFill>
              <a:latin typeface="Simplified Arabic" pitchFamily="18" charset="-78"/>
              <a:cs typeface="Simplified Arabic" pitchFamily="18" charset="-78"/>
            </a:endParaRPr>
          </a:p>
          <a:p>
            <a:pPr algn="just" rtl="1">
              <a:buNone/>
            </a:pPr>
            <a:endParaRPr lang="ar-DZ" sz="5500" b="1" dirty="0" smtClean="0">
              <a:latin typeface="Simplified Arabic" pitchFamily="18" charset="-78"/>
              <a:cs typeface="Simplified Arabic" pitchFamily="18" charset="-78"/>
            </a:endParaRPr>
          </a:p>
        </p:txBody>
      </p:sp>
      <p:pic>
        <p:nvPicPr>
          <p:cNvPr id="1026" name="Picture 2" descr="D:\images.png"/>
          <p:cNvPicPr>
            <a:picLocks noChangeAspect="1" noChangeArrowheads="1"/>
          </p:cNvPicPr>
          <p:nvPr/>
        </p:nvPicPr>
        <p:blipFill>
          <a:blip r:embed="rId2"/>
          <a:srcRect/>
          <a:stretch>
            <a:fillRect/>
          </a:stretch>
        </p:blipFill>
        <p:spPr bwMode="auto">
          <a:xfrm>
            <a:off x="1142976" y="4786322"/>
            <a:ext cx="3810000" cy="1200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normAutofit fontScale="90000"/>
          </a:bodyPr>
          <a:lstStyle/>
          <a:p>
            <a:r>
              <a:rPr lang="ar-DZ" sz="4800" b="1" u="sng" dirty="0" smtClean="0">
                <a:solidFill>
                  <a:srgbClr val="FFFF00"/>
                </a:solidFill>
                <a:latin typeface="Simplified Arabic" pitchFamily="18" charset="-78"/>
                <a:cs typeface="Simplified Arabic" pitchFamily="18" charset="-78"/>
              </a:rPr>
              <a:t> </a:t>
            </a:r>
            <a:r>
              <a:rPr lang="fr-FR" sz="4800" b="1" u="sng" dirty="0" smtClean="0">
                <a:solidFill>
                  <a:srgbClr val="FFFF00"/>
                </a:solidFill>
                <a:latin typeface="Simplified Arabic" pitchFamily="18" charset="-78"/>
                <a:cs typeface="Simplified Arabic" pitchFamily="18" charset="-78"/>
              </a:rPr>
              <a:t>STATA </a:t>
            </a:r>
            <a:r>
              <a:rPr lang="ar-DZ" sz="4800" b="1" u="sng" dirty="0" smtClean="0">
                <a:solidFill>
                  <a:srgbClr val="FFFF00"/>
                </a:solidFill>
                <a:latin typeface="Simplified Arabic" pitchFamily="18" charset="-78"/>
                <a:cs typeface="Simplified Arabic" pitchFamily="18" charset="-78"/>
              </a:rPr>
              <a:t>برنامج</a:t>
            </a:r>
            <a:endParaRPr lang="fr-FR" sz="4800" b="1" u="sng" dirty="0">
              <a:solidFill>
                <a:srgbClr val="FFFF00"/>
              </a:solidFill>
              <a:latin typeface="Simplified Arabic" pitchFamily="18" charset="-78"/>
              <a:cs typeface="Simplified Arabic" pitchFamily="18" charset="-78"/>
            </a:endParaRPr>
          </a:p>
        </p:txBody>
      </p:sp>
      <p:sp>
        <p:nvSpPr>
          <p:cNvPr id="8" name="Espace réservé du contenu 7"/>
          <p:cNvSpPr>
            <a:spLocks noGrp="1"/>
          </p:cNvSpPr>
          <p:nvPr>
            <p:ph sz="quarter" idx="4"/>
          </p:nvPr>
        </p:nvSpPr>
        <p:spPr>
          <a:xfrm>
            <a:off x="0" y="571480"/>
            <a:ext cx="9144000" cy="6286520"/>
          </a:xfrm>
        </p:spPr>
        <p:txBody>
          <a:bodyPr>
            <a:normAutofit/>
          </a:bodyPr>
          <a:lstStyle/>
          <a:p>
            <a:pPr algn="just" rtl="1">
              <a:buNone/>
            </a:pPr>
            <a:r>
              <a:rPr lang="ar-DZ" sz="3200" dirty="0" smtClean="0">
                <a:latin typeface="Simplified Arabic" pitchFamily="18" charset="-78"/>
                <a:cs typeface="Simplified Arabic" pitchFamily="18" charset="-78"/>
              </a:rPr>
              <a:t>ما يميز </a:t>
            </a:r>
            <a:r>
              <a:rPr lang="fr-FR" sz="3200" dirty="0" smtClean="0">
                <a:latin typeface="Simplified Arabic" pitchFamily="18" charset="-78"/>
                <a:cs typeface="Simplified Arabic" pitchFamily="18" charset="-78"/>
              </a:rPr>
              <a:t>STATA </a:t>
            </a:r>
            <a:r>
              <a:rPr lang="ar-DZ" sz="3200" dirty="0" smtClean="0">
                <a:latin typeface="Simplified Arabic" pitchFamily="18" charset="-78"/>
                <a:cs typeface="Simplified Arabic" pitchFamily="18" charset="-78"/>
              </a:rPr>
              <a:t> أنه يستعمل في مختلف المجالات الإحصائية، كما أنه من أحسن البرامج في التحليل الإحصائي متفوقا على </a:t>
            </a:r>
            <a:r>
              <a:rPr lang="fr-FR" sz="3200" dirty="0" smtClean="0">
                <a:latin typeface="Simplified Arabic" pitchFamily="18" charset="-78"/>
                <a:cs typeface="Simplified Arabic" pitchFamily="18" charset="-78"/>
              </a:rPr>
              <a:t>SPSS </a:t>
            </a:r>
            <a:r>
              <a:rPr lang="ar-DZ" sz="3200" dirty="0" smtClean="0">
                <a:latin typeface="Simplified Arabic" pitchFamily="18" charset="-78"/>
                <a:cs typeface="Simplified Arabic" pitchFamily="18" charset="-78"/>
              </a:rPr>
              <a:t> وبديلا أمثل عنه في الكثير من الدراسات الاستقصائية ومعالجة الاستبيانات، كما أنه يعتبر بديل أمثل للبرنامج </a:t>
            </a:r>
            <a:r>
              <a:rPr lang="fr-FR" sz="3200" dirty="0" err="1" smtClean="0">
                <a:latin typeface="Simplified Arabic" pitchFamily="18" charset="-78"/>
                <a:cs typeface="Simplified Arabic" pitchFamily="18" charset="-78"/>
              </a:rPr>
              <a:t>Eviews</a:t>
            </a:r>
            <a:r>
              <a:rPr lang="ar-DZ" sz="3200" dirty="0" smtClean="0">
                <a:latin typeface="Simplified Arabic" pitchFamily="18" charset="-78"/>
                <a:cs typeface="Simplified Arabic" pitchFamily="18" charset="-78"/>
              </a:rPr>
              <a:t> في الاقتصاد القياسي وتحليل البيانات الاقتصادية والمالية ويتفوق عليه في معالجة بعض البيانات الاقتصادية </a:t>
            </a:r>
            <a:r>
              <a:rPr lang="ar-DZ" sz="3200" dirty="0" err="1" smtClean="0">
                <a:latin typeface="Simplified Arabic" pitchFamily="18" charset="-78"/>
                <a:cs typeface="Simplified Arabic" pitchFamily="18" charset="-78"/>
              </a:rPr>
              <a:t>والنمذجة</a:t>
            </a:r>
            <a:r>
              <a:rPr lang="ar-DZ" sz="3200" dirty="0" smtClean="0">
                <a:latin typeface="Simplified Arabic" pitchFamily="18" charset="-78"/>
                <a:cs typeface="Simplified Arabic" pitchFamily="18" charset="-78"/>
              </a:rPr>
              <a:t> القياسية لمعطيات </a:t>
            </a:r>
            <a:r>
              <a:rPr lang="ar-DZ" sz="3200" dirty="0" err="1" smtClean="0">
                <a:latin typeface="Simplified Arabic" pitchFamily="18" charset="-78"/>
                <a:cs typeface="Simplified Arabic" pitchFamily="18" charset="-78"/>
              </a:rPr>
              <a:t>البانل</a:t>
            </a:r>
            <a:r>
              <a:rPr lang="ar-DZ" sz="3200" dirty="0" smtClean="0">
                <a:latin typeface="Simplified Arabic" pitchFamily="18" charset="-78"/>
                <a:cs typeface="Simplified Arabic" pitchFamily="18" charset="-78"/>
              </a:rPr>
              <a:t> </a:t>
            </a:r>
            <a:r>
              <a:rPr lang="fr-FR" sz="3200" dirty="0" smtClean="0">
                <a:latin typeface="Simplified Arabic" pitchFamily="18" charset="-78"/>
                <a:cs typeface="Simplified Arabic" pitchFamily="18" charset="-78"/>
              </a:rPr>
              <a:t>Panel Data</a:t>
            </a:r>
            <a:r>
              <a:rPr lang="ar-DZ" sz="3200" dirty="0" smtClean="0">
                <a:latin typeface="Simplified Arabic" pitchFamily="18" charset="-78"/>
                <a:cs typeface="Simplified Arabic" pitchFamily="18" charset="-78"/>
              </a:rPr>
              <a:t> التي تحتل مكانة هامة ضمن نماذج الاقتصاد القياسي، وهو ما يكسب هذا البرنامج أهمية خاصة في مجال التسيير والاقتصاد والإحصاء بصفة عامة.</a:t>
            </a:r>
          </a:p>
        </p:txBody>
      </p:sp>
      <p:pic>
        <p:nvPicPr>
          <p:cNvPr id="1026" name="Picture 2" descr="D:\images.png"/>
          <p:cNvPicPr>
            <a:picLocks noChangeAspect="1" noChangeArrowheads="1"/>
          </p:cNvPicPr>
          <p:nvPr/>
        </p:nvPicPr>
        <p:blipFill>
          <a:blip r:embed="rId2"/>
          <a:srcRect/>
          <a:stretch>
            <a:fillRect/>
          </a:stretch>
        </p:blipFill>
        <p:spPr bwMode="auto">
          <a:xfrm>
            <a:off x="1857356" y="5286388"/>
            <a:ext cx="3810000" cy="1200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normAutofit fontScale="90000"/>
          </a:bodyPr>
          <a:lstStyle/>
          <a:p>
            <a:r>
              <a:rPr lang="ar-DZ" sz="4800" b="1" u="sng" dirty="0" smtClean="0">
                <a:solidFill>
                  <a:srgbClr val="FFFF00"/>
                </a:solidFill>
                <a:latin typeface="Simplified Arabic" pitchFamily="18" charset="-78"/>
                <a:cs typeface="Simplified Arabic" pitchFamily="18" charset="-78"/>
              </a:rPr>
              <a:t> </a:t>
            </a:r>
            <a:r>
              <a:rPr lang="fr-FR" sz="4800" b="1" u="sng" dirty="0" smtClean="0">
                <a:solidFill>
                  <a:srgbClr val="FFFF00"/>
                </a:solidFill>
                <a:latin typeface="Simplified Arabic" pitchFamily="18" charset="-78"/>
                <a:cs typeface="Simplified Arabic" pitchFamily="18" charset="-78"/>
              </a:rPr>
              <a:t>STATA </a:t>
            </a:r>
            <a:r>
              <a:rPr lang="ar-DZ" sz="4800" b="1" u="sng" dirty="0" smtClean="0">
                <a:solidFill>
                  <a:srgbClr val="FFFF00"/>
                </a:solidFill>
                <a:latin typeface="Simplified Arabic" pitchFamily="18" charset="-78"/>
                <a:cs typeface="Simplified Arabic" pitchFamily="18" charset="-78"/>
              </a:rPr>
              <a:t>برنامج</a:t>
            </a:r>
            <a:endParaRPr lang="fr-FR" sz="4800" b="1" u="sng" dirty="0">
              <a:solidFill>
                <a:srgbClr val="FFFF00"/>
              </a:solidFill>
              <a:latin typeface="Simplified Arabic" pitchFamily="18" charset="-78"/>
              <a:cs typeface="Simplified Arabic" pitchFamily="18" charset="-78"/>
            </a:endParaRPr>
          </a:p>
        </p:txBody>
      </p:sp>
      <p:pic>
        <p:nvPicPr>
          <p:cNvPr id="2051" name="Picture 3"/>
          <p:cNvPicPr>
            <a:picLocks noGrp="1" noChangeAspect="1" noChangeArrowheads="1"/>
          </p:cNvPicPr>
          <p:nvPr>
            <p:ph sz="quarter" idx="4"/>
          </p:nvPr>
        </p:nvPicPr>
        <p:blipFill>
          <a:blip r:embed="rId2"/>
          <a:srcRect/>
          <a:stretch>
            <a:fillRect/>
          </a:stretch>
        </p:blipFill>
        <p:spPr bwMode="auto">
          <a:xfrm>
            <a:off x="0" y="714356"/>
            <a:ext cx="9144000" cy="578647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normAutofit fontScale="90000"/>
          </a:bodyPr>
          <a:lstStyle/>
          <a:p>
            <a:r>
              <a:rPr lang="ar-DZ" sz="4800" b="1" u="sng" dirty="0" smtClean="0">
                <a:solidFill>
                  <a:srgbClr val="FFFF00"/>
                </a:solidFill>
                <a:latin typeface="Simplified Arabic" pitchFamily="18" charset="-78"/>
                <a:cs typeface="Simplified Arabic" pitchFamily="18" charset="-78"/>
              </a:rPr>
              <a:t> </a:t>
            </a:r>
            <a:r>
              <a:rPr lang="fr-FR" sz="4800" b="1" u="sng" dirty="0" smtClean="0">
                <a:solidFill>
                  <a:srgbClr val="FFFF00"/>
                </a:solidFill>
                <a:latin typeface="Simplified Arabic" pitchFamily="18" charset="-78"/>
                <a:cs typeface="Simplified Arabic" pitchFamily="18" charset="-78"/>
              </a:rPr>
              <a:t>STATA </a:t>
            </a:r>
            <a:r>
              <a:rPr lang="ar-DZ" sz="4800" b="1" u="sng" dirty="0" smtClean="0">
                <a:solidFill>
                  <a:srgbClr val="FFFF00"/>
                </a:solidFill>
                <a:latin typeface="Simplified Arabic" pitchFamily="18" charset="-78"/>
                <a:cs typeface="Simplified Arabic" pitchFamily="18" charset="-78"/>
              </a:rPr>
              <a:t>برنامج</a:t>
            </a:r>
            <a:endParaRPr lang="fr-FR" sz="4800" b="1" u="sng" dirty="0">
              <a:solidFill>
                <a:srgbClr val="FFFF00"/>
              </a:solidFill>
              <a:latin typeface="Simplified Arabic" pitchFamily="18" charset="-78"/>
              <a:cs typeface="Simplified Arabic" pitchFamily="18" charset="-78"/>
            </a:endParaRPr>
          </a:p>
        </p:txBody>
      </p:sp>
      <p:sp>
        <p:nvSpPr>
          <p:cNvPr id="5" name="Espace réservé du contenu 4"/>
          <p:cNvSpPr>
            <a:spLocks noGrp="1"/>
          </p:cNvSpPr>
          <p:nvPr>
            <p:ph sz="quarter" idx="4"/>
          </p:nvPr>
        </p:nvSpPr>
        <p:spPr/>
        <p:txBody>
          <a:bodyPr/>
          <a:lstStyle/>
          <a:p>
            <a:endParaRPr lang="fr-FR"/>
          </a:p>
        </p:txBody>
      </p:sp>
      <p:pic>
        <p:nvPicPr>
          <p:cNvPr id="3075" name="Picture 3"/>
          <p:cNvPicPr>
            <a:picLocks noChangeAspect="1" noChangeArrowheads="1"/>
          </p:cNvPicPr>
          <p:nvPr/>
        </p:nvPicPr>
        <p:blipFill>
          <a:blip r:embed="rId2"/>
          <a:srcRect/>
          <a:stretch>
            <a:fillRect/>
          </a:stretch>
        </p:blipFill>
        <p:spPr bwMode="auto">
          <a:xfrm>
            <a:off x="0" y="714356"/>
            <a:ext cx="9144000" cy="61436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normAutofit fontScale="90000"/>
          </a:bodyPr>
          <a:lstStyle/>
          <a:p>
            <a:r>
              <a:rPr lang="ar-DZ" sz="4800" b="1" u="sng" dirty="0" smtClean="0">
                <a:solidFill>
                  <a:srgbClr val="FFFF00"/>
                </a:solidFill>
                <a:latin typeface="Simplified Arabic" pitchFamily="18" charset="-78"/>
                <a:cs typeface="Simplified Arabic" pitchFamily="18" charset="-78"/>
              </a:rPr>
              <a:t> </a:t>
            </a:r>
            <a:r>
              <a:rPr lang="fr-FR" sz="4800" b="1" u="sng" dirty="0" smtClean="0">
                <a:solidFill>
                  <a:srgbClr val="FFFF00"/>
                </a:solidFill>
                <a:latin typeface="Simplified Arabic" pitchFamily="18" charset="-78"/>
                <a:cs typeface="Simplified Arabic" pitchFamily="18" charset="-78"/>
              </a:rPr>
              <a:t>STATA </a:t>
            </a:r>
            <a:r>
              <a:rPr lang="ar-DZ" sz="4800" b="1" u="sng" dirty="0" smtClean="0">
                <a:solidFill>
                  <a:srgbClr val="FFFF00"/>
                </a:solidFill>
                <a:latin typeface="Simplified Arabic" pitchFamily="18" charset="-78"/>
                <a:cs typeface="Simplified Arabic" pitchFamily="18" charset="-78"/>
              </a:rPr>
              <a:t>برنامج</a:t>
            </a:r>
            <a:endParaRPr lang="fr-FR" sz="4800" b="1" u="sng" dirty="0">
              <a:solidFill>
                <a:srgbClr val="FFFF00"/>
              </a:solidFill>
              <a:latin typeface="Simplified Arabic" pitchFamily="18" charset="-78"/>
              <a:cs typeface="Simplified Arabic" pitchFamily="18" charset="-78"/>
            </a:endParaRPr>
          </a:p>
        </p:txBody>
      </p:sp>
      <p:sp>
        <p:nvSpPr>
          <p:cNvPr id="5" name="Espace réservé du contenu 4"/>
          <p:cNvSpPr>
            <a:spLocks noGrp="1"/>
          </p:cNvSpPr>
          <p:nvPr>
            <p:ph sz="quarter" idx="4"/>
          </p:nvPr>
        </p:nvSpPr>
        <p:spPr/>
        <p:txBody>
          <a:bodyPr/>
          <a:lstStyle/>
          <a:p>
            <a:endParaRPr lang="fr-FR"/>
          </a:p>
        </p:txBody>
      </p:sp>
      <p:pic>
        <p:nvPicPr>
          <p:cNvPr id="4098" name="Picture 2"/>
          <p:cNvPicPr>
            <a:picLocks noChangeAspect="1" noChangeArrowheads="1"/>
          </p:cNvPicPr>
          <p:nvPr/>
        </p:nvPicPr>
        <p:blipFill>
          <a:blip r:embed="rId2"/>
          <a:srcRect/>
          <a:stretch>
            <a:fillRect/>
          </a:stretch>
        </p:blipFill>
        <p:spPr bwMode="auto">
          <a:xfrm>
            <a:off x="0" y="857232"/>
            <a:ext cx="8929718" cy="55721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normAutofit fontScale="90000"/>
          </a:bodyPr>
          <a:lstStyle/>
          <a:p>
            <a:r>
              <a:rPr lang="ar-DZ" sz="4800" b="1" u="sng" dirty="0" smtClean="0">
                <a:solidFill>
                  <a:srgbClr val="FFFF00"/>
                </a:solidFill>
                <a:latin typeface="Simplified Arabic" pitchFamily="18" charset="-78"/>
                <a:cs typeface="Simplified Arabic" pitchFamily="18" charset="-78"/>
              </a:rPr>
              <a:t> </a:t>
            </a:r>
            <a:r>
              <a:rPr lang="fr-FR" sz="4800" b="1" u="sng" dirty="0" err="1" smtClean="0">
                <a:solidFill>
                  <a:srgbClr val="FFFF00"/>
                </a:solidFill>
                <a:latin typeface="Simplified Arabic" pitchFamily="18" charset="-78"/>
                <a:cs typeface="Simplified Arabic" pitchFamily="18" charset="-78"/>
              </a:rPr>
              <a:t>Eviews</a:t>
            </a:r>
            <a:r>
              <a:rPr lang="fr-FR" sz="4800" b="1" u="sng" dirty="0" smtClean="0">
                <a:solidFill>
                  <a:srgbClr val="FFFF00"/>
                </a:solidFill>
                <a:latin typeface="Simplified Arabic" pitchFamily="18" charset="-78"/>
                <a:cs typeface="Simplified Arabic" pitchFamily="18" charset="-78"/>
              </a:rPr>
              <a:t> </a:t>
            </a:r>
            <a:r>
              <a:rPr lang="ar-DZ" sz="4800" b="1" u="sng" dirty="0" smtClean="0">
                <a:solidFill>
                  <a:srgbClr val="FFFF00"/>
                </a:solidFill>
                <a:latin typeface="Simplified Arabic" pitchFamily="18" charset="-78"/>
                <a:cs typeface="Simplified Arabic" pitchFamily="18" charset="-78"/>
              </a:rPr>
              <a:t>برنامج</a:t>
            </a:r>
            <a:endParaRPr lang="fr-FR" sz="4800" b="1" u="sng" dirty="0">
              <a:solidFill>
                <a:srgbClr val="FFFF00"/>
              </a:solidFill>
              <a:latin typeface="Simplified Arabic" pitchFamily="18" charset="-78"/>
              <a:cs typeface="Simplified Arabic" pitchFamily="18" charset="-78"/>
            </a:endParaRPr>
          </a:p>
        </p:txBody>
      </p:sp>
      <p:sp>
        <p:nvSpPr>
          <p:cNvPr id="8" name="Espace réservé du contenu 7"/>
          <p:cNvSpPr>
            <a:spLocks noGrp="1"/>
          </p:cNvSpPr>
          <p:nvPr>
            <p:ph sz="quarter" idx="4"/>
          </p:nvPr>
        </p:nvSpPr>
        <p:spPr>
          <a:xfrm>
            <a:off x="0" y="571480"/>
            <a:ext cx="9144000" cy="6286520"/>
          </a:xfrm>
        </p:spPr>
        <p:txBody>
          <a:bodyPr>
            <a:normAutofit/>
          </a:bodyPr>
          <a:lstStyle/>
          <a:p>
            <a:pPr algn="just" rtl="1">
              <a:buNone/>
            </a:pPr>
            <a:r>
              <a:rPr lang="ar-DZ" sz="3200" dirty="0" smtClean="0">
                <a:latin typeface="Simplified Arabic" pitchFamily="18" charset="-78"/>
                <a:cs typeface="Simplified Arabic" pitchFamily="18" charset="-78"/>
              </a:rPr>
              <a:t>برنامج متقدم في التحليل القياسي (الاقتصاد القياسي) وبناء وتقدير النماذج الاقتصادية، بدأ إصداره بداية من سنة 1994 ويعتبر نسخة مطورة من البرنامج السابق </a:t>
            </a:r>
            <a:r>
              <a:rPr lang="fr-FR" sz="3200" dirty="0" smtClean="0">
                <a:latin typeface="Simplified Arabic" pitchFamily="18" charset="-78"/>
                <a:cs typeface="Simplified Arabic" pitchFamily="18" charset="-78"/>
              </a:rPr>
              <a:t>(TSP)</a:t>
            </a:r>
            <a:r>
              <a:rPr lang="ar-DZ" sz="3200" dirty="0" smtClean="0">
                <a:latin typeface="Simplified Arabic" pitchFamily="18" charset="-78"/>
                <a:cs typeface="Simplified Arabic" pitchFamily="18" charset="-78"/>
              </a:rPr>
              <a:t> البرنامج مفيد جدا للباحثين الاقتصاديين الذي بدأ إصداره سنة 1965، وقد تم تصميمه للتعامل مع المشاكل الإحصائية الناتجة عن تقدير نماذج الانحدار مثل الارتباط الذاتي</a:t>
            </a:r>
            <a:r>
              <a:rPr lang="fr-FR" sz="3200" dirty="0" smtClean="0">
                <a:latin typeface="Simplified Arabic" pitchFamily="18" charset="-78"/>
                <a:cs typeface="Simplified Arabic" pitchFamily="18" charset="-78"/>
              </a:rPr>
              <a:t>(</a:t>
            </a:r>
            <a:r>
              <a:rPr lang="fr-FR" sz="3200" dirty="0" err="1" smtClean="0">
                <a:latin typeface="Simplified Arabic" pitchFamily="18" charset="-78"/>
                <a:cs typeface="Simplified Arabic" pitchFamily="18" charset="-78"/>
              </a:rPr>
              <a:t>autocorrelation</a:t>
            </a:r>
            <a:r>
              <a:rPr lang="fr-FR" sz="3200" dirty="0" smtClean="0">
                <a:latin typeface="Simplified Arabic" pitchFamily="18" charset="-78"/>
                <a:cs typeface="Simplified Arabic" pitchFamily="18" charset="-78"/>
              </a:rPr>
              <a:t>) </a:t>
            </a:r>
            <a:r>
              <a:rPr lang="ar-DZ" sz="3200" dirty="0" smtClean="0">
                <a:latin typeface="Simplified Arabic" pitchFamily="18" charset="-78"/>
                <a:cs typeface="Simplified Arabic" pitchFamily="18" charset="-78"/>
              </a:rPr>
              <a:t> والتعدد الخطي </a:t>
            </a:r>
            <a:r>
              <a:rPr lang="fr-FR" sz="3200" dirty="0" smtClean="0">
                <a:latin typeface="Simplified Arabic" pitchFamily="18" charset="-78"/>
                <a:cs typeface="Simplified Arabic" pitchFamily="18" charset="-78"/>
              </a:rPr>
              <a:t>(</a:t>
            </a:r>
            <a:r>
              <a:rPr lang="fr-FR" sz="3200" dirty="0" err="1" smtClean="0">
                <a:latin typeface="Simplified Arabic" pitchFamily="18" charset="-78"/>
                <a:cs typeface="Simplified Arabic" pitchFamily="18" charset="-78"/>
              </a:rPr>
              <a:t>multicollinearity</a:t>
            </a:r>
            <a:r>
              <a:rPr lang="fr-FR" sz="3200" dirty="0" smtClean="0">
                <a:latin typeface="Simplified Arabic" pitchFamily="18" charset="-78"/>
                <a:cs typeface="Simplified Arabic" pitchFamily="18" charset="-78"/>
              </a:rPr>
              <a:t>)</a:t>
            </a:r>
            <a:r>
              <a:rPr lang="ar-DZ" sz="3200" dirty="0" smtClean="0">
                <a:latin typeface="Simplified Arabic" pitchFamily="18" charset="-78"/>
                <a:cs typeface="Simplified Arabic" pitchFamily="18" charset="-78"/>
              </a:rPr>
              <a:t> واختلاف التباين </a:t>
            </a:r>
            <a:r>
              <a:rPr lang="fr-FR" sz="3200" dirty="0" smtClean="0">
                <a:latin typeface="Simplified Arabic" pitchFamily="18" charset="-78"/>
                <a:cs typeface="Simplified Arabic" pitchFamily="18" charset="-78"/>
              </a:rPr>
              <a:t> (heteroskedasticity) </a:t>
            </a:r>
            <a:r>
              <a:rPr lang="ar-DZ" sz="3200" dirty="0" smtClean="0">
                <a:latin typeface="Simplified Arabic" pitchFamily="18" charset="-78"/>
                <a:cs typeface="Simplified Arabic" pitchFamily="18" charset="-78"/>
              </a:rPr>
              <a:t> وأخطاء صياغة النماذج</a:t>
            </a:r>
            <a:r>
              <a:rPr lang="fr-FR" sz="3200" dirty="0" smtClean="0">
                <a:latin typeface="Simplified Arabic" pitchFamily="18" charset="-78"/>
                <a:cs typeface="Simplified Arabic" pitchFamily="18" charset="-78"/>
              </a:rPr>
              <a:t>(</a:t>
            </a:r>
            <a:r>
              <a:rPr lang="fr-FR" sz="3200" dirty="0" err="1" smtClean="0">
                <a:latin typeface="Simplified Arabic" pitchFamily="18" charset="-78"/>
                <a:cs typeface="Simplified Arabic" pitchFamily="18" charset="-78"/>
              </a:rPr>
              <a:t>misspecification</a:t>
            </a:r>
            <a:r>
              <a:rPr lang="fr-FR" sz="3200" dirty="0" smtClean="0">
                <a:latin typeface="Simplified Arabic" pitchFamily="18" charset="-78"/>
                <a:cs typeface="Simplified Arabic" pitchFamily="18" charset="-78"/>
              </a:rPr>
              <a:t>) </a:t>
            </a:r>
            <a:r>
              <a:rPr lang="ar-DZ" sz="3200" dirty="0" smtClean="0">
                <a:latin typeface="Simplified Arabic" pitchFamily="18" charset="-78"/>
                <a:cs typeface="Simplified Arabic" pitchFamily="18" charset="-78"/>
              </a:rPr>
              <a:t>.</a:t>
            </a:r>
            <a:endParaRPr lang="fr-FR" sz="3200" dirty="0" smtClean="0">
              <a:latin typeface="Simplified Arabic" pitchFamily="18" charset="-78"/>
              <a:cs typeface="Simplified Arabic" pitchFamily="18" charset="-78"/>
            </a:endParaRPr>
          </a:p>
          <a:p>
            <a:pPr algn="just" rtl="1">
              <a:buNone/>
            </a:pPr>
            <a:endParaRPr lang="ar-DZ" sz="5500" b="1" dirty="0" smtClean="0">
              <a:solidFill>
                <a:srgbClr val="FFC000"/>
              </a:solidFill>
              <a:latin typeface="Simplified Arabic" pitchFamily="18" charset="-78"/>
              <a:cs typeface="Simplified Arabic" pitchFamily="18" charset="-78"/>
            </a:endParaRPr>
          </a:p>
          <a:p>
            <a:pPr algn="just" rtl="1">
              <a:buNone/>
            </a:pPr>
            <a:endParaRPr lang="ar-DZ" sz="5500" b="1" dirty="0" smtClean="0">
              <a:latin typeface="Simplified Arabic" pitchFamily="18" charset="-78"/>
              <a:cs typeface="Simplified Arabic" pitchFamily="18" charset="-78"/>
            </a:endParaRPr>
          </a:p>
        </p:txBody>
      </p:sp>
      <p:pic>
        <p:nvPicPr>
          <p:cNvPr id="5122" name="Picture 2" descr="D:\eviews9_com-800x640-e1429675752342.png"/>
          <p:cNvPicPr>
            <a:picLocks noChangeAspect="1" noChangeArrowheads="1"/>
          </p:cNvPicPr>
          <p:nvPr/>
        </p:nvPicPr>
        <p:blipFill>
          <a:blip r:embed="rId2"/>
          <a:srcRect/>
          <a:stretch>
            <a:fillRect/>
          </a:stretch>
        </p:blipFill>
        <p:spPr bwMode="auto">
          <a:xfrm>
            <a:off x="1857356" y="4643446"/>
            <a:ext cx="3924300" cy="20002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normAutofit fontScale="90000"/>
          </a:bodyPr>
          <a:lstStyle/>
          <a:p>
            <a:r>
              <a:rPr lang="ar-DZ" sz="4800" b="1" u="sng" dirty="0" smtClean="0">
                <a:solidFill>
                  <a:srgbClr val="FFFF00"/>
                </a:solidFill>
                <a:latin typeface="Simplified Arabic" pitchFamily="18" charset="-78"/>
                <a:cs typeface="Simplified Arabic" pitchFamily="18" charset="-78"/>
              </a:rPr>
              <a:t> </a:t>
            </a:r>
            <a:r>
              <a:rPr lang="fr-FR" sz="4800" b="1" u="sng" dirty="0" err="1" smtClean="0">
                <a:solidFill>
                  <a:srgbClr val="FFFF00"/>
                </a:solidFill>
                <a:latin typeface="Simplified Arabic" pitchFamily="18" charset="-78"/>
                <a:cs typeface="Simplified Arabic" pitchFamily="18" charset="-78"/>
              </a:rPr>
              <a:t>Eviews</a:t>
            </a:r>
            <a:r>
              <a:rPr lang="fr-FR" sz="4800" b="1" u="sng" dirty="0" smtClean="0">
                <a:solidFill>
                  <a:srgbClr val="FFFF00"/>
                </a:solidFill>
                <a:latin typeface="Simplified Arabic" pitchFamily="18" charset="-78"/>
                <a:cs typeface="Simplified Arabic" pitchFamily="18" charset="-78"/>
              </a:rPr>
              <a:t> </a:t>
            </a:r>
            <a:r>
              <a:rPr lang="ar-DZ" sz="4800" b="1" u="sng" dirty="0" smtClean="0">
                <a:solidFill>
                  <a:srgbClr val="FFFF00"/>
                </a:solidFill>
                <a:latin typeface="Simplified Arabic" pitchFamily="18" charset="-78"/>
                <a:cs typeface="Simplified Arabic" pitchFamily="18" charset="-78"/>
              </a:rPr>
              <a:t>برنامج</a:t>
            </a:r>
            <a:endParaRPr lang="fr-FR" sz="4800" b="1" u="sng" dirty="0">
              <a:solidFill>
                <a:srgbClr val="FFFF00"/>
              </a:solidFill>
              <a:latin typeface="Simplified Arabic" pitchFamily="18" charset="-78"/>
              <a:cs typeface="Simplified Arabic" pitchFamily="18" charset="-78"/>
            </a:endParaRPr>
          </a:p>
        </p:txBody>
      </p:sp>
      <p:sp>
        <p:nvSpPr>
          <p:cNvPr id="8" name="Espace réservé du contenu 7"/>
          <p:cNvSpPr>
            <a:spLocks noGrp="1"/>
          </p:cNvSpPr>
          <p:nvPr>
            <p:ph sz="quarter" idx="4"/>
          </p:nvPr>
        </p:nvSpPr>
        <p:spPr>
          <a:xfrm>
            <a:off x="0" y="571480"/>
            <a:ext cx="9144000" cy="6286520"/>
          </a:xfrm>
        </p:spPr>
        <p:txBody>
          <a:bodyPr>
            <a:normAutofit/>
          </a:bodyPr>
          <a:lstStyle/>
          <a:p>
            <a:pPr algn="just" rtl="1">
              <a:buNone/>
            </a:pPr>
            <a:r>
              <a:rPr lang="ar-DZ" sz="3200" dirty="0" smtClean="0">
                <a:latin typeface="Simplified Arabic" pitchFamily="18" charset="-78"/>
                <a:cs typeface="Simplified Arabic" pitchFamily="18" charset="-78"/>
              </a:rPr>
              <a:t>الإصدار الأخير منه والحديث هو </a:t>
            </a:r>
            <a:r>
              <a:rPr lang="fr-FR" sz="3200" dirty="0" smtClean="0">
                <a:latin typeface="Simplified Arabic" pitchFamily="18" charset="-78"/>
                <a:cs typeface="Simplified Arabic" pitchFamily="18" charset="-78"/>
              </a:rPr>
              <a:t>(</a:t>
            </a:r>
            <a:r>
              <a:rPr lang="fr-FR" sz="3200" dirty="0" err="1" smtClean="0">
                <a:latin typeface="Simplified Arabic" pitchFamily="18" charset="-78"/>
                <a:cs typeface="Simplified Arabic" pitchFamily="18" charset="-78"/>
              </a:rPr>
              <a:t>Eviews</a:t>
            </a:r>
            <a:r>
              <a:rPr lang="fr-FR" sz="3200" dirty="0" smtClean="0">
                <a:latin typeface="Simplified Arabic" pitchFamily="18" charset="-78"/>
                <a:cs typeface="Simplified Arabic" pitchFamily="18" charset="-78"/>
              </a:rPr>
              <a:t> 10) </a:t>
            </a:r>
            <a:r>
              <a:rPr lang="ar-DZ" sz="3200" dirty="0" smtClean="0">
                <a:latin typeface="Simplified Arabic" pitchFamily="18" charset="-78"/>
                <a:cs typeface="Simplified Arabic" pitchFamily="18" charset="-78"/>
              </a:rPr>
              <a:t> ويشتمل على تقنيات متقدمة في تحليل السلاسل الزمنية وأساليب فحص جذر الوحدة </a:t>
            </a:r>
            <a:r>
              <a:rPr lang="fr-FR" sz="3200" dirty="0" smtClean="0">
                <a:latin typeface="Simplified Arabic" pitchFamily="18" charset="-78"/>
                <a:cs typeface="Simplified Arabic" pitchFamily="18" charset="-78"/>
              </a:rPr>
              <a:t>(unit </a:t>
            </a:r>
            <a:r>
              <a:rPr lang="fr-FR" sz="3200" dirty="0" err="1" smtClean="0">
                <a:latin typeface="Simplified Arabic" pitchFamily="18" charset="-78"/>
                <a:cs typeface="Simplified Arabic" pitchFamily="18" charset="-78"/>
              </a:rPr>
              <a:t>roots</a:t>
            </a:r>
            <a:r>
              <a:rPr lang="fr-FR" sz="3200" dirty="0" smtClean="0">
                <a:latin typeface="Simplified Arabic" pitchFamily="18" charset="-78"/>
                <a:cs typeface="Simplified Arabic" pitchFamily="18" charset="-78"/>
              </a:rPr>
              <a:t>) </a:t>
            </a:r>
            <a:r>
              <a:rPr lang="ar-DZ" sz="3200" dirty="0" smtClean="0">
                <a:latin typeface="Simplified Arabic" pitchFamily="18" charset="-78"/>
                <a:cs typeface="Simplified Arabic" pitchFamily="18" charset="-78"/>
              </a:rPr>
              <a:t> واختبار التكامل المشترك   </a:t>
            </a:r>
            <a:r>
              <a:rPr lang="fr-FR" sz="3200" dirty="0" smtClean="0">
                <a:latin typeface="Simplified Arabic" pitchFamily="18" charset="-78"/>
                <a:cs typeface="Simplified Arabic" pitchFamily="18" charset="-78"/>
              </a:rPr>
              <a:t>(</a:t>
            </a:r>
            <a:r>
              <a:rPr lang="fr-FR" sz="3200" dirty="0" err="1" smtClean="0">
                <a:latin typeface="Simplified Arabic" pitchFamily="18" charset="-78"/>
                <a:cs typeface="Simplified Arabic" pitchFamily="18" charset="-78"/>
              </a:rPr>
              <a:t>cointegration</a:t>
            </a:r>
            <a:r>
              <a:rPr lang="fr-FR" sz="3200" dirty="0" smtClean="0">
                <a:latin typeface="Simplified Arabic" pitchFamily="18" charset="-78"/>
                <a:cs typeface="Simplified Arabic" pitchFamily="18" charset="-78"/>
              </a:rPr>
              <a:t> tests) </a:t>
            </a:r>
            <a:r>
              <a:rPr lang="ar-DZ" sz="3200" dirty="0" smtClean="0">
                <a:latin typeface="Simplified Arabic" pitchFamily="18" charset="-78"/>
                <a:cs typeface="Simplified Arabic" pitchFamily="18" charset="-78"/>
              </a:rPr>
              <a:t> إضافة إلى تحليل بيانات </a:t>
            </a:r>
            <a:r>
              <a:rPr lang="ar-DZ" sz="3200" dirty="0" err="1" smtClean="0">
                <a:latin typeface="Simplified Arabic" pitchFamily="18" charset="-78"/>
                <a:cs typeface="Simplified Arabic" pitchFamily="18" charset="-78"/>
              </a:rPr>
              <a:t>البانل</a:t>
            </a:r>
            <a:r>
              <a:rPr lang="fr-FR" sz="3200" dirty="0" smtClean="0">
                <a:latin typeface="Simplified Arabic" pitchFamily="18" charset="-78"/>
                <a:cs typeface="Simplified Arabic" pitchFamily="18" charset="-78"/>
              </a:rPr>
              <a:t>(Panel data </a:t>
            </a:r>
            <a:r>
              <a:rPr lang="fr-FR" sz="3200" dirty="0" err="1" smtClean="0">
                <a:latin typeface="Simplified Arabic" pitchFamily="18" charset="-78"/>
                <a:cs typeface="Simplified Arabic" pitchFamily="18" charset="-78"/>
              </a:rPr>
              <a:t>analysis</a:t>
            </a:r>
            <a:r>
              <a:rPr lang="fr-FR" sz="3200" dirty="0" smtClean="0">
                <a:latin typeface="Simplified Arabic" pitchFamily="18" charset="-78"/>
                <a:cs typeface="Simplified Arabic" pitchFamily="18" charset="-78"/>
              </a:rPr>
              <a:t>) </a:t>
            </a:r>
            <a:r>
              <a:rPr lang="ar-DZ" sz="3200" dirty="0" smtClean="0">
                <a:latin typeface="Simplified Arabic" pitchFamily="18" charset="-78"/>
                <a:cs typeface="Simplified Arabic" pitchFamily="18" charset="-78"/>
              </a:rPr>
              <a:t>، وهو من أكثر البرامج استخداما في مجال العلوم الاقتصادية.</a:t>
            </a:r>
            <a:endParaRPr lang="ar-DZ" sz="3200" b="1" dirty="0" smtClean="0">
              <a:latin typeface="Simplified Arabic" pitchFamily="18" charset="-78"/>
              <a:cs typeface="Simplified Arabic" pitchFamily="18" charset="-78"/>
            </a:endParaRPr>
          </a:p>
          <a:p>
            <a:pPr algn="just" rtl="1">
              <a:buNone/>
            </a:pPr>
            <a:endParaRPr lang="ar-DZ" sz="5500" b="1" dirty="0" smtClean="0">
              <a:solidFill>
                <a:srgbClr val="FFC000"/>
              </a:solidFill>
              <a:latin typeface="Simplified Arabic" pitchFamily="18" charset="-78"/>
              <a:cs typeface="Simplified Arabic" pitchFamily="18" charset="-78"/>
            </a:endParaRPr>
          </a:p>
          <a:p>
            <a:pPr algn="just" rtl="1">
              <a:buNone/>
            </a:pPr>
            <a:endParaRPr lang="ar-DZ" sz="5500" b="1" dirty="0" smtClean="0">
              <a:latin typeface="Simplified Arabic" pitchFamily="18" charset="-78"/>
              <a:cs typeface="Simplified Arabic" pitchFamily="18" charset="-78"/>
            </a:endParaRPr>
          </a:p>
        </p:txBody>
      </p:sp>
      <p:pic>
        <p:nvPicPr>
          <p:cNvPr id="6" name="Picture 2" descr="D:\eviews9_com-800x640-e1429675752342.png"/>
          <p:cNvPicPr>
            <a:picLocks noChangeAspect="1" noChangeArrowheads="1"/>
          </p:cNvPicPr>
          <p:nvPr/>
        </p:nvPicPr>
        <p:blipFill>
          <a:blip r:embed="rId2"/>
          <a:srcRect/>
          <a:stretch>
            <a:fillRect/>
          </a:stretch>
        </p:blipFill>
        <p:spPr bwMode="auto">
          <a:xfrm>
            <a:off x="2428860" y="3214686"/>
            <a:ext cx="3924300" cy="33575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normAutofit fontScale="90000"/>
          </a:bodyPr>
          <a:lstStyle/>
          <a:p>
            <a:r>
              <a:rPr lang="ar-DZ" sz="4800" b="1" u="sng" dirty="0" smtClean="0">
                <a:solidFill>
                  <a:srgbClr val="FFFF00"/>
                </a:solidFill>
                <a:latin typeface="Simplified Arabic" pitchFamily="18" charset="-78"/>
                <a:cs typeface="Simplified Arabic" pitchFamily="18" charset="-78"/>
              </a:rPr>
              <a:t> </a:t>
            </a:r>
            <a:r>
              <a:rPr lang="fr-FR" sz="4800" b="1" u="sng" dirty="0" err="1" smtClean="0">
                <a:solidFill>
                  <a:srgbClr val="FFFF00"/>
                </a:solidFill>
                <a:latin typeface="Simplified Arabic" pitchFamily="18" charset="-78"/>
                <a:cs typeface="Simplified Arabic" pitchFamily="18" charset="-78"/>
              </a:rPr>
              <a:t>Eviews</a:t>
            </a:r>
            <a:r>
              <a:rPr lang="fr-FR" sz="4800" b="1" u="sng" dirty="0" smtClean="0">
                <a:solidFill>
                  <a:srgbClr val="FFFF00"/>
                </a:solidFill>
                <a:latin typeface="Simplified Arabic" pitchFamily="18" charset="-78"/>
                <a:cs typeface="Simplified Arabic" pitchFamily="18" charset="-78"/>
              </a:rPr>
              <a:t> </a:t>
            </a:r>
            <a:r>
              <a:rPr lang="ar-DZ" sz="4800" b="1" u="sng" dirty="0" smtClean="0">
                <a:solidFill>
                  <a:srgbClr val="FFFF00"/>
                </a:solidFill>
                <a:latin typeface="Simplified Arabic" pitchFamily="18" charset="-78"/>
                <a:cs typeface="Simplified Arabic" pitchFamily="18" charset="-78"/>
              </a:rPr>
              <a:t>برنامج</a:t>
            </a:r>
            <a:endParaRPr lang="fr-FR" sz="4800" b="1" u="sng" dirty="0">
              <a:solidFill>
                <a:srgbClr val="FFFF00"/>
              </a:solidFill>
              <a:latin typeface="Simplified Arabic" pitchFamily="18" charset="-78"/>
              <a:cs typeface="Simplified Arabic" pitchFamily="18" charset="-78"/>
            </a:endParaRPr>
          </a:p>
        </p:txBody>
      </p:sp>
      <p:pic>
        <p:nvPicPr>
          <p:cNvPr id="6146" name="Picture 2"/>
          <p:cNvPicPr>
            <a:picLocks noGrp="1" noChangeAspect="1" noChangeArrowheads="1"/>
          </p:cNvPicPr>
          <p:nvPr>
            <p:ph sz="quarter" idx="4"/>
          </p:nvPr>
        </p:nvPicPr>
        <p:blipFill>
          <a:blip r:embed="rId2"/>
          <a:srcRect/>
          <a:stretch>
            <a:fillRect/>
          </a:stretch>
        </p:blipFill>
        <p:spPr bwMode="auto">
          <a:xfrm>
            <a:off x="0" y="714356"/>
            <a:ext cx="9144000" cy="59293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939784"/>
          </a:xfrm>
        </p:spPr>
        <p:txBody>
          <a:bodyPr>
            <a:normAutofit/>
          </a:bodyPr>
          <a:lstStyle/>
          <a:p>
            <a:r>
              <a:rPr lang="fr-FR" sz="4800" b="1" u="sng" dirty="0" smtClean="0">
                <a:solidFill>
                  <a:srgbClr val="FFFF00"/>
                </a:solidFill>
                <a:latin typeface="Simplified Arabic" pitchFamily="18" charset="-78"/>
                <a:cs typeface="Simplified Arabic" pitchFamily="18" charset="-78"/>
              </a:rPr>
              <a:t>Mots Clés/ Key </a:t>
            </a:r>
            <a:r>
              <a:rPr lang="fr-FR" sz="4800" b="1" u="sng" dirty="0" err="1" smtClean="0">
                <a:solidFill>
                  <a:srgbClr val="FFFF00"/>
                </a:solidFill>
                <a:latin typeface="Simplified Arabic" pitchFamily="18" charset="-78"/>
                <a:cs typeface="Simplified Arabic" pitchFamily="18" charset="-78"/>
              </a:rPr>
              <a:t>Words</a:t>
            </a:r>
            <a:endParaRPr lang="fr-FR" sz="4800" b="1" u="sng" dirty="0">
              <a:solidFill>
                <a:srgbClr val="FFFF00"/>
              </a:solidFill>
              <a:latin typeface="Simplified Arabic" pitchFamily="18" charset="-78"/>
              <a:cs typeface="Simplified Arabic" pitchFamily="18" charset="-78"/>
            </a:endParaRPr>
          </a:p>
        </p:txBody>
      </p:sp>
      <p:sp>
        <p:nvSpPr>
          <p:cNvPr id="3" name="Espace réservé du contenu 2"/>
          <p:cNvSpPr>
            <a:spLocks noGrp="1"/>
          </p:cNvSpPr>
          <p:nvPr>
            <p:ph idx="1"/>
          </p:nvPr>
        </p:nvSpPr>
        <p:spPr>
          <a:xfrm>
            <a:off x="357158" y="785794"/>
            <a:ext cx="8429684" cy="6072206"/>
          </a:xfrm>
        </p:spPr>
        <p:txBody>
          <a:bodyPr>
            <a:noAutofit/>
          </a:bodyPr>
          <a:lstStyle/>
          <a:p>
            <a:pPr algn="just">
              <a:buNone/>
            </a:pPr>
            <a:r>
              <a:rPr lang="fr-FR" b="1" dirty="0" smtClean="0">
                <a:latin typeface="Simplified Arabic" pitchFamily="18" charset="-78"/>
                <a:cs typeface="Simplified Arabic" pitchFamily="18" charset="-78"/>
              </a:rPr>
              <a:t>SPSS: </a:t>
            </a:r>
            <a:r>
              <a:rPr lang="fr-FR" b="1" dirty="0" err="1" smtClean="0">
                <a:latin typeface="Simplified Arabic" pitchFamily="18" charset="-78"/>
                <a:cs typeface="Simplified Arabic" pitchFamily="18" charset="-78"/>
              </a:rPr>
              <a:t>Statistical</a:t>
            </a:r>
            <a:r>
              <a:rPr lang="fr-FR" b="1" dirty="0" smtClean="0">
                <a:latin typeface="Simplified Arabic" pitchFamily="18" charset="-78"/>
                <a:cs typeface="Simplified Arabic" pitchFamily="18" charset="-78"/>
              </a:rPr>
              <a:t> Package for Social Sciences</a:t>
            </a:r>
          </a:p>
          <a:p>
            <a:pPr algn="just">
              <a:buNone/>
            </a:pPr>
            <a:endParaRPr lang="fr-FR" b="1" dirty="0" smtClean="0">
              <a:latin typeface="Simplified Arabic" pitchFamily="18" charset="-78"/>
              <a:cs typeface="Simplified Arabic" pitchFamily="18" charset="-78"/>
            </a:endParaRPr>
          </a:p>
          <a:p>
            <a:pPr algn="just">
              <a:buNone/>
            </a:pPr>
            <a:r>
              <a:rPr lang="fr-FR" b="1" dirty="0" smtClean="0">
                <a:latin typeface="Simplified Arabic" pitchFamily="18" charset="-78"/>
                <a:cs typeface="Simplified Arabic" pitchFamily="18" charset="-78"/>
              </a:rPr>
              <a:t>Variables/ variables</a:t>
            </a:r>
          </a:p>
          <a:p>
            <a:pPr algn="just">
              <a:buNone/>
            </a:pPr>
            <a:endParaRPr lang="fr-FR" b="1" dirty="0" smtClean="0">
              <a:latin typeface="Simplified Arabic" pitchFamily="18" charset="-78"/>
              <a:cs typeface="Simplified Arabic" pitchFamily="18" charset="-78"/>
            </a:endParaRPr>
          </a:p>
          <a:p>
            <a:pPr algn="just">
              <a:buNone/>
            </a:pPr>
            <a:r>
              <a:rPr lang="fr-FR" b="1" dirty="0" smtClean="0">
                <a:latin typeface="Simplified Arabic" pitchFamily="18" charset="-78"/>
                <a:cs typeface="Simplified Arabic" pitchFamily="18" charset="-78"/>
              </a:rPr>
              <a:t>Données/ Data</a:t>
            </a:r>
          </a:p>
          <a:p>
            <a:pPr algn="just">
              <a:buNone/>
            </a:pPr>
            <a:endParaRPr lang="fr-FR" b="1" dirty="0" smtClean="0">
              <a:latin typeface="Simplified Arabic" pitchFamily="18" charset="-78"/>
              <a:cs typeface="Simplified Arabic" pitchFamily="18" charset="-78"/>
            </a:endParaRPr>
          </a:p>
          <a:p>
            <a:pPr algn="just">
              <a:buNone/>
            </a:pPr>
            <a:r>
              <a:rPr lang="fr-FR" b="1" dirty="0" smtClean="0">
                <a:latin typeface="Simplified Arabic" pitchFamily="18" charset="-78"/>
                <a:cs typeface="Simplified Arabic" pitchFamily="18" charset="-78"/>
              </a:rPr>
              <a:t>Procédures/ </a:t>
            </a:r>
            <a:r>
              <a:rPr lang="fr-FR" b="1" dirty="0" err="1" smtClean="0">
                <a:latin typeface="Simplified Arabic" pitchFamily="18" charset="-78"/>
                <a:cs typeface="Simplified Arabic" pitchFamily="18" charset="-78"/>
              </a:rPr>
              <a:t>Procedures</a:t>
            </a:r>
            <a:endParaRPr lang="fr-FR" b="1" dirty="0" smtClean="0">
              <a:latin typeface="Simplified Arabic" pitchFamily="18" charset="-78"/>
              <a:cs typeface="Simplified Arabic" pitchFamily="18" charset="-78"/>
            </a:endParaRPr>
          </a:p>
          <a:p>
            <a:pPr algn="just">
              <a:buNone/>
            </a:pPr>
            <a:endParaRPr lang="fr-FR" b="1" dirty="0" smtClean="0">
              <a:latin typeface="Simplified Arabic" pitchFamily="18" charset="-78"/>
              <a:cs typeface="Simplified Arabic" pitchFamily="18" charset="-78"/>
            </a:endParaRPr>
          </a:p>
          <a:p>
            <a:pPr algn="just">
              <a:buNone/>
            </a:pPr>
            <a:r>
              <a:rPr lang="fr-FR" b="1" dirty="0" smtClean="0">
                <a:latin typeface="Simplified Arabic" pitchFamily="18" charset="-78"/>
                <a:cs typeface="Simplified Arabic" pitchFamily="18" charset="-78"/>
              </a:rPr>
              <a:t>Tests Statistiques/ </a:t>
            </a:r>
            <a:r>
              <a:rPr lang="fr-FR" b="1" dirty="0" err="1" smtClean="0">
                <a:latin typeface="Simplified Arabic" pitchFamily="18" charset="-78"/>
                <a:cs typeface="Simplified Arabic" pitchFamily="18" charset="-78"/>
              </a:rPr>
              <a:t>Statistical</a:t>
            </a:r>
            <a:r>
              <a:rPr lang="fr-FR" b="1" dirty="0" smtClean="0">
                <a:latin typeface="Simplified Arabic" pitchFamily="18" charset="-78"/>
                <a:cs typeface="Simplified Arabic" pitchFamily="18" charset="-78"/>
              </a:rPr>
              <a:t> Tests</a:t>
            </a:r>
          </a:p>
          <a:p>
            <a:pPr algn="just">
              <a:buNone/>
            </a:pPr>
            <a:endParaRPr lang="fr-FR" b="1" dirty="0" smtClean="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1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10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txBody>
          <a:bodyPr>
            <a:normAutofit/>
          </a:bodyPr>
          <a:lstStyle/>
          <a:p>
            <a:r>
              <a:rPr lang="fr-FR" b="1" u="sng" dirty="0" smtClean="0">
                <a:solidFill>
                  <a:srgbClr val="FFFF00"/>
                </a:solidFill>
                <a:latin typeface="Times New Roman" pitchFamily="18" charset="0"/>
                <a:cs typeface="Times New Roman" pitchFamily="18" charset="0"/>
              </a:rPr>
              <a:t>Rappel des éléments Statistiques</a:t>
            </a:r>
            <a:endParaRPr lang="fr-FR" b="1" u="sng" dirty="0">
              <a:solidFill>
                <a:srgbClr val="FFFF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428596" y="857232"/>
            <a:ext cx="8229600" cy="5786478"/>
          </a:xfrm>
        </p:spPr>
        <p:txBody>
          <a:bodyPr>
            <a:normAutofit fontScale="92500" lnSpcReduction="10000"/>
          </a:bodyPr>
          <a:lstStyle/>
          <a:p>
            <a:pPr algn="just"/>
            <a:r>
              <a:rPr lang="fr-FR" dirty="0" smtClean="0">
                <a:solidFill>
                  <a:srgbClr val="FFFF00"/>
                </a:solidFill>
                <a:latin typeface="Times New Roman" pitchFamily="18" charset="0"/>
                <a:cs typeface="Times New Roman" pitchFamily="18" charset="0"/>
              </a:rPr>
              <a:t>Paramètres de tendance centrale:</a:t>
            </a:r>
          </a:p>
          <a:p>
            <a:pPr>
              <a:buNone/>
            </a:pPr>
            <a:r>
              <a:rPr lang="fr-FR" dirty="0" smtClean="0">
                <a:latin typeface="Times New Roman" pitchFamily="18" charset="0"/>
                <a:cs typeface="Times New Roman" pitchFamily="18" charset="0"/>
              </a:rPr>
              <a:t>La moyenne arithmétique.</a:t>
            </a:r>
          </a:p>
          <a:p>
            <a:pPr>
              <a:buNone/>
            </a:pPr>
            <a:r>
              <a:rPr lang="fr-FR" dirty="0" smtClean="0">
                <a:latin typeface="Times New Roman" pitchFamily="18" charset="0"/>
                <a:cs typeface="Times New Roman" pitchFamily="18" charset="0"/>
              </a:rPr>
              <a:t>La médiane. </a:t>
            </a:r>
          </a:p>
          <a:p>
            <a:pPr>
              <a:buNone/>
            </a:pPr>
            <a:r>
              <a:rPr lang="fr-FR" dirty="0" smtClean="0">
                <a:latin typeface="Times New Roman" pitchFamily="18" charset="0"/>
                <a:cs typeface="Times New Roman" pitchFamily="18" charset="0"/>
              </a:rPr>
              <a:t>Le mode.</a:t>
            </a:r>
          </a:p>
          <a:p>
            <a:r>
              <a:rPr lang="fr-FR" dirty="0" smtClean="0">
                <a:solidFill>
                  <a:srgbClr val="FFFF00"/>
                </a:solidFill>
                <a:latin typeface="Times New Roman" pitchFamily="18" charset="0"/>
                <a:cs typeface="Times New Roman" pitchFamily="18" charset="0"/>
              </a:rPr>
              <a:t>Paramètres de dispersion:</a:t>
            </a:r>
          </a:p>
          <a:p>
            <a:pPr>
              <a:buNone/>
            </a:pPr>
            <a:r>
              <a:rPr lang="fr-FR" dirty="0" smtClean="0">
                <a:latin typeface="Times New Roman" pitchFamily="18" charset="0"/>
                <a:cs typeface="Times New Roman" pitchFamily="18" charset="0"/>
              </a:rPr>
              <a:t>L’étendue.</a:t>
            </a:r>
          </a:p>
          <a:p>
            <a:pPr>
              <a:buNone/>
            </a:pPr>
            <a:r>
              <a:rPr lang="fr-FR" dirty="0" smtClean="0">
                <a:latin typeface="Times New Roman" pitchFamily="18" charset="0"/>
                <a:cs typeface="Times New Roman" pitchFamily="18" charset="0"/>
              </a:rPr>
              <a:t>L’intervalle quartile. </a:t>
            </a:r>
          </a:p>
          <a:p>
            <a:pPr>
              <a:buNone/>
            </a:pPr>
            <a:r>
              <a:rPr lang="fr-FR" dirty="0" smtClean="0">
                <a:latin typeface="Times New Roman" pitchFamily="18" charset="0"/>
                <a:cs typeface="Times New Roman" pitchFamily="18" charset="0"/>
              </a:rPr>
              <a:t>L’écart quartile.</a:t>
            </a:r>
          </a:p>
          <a:p>
            <a:pPr>
              <a:buNone/>
            </a:pPr>
            <a:r>
              <a:rPr lang="fr-FR" dirty="0" smtClean="0">
                <a:latin typeface="Times New Roman" pitchFamily="18" charset="0"/>
                <a:cs typeface="Times New Roman" pitchFamily="18" charset="0"/>
              </a:rPr>
              <a:t>La variance. (d’échantillon, de population).</a:t>
            </a:r>
          </a:p>
          <a:p>
            <a:pPr>
              <a:buNone/>
            </a:pPr>
            <a:r>
              <a:rPr lang="fr-FR" dirty="0" smtClean="0">
                <a:latin typeface="Times New Roman" pitchFamily="18" charset="0"/>
                <a:cs typeface="Times New Roman" pitchFamily="18" charset="0"/>
              </a:rPr>
              <a:t>L’écart type. (d’échantillon, de population).</a:t>
            </a:r>
          </a:p>
          <a:p>
            <a:pPr>
              <a:buNone/>
            </a:pPr>
            <a:r>
              <a:rPr lang="fr-FR" dirty="0" smtClean="0">
                <a:latin typeface="Times New Roman" pitchFamily="18" charset="0"/>
                <a:cs typeface="Times New Roman" pitchFamily="18" charset="0"/>
              </a:rPr>
              <a:t>L’erreur type.</a:t>
            </a:r>
          </a:p>
          <a:p>
            <a:pPr>
              <a:buNone/>
            </a:pPr>
            <a:endParaRPr lang="fr-FR"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500042"/>
          </a:xfrm>
        </p:spPr>
        <p:txBody>
          <a:bodyPr>
            <a:normAutofit fontScale="90000"/>
          </a:bodyPr>
          <a:lstStyle/>
          <a:p>
            <a:r>
              <a:rPr lang="fr-FR" sz="4800" b="1" u="sng" dirty="0" smtClean="0">
                <a:solidFill>
                  <a:srgbClr val="FFFF00"/>
                </a:solidFill>
                <a:latin typeface="Simplified Arabic" pitchFamily="18" charset="-78"/>
                <a:cs typeface="Simplified Arabic" pitchFamily="18" charset="-78"/>
              </a:rPr>
              <a:t>Programme de Module</a:t>
            </a:r>
            <a:endParaRPr lang="fr-FR" sz="4800" b="1" u="sng" dirty="0">
              <a:solidFill>
                <a:srgbClr val="FFFF00"/>
              </a:solidFill>
              <a:latin typeface="Simplified Arabic" pitchFamily="18" charset="-78"/>
              <a:cs typeface="Simplified Arabic" pitchFamily="18" charset="-78"/>
            </a:endParaRPr>
          </a:p>
        </p:txBody>
      </p:sp>
      <p:sp>
        <p:nvSpPr>
          <p:cNvPr id="3" name="Espace réservé du contenu 2"/>
          <p:cNvSpPr>
            <a:spLocks noGrp="1"/>
          </p:cNvSpPr>
          <p:nvPr>
            <p:ph idx="1"/>
          </p:nvPr>
        </p:nvSpPr>
        <p:spPr>
          <a:xfrm>
            <a:off x="0" y="285728"/>
            <a:ext cx="9144000" cy="6572272"/>
          </a:xfrm>
        </p:spPr>
        <p:txBody>
          <a:bodyPr>
            <a:noAutofit/>
          </a:bodyPr>
          <a:lstStyle/>
          <a:p>
            <a:pPr algn="just">
              <a:buNone/>
            </a:pPr>
            <a:r>
              <a:rPr lang="fr-FR" sz="2800" b="1" dirty="0" smtClean="0">
                <a:solidFill>
                  <a:srgbClr val="FFC000"/>
                </a:solidFill>
                <a:latin typeface="Times New Roman" pitchFamily="18" charset="0"/>
                <a:cs typeface="Times New Roman" pitchFamily="18" charset="0"/>
              </a:rPr>
              <a:t>Chapitre I:</a:t>
            </a:r>
            <a:r>
              <a:rPr lang="fr-FR" sz="2800" b="1" dirty="0" smtClean="0">
                <a:latin typeface="Times New Roman" pitchFamily="18" charset="0"/>
                <a:cs typeface="Times New Roman" pitchFamily="18" charset="0"/>
              </a:rPr>
              <a:t> Logiciels Statistiques appliqués à la Gestion.</a:t>
            </a:r>
          </a:p>
          <a:p>
            <a:pPr algn="just">
              <a:buNone/>
            </a:pPr>
            <a:r>
              <a:rPr lang="fr-FR" sz="2800" b="1" dirty="0" smtClean="0">
                <a:solidFill>
                  <a:srgbClr val="FFC000"/>
                </a:solidFill>
                <a:latin typeface="Times New Roman" pitchFamily="18" charset="0"/>
                <a:cs typeface="Times New Roman" pitchFamily="18" charset="0"/>
              </a:rPr>
              <a:t>Chapitre II: </a:t>
            </a:r>
            <a:r>
              <a:rPr lang="fr-FR" sz="2800" b="1" dirty="0" smtClean="0">
                <a:latin typeface="Times New Roman" pitchFamily="18" charset="0"/>
                <a:cs typeface="Times New Roman" pitchFamily="18" charset="0"/>
              </a:rPr>
              <a:t>Modélisations Mathématique sous Excel.</a:t>
            </a:r>
          </a:p>
          <a:p>
            <a:pPr algn="just">
              <a:buNone/>
            </a:pPr>
            <a:r>
              <a:rPr lang="fr-FR" sz="2800" b="1" dirty="0" smtClean="0">
                <a:solidFill>
                  <a:srgbClr val="FFC000"/>
                </a:solidFill>
                <a:latin typeface="Times New Roman" pitchFamily="18" charset="0"/>
                <a:cs typeface="Times New Roman" pitchFamily="18" charset="0"/>
              </a:rPr>
              <a:t>Chapitre III: </a:t>
            </a:r>
            <a:r>
              <a:rPr lang="fr-FR" sz="2800" b="1" dirty="0" smtClean="0">
                <a:latin typeface="Times New Roman" pitchFamily="18" charset="0"/>
                <a:cs typeface="Times New Roman" pitchFamily="18" charset="0"/>
              </a:rPr>
              <a:t>Statistique Descriptive Sous Logiciels Statistiques.</a:t>
            </a:r>
          </a:p>
          <a:p>
            <a:pPr algn="just">
              <a:buNone/>
            </a:pPr>
            <a:r>
              <a:rPr lang="fr-FR" sz="2800" b="1" dirty="0" smtClean="0">
                <a:solidFill>
                  <a:srgbClr val="FFC000"/>
                </a:solidFill>
                <a:latin typeface="Times New Roman" pitchFamily="18" charset="0"/>
                <a:cs typeface="Times New Roman" pitchFamily="18" charset="0"/>
              </a:rPr>
              <a:t>Chapitre IV: </a:t>
            </a:r>
            <a:r>
              <a:rPr lang="fr-FR" sz="2800" b="1" dirty="0" smtClean="0">
                <a:latin typeface="Times New Roman" pitchFamily="18" charset="0"/>
                <a:cs typeface="Times New Roman" pitchFamily="18" charset="0"/>
              </a:rPr>
              <a:t>Corrélation et Modèles de Régression sous LS.</a:t>
            </a:r>
          </a:p>
          <a:p>
            <a:pPr algn="just">
              <a:buNone/>
            </a:pPr>
            <a:r>
              <a:rPr lang="fr-FR" sz="2800" b="1" dirty="0" smtClean="0">
                <a:solidFill>
                  <a:srgbClr val="FFC000"/>
                </a:solidFill>
                <a:latin typeface="Times New Roman" pitchFamily="18" charset="0"/>
                <a:cs typeface="Times New Roman" pitchFamily="18" charset="0"/>
              </a:rPr>
              <a:t>Chapitre V:</a:t>
            </a:r>
            <a:r>
              <a:rPr lang="fr-FR" sz="2800" b="1" dirty="0" smtClean="0">
                <a:latin typeface="Times New Roman" pitchFamily="18" charset="0"/>
                <a:cs typeface="Times New Roman" pitchFamily="18" charset="0"/>
              </a:rPr>
              <a:t> Analyses De Données de Questionnaires: Pré-tests sous LS.</a:t>
            </a:r>
          </a:p>
          <a:p>
            <a:pPr algn="just">
              <a:buNone/>
            </a:pPr>
            <a:r>
              <a:rPr lang="fr-FR" sz="2800" b="1" dirty="0" smtClean="0">
                <a:solidFill>
                  <a:srgbClr val="FFC000"/>
                </a:solidFill>
                <a:latin typeface="Times New Roman" pitchFamily="18" charset="0"/>
                <a:cs typeface="Times New Roman" pitchFamily="18" charset="0"/>
              </a:rPr>
              <a:t>Chapitre VI: </a:t>
            </a:r>
            <a:r>
              <a:rPr lang="fr-FR" sz="2800" b="1" dirty="0" smtClean="0">
                <a:latin typeface="Times New Roman" pitchFamily="18" charset="0"/>
                <a:cs typeface="Times New Roman" pitchFamily="18" charset="0"/>
              </a:rPr>
              <a:t>Analyses De Données de Questionnaires: Tests Paramétriques sous LS.</a:t>
            </a:r>
          </a:p>
          <a:p>
            <a:pPr algn="just">
              <a:buNone/>
            </a:pPr>
            <a:r>
              <a:rPr lang="fr-FR" sz="2800" b="1" dirty="0" smtClean="0">
                <a:solidFill>
                  <a:srgbClr val="FFC000"/>
                </a:solidFill>
                <a:latin typeface="Times New Roman" pitchFamily="18" charset="0"/>
                <a:cs typeface="Times New Roman" pitchFamily="18" charset="0"/>
              </a:rPr>
              <a:t>Chapitre VII: </a:t>
            </a:r>
            <a:r>
              <a:rPr lang="fr-FR" sz="2800" b="1" dirty="0" smtClean="0">
                <a:latin typeface="Times New Roman" pitchFamily="18" charset="0"/>
                <a:cs typeface="Times New Roman" pitchFamily="18" charset="0"/>
              </a:rPr>
              <a:t>Analyses De Données de Questionnaires: Tests Non Paramétriques sous LS.</a:t>
            </a:r>
          </a:p>
          <a:p>
            <a:pPr algn="just">
              <a:buNone/>
            </a:pPr>
            <a:r>
              <a:rPr lang="fr-FR" sz="2800" b="1" dirty="0" smtClean="0">
                <a:solidFill>
                  <a:srgbClr val="FFC000"/>
                </a:solidFill>
                <a:latin typeface="Times New Roman" pitchFamily="18" charset="0"/>
                <a:cs typeface="Times New Roman" pitchFamily="18" charset="0"/>
              </a:rPr>
              <a:t>Chapitre VIII: </a:t>
            </a:r>
            <a:r>
              <a:rPr lang="fr-FR" sz="2800" b="1" dirty="0" smtClean="0">
                <a:latin typeface="Times New Roman" pitchFamily="18" charset="0"/>
                <a:cs typeface="Times New Roman" pitchFamily="18" charset="0"/>
              </a:rPr>
              <a:t>Analyses De Données de Questionnaires: Test des Hypothèses.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linds(horizontal)">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linds(horizontal)">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linds(horizontal)">
                                      <p:cBhvr>
                                        <p:cTn id="36" dur="1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linds(horizontal)">
                                      <p:cBhvr>
                                        <p:cTn id="41" dur="1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blinds(horizontal)">
                                      <p:cBhvr>
                                        <p:cTn id="4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txBody>
          <a:bodyPr>
            <a:normAutofit/>
          </a:bodyPr>
          <a:lstStyle/>
          <a:p>
            <a:r>
              <a:rPr lang="fr-FR" b="1" u="sng" dirty="0" smtClean="0">
                <a:solidFill>
                  <a:srgbClr val="FFFF00"/>
                </a:solidFill>
                <a:latin typeface="Times New Roman" pitchFamily="18" charset="0"/>
                <a:cs typeface="Times New Roman" pitchFamily="18" charset="0"/>
              </a:rPr>
              <a:t>Rappel des éléments Statistiques</a:t>
            </a:r>
            <a:endParaRPr lang="fr-FR" b="1" u="sng" dirty="0">
              <a:solidFill>
                <a:srgbClr val="FFFF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428596" y="1000108"/>
            <a:ext cx="8229600" cy="5429288"/>
          </a:xfrm>
        </p:spPr>
        <p:txBody>
          <a:bodyPr>
            <a:normAutofit/>
          </a:bodyPr>
          <a:lstStyle/>
          <a:p>
            <a:pPr algn="just"/>
            <a:r>
              <a:rPr lang="fr-FR" dirty="0" smtClean="0">
                <a:solidFill>
                  <a:srgbClr val="FFFF00"/>
                </a:solidFill>
                <a:latin typeface="Times New Roman" pitchFamily="18" charset="0"/>
                <a:cs typeface="Times New Roman" pitchFamily="18" charset="0"/>
              </a:rPr>
              <a:t>Paramètres de régression et de corrélation:</a:t>
            </a:r>
          </a:p>
          <a:p>
            <a:pPr>
              <a:buNone/>
            </a:pPr>
            <a:r>
              <a:rPr lang="fr-FR" dirty="0" smtClean="0">
                <a:latin typeface="Times New Roman" pitchFamily="18" charset="0"/>
                <a:cs typeface="Times New Roman" pitchFamily="18" charset="0"/>
              </a:rPr>
              <a:t>La covariance.</a:t>
            </a:r>
          </a:p>
          <a:p>
            <a:pPr>
              <a:buNone/>
            </a:pPr>
            <a:r>
              <a:rPr lang="fr-FR" dirty="0" smtClean="0">
                <a:latin typeface="Times New Roman" pitchFamily="18" charset="0"/>
                <a:cs typeface="Times New Roman" pitchFamily="18" charset="0"/>
              </a:rPr>
              <a:t>Le coefficient de corrélation (r).</a:t>
            </a:r>
          </a:p>
          <a:p>
            <a:pPr>
              <a:buNone/>
            </a:pPr>
            <a:r>
              <a:rPr lang="fr-FR" dirty="0" smtClean="0">
                <a:latin typeface="Times New Roman" pitchFamily="18" charset="0"/>
                <a:cs typeface="Times New Roman" pitchFamily="18" charset="0"/>
              </a:rPr>
              <a:t>Le coefficient de détermination (R</a:t>
            </a:r>
            <a:r>
              <a:rPr lang="fr-FR" dirty="0" smtClean="0">
                <a:latin typeface="Traditional Arabic"/>
                <a:cs typeface="Traditional Arabic"/>
              </a:rPr>
              <a:t>²</a:t>
            </a:r>
            <a:r>
              <a:rPr lang="fr-FR" dirty="0" smtClean="0">
                <a:latin typeface="Times New Roman" pitchFamily="18" charset="0"/>
                <a:cs typeface="Times New Roman" pitchFamily="18" charset="0"/>
              </a:rPr>
              <a:t>).</a:t>
            </a:r>
          </a:p>
          <a:p>
            <a:pPr>
              <a:buNone/>
            </a:pPr>
            <a:r>
              <a:rPr lang="fr-FR" dirty="0" smtClean="0">
                <a:latin typeface="Times New Roman" pitchFamily="18" charset="0"/>
                <a:cs typeface="Times New Roman" pitchFamily="18" charset="0"/>
              </a:rPr>
              <a:t>Les paramètres d’équation de régression (</a:t>
            </a:r>
            <a:r>
              <a:rPr lang="fr-FR" dirty="0" smtClean="0">
                <a:latin typeface="Times New Roman" pitchFamily="18" charset="0"/>
                <a:cs typeface="Times New Roman" pitchFamily="18" charset="0"/>
                <a:sym typeface="Symbol"/>
              </a:rPr>
              <a:t>,).</a:t>
            </a:r>
          </a:p>
          <a:p>
            <a:pPr>
              <a:buNone/>
            </a:pPr>
            <a:r>
              <a:rPr lang="fr-FR" dirty="0" smtClean="0">
                <a:latin typeface="Times New Roman" pitchFamily="18" charset="0"/>
                <a:cs typeface="Times New Roman" pitchFamily="18" charset="0"/>
                <a:sym typeface="Symbol"/>
              </a:rPr>
              <a:t>La somme des carrées des résidus (e</a:t>
            </a:r>
            <a:r>
              <a:rPr lang="fr-FR" dirty="0" smtClean="0">
                <a:latin typeface="Traditional Arabic"/>
                <a:cs typeface="Traditional Arabic"/>
                <a:sym typeface="Symbol"/>
              </a:rPr>
              <a:t>²</a:t>
            </a:r>
            <a:r>
              <a:rPr lang="fr-FR" dirty="0" smtClean="0">
                <a:latin typeface="Times New Roman" pitchFamily="18" charset="0"/>
                <a:cs typeface="Times New Roman" pitchFamily="18" charset="0"/>
                <a:sym typeface="Symbol"/>
              </a:rPr>
              <a:t>).</a:t>
            </a:r>
          </a:p>
          <a:p>
            <a:pPr>
              <a:buNone/>
            </a:pPr>
            <a:r>
              <a:rPr lang="fr-FR" dirty="0" smtClean="0">
                <a:latin typeface="Times New Roman" pitchFamily="18" charset="0"/>
                <a:cs typeface="Times New Roman" pitchFamily="18" charset="0"/>
                <a:sym typeface="Symbol"/>
              </a:rPr>
              <a:t>L’écart type des paramètres </a:t>
            </a:r>
            <a:r>
              <a:rPr lang="fr-FR" dirty="0" smtClean="0">
                <a:latin typeface="Times New Roman" pitchFamily="18" charset="0"/>
                <a:cs typeface="Times New Roman" pitchFamily="18" charset="0"/>
              </a:rPr>
              <a:t>(</a:t>
            </a:r>
            <a:r>
              <a:rPr lang="fr-FR" dirty="0" smtClean="0">
                <a:latin typeface="Times New Roman" pitchFamily="18" charset="0"/>
                <a:cs typeface="Times New Roman" pitchFamily="18" charset="0"/>
                <a:sym typeface="Symbol"/>
              </a:rPr>
              <a:t>,).</a:t>
            </a:r>
          </a:p>
          <a:p>
            <a:pPr>
              <a:buNone/>
            </a:pPr>
            <a:r>
              <a:rPr lang="fr-FR" dirty="0" smtClean="0">
                <a:latin typeface="Times New Roman" pitchFamily="18" charset="0"/>
                <a:cs typeface="Times New Roman" pitchFamily="18" charset="0"/>
                <a:sym typeface="Symbol"/>
              </a:rPr>
              <a:t>ANOVA: test </a:t>
            </a:r>
            <a:r>
              <a:rPr lang="fr-FR" dirty="0" err="1" smtClean="0">
                <a:latin typeface="Times New Roman" pitchFamily="18" charset="0"/>
                <a:cs typeface="Times New Roman" pitchFamily="18" charset="0"/>
                <a:sym typeface="Symbol"/>
              </a:rPr>
              <a:t>Student</a:t>
            </a:r>
            <a:r>
              <a:rPr lang="fr-FR" dirty="0" smtClean="0">
                <a:latin typeface="Times New Roman" pitchFamily="18" charset="0"/>
                <a:cs typeface="Times New Roman" pitchFamily="18" charset="0"/>
                <a:sym typeface="Symbol"/>
              </a:rPr>
              <a:t>, test Fisher.</a:t>
            </a:r>
          </a:p>
          <a:p>
            <a:pPr>
              <a:buNone/>
            </a:pPr>
            <a:r>
              <a:rPr lang="fr-FR" dirty="0" smtClean="0">
                <a:latin typeface="Times New Roman" pitchFamily="18" charset="0"/>
                <a:cs typeface="Times New Roman" pitchFamily="18" charset="0"/>
                <a:sym typeface="Symbol"/>
              </a:rPr>
              <a:t>L’intervalle de confiance.</a:t>
            </a:r>
            <a:endParaRPr lang="fr-FR" dirty="0" smtClean="0">
              <a:latin typeface="Times New Roman" pitchFamily="18" charset="0"/>
              <a:cs typeface="Times New Roman" pitchFamily="18" charset="0"/>
            </a:endParaRPr>
          </a:p>
          <a:p>
            <a:pPr>
              <a:buNone/>
            </a:pPr>
            <a:endParaRPr lang="fr-FR" dirty="0" smtClean="0">
              <a:latin typeface="Times New Roman" pitchFamily="18" charset="0"/>
              <a:cs typeface="Times New Roman" pitchFamily="18" charset="0"/>
            </a:endParaRPr>
          </a:p>
          <a:p>
            <a:pPr>
              <a:buNone/>
            </a:pPr>
            <a:endParaRPr lang="fr-FR"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500042"/>
            <a:ext cx="8286808" cy="5715040"/>
          </a:xfrm>
        </p:spPr>
        <p:txBody>
          <a:bodyPr>
            <a:normAutofit/>
          </a:bodyPr>
          <a:lstStyle/>
          <a:p>
            <a:pPr rtl="1"/>
            <a:r>
              <a:rPr lang="ar-DZ" sz="6000" b="1" u="sng" dirty="0" smtClean="0">
                <a:solidFill>
                  <a:srgbClr val="FFFF00"/>
                </a:solidFill>
                <a:latin typeface="Simplified Arabic" pitchFamily="18" charset="-78"/>
                <a:cs typeface="Simplified Arabic" pitchFamily="18" charset="-78"/>
              </a:rPr>
              <a:t>الفصل الأول</a:t>
            </a:r>
            <a:br>
              <a:rPr lang="ar-DZ" sz="6000" b="1" u="sng" dirty="0" smtClean="0">
                <a:solidFill>
                  <a:srgbClr val="FFFF00"/>
                </a:solidFill>
                <a:latin typeface="Simplified Arabic" pitchFamily="18" charset="-78"/>
                <a:cs typeface="Simplified Arabic" pitchFamily="18" charset="-78"/>
              </a:rPr>
            </a:br>
            <a:r>
              <a:rPr lang="ar-DZ" sz="6000" b="1" u="sng" dirty="0" smtClean="0">
                <a:latin typeface="Simplified Arabic" pitchFamily="18" charset="-78"/>
                <a:cs typeface="Simplified Arabic" pitchFamily="18" charset="-78"/>
              </a:rPr>
              <a:t>البرمجيات الرياضية والإحصائية</a:t>
            </a:r>
            <a:br>
              <a:rPr lang="ar-DZ" sz="6000" b="1" u="sng" dirty="0" smtClean="0">
                <a:latin typeface="Simplified Arabic" pitchFamily="18" charset="-78"/>
                <a:cs typeface="Simplified Arabic" pitchFamily="18" charset="-78"/>
              </a:rPr>
            </a:br>
            <a:r>
              <a:rPr lang="ar-DZ" sz="6000" b="1" u="sng" dirty="0" smtClean="0">
                <a:latin typeface="Simplified Arabic" pitchFamily="18" charset="-78"/>
                <a:cs typeface="Simplified Arabic" pitchFamily="18" charset="-78"/>
              </a:rPr>
              <a:t>في علوم التسيير</a:t>
            </a:r>
            <a:r>
              <a:rPr lang="fr-FR" sz="6000" b="1" u="sng" dirty="0" smtClean="0">
                <a:solidFill>
                  <a:srgbClr val="FFFF00"/>
                </a:solidFill>
                <a:latin typeface="Simplified Arabic" pitchFamily="18" charset="-78"/>
                <a:cs typeface="Simplified Arabic" pitchFamily="18" charset="-78"/>
              </a:rPr>
              <a:t/>
            </a:r>
            <a:br>
              <a:rPr lang="fr-FR" sz="6000" b="1" u="sng" dirty="0" smtClean="0">
                <a:solidFill>
                  <a:srgbClr val="FFFF00"/>
                </a:solidFill>
                <a:latin typeface="Simplified Arabic" pitchFamily="18" charset="-78"/>
                <a:cs typeface="Simplified Arabic" pitchFamily="18" charset="-78"/>
              </a:rPr>
            </a:br>
            <a:r>
              <a:rPr lang="fr-FR" sz="6000" b="1" u="sng" dirty="0" smtClean="0">
                <a:solidFill>
                  <a:srgbClr val="FFFF00"/>
                </a:solidFill>
                <a:latin typeface="Simplified Arabic" pitchFamily="18" charset="-78"/>
                <a:cs typeface="Simplified Arabic" pitchFamily="18" charset="-78"/>
              </a:rPr>
              <a:t>CHAPITRE I</a:t>
            </a:r>
            <a:br>
              <a:rPr lang="fr-FR" sz="6000" b="1" u="sng" dirty="0" smtClean="0">
                <a:solidFill>
                  <a:srgbClr val="FFFF00"/>
                </a:solidFill>
                <a:latin typeface="Simplified Arabic" pitchFamily="18" charset="-78"/>
                <a:cs typeface="Simplified Arabic" pitchFamily="18" charset="-78"/>
              </a:rPr>
            </a:br>
            <a:r>
              <a:rPr lang="fr-FR" sz="6000" b="1" u="sng" dirty="0" smtClean="0">
                <a:latin typeface="Simplified Arabic" pitchFamily="18" charset="-78"/>
                <a:cs typeface="Simplified Arabic" pitchFamily="18" charset="-78"/>
              </a:rPr>
              <a:t>Logiciels Statistiques</a:t>
            </a:r>
            <a:br>
              <a:rPr lang="fr-FR" sz="6000" b="1" u="sng" dirty="0" smtClean="0">
                <a:latin typeface="Simplified Arabic" pitchFamily="18" charset="-78"/>
                <a:cs typeface="Simplified Arabic" pitchFamily="18" charset="-78"/>
              </a:rPr>
            </a:br>
            <a:r>
              <a:rPr lang="fr-FR" sz="6000" b="1" u="sng" dirty="0" smtClean="0">
                <a:latin typeface="Simplified Arabic" pitchFamily="18" charset="-78"/>
                <a:cs typeface="Simplified Arabic" pitchFamily="18" charset="-78"/>
              </a:rPr>
              <a:t>Appliqués à la Gestion</a:t>
            </a:r>
            <a:endParaRPr lang="fr-FR" sz="6000" b="1" u="sng" dirty="0">
              <a:solidFill>
                <a:srgbClr val="FFFF00"/>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00090"/>
            <a:ext cx="9144000" cy="7358090"/>
          </a:xfrm>
        </p:spPr>
        <p:txBody>
          <a:bodyPr>
            <a:normAutofit fontScale="90000"/>
          </a:bodyPr>
          <a:lstStyle/>
          <a:p>
            <a:pPr rtl="1"/>
            <a:r>
              <a:rPr lang="fr-FR" sz="3600" b="1" dirty="0" smtClean="0">
                <a:latin typeface="Simplified Arabic" pitchFamily="18" charset="-78"/>
                <a:cs typeface="Simplified Arabic" pitchFamily="18" charset="-78"/>
              </a:rPr>
              <a:t/>
            </a:r>
            <a:br>
              <a:rPr lang="fr-FR" sz="3600" b="1" dirty="0" smtClean="0">
                <a:latin typeface="Simplified Arabic" pitchFamily="18" charset="-78"/>
                <a:cs typeface="Simplified Arabic" pitchFamily="18" charset="-78"/>
              </a:rPr>
            </a:br>
            <a:r>
              <a:rPr lang="fr-FR" sz="3600" b="1" dirty="0" smtClean="0">
                <a:latin typeface="Simplified Arabic" pitchFamily="18" charset="-78"/>
                <a:cs typeface="Simplified Arabic" pitchFamily="18" charset="-78"/>
              </a:rPr>
              <a:t/>
            </a:r>
            <a:br>
              <a:rPr lang="fr-FR" sz="3600" b="1" dirty="0" smtClean="0">
                <a:latin typeface="Simplified Arabic" pitchFamily="18" charset="-78"/>
                <a:cs typeface="Simplified Arabic" pitchFamily="18" charset="-78"/>
              </a:rPr>
            </a:br>
            <a:r>
              <a:rPr lang="ar-DZ" sz="3600" dirty="0" smtClean="0">
                <a:latin typeface="Simplified Arabic" pitchFamily="18" charset="-78"/>
                <a:cs typeface="Simplified Arabic" pitchFamily="18" charset="-78"/>
              </a:rPr>
              <a:t>تعتمد علوم التسيير على مجموعة من البرمجيات التي ترتبط بأربع مجالات أساسية:</a:t>
            </a:r>
            <a:r>
              <a:rPr lang="ar-DZ" sz="3600" b="1" dirty="0" smtClean="0">
                <a:latin typeface="Simplified Arabic" pitchFamily="18" charset="-78"/>
                <a:cs typeface="Simplified Arabic" pitchFamily="18" charset="-78"/>
              </a:rPr>
              <a:t/>
            </a:r>
            <a:br>
              <a:rPr lang="ar-DZ" sz="3600" b="1" dirty="0" smtClean="0">
                <a:latin typeface="Simplified Arabic" pitchFamily="18" charset="-78"/>
                <a:cs typeface="Simplified Arabic" pitchFamily="18" charset="-78"/>
              </a:rPr>
            </a:br>
            <a:r>
              <a:rPr lang="ar-DZ" sz="3600" b="1" dirty="0" smtClean="0">
                <a:solidFill>
                  <a:srgbClr val="FFC000"/>
                </a:solidFill>
                <a:latin typeface="Simplified Arabic" pitchFamily="18" charset="-78"/>
                <a:cs typeface="Simplified Arabic" pitchFamily="18" charset="-78"/>
              </a:rPr>
              <a:t>- البرمجيات الرياضية: </a:t>
            </a:r>
            <a:r>
              <a:rPr lang="ar-DZ" sz="3600" dirty="0" smtClean="0">
                <a:latin typeface="Simplified Arabic" pitchFamily="18" charset="-78"/>
                <a:cs typeface="Simplified Arabic" pitchFamily="18" charset="-78"/>
              </a:rPr>
              <a:t>تعتبر هذه البرمجيات من البرمجيات الأكثر استخداما في مجال التسيير، وهي تتعلق </a:t>
            </a:r>
            <a:r>
              <a:rPr lang="ar-DZ" sz="3600" dirty="0" err="1" smtClean="0">
                <a:latin typeface="Simplified Arabic" pitchFamily="18" charset="-78"/>
                <a:cs typeface="Simplified Arabic" pitchFamily="18" charset="-78"/>
              </a:rPr>
              <a:t>بالنمذجة</a:t>
            </a:r>
            <a:r>
              <a:rPr lang="ar-DZ" sz="3600" dirty="0" smtClean="0">
                <a:latin typeface="Simplified Arabic" pitchFamily="18" charset="-78"/>
                <a:cs typeface="Simplified Arabic" pitchFamily="18" charset="-78"/>
              </a:rPr>
              <a:t> الرياضية باستعمال أساليب بحوث العمليات (رياضيات المؤسسة) </a:t>
            </a:r>
            <a:r>
              <a:rPr lang="ar-DZ" sz="3600" dirty="0" err="1" smtClean="0">
                <a:latin typeface="Simplified Arabic" pitchFamily="18" charset="-78"/>
                <a:cs typeface="Simplified Arabic" pitchFamily="18" charset="-78"/>
              </a:rPr>
              <a:t>كالأمثلية</a:t>
            </a:r>
            <a:r>
              <a:rPr lang="ar-DZ" sz="3600" dirty="0" smtClean="0">
                <a:latin typeface="Simplified Arabic" pitchFamily="18" charset="-78"/>
                <a:cs typeface="Simplified Arabic" pitchFamily="18" charset="-78"/>
              </a:rPr>
              <a:t> (</a:t>
            </a:r>
            <a:r>
              <a:rPr lang="ar-DZ" sz="3600" dirty="0" err="1" smtClean="0">
                <a:latin typeface="Simplified Arabic" pitchFamily="18" charset="-78"/>
                <a:cs typeface="Simplified Arabic" pitchFamily="18" charset="-78"/>
              </a:rPr>
              <a:t>التدنئة</a:t>
            </a:r>
            <a:r>
              <a:rPr lang="ar-DZ" sz="3600" dirty="0" smtClean="0">
                <a:latin typeface="Simplified Arabic" pitchFamily="18" charset="-78"/>
                <a:cs typeface="Simplified Arabic" pitchFamily="18" charset="-78"/>
              </a:rPr>
              <a:t> والتعظيم)، ومن أهمها: </a:t>
            </a:r>
            <a:r>
              <a:rPr lang="fr-FR" sz="3600" dirty="0" err="1" smtClean="0">
                <a:latin typeface="Simplified Arabic" pitchFamily="18" charset="-78"/>
                <a:cs typeface="Simplified Arabic" pitchFamily="18" charset="-78"/>
              </a:rPr>
              <a:t>WinQSB</a:t>
            </a:r>
            <a:r>
              <a:rPr lang="fr-FR" sz="3600" dirty="0" smtClean="0">
                <a:latin typeface="Simplified Arabic" pitchFamily="18" charset="-78"/>
                <a:cs typeface="Simplified Arabic" pitchFamily="18" charset="-78"/>
              </a:rPr>
              <a:t>, </a:t>
            </a:r>
            <a:r>
              <a:rPr lang="fr-FR" sz="3600" dirty="0" err="1" smtClean="0">
                <a:latin typeface="Simplified Arabic" pitchFamily="18" charset="-78"/>
                <a:cs typeface="Simplified Arabic" pitchFamily="18" charset="-78"/>
              </a:rPr>
              <a:t>Lindo</a:t>
            </a:r>
            <a:r>
              <a:rPr lang="fr-FR" sz="3600" dirty="0" smtClean="0">
                <a:latin typeface="Simplified Arabic" pitchFamily="18" charset="-78"/>
                <a:cs typeface="Simplified Arabic" pitchFamily="18" charset="-78"/>
              </a:rPr>
              <a:t>, </a:t>
            </a:r>
            <a:r>
              <a:rPr lang="fr-FR" sz="3600" dirty="0" err="1" smtClean="0">
                <a:latin typeface="Simplified Arabic" pitchFamily="18" charset="-78"/>
                <a:cs typeface="Simplified Arabic" pitchFamily="18" charset="-78"/>
              </a:rPr>
              <a:t>Lingo</a:t>
            </a:r>
            <a:r>
              <a:rPr lang="fr-FR" sz="3600" dirty="0" smtClean="0">
                <a:latin typeface="Simplified Arabic" pitchFamily="18" charset="-78"/>
                <a:cs typeface="Simplified Arabic" pitchFamily="18" charset="-78"/>
              </a:rPr>
              <a:t>, Excel.</a:t>
            </a:r>
            <a:br>
              <a:rPr lang="fr-FR" sz="3600" dirty="0" smtClean="0">
                <a:latin typeface="Simplified Arabic" pitchFamily="18" charset="-78"/>
                <a:cs typeface="Simplified Arabic" pitchFamily="18" charset="-78"/>
              </a:rPr>
            </a:br>
            <a:r>
              <a:rPr lang="ar-DZ" sz="3600" b="1" dirty="0" smtClean="0">
                <a:solidFill>
                  <a:srgbClr val="FFC000"/>
                </a:solidFill>
                <a:latin typeface="Simplified Arabic" pitchFamily="18" charset="-78"/>
                <a:cs typeface="Simplified Arabic" pitchFamily="18" charset="-78"/>
              </a:rPr>
              <a:t>- البرمجيات الإحصائية: </a:t>
            </a:r>
            <a:r>
              <a:rPr lang="ar-DZ" sz="3600" dirty="0" smtClean="0">
                <a:latin typeface="Simplified Arabic" pitchFamily="18" charset="-78"/>
                <a:cs typeface="Simplified Arabic" pitchFamily="18" charset="-78"/>
              </a:rPr>
              <a:t>تصنف ضمن أهم البرمجيات المستعملة في علوم التسيير وبصفة خاصة في الاستبيانات وتحليل البيانات والتنبؤ والاستشراف في المؤسسات، من أهمها:</a:t>
            </a:r>
            <a:r>
              <a:rPr lang="fr-FR" sz="3600" dirty="0" smtClean="0">
                <a:latin typeface="Simplified Arabic" pitchFamily="18" charset="-78"/>
                <a:cs typeface="Simplified Arabic" pitchFamily="18" charset="-78"/>
              </a:rPr>
              <a:t>SPSS, STATA, </a:t>
            </a:r>
            <a:r>
              <a:rPr lang="fr-FR" sz="3600" dirty="0" err="1" smtClean="0">
                <a:latin typeface="Simplified Arabic" pitchFamily="18" charset="-78"/>
                <a:cs typeface="Simplified Arabic" pitchFamily="18" charset="-78"/>
              </a:rPr>
              <a:t>Eviews</a:t>
            </a:r>
            <a:r>
              <a:rPr lang="fr-FR" sz="3600" dirty="0" smtClean="0">
                <a:latin typeface="Simplified Arabic" pitchFamily="18" charset="-78"/>
                <a:cs typeface="Simplified Arabic" pitchFamily="18" charset="-78"/>
              </a:rPr>
              <a:t>, </a:t>
            </a:r>
            <a:r>
              <a:rPr lang="fr-FR" sz="3600" dirty="0" err="1" smtClean="0">
                <a:latin typeface="Simplified Arabic" pitchFamily="18" charset="-78"/>
                <a:cs typeface="Simplified Arabic" pitchFamily="18" charset="-78"/>
              </a:rPr>
              <a:t>Minitab</a:t>
            </a:r>
            <a:r>
              <a:rPr lang="fr-FR" sz="3600" dirty="0" smtClean="0">
                <a:latin typeface="Simplified Arabic" pitchFamily="18" charset="-78"/>
                <a:cs typeface="Simplified Arabic" pitchFamily="18" charset="-78"/>
              </a:rPr>
              <a:t>, Excel</a:t>
            </a:r>
            <a:br>
              <a:rPr lang="fr-FR" sz="3600" dirty="0" smtClean="0">
                <a:latin typeface="Simplified Arabic" pitchFamily="18" charset="-78"/>
                <a:cs typeface="Simplified Arabic" pitchFamily="18" charset="-78"/>
              </a:rPr>
            </a:br>
            <a:r>
              <a:rPr lang="ar-DZ" sz="3600" b="1" dirty="0" smtClean="0">
                <a:solidFill>
                  <a:srgbClr val="FFC000"/>
                </a:solidFill>
                <a:latin typeface="Simplified Arabic" pitchFamily="18" charset="-78"/>
                <a:cs typeface="Simplified Arabic" pitchFamily="18" charset="-78"/>
              </a:rPr>
              <a:t>- البرمجيات المحاسبية والمالية: </a:t>
            </a:r>
            <a:r>
              <a:rPr lang="ar-DZ" sz="3600" dirty="0" smtClean="0">
                <a:latin typeface="Simplified Arabic" pitchFamily="18" charset="-78"/>
                <a:cs typeface="Simplified Arabic" pitchFamily="18" charset="-78"/>
              </a:rPr>
              <a:t>تعتبر البرمجيات المحاسبية من أهم البرمجيات المعتمدة في مجال التسيير المحاسبي والمالي في المؤسسة وهي ضرورية في ظل تطور الأنظمة المحاسبية في المؤسسات المعاصرة، من أهمها:  </a:t>
            </a:r>
            <a:r>
              <a:rPr lang="fr-FR" sz="3600" dirty="0" smtClean="0">
                <a:latin typeface="Simplified Arabic" pitchFamily="18" charset="-78"/>
                <a:cs typeface="Simplified Arabic" pitchFamily="18" charset="-78"/>
              </a:rPr>
              <a:t>PC Compta, PC Paie, Excel</a:t>
            </a:r>
            <a:r>
              <a:rPr lang="ar-DZ" sz="3600" dirty="0" smtClean="0">
                <a:solidFill>
                  <a:srgbClr val="FFC000"/>
                </a:solidFill>
                <a:latin typeface="Simplified Arabic" pitchFamily="18" charset="-78"/>
                <a:cs typeface="Simplified Arabic" pitchFamily="18" charset="-78"/>
              </a:rPr>
              <a:t>  </a:t>
            </a:r>
            <a:r>
              <a:rPr lang="ar-DZ" sz="3600" dirty="0" smtClean="0">
                <a:latin typeface="Simplified Arabic" pitchFamily="18" charset="-78"/>
                <a:cs typeface="Simplified Arabic" pitchFamily="18" charset="-78"/>
              </a:rPr>
              <a:t> </a:t>
            </a:r>
            <a:r>
              <a:rPr lang="ar-DZ" sz="3600" b="1" dirty="0" smtClean="0">
                <a:latin typeface="Simplified Arabic" pitchFamily="18" charset="-78"/>
                <a:cs typeface="Simplified Arabic" pitchFamily="18" charset="-78"/>
              </a:rPr>
              <a:t/>
            </a:r>
            <a:br>
              <a:rPr lang="ar-DZ" sz="3600" b="1" dirty="0" smtClean="0">
                <a:latin typeface="Simplified Arabic" pitchFamily="18" charset="-78"/>
                <a:cs typeface="Simplified Arabic" pitchFamily="18" charset="-78"/>
              </a:rPr>
            </a:br>
            <a:endParaRPr lang="fr-FR" sz="3600" b="1" dirty="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00090"/>
            <a:ext cx="9144000" cy="7358090"/>
          </a:xfrm>
        </p:spPr>
        <p:txBody>
          <a:bodyPr>
            <a:normAutofit/>
          </a:bodyPr>
          <a:lstStyle/>
          <a:p>
            <a:pPr rtl="1"/>
            <a:r>
              <a:rPr lang="fr-FR" sz="3600" b="1" dirty="0" smtClean="0">
                <a:latin typeface="Simplified Arabic" pitchFamily="18" charset="-78"/>
                <a:cs typeface="Simplified Arabic" pitchFamily="18" charset="-78"/>
              </a:rPr>
              <a:t/>
            </a:r>
            <a:br>
              <a:rPr lang="fr-FR" sz="3600" b="1" dirty="0" smtClean="0">
                <a:latin typeface="Simplified Arabic" pitchFamily="18" charset="-78"/>
                <a:cs typeface="Simplified Arabic" pitchFamily="18" charset="-78"/>
              </a:rPr>
            </a:br>
            <a:r>
              <a:rPr lang="fr-FR" sz="3600" b="1" dirty="0" smtClean="0">
                <a:latin typeface="Simplified Arabic" pitchFamily="18" charset="-78"/>
                <a:cs typeface="Simplified Arabic" pitchFamily="18" charset="-78"/>
              </a:rPr>
              <a:t/>
            </a:r>
            <a:br>
              <a:rPr lang="fr-FR" sz="3600" b="1" dirty="0" smtClean="0">
                <a:latin typeface="Simplified Arabic" pitchFamily="18" charset="-78"/>
                <a:cs typeface="Simplified Arabic" pitchFamily="18" charset="-78"/>
              </a:rPr>
            </a:br>
            <a:r>
              <a:rPr lang="ar-DZ" sz="3600" b="1" dirty="0" smtClean="0">
                <a:latin typeface="Simplified Arabic" pitchFamily="18" charset="-78"/>
                <a:cs typeface="Simplified Arabic" pitchFamily="18" charset="-78"/>
              </a:rPr>
              <a:t/>
            </a:r>
            <a:br>
              <a:rPr lang="ar-DZ" sz="3600" b="1" dirty="0" smtClean="0">
                <a:latin typeface="Simplified Arabic" pitchFamily="18" charset="-78"/>
                <a:cs typeface="Simplified Arabic" pitchFamily="18" charset="-78"/>
              </a:rPr>
            </a:br>
            <a:r>
              <a:rPr lang="ar-DZ" sz="3600" b="1" dirty="0" smtClean="0">
                <a:solidFill>
                  <a:srgbClr val="FFC000"/>
                </a:solidFill>
                <a:latin typeface="Simplified Arabic" pitchFamily="18" charset="-78"/>
                <a:cs typeface="Simplified Arabic" pitchFamily="18" charset="-78"/>
              </a:rPr>
              <a:t>- البرمجيات المعلوماتية: </a:t>
            </a:r>
            <a:r>
              <a:rPr lang="ar-DZ" sz="3600" dirty="0" smtClean="0">
                <a:latin typeface="Simplified Arabic" pitchFamily="18" charset="-78"/>
                <a:cs typeface="Simplified Arabic" pitchFamily="18" charset="-78"/>
              </a:rPr>
              <a:t>تكون هذه البرمجيات في شكل قواعد بيانات تشمل مختلف نشاطات وموارد المؤسسة، وهدفها هو تنظيم موارد المؤسسة وتوفير المعلومات للإدارة العليا ومختلف المديريات والمصالح والأقسام، ومتابعة مسار إنجاز مختلف العمليات الإدارية والإنتاجية والاستثمارية، وتسمى بالإنجليزية </a:t>
            </a:r>
            <a:r>
              <a:rPr lang="fr-FR" sz="3600" dirty="0" smtClean="0">
                <a:latin typeface="Simplified Arabic" pitchFamily="18" charset="-78"/>
                <a:cs typeface="Simplified Arabic" pitchFamily="18" charset="-78"/>
              </a:rPr>
              <a:t>ERP</a:t>
            </a:r>
            <a:r>
              <a:rPr lang="ar-DZ" sz="3600" dirty="0" smtClean="0">
                <a:latin typeface="Simplified Arabic" pitchFamily="18" charset="-78"/>
                <a:cs typeface="Simplified Arabic" pitchFamily="18" charset="-78"/>
              </a:rPr>
              <a:t> </a:t>
            </a:r>
            <a:r>
              <a:rPr lang="fr-FR" sz="3600" dirty="0" smtClean="0">
                <a:latin typeface="Simplified Arabic" pitchFamily="18" charset="-78"/>
                <a:cs typeface="Simplified Arabic" pitchFamily="18" charset="-78"/>
              </a:rPr>
              <a:t>« Enterprise </a:t>
            </a:r>
            <a:r>
              <a:rPr lang="en-US" sz="3600" dirty="0" smtClean="0">
                <a:latin typeface="Simplified Arabic" pitchFamily="18" charset="-78"/>
                <a:cs typeface="Simplified Arabic" pitchFamily="18" charset="-78"/>
              </a:rPr>
              <a:t>Resources</a:t>
            </a:r>
            <a:r>
              <a:rPr lang="fr-FR" sz="3600" dirty="0" smtClean="0">
                <a:latin typeface="Simplified Arabic" pitchFamily="18" charset="-78"/>
                <a:cs typeface="Simplified Arabic" pitchFamily="18" charset="-78"/>
              </a:rPr>
              <a:t> Planning » </a:t>
            </a:r>
            <a:r>
              <a:rPr lang="ar-DZ" sz="3600" dirty="0" smtClean="0">
                <a:latin typeface="Simplified Arabic" pitchFamily="18" charset="-78"/>
                <a:cs typeface="Simplified Arabic" pitchFamily="18" charset="-78"/>
              </a:rPr>
              <a:t> </a:t>
            </a:r>
            <a:r>
              <a:rPr lang="fr-FR" sz="3600" dirty="0" smtClean="0">
                <a:latin typeface="Simplified Arabic" pitchFamily="18" charset="-78"/>
                <a:cs typeface="Simplified Arabic" pitchFamily="18" charset="-78"/>
              </a:rPr>
              <a:t> </a:t>
            </a:r>
            <a:r>
              <a:rPr lang="ar-DZ" sz="3600" dirty="0" smtClean="0">
                <a:latin typeface="Simplified Arabic" pitchFamily="18" charset="-78"/>
                <a:cs typeface="Simplified Arabic" pitchFamily="18" charset="-78"/>
              </a:rPr>
              <a:t>من أهمها: </a:t>
            </a:r>
            <a:r>
              <a:rPr lang="fr-FR" sz="3600" dirty="0" smtClean="0">
                <a:latin typeface="Simplified Arabic" pitchFamily="18" charset="-78"/>
                <a:cs typeface="Simplified Arabic" pitchFamily="18" charset="-78"/>
              </a:rPr>
              <a:t>MS Project, Oracle, Access, Excel</a:t>
            </a:r>
            <a:r>
              <a:rPr lang="ar-DZ" sz="3600" dirty="0" smtClean="0">
                <a:latin typeface="Simplified Arabic" pitchFamily="18" charset="-78"/>
                <a:cs typeface="Simplified Arabic" pitchFamily="18" charset="-78"/>
              </a:rPr>
              <a:t> </a:t>
            </a:r>
            <a:r>
              <a:rPr lang="fr-FR" sz="3600" dirty="0" smtClean="0">
                <a:latin typeface="Simplified Arabic" pitchFamily="18" charset="-78"/>
                <a:cs typeface="Simplified Arabic" pitchFamily="18" charset="-78"/>
              </a:rPr>
              <a:t/>
            </a:r>
            <a:br>
              <a:rPr lang="fr-FR" sz="3600" dirty="0" smtClean="0">
                <a:latin typeface="Simplified Arabic" pitchFamily="18" charset="-78"/>
                <a:cs typeface="Simplified Arabic" pitchFamily="18" charset="-78"/>
              </a:rPr>
            </a:br>
            <a:r>
              <a:rPr lang="ar-DZ" sz="3600" b="1" dirty="0" smtClean="0">
                <a:latin typeface="Simplified Arabic" pitchFamily="18" charset="-78"/>
                <a:cs typeface="Simplified Arabic" pitchFamily="18" charset="-78"/>
              </a:rPr>
              <a:t/>
            </a:r>
            <a:br>
              <a:rPr lang="ar-DZ" sz="3600" b="1" dirty="0" smtClean="0">
                <a:latin typeface="Simplified Arabic" pitchFamily="18" charset="-78"/>
                <a:cs typeface="Simplified Arabic" pitchFamily="18" charset="-78"/>
              </a:rPr>
            </a:br>
            <a:endParaRPr lang="fr-FR" sz="3600" b="1" dirty="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normAutofit fontScale="90000"/>
          </a:bodyPr>
          <a:lstStyle/>
          <a:p>
            <a:r>
              <a:rPr lang="ar-DZ" sz="4800" b="1" u="sng" dirty="0" smtClean="0">
                <a:solidFill>
                  <a:srgbClr val="FFFF00"/>
                </a:solidFill>
                <a:latin typeface="Simplified Arabic" pitchFamily="18" charset="-78"/>
                <a:cs typeface="Simplified Arabic" pitchFamily="18" charset="-78"/>
              </a:rPr>
              <a:t> </a:t>
            </a:r>
            <a:r>
              <a:rPr lang="fr-FR" sz="4800" b="1" u="sng" dirty="0" smtClean="0">
                <a:solidFill>
                  <a:srgbClr val="FFFF00"/>
                </a:solidFill>
                <a:latin typeface="Simplified Arabic" pitchFamily="18" charset="-78"/>
                <a:cs typeface="Simplified Arabic" pitchFamily="18" charset="-78"/>
              </a:rPr>
              <a:t>Excel </a:t>
            </a:r>
            <a:r>
              <a:rPr lang="ar-DZ" sz="4800" b="1" u="sng" dirty="0" smtClean="0">
                <a:solidFill>
                  <a:srgbClr val="FFFF00"/>
                </a:solidFill>
                <a:latin typeface="Simplified Arabic" pitchFamily="18" charset="-78"/>
                <a:cs typeface="Simplified Arabic" pitchFamily="18" charset="-78"/>
              </a:rPr>
              <a:t>برنامج</a:t>
            </a:r>
            <a:endParaRPr lang="fr-FR" sz="4800" b="1" u="sng" dirty="0">
              <a:solidFill>
                <a:srgbClr val="FFFF00"/>
              </a:solidFill>
              <a:latin typeface="Simplified Arabic" pitchFamily="18" charset="-78"/>
              <a:cs typeface="Simplified Arabic" pitchFamily="18" charset="-78"/>
            </a:endParaRPr>
          </a:p>
        </p:txBody>
      </p:sp>
      <p:pic>
        <p:nvPicPr>
          <p:cNvPr id="5" name="Espace réservé du contenu 4" descr="téléchargement.png"/>
          <p:cNvPicPr>
            <a:picLocks noGrp="1" noChangeAspect="1"/>
          </p:cNvPicPr>
          <p:nvPr>
            <p:ph sz="half" idx="2"/>
          </p:nvPr>
        </p:nvPicPr>
        <p:blipFill>
          <a:blip r:embed="rId2"/>
          <a:stretch>
            <a:fillRect/>
          </a:stretch>
        </p:blipFill>
        <p:spPr>
          <a:xfrm>
            <a:off x="6296025" y="0"/>
            <a:ext cx="2847975" cy="1609725"/>
          </a:xfrm>
        </p:spPr>
      </p:pic>
      <p:sp>
        <p:nvSpPr>
          <p:cNvPr id="8" name="Espace réservé du contenu 7"/>
          <p:cNvSpPr>
            <a:spLocks noGrp="1"/>
          </p:cNvSpPr>
          <p:nvPr>
            <p:ph sz="quarter" idx="4"/>
          </p:nvPr>
        </p:nvSpPr>
        <p:spPr>
          <a:xfrm>
            <a:off x="0" y="571480"/>
            <a:ext cx="9144000" cy="6286520"/>
          </a:xfrm>
        </p:spPr>
        <p:txBody>
          <a:bodyPr>
            <a:normAutofit fontScale="47500" lnSpcReduction="20000"/>
          </a:bodyPr>
          <a:lstStyle/>
          <a:p>
            <a:pPr algn="r" rtl="1">
              <a:buNone/>
            </a:pPr>
            <a:endParaRPr lang="ar-DZ" b="1" dirty="0" smtClean="0">
              <a:latin typeface="Simplified Arabic" pitchFamily="18" charset="-78"/>
              <a:cs typeface="Simplified Arabic" pitchFamily="18" charset="-78"/>
            </a:endParaRPr>
          </a:p>
          <a:p>
            <a:pPr algn="just" rtl="1">
              <a:buNone/>
            </a:pPr>
            <a:endParaRPr lang="ar-DZ" sz="5500" b="1" dirty="0" smtClean="0">
              <a:solidFill>
                <a:srgbClr val="FFC000"/>
              </a:solidFill>
              <a:latin typeface="Simplified Arabic" pitchFamily="18" charset="-78"/>
              <a:cs typeface="Simplified Arabic" pitchFamily="18" charset="-78"/>
            </a:endParaRPr>
          </a:p>
          <a:p>
            <a:pPr algn="just" rtl="1">
              <a:buNone/>
            </a:pPr>
            <a:endParaRPr lang="ar-DZ" sz="5500" b="1" dirty="0" smtClean="0">
              <a:solidFill>
                <a:srgbClr val="FFC000"/>
              </a:solidFill>
              <a:latin typeface="Simplified Arabic" pitchFamily="18" charset="-78"/>
              <a:cs typeface="Simplified Arabic" pitchFamily="18" charset="-78"/>
            </a:endParaRPr>
          </a:p>
          <a:p>
            <a:pPr algn="just" rtl="1">
              <a:buNone/>
            </a:pPr>
            <a:r>
              <a:rPr lang="ar-DZ" sz="5500" b="1" dirty="0" smtClean="0">
                <a:solidFill>
                  <a:srgbClr val="FFC000"/>
                </a:solidFill>
                <a:latin typeface="Simplified Arabic" pitchFamily="18" charset="-78"/>
                <a:cs typeface="Simplified Arabic" pitchFamily="18" charset="-78"/>
              </a:rPr>
              <a:t>مايكروسوفت أوفيس أكسل</a:t>
            </a:r>
            <a:r>
              <a:rPr lang="ar-DZ" sz="5500" dirty="0" smtClean="0">
                <a:latin typeface="Simplified Arabic" pitchFamily="18" charset="-78"/>
                <a:cs typeface="Simplified Arabic" pitchFamily="18" charset="-78"/>
              </a:rPr>
              <a:t> </a:t>
            </a:r>
            <a:r>
              <a:rPr lang="fr-FR" sz="5500" dirty="0" smtClean="0">
                <a:solidFill>
                  <a:srgbClr val="FFC000"/>
                </a:solidFill>
                <a:latin typeface="Simplified Arabic" pitchFamily="18" charset="-78"/>
                <a:cs typeface="Simplified Arabic" pitchFamily="18" charset="-78"/>
              </a:rPr>
              <a:t>(Microsoft Office Excel) </a:t>
            </a:r>
            <a:r>
              <a:rPr lang="ar-DZ" sz="5500" dirty="0" smtClean="0">
                <a:solidFill>
                  <a:srgbClr val="FFC000"/>
                </a:solidFill>
                <a:latin typeface="Simplified Arabic" pitchFamily="18" charset="-78"/>
                <a:cs typeface="Simplified Arabic" pitchFamily="18" charset="-78"/>
              </a:rPr>
              <a:t> </a:t>
            </a:r>
            <a:r>
              <a:rPr lang="ar-DZ" sz="5500" dirty="0" smtClean="0">
                <a:latin typeface="Simplified Arabic" pitchFamily="18" charset="-78"/>
                <a:cs typeface="Simplified Arabic" pitchFamily="18" charset="-78"/>
              </a:rPr>
              <a:t>عبارة عن برنامج يستخدم لإنشاء جداول البيانات , القوائم ,الميزانيات , والرسوم البيانية . أكسل مفيد لمعالجة البيانات وقد يستخدم للقيام بعمليات حسابية متقدمة، تم تصميم البرنامج عن طريق شركة مايكروسوفت ويعتبر من أكثر البرامج استخداماً على مستوى العالم ويزيد عدد مستخدميه عن 750 مليون مستخدم حول العالم . وتسمى جداول البيانات في اكسل بورقة عمل </a:t>
            </a:r>
            <a:r>
              <a:rPr lang="fr-FR" sz="5500" dirty="0" err="1" smtClean="0">
                <a:latin typeface="Simplified Arabic" pitchFamily="18" charset="-78"/>
                <a:cs typeface="Simplified Arabic" pitchFamily="18" charset="-78"/>
              </a:rPr>
              <a:t>work</a:t>
            </a:r>
            <a:r>
              <a:rPr lang="fr-FR" sz="5500" dirty="0" smtClean="0">
                <a:latin typeface="Simplified Arabic" pitchFamily="18" charset="-78"/>
                <a:cs typeface="Simplified Arabic" pitchFamily="18" charset="-78"/>
              </a:rPr>
              <a:t> </a:t>
            </a:r>
            <a:r>
              <a:rPr lang="fr-FR" sz="5500" dirty="0" err="1" smtClean="0">
                <a:latin typeface="Simplified Arabic" pitchFamily="18" charset="-78"/>
                <a:cs typeface="Simplified Arabic" pitchFamily="18" charset="-78"/>
              </a:rPr>
              <a:t>sheet</a:t>
            </a:r>
            <a:r>
              <a:rPr lang="fr-FR" sz="5500" dirty="0" smtClean="0">
                <a:latin typeface="Simplified Arabic" pitchFamily="18" charset="-78"/>
                <a:cs typeface="Simplified Arabic" pitchFamily="18" charset="-78"/>
              </a:rPr>
              <a:t> </a:t>
            </a:r>
            <a:r>
              <a:rPr lang="ar-DZ" sz="5500" dirty="0" smtClean="0">
                <a:latin typeface="Simplified Arabic" pitchFamily="18" charset="-78"/>
                <a:cs typeface="Simplified Arabic" pitchFamily="18" charset="-78"/>
              </a:rPr>
              <a:t> كل ورقة عمل تتكون من صفحه </a:t>
            </a:r>
            <a:r>
              <a:rPr lang="fr-FR" sz="5500" dirty="0" err="1" smtClean="0">
                <a:latin typeface="Simplified Arabic" pitchFamily="18" charset="-78"/>
                <a:cs typeface="Simplified Arabic" pitchFamily="18" charset="-78"/>
              </a:rPr>
              <a:t>Sheet</a:t>
            </a:r>
            <a:r>
              <a:rPr lang="fr-FR" sz="5500" dirty="0" smtClean="0">
                <a:latin typeface="Simplified Arabic" pitchFamily="18" charset="-78"/>
                <a:cs typeface="Simplified Arabic" pitchFamily="18" charset="-78"/>
              </a:rPr>
              <a:t> </a:t>
            </a:r>
            <a:r>
              <a:rPr lang="ar-DZ" sz="5500" dirty="0" smtClean="0">
                <a:latin typeface="Simplified Arabic" pitchFamily="18" charset="-78"/>
                <a:cs typeface="Simplified Arabic" pitchFamily="18" charset="-78"/>
              </a:rPr>
              <a:t> أو أكثر وكل صفحه تتكون من أعمدة</a:t>
            </a:r>
            <a:r>
              <a:rPr lang="fr-FR" sz="5500" dirty="0" err="1" smtClean="0">
                <a:latin typeface="Simplified Arabic" pitchFamily="18" charset="-78"/>
                <a:cs typeface="Simplified Arabic" pitchFamily="18" charset="-78"/>
              </a:rPr>
              <a:t>Columns</a:t>
            </a:r>
            <a:r>
              <a:rPr lang="fr-FR" sz="5500" dirty="0" smtClean="0">
                <a:latin typeface="Simplified Arabic" pitchFamily="18" charset="-78"/>
                <a:cs typeface="Simplified Arabic" pitchFamily="18" charset="-78"/>
              </a:rPr>
              <a:t> </a:t>
            </a:r>
            <a:r>
              <a:rPr lang="ar-DZ" sz="5500" dirty="0" smtClean="0">
                <a:latin typeface="Simplified Arabic" pitchFamily="18" charset="-78"/>
                <a:cs typeface="Simplified Arabic" pitchFamily="18" charset="-78"/>
              </a:rPr>
              <a:t> وصفوف </a:t>
            </a:r>
            <a:r>
              <a:rPr lang="fr-FR" sz="5500" dirty="0" err="1" smtClean="0">
                <a:latin typeface="Simplified Arabic" pitchFamily="18" charset="-78"/>
                <a:cs typeface="Simplified Arabic" pitchFamily="18" charset="-78"/>
              </a:rPr>
              <a:t>Rows</a:t>
            </a:r>
            <a:r>
              <a:rPr lang="fr-FR" sz="5500" dirty="0" smtClean="0">
                <a:latin typeface="Simplified Arabic" pitchFamily="18" charset="-78"/>
                <a:cs typeface="Simplified Arabic" pitchFamily="18" charset="-78"/>
              </a:rPr>
              <a:t> ، </a:t>
            </a:r>
            <a:r>
              <a:rPr lang="ar-DZ" sz="5500" dirty="0" smtClean="0">
                <a:latin typeface="Simplified Arabic" pitchFamily="18" charset="-78"/>
                <a:cs typeface="Simplified Arabic" pitchFamily="18" charset="-78"/>
              </a:rPr>
              <a:t>والتي تتقاطع لتشكيل خلايا </a:t>
            </a:r>
            <a:r>
              <a:rPr lang="fr-FR" sz="5500" dirty="0" err="1" smtClean="0">
                <a:latin typeface="Simplified Arabic" pitchFamily="18" charset="-78"/>
                <a:cs typeface="Simplified Arabic" pitchFamily="18" charset="-78"/>
              </a:rPr>
              <a:t>Cells</a:t>
            </a:r>
            <a:r>
              <a:rPr lang="ar-DZ" sz="5500" dirty="0" smtClean="0">
                <a:latin typeface="Simplified Arabic" pitchFamily="18" charset="-78"/>
                <a:cs typeface="Simplified Arabic" pitchFamily="18" charset="-78"/>
              </a:rPr>
              <a:t>، في عام 1982 صدر تطبيق مايكروسوفت مكتب الأول تحت اسم </a:t>
            </a:r>
            <a:r>
              <a:rPr lang="fr-FR" sz="5500" dirty="0" smtClean="0">
                <a:latin typeface="Simplified Arabic" pitchFamily="18" charset="-78"/>
                <a:cs typeface="Simplified Arabic" pitchFamily="18" charset="-78"/>
              </a:rPr>
              <a:t>MULTIPLAN " Microsoft " </a:t>
            </a:r>
            <a:r>
              <a:rPr lang="ar-DZ" sz="5500" dirty="0" smtClean="0">
                <a:latin typeface="Simplified Arabic" pitchFamily="18" charset="-78"/>
                <a:cs typeface="Simplified Arabic" pitchFamily="18" charset="-78"/>
              </a:rPr>
              <a:t> تم تغيير الاسم إلى </a:t>
            </a:r>
            <a:r>
              <a:rPr lang="fr-FR" sz="5500" dirty="0" smtClean="0">
                <a:latin typeface="Simplified Arabic" pitchFamily="18" charset="-78"/>
                <a:cs typeface="Simplified Arabic" pitchFamily="18" charset="-78"/>
              </a:rPr>
              <a:t>Excel </a:t>
            </a:r>
            <a:r>
              <a:rPr lang="ar-DZ" sz="5500" dirty="0" smtClean="0">
                <a:latin typeface="Simplified Arabic" pitchFamily="18" charset="-78"/>
                <a:cs typeface="Simplified Arabic" pitchFamily="18" charset="-78"/>
              </a:rPr>
              <a:t>عند إطلاقه لماكنتوش في عام 1985.</a:t>
            </a:r>
          </a:p>
          <a:p>
            <a:pPr algn="just" rtl="1">
              <a:buNone/>
            </a:pPr>
            <a:r>
              <a:rPr lang="ar-DZ" sz="5500" b="1" dirty="0" smtClean="0">
                <a:solidFill>
                  <a:srgbClr val="FFFF00"/>
                </a:solidFill>
                <a:latin typeface="Simplified Arabic" pitchFamily="18" charset="-78"/>
                <a:cs typeface="Simplified Arabic" pitchFamily="18" charset="-78"/>
              </a:rPr>
              <a:t>آخر نسخة مصدرة لإكسل هي </a:t>
            </a:r>
            <a:r>
              <a:rPr lang="ar-DZ" sz="5500" b="1" dirty="0" err="1" smtClean="0">
                <a:solidFill>
                  <a:srgbClr val="FFFF00"/>
                </a:solidFill>
                <a:latin typeface="Simplified Arabic" pitchFamily="18" charset="-78"/>
                <a:cs typeface="Simplified Arabic" pitchFamily="18" charset="-78"/>
              </a:rPr>
              <a:t>إكسل</a:t>
            </a:r>
            <a:r>
              <a:rPr lang="ar-DZ" sz="5500" b="1" dirty="0" smtClean="0">
                <a:solidFill>
                  <a:srgbClr val="FFFF00"/>
                </a:solidFill>
                <a:latin typeface="Simplified Arabic" pitchFamily="18" charset="-78"/>
                <a:cs typeface="Simplified Arabic" pitchFamily="18" charset="-78"/>
              </a:rPr>
              <a:t> 2021، ويعتبر إكسل أب مختلف البرمجيات الرياضية والإحصائية والمحاسبية والمعلوماتية، وهو يحتوي دوال تشمل مختلف هذه المجالات، ويمكن تصنيفه ضمن أهم البرمجيات المعلوماتية في التسيير وأكثرها استخداما.</a:t>
            </a:r>
            <a:endParaRPr lang="fr-FR" sz="5500" b="1" dirty="0">
              <a:solidFill>
                <a:srgbClr val="FFFF00"/>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normAutofit fontScale="90000"/>
          </a:bodyPr>
          <a:lstStyle/>
          <a:p>
            <a:r>
              <a:rPr lang="ar-DZ" sz="4800" b="1" u="sng" dirty="0" smtClean="0">
                <a:solidFill>
                  <a:srgbClr val="FFFF00"/>
                </a:solidFill>
                <a:latin typeface="Simplified Arabic" pitchFamily="18" charset="-78"/>
                <a:cs typeface="Simplified Arabic" pitchFamily="18" charset="-78"/>
              </a:rPr>
              <a:t> </a:t>
            </a:r>
            <a:r>
              <a:rPr lang="fr-FR" sz="4800" b="1" u="sng" dirty="0" smtClean="0">
                <a:solidFill>
                  <a:srgbClr val="FFFF00"/>
                </a:solidFill>
                <a:latin typeface="Simplified Arabic" pitchFamily="18" charset="-78"/>
                <a:cs typeface="Simplified Arabic" pitchFamily="18" charset="-78"/>
              </a:rPr>
              <a:t>Excel </a:t>
            </a:r>
            <a:r>
              <a:rPr lang="ar-DZ" sz="4800" b="1" u="sng" dirty="0" smtClean="0">
                <a:solidFill>
                  <a:srgbClr val="FFFF00"/>
                </a:solidFill>
                <a:latin typeface="Simplified Arabic" pitchFamily="18" charset="-78"/>
                <a:cs typeface="Simplified Arabic" pitchFamily="18" charset="-78"/>
              </a:rPr>
              <a:t>برنامج</a:t>
            </a:r>
            <a:endParaRPr lang="fr-FR" sz="4800" b="1" u="sng" dirty="0">
              <a:solidFill>
                <a:srgbClr val="FFFF00"/>
              </a:solidFill>
              <a:latin typeface="Simplified Arabic" pitchFamily="18" charset="-78"/>
              <a:cs typeface="Simplified Arabic" pitchFamily="18" charset="-78"/>
            </a:endParaRPr>
          </a:p>
        </p:txBody>
      </p:sp>
      <p:pic>
        <p:nvPicPr>
          <p:cNvPr id="5" name="Espace réservé du contenu 4" descr="téléchargement.png"/>
          <p:cNvPicPr>
            <a:picLocks noGrp="1" noChangeAspect="1"/>
          </p:cNvPicPr>
          <p:nvPr>
            <p:ph sz="half" idx="2"/>
          </p:nvPr>
        </p:nvPicPr>
        <p:blipFill>
          <a:blip r:embed="rId2"/>
          <a:stretch>
            <a:fillRect/>
          </a:stretch>
        </p:blipFill>
        <p:spPr>
          <a:xfrm>
            <a:off x="6296025" y="0"/>
            <a:ext cx="2847975" cy="1609725"/>
          </a:xfrm>
        </p:spPr>
      </p:pic>
      <p:sp>
        <p:nvSpPr>
          <p:cNvPr id="8" name="Espace réservé du contenu 7"/>
          <p:cNvSpPr>
            <a:spLocks noGrp="1"/>
          </p:cNvSpPr>
          <p:nvPr>
            <p:ph sz="quarter" idx="4"/>
          </p:nvPr>
        </p:nvSpPr>
        <p:spPr>
          <a:xfrm>
            <a:off x="0" y="571480"/>
            <a:ext cx="9144000" cy="6000792"/>
          </a:xfrm>
        </p:spPr>
        <p:txBody>
          <a:bodyPr>
            <a:normAutofit fontScale="92500" lnSpcReduction="20000"/>
          </a:bodyPr>
          <a:lstStyle/>
          <a:p>
            <a:pPr algn="r" rtl="1">
              <a:buNone/>
            </a:pPr>
            <a:endParaRPr lang="fr-FR" b="1" dirty="0" smtClean="0">
              <a:latin typeface="Simplified Arabic" pitchFamily="18" charset="-78"/>
              <a:cs typeface="Simplified Arabic" pitchFamily="18" charset="-78"/>
            </a:endParaRPr>
          </a:p>
          <a:p>
            <a:pPr algn="r" rtl="1">
              <a:buNone/>
            </a:pPr>
            <a:endParaRPr lang="fr-FR" b="1" dirty="0" smtClean="0">
              <a:latin typeface="Simplified Arabic" pitchFamily="18" charset="-78"/>
              <a:cs typeface="Simplified Arabic" pitchFamily="18" charset="-78"/>
            </a:endParaRPr>
          </a:p>
          <a:p>
            <a:pPr algn="r" rtl="1">
              <a:buNone/>
            </a:pPr>
            <a:endParaRPr lang="fr-FR" b="1" dirty="0" smtClean="0">
              <a:latin typeface="Simplified Arabic" pitchFamily="18" charset="-78"/>
              <a:cs typeface="Simplified Arabic" pitchFamily="18" charset="-78"/>
            </a:endParaRPr>
          </a:p>
          <a:p>
            <a:pPr algn="r" rtl="1">
              <a:buNone/>
            </a:pPr>
            <a:endParaRPr lang="fr-FR" b="1" dirty="0" smtClean="0">
              <a:latin typeface="Simplified Arabic" pitchFamily="18" charset="-78"/>
              <a:cs typeface="Simplified Arabic" pitchFamily="18" charset="-78"/>
            </a:endParaRPr>
          </a:p>
          <a:p>
            <a:pPr algn="r" rtl="1">
              <a:buNone/>
            </a:pPr>
            <a:endParaRPr lang="fr-FR" b="1" dirty="0" smtClean="0">
              <a:latin typeface="Simplified Arabic" pitchFamily="18" charset="-78"/>
              <a:cs typeface="Simplified Arabic" pitchFamily="18" charset="-78"/>
            </a:endParaRPr>
          </a:p>
          <a:p>
            <a:pPr algn="r" rtl="1">
              <a:buNone/>
            </a:pPr>
            <a:endParaRPr lang="fr-FR" b="1" dirty="0" smtClean="0">
              <a:latin typeface="Simplified Arabic" pitchFamily="18" charset="-78"/>
              <a:cs typeface="Simplified Arabic" pitchFamily="18" charset="-78"/>
            </a:endParaRPr>
          </a:p>
          <a:p>
            <a:pPr algn="r" rtl="1">
              <a:buNone/>
            </a:pPr>
            <a:endParaRPr lang="fr-FR" b="1" dirty="0" smtClean="0">
              <a:latin typeface="Simplified Arabic" pitchFamily="18" charset="-78"/>
              <a:cs typeface="Simplified Arabic" pitchFamily="18" charset="-78"/>
            </a:endParaRPr>
          </a:p>
          <a:p>
            <a:pPr algn="r" rtl="1">
              <a:buNone/>
            </a:pPr>
            <a:endParaRPr lang="fr-FR" b="1" dirty="0" smtClean="0">
              <a:latin typeface="Simplified Arabic" pitchFamily="18" charset="-78"/>
              <a:cs typeface="Simplified Arabic" pitchFamily="18" charset="-78"/>
            </a:endParaRPr>
          </a:p>
          <a:p>
            <a:pPr algn="r" rtl="1">
              <a:buNone/>
            </a:pPr>
            <a:endParaRPr lang="fr-FR" b="1" dirty="0" smtClean="0">
              <a:latin typeface="Simplified Arabic" pitchFamily="18" charset="-78"/>
              <a:cs typeface="Simplified Arabic" pitchFamily="18" charset="-78"/>
            </a:endParaRPr>
          </a:p>
          <a:p>
            <a:pPr algn="r" rtl="1">
              <a:buNone/>
            </a:pPr>
            <a:endParaRPr lang="fr-FR" b="1" dirty="0" smtClean="0">
              <a:latin typeface="Simplified Arabic" pitchFamily="18" charset="-78"/>
              <a:cs typeface="Simplified Arabic" pitchFamily="18" charset="-78"/>
            </a:endParaRPr>
          </a:p>
          <a:p>
            <a:pPr algn="just" rtl="1">
              <a:buNone/>
            </a:pPr>
            <a:endParaRPr lang="ar-DZ" sz="2800" b="1" dirty="0" smtClean="0">
              <a:solidFill>
                <a:srgbClr val="FFC000"/>
              </a:solidFill>
              <a:latin typeface="Simplified Arabic" pitchFamily="18" charset="-78"/>
              <a:cs typeface="Simplified Arabic" pitchFamily="18" charset="-78"/>
            </a:endParaRPr>
          </a:p>
          <a:p>
            <a:pPr algn="just" rtl="1">
              <a:buNone/>
            </a:pPr>
            <a:endParaRPr lang="ar-DZ" sz="2800" b="1" dirty="0" smtClean="0">
              <a:solidFill>
                <a:srgbClr val="FFC000"/>
              </a:solidFill>
              <a:latin typeface="Simplified Arabic" pitchFamily="18" charset="-78"/>
              <a:cs typeface="Simplified Arabic" pitchFamily="18" charset="-78"/>
            </a:endParaRPr>
          </a:p>
          <a:p>
            <a:pPr algn="just" rtl="1">
              <a:buNone/>
            </a:pPr>
            <a:endParaRPr lang="ar-DZ" sz="2800" b="1" dirty="0" smtClean="0">
              <a:solidFill>
                <a:srgbClr val="FFC000"/>
              </a:solidFill>
              <a:latin typeface="Simplified Arabic" pitchFamily="18" charset="-78"/>
              <a:cs typeface="Simplified Arabic" pitchFamily="18" charset="-78"/>
            </a:endParaRPr>
          </a:p>
          <a:p>
            <a:pPr algn="just" rtl="1">
              <a:buNone/>
            </a:pPr>
            <a:r>
              <a:rPr lang="ar-DZ" sz="2800" b="1" dirty="0" smtClean="0">
                <a:solidFill>
                  <a:srgbClr val="FFC000"/>
                </a:solidFill>
                <a:latin typeface="Simplified Arabic" pitchFamily="18" charset="-78"/>
                <a:cs typeface="Simplified Arabic" pitchFamily="18" charset="-78"/>
              </a:rPr>
              <a:t>هذا شكل ملف من برنامج </a:t>
            </a:r>
            <a:r>
              <a:rPr lang="fr-FR" sz="2800" b="1" dirty="0" smtClean="0">
                <a:solidFill>
                  <a:srgbClr val="FFC000"/>
                </a:solidFill>
                <a:latin typeface="Simplified Arabic" pitchFamily="18" charset="-78"/>
                <a:cs typeface="Simplified Arabic" pitchFamily="18" charset="-78"/>
              </a:rPr>
              <a:t>Excel</a:t>
            </a:r>
            <a:r>
              <a:rPr lang="ar-DZ" sz="2800" b="1" dirty="0" smtClean="0">
                <a:solidFill>
                  <a:srgbClr val="FFC000"/>
                </a:solidFill>
                <a:latin typeface="Simplified Arabic" pitchFamily="18" charset="-78"/>
                <a:cs typeface="Simplified Arabic" pitchFamily="18" charset="-78"/>
              </a:rPr>
              <a:t> رغم أنه يحتوي على دوال رياضية وإحصائية ومحاسبية، لكن حتى يكون أكثر فعالية رياضيا وإحصائيا، يجب تشغيل المرفقات الخاصة بالبرمجة الخطية </a:t>
            </a:r>
            <a:r>
              <a:rPr lang="fr-FR" sz="2800" b="1" dirty="0" smtClean="0">
                <a:solidFill>
                  <a:srgbClr val="FFC000"/>
                </a:solidFill>
                <a:latin typeface="Simplified Arabic" pitchFamily="18" charset="-78"/>
                <a:cs typeface="Simplified Arabic" pitchFamily="18" charset="-78"/>
              </a:rPr>
              <a:t>Solveur</a:t>
            </a:r>
            <a:r>
              <a:rPr lang="ar-DZ" sz="2800" b="1" dirty="0" smtClean="0">
                <a:solidFill>
                  <a:srgbClr val="FFC000"/>
                </a:solidFill>
                <a:latin typeface="Simplified Arabic" pitchFamily="18" charset="-78"/>
                <a:cs typeface="Simplified Arabic" pitchFamily="18" charset="-78"/>
              </a:rPr>
              <a:t> والمرفقات الخاصة بالإحصاء </a:t>
            </a:r>
            <a:r>
              <a:rPr lang="fr-FR" sz="2800" b="1" dirty="0" smtClean="0">
                <a:solidFill>
                  <a:srgbClr val="FFC000"/>
                </a:solidFill>
                <a:latin typeface="Simplified Arabic" pitchFamily="18" charset="-78"/>
                <a:cs typeface="Simplified Arabic" pitchFamily="18" charset="-78"/>
              </a:rPr>
              <a:t>Outils d’analyse des données</a:t>
            </a:r>
            <a:r>
              <a:rPr lang="ar-DZ" sz="2800" b="1" dirty="0" smtClean="0">
                <a:solidFill>
                  <a:srgbClr val="FFC000"/>
                </a:solidFill>
                <a:latin typeface="Simplified Arabic" pitchFamily="18" charset="-78"/>
                <a:cs typeface="Simplified Arabic" pitchFamily="18" charset="-78"/>
              </a:rPr>
              <a:t>.</a:t>
            </a:r>
          </a:p>
        </p:txBody>
      </p:sp>
      <p:pic>
        <p:nvPicPr>
          <p:cNvPr id="3073" name="Picture 1"/>
          <p:cNvPicPr>
            <a:picLocks noChangeAspect="1" noChangeArrowheads="1"/>
          </p:cNvPicPr>
          <p:nvPr/>
        </p:nvPicPr>
        <p:blipFill>
          <a:blip r:embed="rId3"/>
          <a:srcRect/>
          <a:stretch>
            <a:fillRect/>
          </a:stretch>
        </p:blipFill>
        <p:spPr bwMode="auto">
          <a:xfrm>
            <a:off x="0" y="571480"/>
            <a:ext cx="9144000" cy="43017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1469</TotalTime>
  <Words>1767</Words>
  <Application>Microsoft Office PowerPoint</Application>
  <PresentationFormat>Affichage à l'écran (4:3)</PresentationFormat>
  <Paragraphs>224</Paragraphs>
  <Slides>40</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40</vt:i4>
      </vt:variant>
    </vt:vector>
  </HeadingPairs>
  <TitlesOfParts>
    <vt:vector size="48" baseType="lpstr">
      <vt:lpstr>Arial</vt:lpstr>
      <vt:lpstr>Calibri</vt:lpstr>
      <vt:lpstr>Simplified Arabic</vt:lpstr>
      <vt:lpstr>Symbol</vt:lpstr>
      <vt:lpstr>Times New Roman</vt:lpstr>
      <vt:lpstr>Traditional Arabic</vt:lpstr>
      <vt:lpstr>Wingdings</vt:lpstr>
      <vt:lpstr>1_Thème Office</vt:lpstr>
      <vt:lpstr>برنامج مقياس تطبيقات الإعلام الآلي في التسيير</vt:lpstr>
      <vt:lpstr>Programme de module Applications d’Informatique à la Gestion</vt:lpstr>
      <vt:lpstr>برنامج المقياس</vt:lpstr>
      <vt:lpstr>Programme de Module</vt:lpstr>
      <vt:lpstr>الفصل الأول البرمجيات الرياضية والإحصائية في علوم التسيير CHAPITRE I Logiciels Statistiques Appliqués à la Gestion</vt:lpstr>
      <vt:lpstr>  تعتمد علوم التسيير على مجموعة من البرمجيات التي ترتبط بأربع مجالات أساسية: - البرمجيات الرياضية: تعتبر هذه البرمجيات من البرمجيات الأكثر استخداما في مجال التسيير، وهي تتعلق بالنمذجة الرياضية باستعمال أساليب بحوث العمليات (رياضيات المؤسسة) كالأمثلية (التدنئة والتعظيم)، ومن أهمها: WinQSB, Lindo, Lingo, Excel. - البرمجيات الإحصائية: تصنف ضمن أهم البرمجيات المستعملة في علوم التسيير وبصفة خاصة في الاستبيانات وتحليل البيانات والتنبؤ والاستشراف في المؤسسات، من أهمها:SPSS, STATA, Eviews, Minitab, Excel - البرمجيات المحاسبية والمالية: تعتبر البرمجيات المحاسبية من أهم البرمجيات المعتمدة في مجال التسيير المحاسبي والمالي في المؤسسة وهي ضرورية في ظل تطور الأنظمة المحاسبية في المؤسسات المعاصرة، من أهمها:  PC Compta, PC Paie, Excel    </vt:lpstr>
      <vt:lpstr>   - البرمجيات المعلوماتية: تكون هذه البرمجيات في شكل قواعد بيانات تشمل مختلف نشاطات وموارد المؤسسة، وهدفها هو تنظيم موارد المؤسسة وتوفير المعلومات للإدارة العليا ومختلف المديريات والمصالح والأقسام، ومتابعة مسار إنجاز مختلف العمليات الإدارية والإنتاجية والاستثمارية، وتسمى بالإنجليزية ERP « Enterprise Resources Planning »   من أهمها: MS Project, Oracle, Access, Excel   </vt:lpstr>
      <vt:lpstr> Excel برنامج</vt:lpstr>
      <vt:lpstr> Excel برنامج</vt:lpstr>
      <vt:lpstr> Excel برنامج</vt:lpstr>
      <vt:lpstr> Excel برنامج</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STATA برنامج</vt:lpstr>
      <vt:lpstr> STATA برنامج</vt:lpstr>
      <vt:lpstr> STATA برنامج</vt:lpstr>
      <vt:lpstr> STATA برنامج</vt:lpstr>
      <vt:lpstr> STATA برنامج</vt:lpstr>
      <vt:lpstr> Eviews برنامج</vt:lpstr>
      <vt:lpstr> Eviews برنامج</vt:lpstr>
      <vt:lpstr> Eviews برنامج</vt:lpstr>
      <vt:lpstr>Mots Clés/ Key Words</vt:lpstr>
      <vt:lpstr>Rappel des éléments Statistiques</vt:lpstr>
      <vt:lpstr>Rappel des éléments Statistiques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تفعيل الإبداع التكنولوجي في المؤسسات العربية  وأثره على التنافسية الصناعية العربية -الجزائر نموذجا-</dc:title>
  <dc:creator>galaxy.net</dc:creator>
  <cp:lastModifiedBy>ouali arkoub</cp:lastModifiedBy>
  <cp:revision>336</cp:revision>
  <dcterms:created xsi:type="dcterms:W3CDTF">2013-11-05T13:08:58Z</dcterms:created>
  <dcterms:modified xsi:type="dcterms:W3CDTF">2021-01-17T13:10:04Z</dcterms:modified>
</cp:coreProperties>
</file>