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451" r:id="rId2"/>
    <p:sldId id="479" r:id="rId3"/>
    <p:sldId id="480" r:id="rId4"/>
    <p:sldId id="463" r:id="rId5"/>
    <p:sldId id="476" r:id="rId6"/>
    <p:sldId id="477" r:id="rId7"/>
    <p:sldId id="478" r:id="rId8"/>
    <p:sldId id="464" r:id="rId9"/>
    <p:sldId id="482" r:id="rId10"/>
    <p:sldId id="481" r:id="rId11"/>
    <p:sldId id="483" r:id="rId12"/>
    <p:sldId id="484" r:id="rId13"/>
  </p:sldIdLst>
  <p:sldSz cx="11125200" cy="6858000"/>
  <p:notesSz cx="6858000" cy="9144000"/>
  <p:defaultTextStyle>
    <a:defPPr>
      <a:defRPr lang="fr-FR"/>
    </a:defPPr>
    <a:lvl1pPr algn="ctr" rtl="0" fontAlgn="base">
      <a:spcBef>
        <a:spcPct val="50000"/>
      </a:spcBef>
      <a:spcAft>
        <a:spcPct val="0"/>
      </a:spcAft>
      <a:defRPr sz="4400" b="1" i="1" kern="1200">
        <a:solidFill>
          <a:srgbClr val="FF3300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sz="4400" b="1" i="1" kern="1200">
        <a:solidFill>
          <a:srgbClr val="FF3300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sz="4400" b="1" i="1" kern="1200">
        <a:solidFill>
          <a:srgbClr val="FF3300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sz="4400" b="1" i="1" kern="1200">
        <a:solidFill>
          <a:srgbClr val="FF3300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sz="4400" b="1" i="1" kern="1200">
        <a:solidFill>
          <a:srgbClr val="FF33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4400" b="1" i="1" kern="1200">
        <a:solidFill>
          <a:srgbClr val="FF3300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4400" b="1" i="1" kern="1200">
        <a:solidFill>
          <a:srgbClr val="FF3300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4400" b="1" i="1" kern="1200">
        <a:solidFill>
          <a:srgbClr val="FF3300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4400" b="1" i="1" kern="1200">
        <a:solidFill>
          <a:srgbClr val="FF3300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DDEDED"/>
    <a:srgbClr val="FF3300"/>
    <a:srgbClr val="0066FF"/>
    <a:srgbClr val="E9E1E6"/>
    <a:srgbClr val="CC66FF"/>
    <a:srgbClr val="00FF00"/>
  </p:clrMru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298" autoAdjust="0"/>
    <p:restoredTop sz="93658" autoAdjust="0"/>
  </p:normalViewPr>
  <p:slideViewPr>
    <p:cSldViewPr>
      <p:cViewPr>
        <p:scale>
          <a:sx n="70" d="100"/>
          <a:sy n="70" d="100"/>
        </p:scale>
        <p:origin x="-894" y="-84"/>
      </p:cViewPr>
      <p:guideLst>
        <p:guide orient="horz" pos="2205"/>
        <p:guide pos="34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D6771A2-434B-48B4-991F-EC8F1A886AA0}" type="datetimeFigureOut">
              <a:rPr lang="fr-FR"/>
              <a:pPr>
                <a:defRPr/>
              </a:pPr>
              <a:t>05/05/2026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47700" y="685800"/>
            <a:ext cx="55626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5859957-2566-420A-987E-CDB3D783C8A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8192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DDA076A-60E7-4977-83AB-2CD4A70F162D}" type="slidenum">
              <a:rPr lang="fr-FR" smtClean="0"/>
              <a:pPr/>
              <a:t>1</a:t>
            </a:fld>
            <a:endParaRPr lang="fr-FR" smtClean="0"/>
          </a:p>
        </p:txBody>
      </p:sp>
      <p:sp>
        <p:nvSpPr>
          <p:cNvPr id="81925" name="Espace réservé du pied de page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91D9021-67C0-40B6-A206-5FBEA9F279E6}" type="slidenum">
              <a:rPr lang="fr-FR" smtClean="0"/>
              <a:pPr/>
              <a:t>10</a:t>
            </a:fld>
            <a:endParaRPr lang="fr-FR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50000"/>
              </a:lnSpc>
            </a:pPr>
            <a:endParaRPr lang="fr-FR" sz="11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4B415A3-07C9-4EF7-818E-7F2312CD95D2}" type="slidenum">
              <a:rPr lang="fr-FR" smtClean="0"/>
              <a:pPr/>
              <a:t>11</a:t>
            </a:fld>
            <a:endParaRPr lang="fr-FR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50000"/>
              </a:lnSpc>
            </a:pPr>
            <a:endParaRPr lang="fr-FR" sz="11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91D9021-67C0-40B6-A206-5FBEA9F279E6}" type="slidenum">
              <a:rPr lang="fr-FR" smtClean="0"/>
              <a:pPr/>
              <a:t>12</a:t>
            </a:fld>
            <a:endParaRPr lang="fr-FR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50000"/>
              </a:lnSpc>
            </a:pPr>
            <a:endParaRPr lang="fr-FR" sz="11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91D9021-67C0-40B6-A206-5FBEA9F279E6}" type="slidenum">
              <a:rPr lang="fr-FR" smtClean="0"/>
              <a:pPr/>
              <a:t>2</a:t>
            </a:fld>
            <a:endParaRPr lang="fr-FR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50000"/>
              </a:lnSpc>
            </a:pPr>
            <a:endParaRPr lang="fr-FR" sz="11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91D9021-67C0-40B6-A206-5FBEA9F279E6}" type="slidenum">
              <a:rPr lang="fr-FR" smtClean="0"/>
              <a:pPr/>
              <a:t>3</a:t>
            </a:fld>
            <a:endParaRPr lang="fr-FR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50000"/>
              </a:lnSpc>
            </a:pPr>
            <a:endParaRPr lang="fr-FR" sz="11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91D9021-67C0-40B6-A206-5FBEA9F279E6}" type="slidenum">
              <a:rPr lang="fr-FR" smtClean="0"/>
              <a:pPr/>
              <a:t>4</a:t>
            </a:fld>
            <a:endParaRPr lang="fr-FR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50000"/>
              </a:lnSpc>
            </a:pPr>
            <a:endParaRPr lang="fr-FR" sz="11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91D9021-67C0-40B6-A206-5FBEA9F279E6}" type="slidenum">
              <a:rPr lang="fr-FR" smtClean="0"/>
              <a:pPr/>
              <a:t>5</a:t>
            </a:fld>
            <a:endParaRPr lang="fr-FR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50000"/>
              </a:lnSpc>
            </a:pPr>
            <a:endParaRPr lang="fr-FR" sz="11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91D9021-67C0-40B6-A206-5FBEA9F279E6}" type="slidenum">
              <a:rPr lang="fr-FR" smtClean="0"/>
              <a:pPr/>
              <a:t>6</a:t>
            </a:fld>
            <a:endParaRPr lang="fr-FR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50000"/>
              </a:lnSpc>
            </a:pPr>
            <a:endParaRPr lang="fr-FR" sz="11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91D9021-67C0-40B6-A206-5FBEA9F279E6}" type="slidenum">
              <a:rPr lang="fr-FR" smtClean="0"/>
              <a:pPr/>
              <a:t>7</a:t>
            </a:fld>
            <a:endParaRPr lang="fr-FR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50000"/>
              </a:lnSpc>
            </a:pPr>
            <a:endParaRPr lang="fr-FR" sz="11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4B415A3-07C9-4EF7-818E-7F2312CD95D2}" type="slidenum">
              <a:rPr lang="fr-FR" smtClean="0"/>
              <a:pPr/>
              <a:t>8</a:t>
            </a:fld>
            <a:endParaRPr lang="fr-FR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50000"/>
              </a:lnSpc>
            </a:pPr>
            <a:endParaRPr lang="fr-FR" sz="11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4B415A3-07C9-4EF7-818E-7F2312CD95D2}" type="slidenum">
              <a:rPr lang="fr-FR" smtClean="0"/>
              <a:pPr/>
              <a:t>9</a:t>
            </a:fld>
            <a:endParaRPr lang="fr-FR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50000"/>
              </a:lnSpc>
            </a:pPr>
            <a:endParaRPr lang="fr-FR" sz="11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34390" y="2130426"/>
            <a:ext cx="945642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68780" y="3886200"/>
            <a:ext cx="778764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05DD5C-01AC-4841-BE51-C005EA5E7C4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7D1550-88D8-4829-A63B-058EFF4B6E4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065770" y="274639"/>
            <a:ext cx="250317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56260" y="274639"/>
            <a:ext cx="732409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E46342-AB98-4935-8587-C2B33391DDF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556260" y="274639"/>
            <a:ext cx="10012680" cy="58515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18EC67-2898-4BD9-943F-6334A7DBF54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C65986-D752-4F93-B32E-3D08A2C1C26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78814" y="4406901"/>
            <a:ext cx="945642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78814" y="2906713"/>
            <a:ext cx="945642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3823BC-B547-4F58-BA0D-02E8141A043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56260" y="1600201"/>
            <a:ext cx="491363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655310" y="1600201"/>
            <a:ext cx="491363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739213-EA09-4289-8CB4-FC187BE361A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56260" y="1535113"/>
            <a:ext cx="4915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56260" y="2174875"/>
            <a:ext cx="4915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651448" y="1535113"/>
            <a:ext cx="491749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651448" y="2174875"/>
            <a:ext cx="491749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300FFB-6534-4E59-AF93-50192BB3CA7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E9627-9CAB-40C4-A8CA-BA393FCE2A5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434C94-AC5D-4843-89CB-F11F83492F6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6261" y="273050"/>
            <a:ext cx="366011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349644" y="273051"/>
            <a:ext cx="621929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56261" y="1435101"/>
            <a:ext cx="366011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D10CFB-1245-423A-9D47-7622A20833F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80617" y="4800600"/>
            <a:ext cx="667512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180617" y="612775"/>
            <a:ext cx="667512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180617" y="5367338"/>
            <a:ext cx="667512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718C9A-7FF6-403D-A28E-E91C11FD018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55625" y="274638"/>
            <a:ext cx="100139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5625" y="1600200"/>
            <a:ext cx="1001395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55625" y="6245225"/>
            <a:ext cx="25971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 b="0" i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00475" y="6245225"/>
            <a:ext cx="3524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b="0" i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72425" y="6245225"/>
            <a:ext cx="25971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0" i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60F0A7EA-92FB-46B6-A1F0-5357C695EB2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8"/>
          <p:cNvSpPr>
            <a:spLocks noChangeArrowheads="1"/>
          </p:cNvSpPr>
          <p:nvPr/>
        </p:nvSpPr>
        <p:spPr bwMode="auto">
          <a:xfrm>
            <a:off x="2633663" y="6457950"/>
            <a:ext cx="6357937" cy="40005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i="0" dirty="0" smtClean="0">
                <a:solidFill>
                  <a:srgbClr val="0000FF"/>
                </a:solidFill>
                <a:cs typeface="Times New Roman" pitchFamily="18" charset="0"/>
              </a:rPr>
              <a:t>Présenté </a:t>
            </a:r>
            <a:r>
              <a:rPr lang="fr-FR" sz="2000" i="0" dirty="0">
                <a:solidFill>
                  <a:srgbClr val="0000FF"/>
                </a:solidFill>
                <a:cs typeface="Times New Roman" pitchFamily="18" charset="0"/>
              </a:rPr>
              <a:t>par :   </a:t>
            </a:r>
            <a:r>
              <a:rPr lang="fr-FR" sz="2000" i="0" dirty="0" smtClean="0">
                <a:solidFill>
                  <a:srgbClr val="0000FF"/>
                </a:solidFill>
                <a:cs typeface="Times New Roman" pitchFamily="18" charset="0"/>
              </a:rPr>
              <a:t>Dr .</a:t>
            </a:r>
            <a:r>
              <a:rPr lang="fr-FR" sz="2000" i="0" dirty="0" smtClean="0">
                <a:solidFill>
                  <a:srgbClr val="0000FF"/>
                </a:solidFill>
                <a:ea typeface="FangSong" pitchFamily="49" charset="-122"/>
                <a:cs typeface="Times New Roman" pitchFamily="18" charset="0"/>
              </a:rPr>
              <a:t> </a:t>
            </a:r>
            <a:r>
              <a:rPr lang="fr-FR" sz="2000" i="0" dirty="0">
                <a:solidFill>
                  <a:srgbClr val="0000FF"/>
                </a:solidFill>
                <a:ea typeface="FangSong" pitchFamily="49" charset="-122"/>
                <a:cs typeface="Times New Roman" pitchFamily="18" charset="0"/>
              </a:rPr>
              <a:t>TADJER Sid Ahmed </a:t>
            </a: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10333038" y="6442075"/>
            <a:ext cx="711200" cy="365125"/>
          </a:xfrm>
        </p:spPr>
        <p:txBody>
          <a:bodyPr/>
          <a:lstStyle/>
          <a:p>
            <a:pPr>
              <a:defRPr/>
            </a:pPr>
            <a:fld id="{79DA0795-C9A5-4B47-B26D-6F3A544C9401}" type="slidenum">
              <a:rPr lang="en-US" b="1" smtClean="0"/>
              <a:pPr>
                <a:defRPr/>
              </a:pPr>
              <a:t>1</a:t>
            </a:fld>
            <a:endParaRPr lang="en-US" b="1" dirty="0"/>
          </a:p>
        </p:txBody>
      </p:sp>
      <p:pic>
        <p:nvPicPr>
          <p:cNvPr id="32772" name="Image 12" descr="C:\Users\TADJER\Desktop\umb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1138" y="571500"/>
            <a:ext cx="1208087" cy="990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2773" name="AutoShape 2" descr="Résultat de recherche d'images pour &quot;faculté des hydrocarbures et de la chimie (campus nord - boumerdès)&quot;"/>
          <p:cNvSpPr>
            <a:spLocks noChangeAspect="1" noChangeArrowheads="1"/>
          </p:cNvSpPr>
          <p:nvPr/>
        </p:nvSpPr>
        <p:spPr bwMode="auto">
          <a:xfrm>
            <a:off x="141288" y="-144463"/>
            <a:ext cx="2794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2774" name="AutoShape 4" descr="Résultat de recherche d'images pour &quot;faculté des hydrocarbures et de la chimie (campus nord - boumerdès)&quot;"/>
          <p:cNvSpPr>
            <a:spLocks noChangeAspect="1" noChangeArrowheads="1"/>
          </p:cNvSpPr>
          <p:nvPr/>
        </p:nvSpPr>
        <p:spPr bwMode="auto">
          <a:xfrm>
            <a:off x="141288" y="-144463"/>
            <a:ext cx="2794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pic>
        <p:nvPicPr>
          <p:cNvPr id="32775" name="Image 16" descr="Résultat de recherche d'images pour &quot;faculté des hydrocarbures et de la chimie (campus nord - boumerdès)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77350" y="642938"/>
            <a:ext cx="1214438" cy="9334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6" name="Espace réservé de la date 34"/>
          <p:cNvSpPr>
            <a:spLocks noGrp="1"/>
          </p:cNvSpPr>
          <p:nvPr>
            <p:ph type="dt" sz="quarter" idx="10"/>
          </p:nvPr>
        </p:nvSpPr>
        <p:spPr>
          <a:xfrm>
            <a:off x="212725" y="6488113"/>
            <a:ext cx="1570038" cy="369887"/>
          </a:xfrm>
        </p:spPr>
        <p:txBody>
          <a:bodyPr/>
          <a:lstStyle/>
          <a:p>
            <a:pPr>
              <a:defRPr/>
            </a:pPr>
            <a:fld id="{7780E3C7-173D-4661-8440-4734D7A9CAA1}" type="datetime8">
              <a:rPr lang="fr-FR" sz="1200" b="1" smtClean="0"/>
              <a:pPr>
                <a:defRPr/>
              </a:pPr>
              <a:t>05/05/2026 08:39</a:t>
            </a:fld>
            <a:endParaRPr lang="en-US" sz="1200" b="1" dirty="0"/>
          </a:p>
        </p:txBody>
      </p:sp>
      <p:sp>
        <p:nvSpPr>
          <p:cNvPr id="32777" name="Text Box 6"/>
          <p:cNvSpPr txBox="1">
            <a:spLocks noChangeArrowheads="1"/>
          </p:cNvSpPr>
          <p:nvPr/>
        </p:nvSpPr>
        <p:spPr bwMode="auto">
          <a:xfrm>
            <a:off x="1204913" y="3073400"/>
            <a:ext cx="8358187" cy="15696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4800" i="0" dirty="0" smtClean="0">
                <a:solidFill>
                  <a:srgbClr val="FF0000"/>
                </a:solidFill>
              </a:rPr>
              <a:t>Perturbation de la qualité de l’énergie électrique</a:t>
            </a:r>
            <a:endParaRPr lang="fr-FR" sz="4800" i="0" dirty="0">
              <a:solidFill>
                <a:srgbClr val="FF0000"/>
              </a:solidFill>
            </a:endParaRPr>
          </a:p>
        </p:txBody>
      </p:sp>
      <p:sp>
        <p:nvSpPr>
          <p:cNvPr id="32778" name="Text Box 6"/>
          <p:cNvSpPr txBox="1">
            <a:spLocks noChangeArrowheads="1"/>
          </p:cNvSpPr>
          <p:nvPr/>
        </p:nvSpPr>
        <p:spPr bwMode="auto">
          <a:xfrm>
            <a:off x="2205038" y="1670050"/>
            <a:ext cx="6451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4800" i="0" dirty="0" smtClean="0">
                <a:solidFill>
                  <a:srgbClr val="00B050"/>
                </a:solidFill>
              </a:rPr>
              <a:t>TD</a:t>
            </a:r>
            <a:endParaRPr lang="fr-FR" sz="4800" i="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15"/>
          <p:cNvSpPr txBox="1">
            <a:spLocks noChangeArrowheads="1"/>
          </p:cNvSpPr>
          <p:nvPr/>
        </p:nvSpPr>
        <p:spPr bwMode="gray">
          <a:xfrm>
            <a:off x="130175" y="142852"/>
            <a:ext cx="10718800" cy="577850"/>
          </a:xfrm>
          <a:prstGeom prst="roundRect">
            <a:avLst/>
          </a:prstGeom>
          <a:gradFill flip="none" rotWithShape="1">
            <a:gsLst>
              <a:gs pos="3800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  <a:tileRect r="-100000" b="-100000"/>
          </a:gradFill>
          <a:ln w="9525">
            <a:solidFill>
              <a:srgbClr val="DDEDED"/>
            </a:solidFill>
            <a:miter lim="800000"/>
            <a:headEnd/>
            <a:tailEnd/>
          </a:ln>
          <a:effectLst>
            <a:outerShdw dist="28398" dir="1593903" algn="ctr" rotWithShape="0">
              <a:schemeClr val="bg1">
                <a:alpha val="50000"/>
              </a:scheme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fr-FR" sz="2000" i="0" kern="0" dirty="0" smtClean="0">
                <a:solidFill>
                  <a:srgbClr val="0000CC"/>
                </a:solidFill>
                <a:ea typeface="+mj-ea"/>
                <a:cs typeface="Times New Roman" pitchFamily="18" charset="0"/>
              </a:rPr>
              <a:t>Exercice 5 :</a:t>
            </a:r>
            <a:endParaRPr lang="fr-FR" sz="2000" i="0" kern="0" dirty="0">
              <a:solidFill>
                <a:srgbClr val="0000CC"/>
              </a:solidFill>
              <a:ea typeface="+mj-ea"/>
              <a:cs typeface="Times New Roman" pitchFamily="18" charset="0"/>
            </a:endParaRPr>
          </a:p>
        </p:txBody>
      </p:sp>
      <p:sp>
        <p:nvSpPr>
          <p:cNvPr id="23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10348946" y="6500813"/>
            <a:ext cx="711200" cy="365125"/>
          </a:xfrm>
        </p:spPr>
        <p:txBody>
          <a:bodyPr/>
          <a:lstStyle/>
          <a:p>
            <a:pPr>
              <a:defRPr/>
            </a:pPr>
            <a:fld id="{06531AC7-FF39-48E6-A885-31AD4CBEDBC9}" type="slidenum">
              <a:rPr lang="en-US" b="1" smtClean="0"/>
              <a:pPr>
                <a:defRPr/>
              </a:pPr>
              <a:t>10</a:t>
            </a:fld>
            <a:endParaRPr lang="en-US" b="1" dirty="0"/>
          </a:p>
        </p:txBody>
      </p:sp>
      <p:sp>
        <p:nvSpPr>
          <p:cNvPr id="24" name="Espace réservé de la date 34"/>
          <p:cNvSpPr>
            <a:spLocks noGrp="1"/>
          </p:cNvSpPr>
          <p:nvPr>
            <p:ph type="dt" sz="quarter" idx="10"/>
          </p:nvPr>
        </p:nvSpPr>
        <p:spPr>
          <a:xfrm>
            <a:off x="-80963" y="6630988"/>
            <a:ext cx="1570038" cy="369887"/>
          </a:xfrm>
        </p:spPr>
        <p:txBody>
          <a:bodyPr/>
          <a:lstStyle/>
          <a:p>
            <a:pPr>
              <a:defRPr/>
            </a:pPr>
            <a:fld id="{7780E3C7-173D-4661-8440-4734D7A9CAA1}" type="datetime8">
              <a:rPr lang="fr-FR" sz="1200" b="1" smtClean="0"/>
              <a:pPr>
                <a:defRPr/>
              </a:pPr>
              <a:t>05/05/2026 08:39</a:t>
            </a:fld>
            <a:endParaRPr lang="en-US" sz="1200" b="1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04788" y="1275694"/>
            <a:ext cx="10644187" cy="193899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2000" i="0" dirty="0" smtClean="0">
                <a:solidFill>
                  <a:schemeClr val="tx1"/>
                </a:solidFill>
                <a:latin typeface="Perpetua" pitchFamily="18" charset="0"/>
              </a:rPr>
              <a:t>Partie I)  </a:t>
            </a:r>
            <a:r>
              <a:rPr lang="fr-FR" sz="2000" b="0" i="0" dirty="0" smtClean="0">
                <a:solidFill>
                  <a:schemeClr val="tx1"/>
                </a:solidFill>
                <a:latin typeface="Perpetua" pitchFamily="18" charset="0"/>
              </a:rPr>
              <a:t>Une ligne triphasée </a:t>
            </a:r>
            <a:r>
              <a:rPr lang="fr-FR" sz="2000" i="0" dirty="0" smtClean="0">
                <a:solidFill>
                  <a:schemeClr val="tx1"/>
                </a:solidFill>
                <a:latin typeface="Perpetua" pitchFamily="18" charset="0"/>
              </a:rPr>
              <a:t>400 V/50 Hz </a:t>
            </a:r>
            <a:r>
              <a:rPr lang="fr-FR" sz="2000" b="0" i="0" dirty="0" smtClean="0">
                <a:solidFill>
                  <a:schemeClr val="tx1"/>
                </a:solidFill>
                <a:latin typeface="Perpetua" pitchFamily="18" charset="0"/>
              </a:rPr>
              <a:t>alimente des habitations et transporte, sur une longueur de </a:t>
            </a:r>
            <a:r>
              <a:rPr lang="fr-FR" sz="2000" i="0" dirty="0" smtClean="0">
                <a:solidFill>
                  <a:schemeClr val="tx1"/>
                </a:solidFill>
                <a:latin typeface="Perpetua" pitchFamily="18" charset="0"/>
              </a:rPr>
              <a:t>200 m</a:t>
            </a:r>
            <a:r>
              <a:rPr lang="fr-FR" sz="2000" b="0" i="0" dirty="0" smtClean="0">
                <a:solidFill>
                  <a:schemeClr val="tx1"/>
                </a:solidFill>
                <a:latin typeface="Perpetua" pitchFamily="18" charset="0"/>
              </a:rPr>
              <a:t> dans trois conducteurs de section 185 mm² (section adaptée à l’intensité), une puissance apparente </a:t>
            </a:r>
            <a:r>
              <a:rPr lang="fr-FR" sz="2000" i="0" dirty="0" smtClean="0">
                <a:solidFill>
                  <a:schemeClr val="tx1"/>
                </a:solidFill>
                <a:latin typeface="Perpetua" pitchFamily="18" charset="0"/>
              </a:rPr>
              <a:t>S = 90 </a:t>
            </a:r>
            <a:r>
              <a:rPr lang="fr-FR" sz="2000" i="0" dirty="0" err="1" smtClean="0">
                <a:solidFill>
                  <a:schemeClr val="tx1"/>
                </a:solidFill>
                <a:latin typeface="Perpetua" pitchFamily="18" charset="0"/>
              </a:rPr>
              <a:t>kVA</a:t>
            </a:r>
            <a:r>
              <a:rPr lang="fr-FR" sz="2000" b="0" i="0" dirty="0" smtClean="0">
                <a:solidFill>
                  <a:schemeClr val="tx1"/>
                </a:solidFill>
                <a:latin typeface="Perpetua" pitchFamily="18" charset="0"/>
              </a:rPr>
              <a:t>. La résistivité est de l’ordre de </a:t>
            </a:r>
            <a:r>
              <a:rPr lang="fr-FR" sz="2000" i="0" dirty="0" smtClean="0">
                <a:solidFill>
                  <a:schemeClr val="tx1"/>
                </a:solidFill>
                <a:latin typeface="Perpetua" pitchFamily="18" charset="0"/>
              </a:rPr>
              <a:t>30.10-9 </a:t>
            </a:r>
            <a:r>
              <a:rPr lang="fr-FR" sz="2000" i="0" dirty="0" err="1" smtClean="0">
                <a:solidFill>
                  <a:schemeClr val="tx1"/>
                </a:solidFill>
                <a:latin typeface="Perpetua" pitchFamily="18" charset="0"/>
              </a:rPr>
              <a:t>Ω.m</a:t>
            </a:r>
            <a:endParaRPr lang="fr-FR" sz="2000" i="0" dirty="0" smtClean="0">
              <a:solidFill>
                <a:schemeClr val="tx1"/>
              </a:solidFill>
              <a:latin typeface="Perpetua" pitchFamily="18" charset="0"/>
            </a:endParaRPr>
          </a:p>
          <a:p>
            <a:pPr marL="457200" lvl="0" indent="-184150" algn="l">
              <a:spcBef>
                <a:spcPts val="0"/>
              </a:spcBef>
              <a:buFont typeface="+mj-lt"/>
              <a:buAutoNum type="arabicPeriod"/>
            </a:pPr>
            <a:r>
              <a:rPr lang="fr-FR" sz="2000" b="0" i="0" dirty="0" smtClean="0">
                <a:solidFill>
                  <a:schemeClr val="tx1"/>
                </a:solidFill>
                <a:latin typeface="Perpetua" pitchFamily="18" charset="0"/>
              </a:rPr>
              <a:t>Calculez l’intensité I du courant en ligne.</a:t>
            </a:r>
          </a:p>
          <a:p>
            <a:pPr marL="457200" lvl="0" indent="-184150" algn="l">
              <a:spcBef>
                <a:spcPts val="0"/>
              </a:spcBef>
              <a:buFont typeface="+mj-lt"/>
              <a:buAutoNum type="arabicPeriod"/>
            </a:pPr>
            <a:r>
              <a:rPr lang="fr-FR" sz="2000" b="0" i="0" dirty="0" smtClean="0">
                <a:solidFill>
                  <a:schemeClr val="tx1"/>
                </a:solidFill>
                <a:latin typeface="Perpetua" pitchFamily="18" charset="0"/>
              </a:rPr>
              <a:t>Calculez la résistance de chaque fil de ligne.</a:t>
            </a:r>
          </a:p>
          <a:p>
            <a:pPr marL="457200" lvl="0" indent="-184150" algn="l">
              <a:spcBef>
                <a:spcPts val="0"/>
              </a:spcBef>
              <a:buFont typeface="+mj-lt"/>
              <a:buAutoNum type="arabicPeriod"/>
            </a:pPr>
            <a:r>
              <a:rPr lang="fr-FR" sz="2000" b="0" i="0" dirty="0" smtClean="0">
                <a:solidFill>
                  <a:schemeClr val="tx1"/>
                </a:solidFill>
                <a:latin typeface="Perpetua" pitchFamily="18" charset="0"/>
              </a:rPr>
              <a:t>Déterminez les pertes joules dans la ligne triphasée.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04825" y="3726610"/>
            <a:ext cx="10644187" cy="193899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2000" i="0" dirty="0" smtClean="0">
                <a:solidFill>
                  <a:schemeClr val="tx1"/>
                </a:solidFill>
                <a:latin typeface="Perpetua" pitchFamily="18" charset="0"/>
              </a:rPr>
              <a:t>Partie II) </a:t>
            </a:r>
            <a:r>
              <a:rPr lang="fr-FR" sz="2000" b="0" i="0" dirty="0" smtClean="0">
                <a:solidFill>
                  <a:schemeClr val="tx1"/>
                </a:solidFill>
                <a:latin typeface="Perpetua" pitchFamily="18" charset="0"/>
              </a:rPr>
              <a:t>La ligne, transportant la même puissance apparente soit </a:t>
            </a:r>
            <a:r>
              <a:rPr lang="fr-FR" sz="2000" i="0" dirty="0" smtClean="0">
                <a:solidFill>
                  <a:schemeClr val="tx1"/>
                </a:solidFill>
                <a:latin typeface="Perpetua" pitchFamily="18" charset="0"/>
              </a:rPr>
              <a:t>S = 90 </a:t>
            </a:r>
            <a:r>
              <a:rPr lang="fr-FR" sz="2000" i="0" dirty="0" err="1" smtClean="0">
                <a:solidFill>
                  <a:schemeClr val="tx1"/>
                </a:solidFill>
                <a:latin typeface="Perpetua" pitchFamily="18" charset="0"/>
              </a:rPr>
              <a:t>kVA</a:t>
            </a:r>
            <a:r>
              <a:rPr lang="fr-FR" sz="2000" i="0" dirty="0" smtClean="0">
                <a:solidFill>
                  <a:schemeClr val="tx1"/>
                </a:solidFill>
                <a:latin typeface="Perpetua" pitchFamily="18" charset="0"/>
              </a:rPr>
              <a:t> </a:t>
            </a:r>
            <a:r>
              <a:rPr lang="fr-FR" sz="2000" b="0" i="0" dirty="0" smtClean="0">
                <a:solidFill>
                  <a:schemeClr val="tx1"/>
                </a:solidFill>
                <a:latin typeface="Perpetua" pitchFamily="18" charset="0"/>
              </a:rPr>
              <a:t>sur une longueur de </a:t>
            </a:r>
            <a:r>
              <a:rPr lang="fr-FR" sz="2000" i="0" dirty="0" smtClean="0">
                <a:solidFill>
                  <a:schemeClr val="tx1"/>
                </a:solidFill>
                <a:latin typeface="Perpetua" pitchFamily="18" charset="0"/>
              </a:rPr>
              <a:t>200 m</a:t>
            </a:r>
            <a:r>
              <a:rPr lang="fr-FR" sz="2000" b="0" i="0" dirty="0" smtClean="0">
                <a:solidFill>
                  <a:schemeClr val="tx1"/>
                </a:solidFill>
                <a:latin typeface="Perpetua" pitchFamily="18" charset="0"/>
              </a:rPr>
              <a:t>, est à présent alimentée en triphasée </a:t>
            </a:r>
            <a:r>
              <a:rPr lang="fr-FR" sz="2000" i="0" dirty="0" smtClean="0">
                <a:solidFill>
                  <a:schemeClr val="tx1"/>
                </a:solidFill>
                <a:latin typeface="Perpetua" pitchFamily="18" charset="0"/>
              </a:rPr>
              <a:t>20 kV/50 Hz </a:t>
            </a:r>
            <a:r>
              <a:rPr lang="fr-FR" sz="2000" b="0" i="0" dirty="0" smtClean="0">
                <a:solidFill>
                  <a:schemeClr val="tx1"/>
                </a:solidFill>
                <a:latin typeface="Perpetua" pitchFamily="18" charset="0"/>
              </a:rPr>
              <a:t>et les conducteurs ont une section de </a:t>
            </a:r>
            <a:r>
              <a:rPr lang="fr-FR" sz="2000" i="0" dirty="0" smtClean="0">
                <a:solidFill>
                  <a:schemeClr val="tx1"/>
                </a:solidFill>
                <a:latin typeface="Perpetua" pitchFamily="18" charset="0"/>
              </a:rPr>
              <a:t>54.6 mm² </a:t>
            </a:r>
            <a:r>
              <a:rPr lang="fr-FR" sz="2000" b="0" i="0" dirty="0" smtClean="0">
                <a:solidFill>
                  <a:schemeClr val="tx1"/>
                </a:solidFill>
                <a:latin typeface="Perpetua" pitchFamily="18" charset="0"/>
              </a:rPr>
              <a:t>(adaptée à l’intensité).</a:t>
            </a:r>
          </a:p>
          <a:p>
            <a:pPr algn="just">
              <a:spcBef>
                <a:spcPts val="0"/>
              </a:spcBef>
            </a:pPr>
            <a:r>
              <a:rPr lang="fr-FR" sz="2000" b="0" i="0" dirty="0" smtClean="0">
                <a:solidFill>
                  <a:schemeClr val="tx1"/>
                </a:solidFill>
                <a:latin typeface="Perpetua" pitchFamily="18" charset="0"/>
              </a:rPr>
              <a:t>	4. Calculez l’intensité I du courant en ligne. </a:t>
            </a:r>
          </a:p>
          <a:p>
            <a:pPr lvl="0" algn="just">
              <a:spcBef>
                <a:spcPts val="0"/>
              </a:spcBef>
            </a:pPr>
            <a:r>
              <a:rPr lang="fr-FR" sz="2000" b="0" i="0" dirty="0" smtClean="0">
                <a:solidFill>
                  <a:schemeClr val="tx1"/>
                </a:solidFill>
                <a:latin typeface="Perpetua" pitchFamily="18" charset="0"/>
              </a:rPr>
              <a:t>	5. Calculez la résistance de chaque fil de ligne.</a:t>
            </a:r>
          </a:p>
          <a:p>
            <a:pPr lvl="0" algn="just">
              <a:spcBef>
                <a:spcPts val="0"/>
              </a:spcBef>
            </a:pPr>
            <a:r>
              <a:rPr lang="fr-FR" sz="2000" b="0" i="0" dirty="0" smtClean="0">
                <a:solidFill>
                  <a:schemeClr val="tx1"/>
                </a:solidFill>
                <a:latin typeface="Perpetua" pitchFamily="18" charset="0"/>
              </a:rPr>
              <a:t>	6.  Déterminez les pertes joules dans la ligne triphasée.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10494963" y="6500813"/>
            <a:ext cx="711200" cy="365125"/>
          </a:xfrm>
        </p:spPr>
        <p:txBody>
          <a:bodyPr/>
          <a:lstStyle/>
          <a:p>
            <a:pPr>
              <a:defRPr/>
            </a:pPr>
            <a:fld id="{D204BAC6-2622-4C83-BA02-6A49ABA61600}" type="slidenum">
              <a:rPr lang="en-US" b="1" smtClean="0"/>
              <a:pPr>
                <a:defRPr/>
              </a:pPr>
              <a:t>11</a:t>
            </a:fld>
            <a:endParaRPr lang="en-US" b="1" dirty="0"/>
          </a:p>
        </p:txBody>
      </p:sp>
      <p:sp>
        <p:nvSpPr>
          <p:cNvPr id="24" name="Espace réservé de la date 34"/>
          <p:cNvSpPr>
            <a:spLocks noGrp="1"/>
          </p:cNvSpPr>
          <p:nvPr>
            <p:ph type="dt" sz="quarter" idx="10"/>
          </p:nvPr>
        </p:nvSpPr>
        <p:spPr>
          <a:xfrm>
            <a:off x="-80963" y="6630988"/>
            <a:ext cx="1570038" cy="369887"/>
          </a:xfrm>
        </p:spPr>
        <p:txBody>
          <a:bodyPr/>
          <a:lstStyle/>
          <a:p>
            <a:pPr>
              <a:defRPr/>
            </a:pPr>
            <a:fld id="{7780E3C7-173D-4661-8440-4734D7A9CAA1}" type="datetime8">
              <a:rPr lang="fr-FR" sz="1200" b="1" smtClean="0"/>
              <a:pPr>
                <a:defRPr/>
              </a:pPr>
              <a:t>05/05/2026 08:39</a:t>
            </a:fld>
            <a:endParaRPr lang="en-US" sz="12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23906" t="20833" r="20844" b="15833"/>
          <a:stretch>
            <a:fillRect/>
          </a:stretch>
        </p:blipFill>
        <p:spPr bwMode="auto">
          <a:xfrm>
            <a:off x="1133444" y="571480"/>
            <a:ext cx="8420120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15"/>
          <p:cNvSpPr txBox="1">
            <a:spLocks noChangeArrowheads="1"/>
          </p:cNvSpPr>
          <p:nvPr/>
        </p:nvSpPr>
        <p:spPr bwMode="gray">
          <a:xfrm>
            <a:off x="130175" y="-24"/>
            <a:ext cx="10718800" cy="577850"/>
          </a:xfrm>
          <a:prstGeom prst="roundRect">
            <a:avLst/>
          </a:prstGeom>
          <a:gradFill flip="none" rotWithShape="1">
            <a:gsLst>
              <a:gs pos="3800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  <a:tileRect r="-100000" b="-100000"/>
          </a:gradFill>
          <a:ln w="9525">
            <a:solidFill>
              <a:srgbClr val="DDEDED"/>
            </a:solidFill>
            <a:miter lim="800000"/>
            <a:headEnd/>
            <a:tailEnd/>
          </a:ln>
          <a:effectLst>
            <a:outerShdw dist="28398" dir="1593903" algn="ctr" rotWithShape="0">
              <a:schemeClr val="bg1">
                <a:alpha val="50000"/>
              </a:schemeClr>
            </a:outerShdw>
          </a:effectLst>
        </p:spPr>
        <p:txBody>
          <a:bodyPr anchor="ctr"/>
          <a:lstStyle/>
          <a:p>
            <a:pPr algn="l">
              <a:defRPr/>
            </a:pPr>
            <a:r>
              <a:rPr lang="fr-FR" sz="2000" i="0" kern="0" dirty="0" smtClean="0">
                <a:solidFill>
                  <a:srgbClr val="0000CC"/>
                </a:solidFill>
                <a:ea typeface="+mj-ea"/>
                <a:cs typeface="Times New Roman" pitchFamily="18" charset="0"/>
              </a:rPr>
              <a:t>Test : Qualité de </a:t>
            </a:r>
            <a:r>
              <a:rPr lang="fr-FR" sz="2000" i="0" kern="0" smtClean="0">
                <a:solidFill>
                  <a:srgbClr val="0000CC"/>
                </a:solidFill>
                <a:ea typeface="+mj-ea"/>
                <a:cs typeface="Times New Roman" pitchFamily="18" charset="0"/>
              </a:rPr>
              <a:t>l’énergie électrique    :                                                                   MAEI  </a:t>
            </a:r>
            <a:r>
              <a:rPr lang="fr-FR" sz="2000" i="0" kern="0" dirty="0" smtClean="0">
                <a:solidFill>
                  <a:srgbClr val="0000CC"/>
                </a:solidFill>
                <a:ea typeface="+mj-ea"/>
                <a:cs typeface="Times New Roman" pitchFamily="18" charset="0"/>
              </a:rPr>
              <a:t>2025/2026</a:t>
            </a:r>
            <a:endParaRPr lang="fr-FR" sz="2000" i="0" kern="0" dirty="0">
              <a:solidFill>
                <a:srgbClr val="0000CC"/>
              </a:solidFill>
              <a:ea typeface="+mj-ea"/>
              <a:cs typeface="Times New Roman" pitchFamily="18" charset="0"/>
            </a:endParaRPr>
          </a:p>
        </p:txBody>
      </p:sp>
      <p:sp>
        <p:nvSpPr>
          <p:cNvPr id="23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10348946" y="6500813"/>
            <a:ext cx="711200" cy="365125"/>
          </a:xfrm>
        </p:spPr>
        <p:txBody>
          <a:bodyPr/>
          <a:lstStyle/>
          <a:p>
            <a:pPr>
              <a:defRPr/>
            </a:pPr>
            <a:fld id="{06531AC7-FF39-48E6-A885-31AD4CBEDBC9}" type="slidenum">
              <a:rPr lang="en-US" b="1" smtClean="0"/>
              <a:pPr>
                <a:defRPr/>
              </a:pPr>
              <a:t>12</a:t>
            </a:fld>
            <a:endParaRPr lang="en-US" b="1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76188" y="571480"/>
            <a:ext cx="10644187" cy="178510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2000" b="0" i="0" dirty="0" smtClean="0">
                <a:solidFill>
                  <a:schemeClr val="tx1"/>
                </a:solidFill>
                <a:latin typeface="Perpetua" pitchFamily="18" charset="0"/>
              </a:rPr>
              <a:t> </a:t>
            </a:r>
            <a:r>
              <a:rPr lang="fr-FR" sz="2000" b="0" i="0" dirty="0" smtClean="0">
                <a:solidFill>
                  <a:schemeClr val="tx1"/>
                </a:solidFill>
                <a:latin typeface="Perpetua" pitchFamily="18" charset="0"/>
                <a:sym typeface="Symbol"/>
              </a:rPr>
              <a:t>Une ligne triphasée moyenne tension de </a:t>
            </a:r>
            <a:r>
              <a:rPr lang="fr-FR" sz="2000" i="0" dirty="0" smtClean="0">
                <a:solidFill>
                  <a:schemeClr val="tx1"/>
                </a:solidFill>
                <a:latin typeface="Perpetua" pitchFamily="18" charset="0"/>
                <a:sym typeface="Symbol"/>
              </a:rPr>
              <a:t>50 km </a:t>
            </a:r>
            <a:r>
              <a:rPr lang="fr-FR" sz="2000" b="0" i="0" dirty="0" smtClean="0">
                <a:solidFill>
                  <a:schemeClr val="tx1"/>
                </a:solidFill>
                <a:latin typeface="Perpetua" pitchFamily="18" charset="0"/>
                <a:sym typeface="Symbol"/>
              </a:rPr>
              <a:t>alimente un récepteur triphasé équilibré qui consomme une puissance active P1 de </a:t>
            </a:r>
            <a:r>
              <a:rPr lang="fr-FR" sz="2000" i="0" dirty="0" smtClean="0">
                <a:solidFill>
                  <a:schemeClr val="tx1"/>
                </a:solidFill>
                <a:latin typeface="Perpetua" pitchFamily="18" charset="0"/>
                <a:sym typeface="Symbol"/>
              </a:rPr>
              <a:t>1.50 MW </a:t>
            </a:r>
            <a:r>
              <a:rPr lang="fr-FR" sz="2000" b="0" i="0" dirty="0" smtClean="0">
                <a:solidFill>
                  <a:schemeClr val="tx1"/>
                </a:solidFill>
                <a:latin typeface="Perpetua" pitchFamily="18" charset="0"/>
                <a:sym typeface="Symbol"/>
              </a:rPr>
              <a:t>et impose un facteur de puissance k1 de </a:t>
            </a:r>
            <a:r>
              <a:rPr lang="fr-FR" sz="2000" i="0" dirty="0" smtClean="0">
                <a:solidFill>
                  <a:schemeClr val="tx1"/>
                </a:solidFill>
                <a:latin typeface="Perpetua" pitchFamily="18" charset="0"/>
                <a:sym typeface="Symbol"/>
              </a:rPr>
              <a:t>0.9</a:t>
            </a:r>
            <a:r>
              <a:rPr lang="fr-FR" sz="2000" b="0" i="0" dirty="0" smtClean="0">
                <a:solidFill>
                  <a:schemeClr val="tx1"/>
                </a:solidFill>
                <a:latin typeface="Perpetua" pitchFamily="18" charset="0"/>
                <a:sym typeface="Symbol"/>
              </a:rPr>
              <a:t>. La valeur efficace de la tension entre phases à l'arrivée de la ligne est </a:t>
            </a:r>
            <a:r>
              <a:rPr lang="fr-FR" sz="2000" i="0" dirty="0" smtClean="0">
                <a:solidFill>
                  <a:schemeClr val="tx1"/>
                </a:solidFill>
                <a:latin typeface="Perpetua" pitchFamily="18" charset="0"/>
                <a:sym typeface="Symbol"/>
              </a:rPr>
              <a:t>U</a:t>
            </a:r>
            <a:r>
              <a:rPr lang="fr-FR" sz="2000" i="0" baseline="-25000" dirty="0" smtClean="0">
                <a:solidFill>
                  <a:schemeClr val="tx1"/>
                </a:solidFill>
                <a:latin typeface="Perpetua" pitchFamily="18" charset="0"/>
                <a:sym typeface="Symbol"/>
              </a:rPr>
              <a:t>A</a:t>
            </a:r>
            <a:r>
              <a:rPr lang="fr-FR" sz="2000" i="0" dirty="0" smtClean="0">
                <a:solidFill>
                  <a:schemeClr val="tx1"/>
                </a:solidFill>
                <a:latin typeface="Perpetua" pitchFamily="18" charset="0"/>
                <a:sym typeface="Symbol"/>
              </a:rPr>
              <a:t> = 20 kV</a:t>
            </a:r>
            <a:r>
              <a:rPr lang="fr-FR" sz="2000" b="0" i="0" dirty="0" smtClean="0">
                <a:solidFill>
                  <a:schemeClr val="tx1"/>
                </a:solidFill>
                <a:latin typeface="Perpetua" pitchFamily="18" charset="0"/>
                <a:sym typeface="Symbol"/>
              </a:rPr>
              <a:t>, sa fréquence est </a:t>
            </a:r>
            <a:r>
              <a:rPr lang="fr-FR" sz="2000" i="0" dirty="0" smtClean="0">
                <a:solidFill>
                  <a:schemeClr val="tx1"/>
                </a:solidFill>
                <a:latin typeface="Perpetua" pitchFamily="18" charset="0"/>
                <a:sym typeface="Symbol"/>
              </a:rPr>
              <a:t>50 Hz</a:t>
            </a:r>
            <a:r>
              <a:rPr lang="fr-FR" sz="2000" b="0" i="0" dirty="0" smtClean="0">
                <a:solidFill>
                  <a:schemeClr val="tx1"/>
                </a:solidFill>
                <a:latin typeface="Perpetua" pitchFamily="18" charset="0"/>
                <a:sym typeface="Symbol"/>
              </a:rPr>
              <a:t>.</a:t>
            </a:r>
          </a:p>
          <a:p>
            <a:pPr algn="just"/>
            <a:r>
              <a:rPr lang="fr-FR" sz="2000" b="0" i="0" dirty="0" smtClean="0">
                <a:solidFill>
                  <a:schemeClr val="tx1"/>
                </a:solidFill>
                <a:latin typeface="Perpetua" pitchFamily="18" charset="0"/>
                <a:sym typeface="Symbol"/>
              </a:rPr>
              <a:t>En plus de sa résistance, la ligne a une autre caractéristique qui est son inductance par unité de longueur. Ainsi chaque fil de ligne a une résistance de 220 m/ km et une inductance de 1.2 </a:t>
            </a:r>
            <a:r>
              <a:rPr lang="fr-FR" sz="2000" b="0" i="0" dirty="0" err="1" smtClean="0">
                <a:solidFill>
                  <a:schemeClr val="tx1"/>
                </a:solidFill>
                <a:latin typeface="Perpetua" pitchFamily="18" charset="0"/>
                <a:sym typeface="Symbol"/>
              </a:rPr>
              <a:t>mH</a:t>
            </a:r>
            <a:r>
              <a:rPr lang="fr-FR" sz="2000" b="0" i="0" dirty="0" smtClean="0">
                <a:solidFill>
                  <a:schemeClr val="tx1"/>
                </a:solidFill>
                <a:latin typeface="Perpetua" pitchFamily="18" charset="0"/>
                <a:sym typeface="Symbol"/>
              </a:rPr>
              <a:t> / km.</a:t>
            </a: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7552416" y="2825082"/>
            <a:ext cx="613781" cy="13622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28" name="AutoShape 4"/>
          <p:cNvSpPr>
            <a:spLocks/>
          </p:cNvSpPr>
          <p:nvPr/>
        </p:nvSpPr>
        <p:spPr bwMode="auto">
          <a:xfrm>
            <a:off x="6680100" y="2907609"/>
            <a:ext cx="1750377" cy="1989"/>
          </a:xfrm>
          <a:custGeom>
            <a:avLst/>
            <a:gdLst/>
            <a:ahLst/>
            <a:cxnLst>
              <a:cxn ang="0">
                <a:pos x="1828" y="0"/>
              </a:cxn>
              <a:cxn ang="0">
                <a:pos x="1552" y="0"/>
              </a:cxn>
              <a:cxn ang="0">
                <a:pos x="911" y="0"/>
              </a:cxn>
              <a:cxn ang="0">
                <a:pos x="0" y="0"/>
              </a:cxn>
            </a:cxnLst>
            <a:rect l="0" t="0" r="r" b="b"/>
            <a:pathLst>
              <a:path w="1828">
                <a:moveTo>
                  <a:pt x="1828" y="0"/>
                </a:moveTo>
                <a:lnTo>
                  <a:pt x="1552" y="0"/>
                </a:lnTo>
                <a:moveTo>
                  <a:pt x="911" y="0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7552416" y="3262576"/>
            <a:ext cx="613781" cy="13522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0" name="AutoShape 6"/>
          <p:cNvSpPr>
            <a:spLocks/>
          </p:cNvSpPr>
          <p:nvPr/>
        </p:nvSpPr>
        <p:spPr bwMode="auto">
          <a:xfrm>
            <a:off x="6680100" y="3342121"/>
            <a:ext cx="1750377" cy="1989"/>
          </a:xfrm>
          <a:custGeom>
            <a:avLst/>
            <a:gdLst/>
            <a:ahLst/>
            <a:cxnLst>
              <a:cxn ang="0">
                <a:pos x="1828" y="1"/>
              </a:cxn>
              <a:cxn ang="0">
                <a:pos x="1552" y="0"/>
              </a:cxn>
              <a:cxn ang="0">
                <a:pos x="911" y="1"/>
              </a:cxn>
              <a:cxn ang="0">
                <a:pos x="0" y="0"/>
              </a:cxn>
            </a:cxnLst>
            <a:rect l="0" t="0" r="r" b="b"/>
            <a:pathLst>
              <a:path w="1828" h="1">
                <a:moveTo>
                  <a:pt x="1828" y="1"/>
                </a:moveTo>
                <a:lnTo>
                  <a:pt x="1552" y="0"/>
                </a:lnTo>
                <a:moveTo>
                  <a:pt x="911" y="1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75312" y="2950364"/>
            <a:ext cx="114904" cy="370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2357" y="2850934"/>
            <a:ext cx="190550" cy="119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3" name="AutoShape 9"/>
          <p:cNvSpPr>
            <a:spLocks/>
          </p:cNvSpPr>
          <p:nvPr/>
        </p:nvSpPr>
        <p:spPr bwMode="auto">
          <a:xfrm>
            <a:off x="8391218" y="2801218"/>
            <a:ext cx="627187" cy="105396"/>
          </a:xfrm>
          <a:custGeom>
            <a:avLst/>
            <a:gdLst/>
            <a:ahLst/>
            <a:cxnLst>
              <a:cxn ang="0">
                <a:pos x="323" y="94"/>
              </a:cxn>
              <a:cxn ang="0">
                <a:pos x="322" y="69"/>
              </a:cxn>
              <a:cxn ang="0">
                <a:pos x="329" y="43"/>
              </a:cxn>
              <a:cxn ang="0">
                <a:pos x="344" y="16"/>
              </a:cxn>
              <a:cxn ang="0">
                <a:pos x="366" y="2"/>
              </a:cxn>
              <a:cxn ang="0">
                <a:pos x="398" y="2"/>
              </a:cxn>
              <a:cxn ang="0">
                <a:pos x="420" y="16"/>
              </a:cxn>
              <a:cxn ang="0">
                <a:pos x="435" y="43"/>
              </a:cxn>
              <a:cxn ang="0">
                <a:pos x="442" y="69"/>
              </a:cxn>
              <a:cxn ang="0">
                <a:pos x="441" y="94"/>
              </a:cxn>
              <a:cxn ang="0">
                <a:pos x="431" y="106"/>
              </a:cxn>
              <a:cxn ang="0">
                <a:pos x="428" y="81"/>
              </a:cxn>
              <a:cxn ang="0">
                <a:pos x="431" y="56"/>
              </a:cxn>
              <a:cxn ang="0">
                <a:pos x="442" y="28"/>
              </a:cxn>
              <a:cxn ang="0">
                <a:pos x="460" y="7"/>
              </a:cxn>
              <a:cxn ang="0">
                <a:pos x="489" y="0"/>
              </a:cxn>
              <a:cxn ang="0">
                <a:pos x="517" y="7"/>
              </a:cxn>
              <a:cxn ang="0">
                <a:pos x="535" y="28"/>
              </a:cxn>
              <a:cxn ang="0">
                <a:pos x="546" y="56"/>
              </a:cxn>
              <a:cxn ang="0">
                <a:pos x="549" y="81"/>
              </a:cxn>
              <a:cxn ang="0">
                <a:pos x="546" y="106"/>
              </a:cxn>
              <a:cxn ang="0">
                <a:pos x="536" y="94"/>
              </a:cxn>
              <a:cxn ang="0">
                <a:pos x="535" y="69"/>
              </a:cxn>
              <a:cxn ang="0">
                <a:pos x="542" y="43"/>
              </a:cxn>
              <a:cxn ang="0">
                <a:pos x="557" y="16"/>
              </a:cxn>
              <a:cxn ang="0">
                <a:pos x="579" y="2"/>
              </a:cxn>
              <a:cxn ang="0">
                <a:pos x="611" y="2"/>
              </a:cxn>
              <a:cxn ang="0">
                <a:pos x="633" y="16"/>
              </a:cxn>
              <a:cxn ang="0">
                <a:pos x="648" y="43"/>
              </a:cxn>
              <a:cxn ang="0">
                <a:pos x="655" y="69"/>
              </a:cxn>
              <a:cxn ang="0">
                <a:pos x="654" y="94"/>
              </a:cxn>
              <a:cxn ang="0">
                <a:pos x="0" y="106"/>
              </a:cxn>
            </a:cxnLst>
            <a:rect l="0" t="0" r="r" b="b"/>
            <a:pathLst>
              <a:path w="655" h="106">
                <a:moveTo>
                  <a:pt x="325" y="106"/>
                </a:moveTo>
                <a:lnTo>
                  <a:pt x="323" y="94"/>
                </a:lnTo>
                <a:lnTo>
                  <a:pt x="322" y="81"/>
                </a:lnTo>
                <a:lnTo>
                  <a:pt x="322" y="69"/>
                </a:lnTo>
                <a:lnTo>
                  <a:pt x="325" y="56"/>
                </a:lnTo>
                <a:lnTo>
                  <a:pt x="329" y="43"/>
                </a:lnTo>
                <a:lnTo>
                  <a:pt x="336" y="28"/>
                </a:lnTo>
                <a:lnTo>
                  <a:pt x="344" y="16"/>
                </a:lnTo>
                <a:lnTo>
                  <a:pt x="353" y="7"/>
                </a:lnTo>
                <a:lnTo>
                  <a:pt x="366" y="2"/>
                </a:lnTo>
                <a:lnTo>
                  <a:pt x="382" y="0"/>
                </a:lnTo>
                <a:lnTo>
                  <a:pt x="398" y="2"/>
                </a:lnTo>
                <a:lnTo>
                  <a:pt x="411" y="7"/>
                </a:lnTo>
                <a:lnTo>
                  <a:pt x="420" y="16"/>
                </a:lnTo>
                <a:lnTo>
                  <a:pt x="429" y="28"/>
                </a:lnTo>
                <a:lnTo>
                  <a:pt x="435" y="43"/>
                </a:lnTo>
                <a:lnTo>
                  <a:pt x="439" y="56"/>
                </a:lnTo>
                <a:lnTo>
                  <a:pt x="442" y="69"/>
                </a:lnTo>
                <a:lnTo>
                  <a:pt x="442" y="81"/>
                </a:lnTo>
                <a:lnTo>
                  <a:pt x="441" y="94"/>
                </a:lnTo>
                <a:lnTo>
                  <a:pt x="439" y="106"/>
                </a:lnTo>
                <a:moveTo>
                  <a:pt x="431" y="106"/>
                </a:moveTo>
                <a:lnTo>
                  <a:pt x="429" y="94"/>
                </a:lnTo>
                <a:lnTo>
                  <a:pt x="428" y="81"/>
                </a:lnTo>
                <a:lnTo>
                  <a:pt x="428" y="69"/>
                </a:lnTo>
                <a:lnTo>
                  <a:pt x="431" y="56"/>
                </a:lnTo>
                <a:lnTo>
                  <a:pt x="435" y="43"/>
                </a:lnTo>
                <a:lnTo>
                  <a:pt x="442" y="28"/>
                </a:lnTo>
                <a:lnTo>
                  <a:pt x="450" y="16"/>
                </a:lnTo>
                <a:lnTo>
                  <a:pt x="460" y="7"/>
                </a:lnTo>
                <a:lnTo>
                  <a:pt x="473" y="2"/>
                </a:lnTo>
                <a:lnTo>
                  <a:pt x="489" y="0"/>
                </a:lnTo>
                <a:lnTo>
                  <a:pt x="504" y="2"/>
                </a:lnTo>
                <a:lnTo>
                  <a:pt x="517" y="7"/>
                </a:lnTo>
                <a:lnTo>
                  <a:pt x="527" y="16"/>
                </a:lnTo>
                <a:lnTo>
                  <a:pt x="535" y="28"/>
                </a:lnTo>
                <a:lnTo>
                  <a:pt x="542" y="43"/>
                </a:lnTo>
                <a:lnTo>
                  <a:pt x="546" y="56"/>
                </a:lnTo>
                <a:lnTo>
                  <a:pt x="549" y="69"/>
                </a:lnTo>
                <a:lnTo>
                  <a:pt x="549" y="81"/>
                </a:lnTo>
                <a:lnTo>
                  <a:pt x="548" y="94"/>
                </a:lnTo>
                <a:lnTo>
                  <a:pt x="546" y="106"/>
                </a:lnTo>
                <a:moveTo>
                  <a:pt x="538" y="106"/>
                </a:moveTo>
                <a:lnTo>
                  <a:pt x="536" y="94"/>
                </a:lnTo>
                <a:lnTo>
                  <a:pt x="535" y="81"/>
                </a:lnTo>
                <a:lnTo>
                  <a:pt x="535" y="69"/>
                </a:lnTo>
                <a:lnTo>
                  <a:pt x="538" y="56"/>
                </a:lnTo>
                <a:lnTo>
                  <a:pt x="542" y="43"/>
                </a:lnTo>
                <a:lnTo>
                  <a:pt x="549" y="28"/>
                </a:lnTo>
                <a:lnTo>
                  <a:pt x="557" y="16"/>
                </a:lnTo>
                <a:lnTo>
                  <a:pt x="566" y="7"/>
                </a:lnTo>
                <a:lnTo>
                  <a:pt x="579" y="2"/>
                </a:lnTo>
                <a:lnTo>
                  <a:pt x="595" y="0"/>
                </a:lnTo>
                <a:lnTo>
                  <a:pt x="611" y="2"/>
                </a:lnTo>
                <a:lnTo>
                  <a:pt x="624" y="7"/>
                </a:lnTo>
                <a:lnTo>
                  <a:pt x="633" y="16"/>
                </a:lnTo>
                <a:lnTo>
                  <a:pt x="642" y="28"/>
                </a:lnTo>
                <a:lnTo>
                  <a:pt x="648" y="43"/>
                </a:lnTo>
                <a:lnTo>
                  <a:pt x="652" y="56"/>
                </a:lnTo>
                <a:lnTo>
                  <a:pt x="655" y="69"/>
                </a:lnTo>
                <a:lnTo>
                  <a:pt x="655" y="81"/>
                </a:lnTo>
                <a:lnTo>
                  <a:pt x="654" y="94"/>
                </a:lnTo>
                <a:lnTo>
                  <a:pt x="652" y="106"/>
                </a:lnTo>
                <a:moveTo>
                  <a:pt x="0" y="106"/>
                </a:moveTo>
                <a:lnTo>
                  <a:pt x="320" y="106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9316199" y="2907609"/>
            <a:ext cx="692299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5" name="Line 11"/>
          <p:cNvSpPr>
            <a:spLocks noChangeShapeType="1"/>
          </p:cNvSpPr>
          <p:nvPr/>
        </p:nvSpPr>
        <p:spPr bwMode="auto">
          <a:xfrm>
            <a:off x="9316199" y="3343115"/>
            <a:ext cx="692299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805414" y="2951359"/>
            <a:ext cx="114904" cy="349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7" name="AutoShape 13"/>
          <p:cNvSpPr>
            <a:spLocks/>
          </p:cNvSpPr>
          <p:nvPr/>
        </p:nvSpPr>
        <p:spPr bwMode="auto">
          <a:xfrm>
            <a:off x="8408454" y="2906615"/>
            <a:ext cx="920193" cy="439483"/>
          </a:xfrm>
          <a:custGeom>
            <a:avLst/>
            <a:gdLst/>
            <a:ahLst/>
            <a:cxnLst>
              <a:cxn ang="0">
                <a:pos x="941" y="0"/>
              </a:cxn>
              <a:cxn ang="0">
                <a:pos x="323" y="430"/>
              </a:cxn>
              <a:cxn ang="0">
                <a:pos x="322" y="405"/>
              </a:cxn>
              <a:cxn ang="0">
                <a:pos x="329" y="379"/>
              </a:cxn>
              <a:cxn ang="0">
                <a:pos x="344" y="352"/>
              </a:cxn>
              <a:cxn ang="0">
                <a:pos x="367" y="338"/>
              </a:cxn>
              <a:cxn ang="0">
                <a:pos x="398" y="338"/>
              </a:cxn>
              <a:cxn ang="0">
                <a:pos x="421" y="352"/>
              </a:cxn>
              <a:cxn ang="0">
                <a:pos x="436" y="379"/>
              </a:cxn>
              <a:cxn ang="0">
                <a:pos x="443" y="405"/>
              </a:cxn>
              <a:cxn ang="0">
                <a:pos x="442" y="430"/>
              </a:cxn>
              <a:cxn ang="0">
                <a:pos x="432" y="442"/>
              </a:cxn>
              <a:cxn ang="0">
                <a:pos x="429" y="417"/>
              </a:cxn>
              <a:cxn ang="0">
                <a:pos x="432" y="392"/>
              </a:cxn>
              <a:cxn ang="0">
                <a:pos x="443" y="364"/>
              </a:cxn>
              <a:cxn ang="0">
                <a:pos x="461" y="343"/>
              </a:cxn>
              <a:cxn ang="0">
                <a:pos x="490" y="336"/>
              </a:cxn>
              <a:cxn ang="0">
                <a:pos x="518" y="343"/>
              </a:cxn>
              <a:cxn ang="0">
                <a:pos x="536" y="364"/>
              </a:cxn>
              <a:cxn ang="0">
                <a:pos x="547" y="392"/>
              </a:cxn>
              <a:cxn ang="0">
                <a:pos x="550" y="417"/>
              </a:cxn>
              <a:cxn ang="0">
                <a:pos x="547" y="442"/>
              </a:cxn>
              <a:cxn ang="0">
                <a:pos x="537" y="430"/>
              </a:cxn>
              <a:cxn ang="0">
                <a:pos x="536" y="405"/>
              </a:cxn>
              <a:cxn ang="0">
                <a:pos x="543" y="379"/>
              </a:cxn>
              <a:cxn ang="0">
                <a:pos x="558" y="352"/>
              </a:cxn>
              <a:cxn ang="0">
                <a:pos x="580" y="338"/>
              </a:cxn>
              <a:cxn ang="0">
                <a:pos x="612" y="338"/>
              </a:cxn>
              <a:cxn ang="0">
                <a:pos x="634" y="352"/>
              </a:cxn>
              <a:cxn ang="0">
                <a:pos x="649" y="379"/>
              </a:cxn>
              <a:cxn ang="0">
                <a:pos x="656" y="405"/>
              </a:cxn>
              <a:cxn ang="0">
                <a:pos x="655" y="430"/>
              </a:cxn>
              <a:cxn ang="0">
                <a:pos x="0" y="442"/>
              </a:cxn>
              <a:cxn ang="0">
                <a:pos x="641" y="442"/>
              </a:cxn>
            </a:cxnLst>
            <a:rect l="0" t="0" r="r" b="b"/>
            <a:pathLst>
              <a:path w="961" h="442">
                <a:moveTo>
                  <a:pt x="621" y="0"/>
                </a:moveTo>
                <a:lnTo>
                  <a:pt x="941" y="0"/>
                </a:lnTo>
                <a:moveTo>
                  <a:pt x="325" y="442"/>
                </a:moveTo>
                <a:lnTo>
                  <a:pt x="323" y="430"/>
                </a:lnTo>
                <a:lnTo>
                  <a:pt x="322" y="417"/>
                </a:lnTo>
                <a:lnTo>
                  <a:pt x="322" y="405"/>
                </a:lnTo>
                <a:lnTo>
                  <a:pt x="325" y="392"/>
                </a:lnTo>
                <a:lnTo>
                  <a:pt x="329" y="379"/>
                </a:lnTo>
                <a:lnTo>
                  <a:pt x="336" y="364"/>
                </a:lnTo>
                <a:lnTo>
                  <a:pt x="344" y="352"/>
                </a:lnTo>
                <a:lnTo>
                  <a:pt x="354" y="343"/>
                </a:lnTo>
                <a:lnTo>
                  <a:pt x="367" y="338"/>
                </a:lnTo>
                <a:lnTo>
                  <a:pt x="383" y="336"/>
                </a:lnTo>
                <a:lnTo>
                  <a:pt x="398" y="338"/>
                </a:lnTo>
                <a:lnTo>
                  <a:pt x="411" y="343"/>
                </a:lnTo>
                <a:lnTo>
                  <a:pt x="421" y="352"/>
                </a:lnTo>
                <a:lnTo>
                  <a:pt x="429" y="364"/>
                </a:lnTo>
                <a:lnTo>
                  <a:pt x="436" y="379"/>
                </a:lnTo>
                <a:lnTo>
                  <a:pt x="440" y="392"/>
                </a:lnTo>
                <a:lnTo>
                  <a:pt x="443" y="405"/>
                </a:lnTo>
                <a:lnTo>
                  <a:pt x="443" y="417"/>
                </a:lnTo>
                <a:lnTo>
                  <a:pt x="442" y="430"/>
                </a:lnTo>
                <a:lnTo>
                  <a:pt x="440" y="442"/>
                </a:lnTo>
                <a:moveTo>
                  <a:pt x="432" y="442"/>
                </a:moveTo>
                <a:lnTo>
                  <a:pt x="430" y="430"/>
                </a:lnTo>
                <a:lnTo>
                  <a:pt x="429" y="417"/>
                </a:lnTo>
                <a:lnTo>
                  <a:pt x="429" y="405"/>
                </a:lnTo>
                <a:lnTo>
                  <a:pt x="432" y="392"/>
                </a:lnTo>
                <a:lnTo>
                  <a:pt x="436" y="379"/>
                </a:lnTo>
                <a:lnTo>
                  <a:pt x="443" y="364"/>
                </a:lnTo>
                <a:lnTo>
                  <a:pt x="451" y="352"/>
                </a:lnTo>
                <a:lnTo>
                  <a:pt x="461" y="343"/>
                </a:lnTo>
                <a:lnTo>
                  <a:pt x="474" y="338"/>
                </a:lnTo>
                <a:lnTo>
                  <a:pt x="490" y="336"/>
                </a:lnTo>
                <a:lnTo>
                  <a:pt x="505" y="338"/>
                </a:lnTo>
                <a:lnTo>
                  <a:pt x="518" y="343"/>
                </a:lnTo>
                <a:lnTo>
                  <a:pt x="528" y="352"/>
                </a:lnTo>
                <a:lnTo>
                  <a:pt x="536" y="364"/>
                </a:lnTo>
                <a:lnTo>
                  <a:pt x="543" y="379"/>
                </a:lnTo>
                <a:lnTo>
                  <a:pt x="547" y="392"/>
                </a:lnTo>
                <a:lnTo>
                  <a:pt x="550" y="405"/>
                </a:lnTo>
                <a:lnTo>
                  <a:pt x="550" y="417"/>
                </a:lnTo>
                <a:lnTo>
                  <a:pt x="549" y="430"/>
                </a:lnTo>
                <a:lnTo>
                  <a:pt x="547" y="442"/>
                </a:lnTo>
                <a:moveTo>
                  <a:pt x="539" y="442"/>
                </a:moveTo>
                <a:lnTo>
                  <a:pt x="537" y="430"/>
                </a:lnTo>
                <a:lnTo>
                  <a:pt x="536" y="417"/>
                </a:lnTo>
                <a:lnTo>
                  <a:pt x="536" y="405"/>
                </a:lnTo>
                <a:lnTo>
                  <a:pt x="539" y="392"/>
                </a:lnTo>
                <a:lnTo>
                  <a:pt x="543" y="379"/>
                </a:lnTo>
                <a:lnTo>
                  <a:pt x="550" y="364"/>
                </a:lnTo>
                <a:lnTo>
                  <a:pt x="558" y="352"/>
                </a:lnTo>
                <a:lnTo>
                  <a:pt x="567" y="343"/>
                </a:lnTo>
                <a:lnTo>
                  <a:pt x="580" y="338"/>
                </a:lnTo>
                <a:lnTo>
                  <a:pt x="596" y="336"/>
                </a:lnTo>
                <a:lnTo>
                  <a:pt x="612" y="338"/>
                </a:lnTo>
                <a:lnTo>
                  <a:pt x="625" y="343"/>
                </a:lnTo>
                <a:lnTo>
                  <a:pt x="634" y="352"/>
                </a:lnTo>
                <a:lnTo>
                  <a:pt x="643" y="364"/>
                </a:lnTo>
                <a:lnTo>
                  <a:pt x="649" y="379"/>
                </a:lnTo>
                <a:lnTo>
                  <a:pt x="653" y="392"/>
                </a:lnTo>
                <a:lnTo>
                  <a:pt x="656" y="405"/>
                </a:lnTo>
                <a:lnTo>
                  <a:pt x="656" y="417"/>
                </a:lnTo>
                <a:lnTo>
                  <a:pt x="655" y="430"/>
                </a:lnTo>
                <a:lnTo>
                  <a:pt x="653" y="442"/>
                </a:lnTo>
                <a:moveTo>
                  <a:pt x="0" y="442"/>
                </a:moveTo>
                <a:lnTo>
                  <a:pt x="320" y="442"/>
                </a:lnTo>
                <a:moveTo>
                  <a:pt x="641" y="442"/>
                </a:moveTo>
                <a:lnTo>
                  <a:pt x="961" y="442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7552416" y="3704049"/>
            <a:ext cx="613781" cy="13522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9" name="AutoShape 15"/>
          <p:cNvSpPr>
            <a:spLocks/>
          </p:cNvSpPr>
          <p:nvPr/>
        </p:nvSpPr>
        <p:spPr bwMode="auto">
          <a:xfrm>
            <a:off x="6680100" y="3681180"/>
            <a:ext cx="3328398" cy="104402"/>
          </a:xfrm>
          <a:custGeom>
            <a:avLst/>
            <a:gdLst/>
            <a:ahLst/>
            <a:cxnLst>
              <a:cxn ang="0">
                <a:pos x="1552" y="105"/>
              </a:cxn>
              <a:cxn ang="0">
                <a:pos x="0" y="105"/>
              </a:cxn>
              <a:cxn ang="0">
                <a:pos x="2139" y="93"/>
              </a:cxn>
              <a:cxn ang="0">
                <a:pos x="2138" y="68"/>
              </a:cxn>
              <a:cxn ang="0">
                <a:pos x="2145" y="42"/>
              </a:cxn>
              <a:cxn ang="0">
                <a:pos x="2160" y="15"/>
              </a:cxn>
              <a:cxn ang="0">
                <a:pos x="2183" y="2"/>
              </a:cxn>
              <a:cxn ang="0">
                <a:pos x="2214" y="2"/>
              </a:cxn>
              <a:cxn ang="0">
                <a:pos x="2237" y="15"/>
              </a:cxn>
              <a:cxn ang="0">
                <a:pos x="2252" y="42"/>
              </a:cxn>
              <a:cxn ang="0">
                <a:pos x="2259" y="68"/>
              </a:cxn>
              <a:cxn ang="0">
                <a:pos x="2258" y="93"/>
              </a:cxn>
              <a:cxn ang="0">
                <a:pos x="2248" y="105"/>
              </a:cxn>
              <a:cxn ang="0">
                <a:pos x="2245" y="81"/>
              </a:cxn>
              <a:cxn ang="0">
                <a:pos x="2248" y="56"/>
              </a:cxn>
              <a:cxn ang="0">
                <a:pos x="2259" y="28"/>
              </a:cxn>
              <a:cxn ang="0">
                <a:pos x="2276" y="6"/>
              </a:cxn>
              <a:cxn ang="0">
                <a:pos x="2305" y="0"/>
              </a:cxn>
              <a:cxn ang="0">
                <a:pos x="2334" y="6"/>
              </a:cxn>
              <a:cxn ang="0">
                <a:pos x="2352" y="28"/>
              </a:cxn>
              <a:cxn ang="0">
                <a:pos x="2362" y="56"/>
              </a:cxn>
              <a:cxn ang="0">
                <a:pos x="2365" y="81"/>
              </a:cxn>
              <a:cxn ang="0">
                <a:pos x="2362" y="105"/>
              </a:cxn>
              <a:cxn ang="0">
                <a:pos x="2352" y="93"/>
              </a:cxn>
              <a:cxn ang="0">
                <a:pos x="2351" y="68"/>
              </a:cxn>
              <a:cxn ang="0">
                <a:pos x="2358" y="42"/>
              </a:cxn>
              <a:cxn ang="0">
                <a:pos x="2373" y="15"/>
              </a:cxn>
              <a:cxn ang="0">
                <a:pos x="2395" y="2"/>
              </a:cxn>
              <a:cxn ang="0">
                <a:pos x="2427" y="2"/>
              </a:cxn>
              <a:cxn ang="0">
                <a:pos x="2449" y="15"/>
              </a:cxn>
              <a:cxn ang="0">
                <a:pos x="2464" y="42"/>
              </a:cxn>
              <a:cxn ang="0">
                <a:pos x="2471" y="68"/>
              </a:cxn>
              <a:cxn ang="0">
                <a:pos x="2470" y="93"/>
              </a:cxn>
              <a:cxn ang="0">
                <a:pos x="1817" y="105"/>
              </a:cxn>
              <a:cxn ang="0">
                <a:pos x="2753" y="105"/>
              </a:cxn>
              <a:cxn ang="0">
                <a:pos x="2456" y="105"/>
              </a:cxn>
            </a:cxnLst>
            <a:rect l="0" t="0" r="r" b="b"/>
            <a:pathLst>
              <a:path w="3476" h="105">
                <a:moveTo>
                  <a:pt x="1828" y="105"/>
                </a:moveTo>
                <a:lnTo>
                  <a:pt x="1552" y="105"/>
                </a:lnTo>
                <a:moveTo>
                  <a:pt x="911" y="105"/>
                </a:moveTo>
                <a:lnTo>
                  <a:pt x="0" y="105"/>
                </a:lnTo>
                <a:moveTo>
                  <a:pt x="2141" y="105"/>
                </a:moveTo>
                <a:lnTo>
                  <a:pt x="2139" y="93"/>
                </a:lnTo>
                <a:lnTo>
                  <a:pt x="2138" y="81"/>
                </a:lnTo>
                <a:lnTo>
                  <a:pt x="2138" y="68"/>
                </a:lnTo>
                <a:lnTo>
                  <a:pt x="2141" y="56"/>
                </a:lnTo>
                <a:lnTo>
                  <a:pt x="2145" y="42"/>
                </a:lnTo>
                <a:lnTo>
                  <a:pt x="2152" y="28"/>
                </a:lnTo>
                <a:lnTo>
                  <a:pt x="2160" y="15"/>
                </a:lnTo>
                <a:lnTo>
                  <a:pt x="2170" y="6"/>
                </a:lnTo>
                <a:lnTo>
                  <a:pt x="2183" y="2"/>
                </a:lnTo>
                <a:lnTo>
                  <a:pt x="2199" y="0"/>
                </a:lnTo>
                <a:lnTo>
                  <a:pt x="2214" y="2"/>
                </a:lnTo>
                <a:lnTo>
                  <a:pt x="2227" y="6"/>
                </a:lnTo>
                <a:lnTo>
                  <a:pt x="2237" y="15"/>
                </a:lnTo>
                <a:lnTo>
                  <a:pt x="2245" y="28"/>
                </a:lnTo>
                <a:lnTo>
                  <a:pt x="2252" y="42"/>
                </a:lnTo>
                <a:lnTo>
                  <a:pt x="2256" y="56"/>
                </a:lnTo>
                <a:lnTo>
                  <a:pt x="2259" y="68"/>
                </a:lnTo>
                <a:lnTo>
                  <a:pt x="2259" y="81"/>
                </a:lnTo>
                <a:lnTo>
                  <a:pt x="2258" y="93"/>
                </a:lnTo>
                <a:lnTo>
                  <a:pt x="2256" y="105"/>
                </a:lnTo>
                <a:moveTo>
                  <a:pt x="2248" y="105"/>
                </a:moveTo>
                <a:lnTo>
                  <a:pt x="2246" y="93"/>
                </a:lnTo>
                <a:lnTo>
                  <a:pt x="2245" y="81"/>
                </a:lnTo>
                <a:lnTo>
                  <a:pt x="2245" y="68"/>
                </a:lnTo>
                <a:lnTo>
                  <a:pt x="2248" y="56"/>
                </a:lnTo>
                <a:lnTo>
                  <a:pt x="2252" y="42"/>
                </a:lnTo>
                <a:lnTo>
                  <a:pt x="2259" y="28"/>
                </a:lnTo>
                <a:lnTo>
                  <a:pt x="2267" y="15"/>
                </a:lnTo>
                <a:lnTo>
                  <a:pt x="2276" y="6"/>
                </a:lnTo>
                <a:lnTo>
                  <a:pt x="2289" y="2"/>
                </a:lnTo>
                <a:lnTo>
                  <a:pt x="2305" y="0"/>
                </a:lnTo>
                <a:lnTo>
                  <a:pt x="2321" y="2"/>
                </a:lnTo>
                <a:lnTo>
                  <a:pt x="2334" y="6"/>
                </a:lnTo>
                <a:lnTo>
                  <a:pt x="2343" y="15"/>
                </a:lnTo>
                <a:lnTo>
                  <a:pt x="2352" y="28"/>
                </a:lnTo>
                <a:lnTo>
                  <a:pt x="2358" y="42"/>
                </a:lnTo>
                <a:lnTo>
                  <a:pt x="2362" y="56"/>
                </a:lnTo>
                <a:lnTo>
                  <a:pt x="2365" y="68"/>
                </a:lnTo>
                <a:lnTo>
                  <a:pt x="2365" y="81"/>
                </a:lnTo>
                <a:lnTo>
                  <a:pt x="2364" y="93"/>
                </a:lnTo>
                <a:lnTo>
                  <a:pt x="2362" y="105"/>
                </a:lnTo>
                <a:moveTo>
                  <a:pt x="2354" y="105"/>
                </a:moveTo>
                <a:lnTo>
                  <a:pt x="2352" y="93"/>
                </a:lnTo>
                <a:lnTo>
                  <a:pt x="2351" y="81"/>
                </a:lnTo>
                <a:lnTo>
                  <a:pt x="2351" y="68"/>
                </a:lnTo>
                <a:lnTo>
                  <a:pt x="2354" y="56"/>
                </a:lnTo>
                <a:lnTo>
                  <a:pt x="2358" y="42"/>
                </a:lnTo>
                <a:lnTo>
                  <a:pt x="2365" y="28"/>
                </a:lnTo>
                <a:lnTo>
                  <a:pt x="2373" y="15"/>
                </a:lnTo>
                <a:lnTo>
                  <a:pt x="2382" y="6"/>
                </a:lnTo>
                <a:lnTo>
                  <a:pt x="2395" y="2"/>
                </a:lnTo>
                <a:lnTo>
                  <a:pt x="2411" y="0"/>
                </a:lnTo>
                <a:lnTo>
                  <a:pt x="2427" y="2"/>
                </a:lnTo>
                <a:lnTo>
                  <a:pt x="2440" y="6"/>
                </a:lnTo>
                <a:lnTo>
                  <a:pt x="2449" y="15"/>
                </a:lnTo>
                <a:lnTo>
                  <a:pt x="2458" y="28"/>
                </a:lnTo>
                <a:lnTo>
                  <a:pt x="2464" y="42"/>
                </a:lnTo>
                <a:lnTo>
                  <a:pt x="2468" y="56"/>
                </a:lnTo>
                <a:lnTo>
                  <a:pt x="2471" y="68"/>
                </a:lnTo>
                <a:lnTo>
                  <a:pt x="2471" y="81"/>
                </a:lnTo>
                <a:lnTo>
                  <a:pt x="2470" y="93"/>
                </a:lnTo>
                <a:lnTo>
                  <a:pt x="2468" y="105"/>
                </a:lnTo>
                <a:moveTo>
                  <a:pt x="1817" y="105"/>
                </a:moveTo>
                <a:lnTo>
                  <a:pt x="2136" y="105"/>
                </a:lnTo>
                <a:moveTo>
                  <a:pt x="2753" y="105"/>
                </a:moveTo>
                <a:lnTo>
                  <a:pt x="3476" y="105"/>
                </a:lnTo>
                <a:moveTo>
                  <a:pt x="2456" y="105"/>
                </a:moveTo>
                <a:lnTo>
                  <a:pt x="2775" y="105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61115" y="2649089"/>
            <a:ext cx="525688" cy="1372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7" name="Text Box 23"/>
          <p:cNvSpPr txBox="1">
            <a:spLocks noChangeArrowheads="1"/>
          </p:cNvSpPr>
          <p:nvPr/>
        </p:nvSpPr>
        <p:spPr bwMode="auto">
          <a:xfrm>
            <a:off x="8921694" y="3421666"/>
            <a:ext cx="113947" cy="177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71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0" name="Text Box 26"/>
          <p:cNvSpPr txBox="1">
            <a:spLocks noChangeArrowheads="1"/>
          </p:cNvSpPr>
          <p:nvPr/>
        </p:nvSpPr>
        <p:spPr bwMode="auto">
          <a:xfrm>
            <a:off x="10015200" y="2583465"/>
            <a:ext cx="1048126" cy="142881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</a:pPr>
            <a:endParaRPr kumimoji="0" lang="fr-FR" sz="11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173038" marR="90488" lvl="1" indent="-777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80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Arial" pitchFamily="34" charset="0"/>
              </a:rPr>
              <a:t>P</a:t>
            </a:r>
            <a:r>
              <a:rPr kumimoji="0" lang="fr-FR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Arial" pitchFamily="34" charset="0"/>
              </a:rPr>
              <a:t>1 </a:t>
            </a:r>
            <a:r>
              <a:rPr kumimoji="0" lang="fr-FR" sz="180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Arial" pitchFamily="34" charset="0"/>
              </a:rPr>
              <a:t>= 1.5 MW k</a:t>
            </a:r>
            <a:r>
              <a:rPr kumimoji="0" lang="fr-FR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Arial" pitchFamily="34" charset="0"/>
              </a:rPr>
              <a:t>1 </a:t>
            </a:r>
            <a:r>
              <a:rPr kumimoji="0" lang="fr-FR" sz="180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Arial" pitchFamily="34" charset="0"/>
              </a:rPr>
              <a:t>= 0.90</a:t>
            </a:r>
            <a:endParaRPr kumimoji="0" lang="fr-FR" sz="4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6419856" y="2357430"/>
            <a:ext cx="928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i(t)</a:t>
            </a:r>
            <a:endParaRPr lang="fr-FR" sz="2000" dirty="0"/>
          </a:p>
        </p:txBody>
      </p:sp>
      <p:sp>
        <p:nvSpPr>
          <p:cNvPr id="33" name="ZoneTexte 32"/>
          <p:cNvSpPr txBox="1"/>
          <p:nvPr/>
        </p:nvSpPr>
        <p:spPr>
          <a:xfrm>
            <a:off x="6634170" y="2928934"/>
            <a:ext cx="928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U</a:t>
            </a:r>
            <a:r>
              <a:rPr lang="fr-FR" sz="2000" baseline="-25000" dirty="0" smtClean="0"/>
              <a:t>D</a:t>
            </a:r>
            <a:r>
              <a:rPr lang="fr-FR" sz="2000" dirty="0" smtClean="0"/>
              <a:t>(t)</a:t>
            </a:r>
            <a:endParaRPr lang="fr-FR" sz="2000" dirty="0"/>
          </a:p>
        </p:txBody>
      </p:sp>
      <p:sp>
        <p:nvSpPr>
          <p:cNvPr id="34" name="ZoneTexte 33"/>
          <p:cNvSpPr txBox="1"/>
          <p:nvPr/>
        </p:nvSpPr>
        <p:spPr>
          <a:xfrm>
            <a:off x="8491558" y="2357430"/>
            <a:ext cx="928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0000FF"/>
                </a:solidFill>
              </a:rPr>
              <a:t>L</a:t>
            </a:r>
            <a:endParaRPr lang="fr-FR" sz="2000" dirty="0">
              <a:solidFill>
                <a:srgbClr val="0000FF"/>
              </a:solidFill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9205938" y="2928934"/>
            <a:ext cx="857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000" dirty="0" smtClean="0"/>
              <a:t>U</a:t>
            </a:r>
            <a:r>
              <a:rPr lang="fr-FR" sz="2000" baseline="-25000" dirty="0" smtClean="0"/>
              <a:t>A</a:t>
            </a:r>
            <a:r>
              <a:rPr lang="fr-FR" sz="2000" dirty="0" smtClean="0"/>
              <a:t>(t)</a:t>
            </a:r>
            <a:endParaRPr lang="fr-FR" sz="2000" dirty="0"/>
          </a:p>
        </p:txBody>
      </p:sp>
      <p:sp>
        <p:nvSpPr>
          <p:cNvPr id="36" name="ZoneTexte 35"/>
          <p:cNvSpPr txBox="1"/>
          <p:nvPr/>
        </p:nvSpPr>
        <p:spPr>
          <a:xfrm>
            <a:off x="7348550" y="2357430"/>
            <a:ext cx="928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0000FF"/>
                </a:solidFill>
              </a:rPr>
              <a:t>R</a:t>
            </a:r>
            <a:endParaRPr lang="fr-FR" sz="2000" dirty="0">
              <a:solidFill>
                <a:srgbClr val="0000FF"/>
              </a:solidFill>
            </a:endParaRP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347626" y="2357431"/>
            <a:ext cx="5643602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b="0" i="0" dirty="0" smtClean="0">
                <a:solidFill>
                  <a:schemeClr val="tx1"/>
                </a:solidFill>
                <a:latin typeface="Perpetua" pitchFamily="18" charset="0"/>
              </a:rPr>
              <a:t> 1. </a:t>
            </a:r>
            <a:r>
              <a:rPr lang="fr-FR" sz="2000" b="0" i="0" dirty="0" smtClean="0">
                <a:solidFill>
                  <a:schemeClr val="tx1"/>
                </a:solidFill>
                <a:latin typeface="Perpetua" pitchFamily="18" charset="0"/>
              </a:rPr>
              <a:t>Calculer </a:t>
            </a:r>
            <a:r>
              <a:rPr lang="fr-FR" sz="2000" b="0" i="0" dirty="0" smtClean="0">
                <a:solidFill>
                  <a:schemeClr val="tx1"/>
                </a:solidFill>
                <a:latin typeface="Perpetua" pitchFamily="18" charset="0"/>
              </a:rPr>
              <a:t>l’intensité </a:t>
            </a:r>
            <a:r>
              <a:rPr lang="fr-FR" sz="2000" b="0" i="0" dirty="0" smtClean="0">
                <a:solidFill>
                  <a:schemeClr val="tx1"/>
                </a:solidFill>
                <a:latin typeface="Perpetua" pitchFamily="18" charset="0"/>
              </a:rPr>
              <a:t>I dans la ligne et l</a:t>
            </a:r>
            <a:r>
              <a:rPr lang="fr-FR" sz="2000" b="0" i="0" dirty="0" smtClean="0">
                <a:solidFill>
                  <a:schemeClr val="tx1"/>
                </a:solidFill>
                <a:latin typeface="Perpetua" pitchFamily="18" charset="0"/>
                <a:sym typeface="Symbol"/>
              </a:rPr>
              <a:t>a </a:t>
            </a:r>
            <a:r>
              <a:rPr lang="fr-FR" sz="2000" b="0" i="0" dirty="0" smtClean="0">
                <a:solidFill>
                  <a:schemeClr val="tx1"/>
                </a:solidFill>
                <a:latin typeface="Perpetua" pitchFamily="18" charset="0"/>
                <a:sym typeface="Symbol"/>
              </a:rPr>
              <a:t>puissance réactive Q</a:t>
            </a:r>
            <a:r>
              <a:rPr lang="fr-FR" sz="2000" b="0" i="0" baseline="-25000" dirty="0" smtClean="0">
                <a:solidFill>
                  <a:schemeClr val="tx1"/>
                </a:solidFill>
                <a:latin typeface="Perpetua" pitchFamily="18" charset="0"/>
                <a:sym typeface="Symbol"/>
              </a:rPr>
              <a:t>1</a:t>
            </a:r>
            <a:r>
              <a:rPr lang="fr-FR" sz="2000" b="0" i="0" dirty="0" smtClean="0">
                <a:solidFill>
                  <a:schemeClr val="tx1"/>
                </a:solidFill>
                <a:latin typeface="Perpetua" pitchFamily="18" charset="0"/>
                <a:sym typeface="Symbol"/>
              </a:rPr>
              <a:t> absorbée par la charge. </a:t>
            </a:r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133312" y="4214818"/>
            <a:ext cx="10777574" cy="116955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fr-FR" sz="2000" i="0" dirty="0" smtClean="0">
                <a:solidFill>
                  <a:schemeClr val="tx1"/>
                </a:solidFill>
                <a:latin typeface="Perpetua" pitchFamily="18" charset="0"/>
                <a:sym typeface="Symbol"/>
              </a:rPr>
              <a:t>3</a:t>
            </a:r>
            <a:r>
              <a:rPr lang="fr-FR" sz="2000" i="0" dirty="0" smtClean="0">
                <a:solidFill>
                  <a:schemeClr val="tx1"/>
                </a:solidFill>
                <a:latin typeface="Perpetua" pitchFamily="18" charset="0"/>
                <a:sym typeface="Symbol"/>
              </a:rPr>
              <a:t>. </a:t>
            </a:r>
            <a:r>
              <a:rPr lang="fr-FR" sz="2000" b="0" i="0" dirty="0" smtClean="0">
                <a:solidFill>
                  <a:schemeClr val="tx1"/>
                </a:solidFill>
                <a:latin typeface="Perpetua" pitchFamily="18" charset="0"/>
                <a:sym typeface="Symbol"/>
              </a:rPr>
              <a:t>Pour l’ensemble (ligne+récepteur), exprimer et calculer : </a:t>
            </a:r>
          </a:p>
          <a:p>
            <a:pPr algn="l">
              <a:tabLst>
                <a:tab pos="95250" algn="l"/>
              </a:tabLst>
            </a:pPr>
            <a:r>
              <a:rPr lang="fr-FR" sz="2000" b="0" i="0" dirty="0" smtClean="0">
                <a:solidFill>
                  <a:schemeClr val="tx1"/>
                </a:solidFill>
                <a:latin typeface="Perpetua" pitchFamily="18" charset="0"/>
                <a:sym typeface="Symbol"/>
              </a:rPr>
              <a:t> </a:t>
            </a:r>
            <a:r>
              <a:rPr lang="fr-FR" sz="2000" b="0" i="0" dirty="0" smtClean="0">
                <a:solidFill>
                  <a:schemeClr val="tx1"/>
                </a:solidFill>
                <a:latin typeface="Perpetua" pitchFamily="18" charset="0"/>
                <a:sym typeface="Symbol"/>
              </a:rPr>
              <a:t>- </a:t>
            </a:r>
            <a:r>
              <a:rPr lang="fr-FR" sz="2000" b="0" i="0" dirty="0" smtClean="0">
                <a:solidFill>
                  <a:schemeClr val="tx1"/>
                </a:solidFill>
                <a:latin typeface="Perpetua" pitchFamily="18" charset="0"/>
                <a:sym typeface="Symbol"/>
              </a:rPr>
              <a:t>La puissance active P</a:t>
            </a:r>
            <a:r>
              <a:rPr lang="fr-FR" sz="2000" b="0" i="0" baseline="-25000" dirty="0" smtClean="0">
                <a:solidFill>
                  <a:schemeClr val="tx1"/>
                </a:solidFill>
                <a:latin typeface="Perpetua" pitchFamily="18" charset="0"/>
                <a:sym typeface="Symbol"/>
              </a:rPr>
              <a:t>T</a:t>
            </a:r>
            <a:r>
              <a:rPr lang="fr-FR" sz="2000" b="0" i="0" dirty="0" smtClean="0">
                <a:solidFill>
                  <a:schemeClr val="tx1"/>
                </a:solidFill>
                <a:latin typeface="Perpetua" pitchFamily="18" charset="0"/>
                <a:sym typeface="Symbol"/>
              </a:rPr>
              <a:t> et réactive Q</a:t>
            </a:r>
            <a:r>
              <a:rPr lang="fr-FR" sz="2000" b="0" i="0" baseline="-25000" dirty="0" smtClean="0">
                <a:solidFill>
                  <a:schemeClr val="tx1"/>
                </a:solidFill>
                <a:latin typeface="Perpetua" pitchFamily="18" charset="0"/>
                <a:sym typeface="Symbol"/>
              </a:rPr>
              <a:t>T</a:t>
            </a:r>
            <a:r>
              <a:rPr lang="fr-FR" sz="2000" b="0" i="0" dirty="0" smtClean="0">
                <a:solidFill>
                  <a:schemeClr val="tx1"/>
                </a:solidFill>
                <a:latin typeface="Perpetua" pitchFamily="18" charset="0"/>
                <a:sym typeface="Symbol"/>
              </a:rPr>
              <a:t> transportées</a:t>
            </a:r>
            <a:r>
              <a:rPr lang="fr-FR" sz="2000" b="0" i="0" dirty="0" smtClean="0">
                <a:solidFill>
                  <a:schemeClr val="tx1"/>
                </a:solidFill>
                <a:latin typeface="Perpetua" pitchFamily="18" charset="0"/>
                <a:sym typeface="Symbol"/>
              </a:rPr>
              <a:t>.- </a:t>
            </a:r>
            <a:r>
              <a:rPr lang="fr-FR" sz="2000" b="0" i="0" dirty="0" smtClean="0">
                <a:solidFill>
                  <a:schemeClr val="tx1"/>
                </a:solidFill>
                <a:latin typeface="Perpetua" pitchFamily="18" charset="0"/>
                <a:sym typeface="Symbol"/>
              </a:rPr>
              <a:t>La puissance apparente S</a:t>
            </a:r>
            <a:r>
              <a:rPr lang="fr-FR" sz="2000" b="0" i="0" baseline="-25000" dirty="0" smtClean="0">
                <a:solidFill>
                  <a:schemeClr val="tx1"/>
                </a:solidFill>
                <a:latin typeface="Perpetua" pitchFamily="18" charset="0"/>
                <a:sym typeface="Symbol"/>
              </a:rPr>
              <a:t>T</a:t>
            </a:r>
            <a:r>
              <a:rPr lang="fr-FR" sz="2000" b="0" i="0" dirty="0" smtClean="0">
                <a:solidFill>
                  <a:schemeClr val="tx1"/>
                </a:solidFill>
                <a:latin typeface="Perpetua" pitchFamily="18" charset="0"/>
                <a:sym typeface="Symbol"/>
              </a:rPr>
              <a:t> transportée</a:t>
            </a:r>
            <a:r>
              <a:rPr lang="fr-FR" sz="2000" b="0" i="0" dirty="0" smtClean="0">
                <a:solidFill>
                  <a:schemeClr val="tx1"/>
                </a:solidFill>
                <a:latin typeface="Perpetua" pitchFamily="18" charset="0"/>
                <a:sym typeface="Symbol"/>
              </a:rPr>
              <a:t>.</a:t>
            </a:r>
            <a:br>
              <a:rPr lang="fr-FR" sz="2000" b="0" i="0" dirty="0" smtClean="0">
                <a:solidFill>
                  <a:schemeClr val="tx1"/>
                </a:solidFill>
                <a:latin typeface="Perpetua" pitchFamily="18" charset="0"/>
                <a:sym typeface="Symbol"/>
              </a:rPr>
            </a:br>
            <a:endParaRPr lang="fr-FR" sz="2000" b="0" i="0" dirty="0" smtClean="0">
              <a:solidFill>
                <a:schemeClr val="tx1"/>
              </a:solidFill>
              <a:latin typeface="Perpetua" pitchFamily="18" charset="0"/>
              <a:sym typeface="Symbol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76188" y="3071810"/>
            <a:ext cx="628654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r-FR" sz="2000" b="0" i="0" dirty="0" smtClean="0">
                <a:solidFill>
                  <a:srgbClr val="000000"/>
                </a:solidFill>
                <a:latin typeface="Perpetua" pitchFamily="18" charset="0"/>
                <a:sym typeface="Symbol"/>
              </a:rPr>
              <a:t>2- </a:t>
            </a:r>
            <a:r>
              <a:rPr lang="fr-FR" sz="2000" b="0" i="0" dirty="0" smtClean="0">
                <a:solidFill>
                  <a:srgbClr val="000000"/>
                </a:solidFill>
                <a:latin typeface="Perpetua" pitchFamily="18" charset="0"/>
                <a:sym typeface="Symbol"/>
              </a:rPr>
              <a:t>La résistance R et l’inductance L pour chaque fil de ligne de longueur 50 km</a:t>
            </a:r>
            <a:r>
              <a:rPr lang="fr-FR" sz="2000" b="0" i="0" dirty="0" smtClean="0">
                <a:solidFill>
                  <a:srgbClr val="000000"/>
                </a:solidFill>
                <a:latin typeface="Perpetua" pitchFamily="18" charset="0"/>
                <a:sym typeface="Symbol"/>
              </a:rPr>
              <a:t>. </a:t>
            </a:r>
          </a:p>
          <a:p>
            <a:pPr algn="l"/>
            <a:r>
              <a:rPr lang="fr-FR" sz="2000" b="0" i="0" dirty="0" smtClean="0">
                <a:solidFill>
                  <a:srgbClr val="000000"/>
                </a:solidFill>
                <a:latin typeface="Perpetua" pitchFamily="18" charset="0"/>
                <a:sym typeface="Symbol"/>
              </a:rPr>
              <a:t>Les </a:t>
            </a:r>
            <a:r>
              <a:rPr lang="fr-FR" sz="2000" b="0" i="0" dirty="0" smtClean="0">
                <a:solidFill>
                  <a:srgbClr val="000000"/>
                </a:solidFill>
                <a:latin typeface="Perpetua" pitchFamily="18" charset="0"/>
                <a:sym typeface="Symbol"/>
              </a:rPr>
              <a:t>puissances active P</a:t>
            </a:r>
            <a:r>
              <a:rPr lang="fr-FR" sz="2000" b="0" i="0" baseline="-25000" dirty="0" smtClean="0">
                <a:solidFill>
                  <a:srgbClr val="000000"/>
                </a:solidFill>
                <a:latin typeface="Perpetua" pitchFamily="18" charset="0"/>
                <a:sym typeface="Symbol"/>
              </a:rPr>
              <a:t>2  </a:t>
            </a:r>
            <a:r>
              <a:rPr lang="fr-FR" sz="2000" b="0" i="0" dirty="0" smtClean="0">
                <a:solidFill>
                  <a:srgbClr val="000000"/>
                </a:solidFill>
                <a:latin typeface="Perpetua" pitchFamily="18" charset="0"/>
                <a:sym typeface="Symbol"/>
              </a:rPr>
              <a:t>et réactive Q</a:t>
            </a:r>
            <a:r>
              <a:rPr lang="fr-FR" sz="2000" b="0" i="0" baseline="-25000" dirty="0" smtClean="0">
                <a:solidFill>
                  <a:srgbClr val="000000"/>
                </a:solidFill>
                <a:latin typeface="Perpetua" pitchFamily="18" charset="0"/>
                <a:sym typeface="Symbol"/>
              </a:rPr>
              <a:t>2</a:t>
            </a:r>
            <a:r>
              <a:rPr lang="fr-FR" sz="2000" b="0" i="0" dirty="0" smtClean="0">
                <a:solidFill>
                  <a:srgbClr val="000000"/>
                </a:solidFill>
                <a:latin typeface="Perpetua" pitchFamily="18" charset="0"/>
                <a:sym typeface="Symbol"/>
              </a:rPr>
              <a:t> consommée par la ligne.</a:t>
            </a:r>
            <a:endParaRPr lang="fr-FR" dirty="0"/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61874" y="5072074"/>
            <a:ext cx="10644262" cy="163121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i="0" dirty="0" smtClean="0">
                <a:solidFill>
                  <a:schemeClr val="tx1"/>
                </a:solidFill>
                <a:latin typeface="Perpetua" pitchFamily="18" charset="0"/>
                <a:sym typeface="Symbol"/>
              </a:rPr>
              <a:t>4</a:t>
            </a:r>
            <a:r>
              <a:rPr lang="fr-FR" sz="2000" i="0" dirty="0" smtClean="0">
                <a:solidFill>
                  <a:schemeClr val="tx1"/>
                </a:solidFill>
                <a:latin typeface="Perpetua" pitchFamily="18" charset="0"/>
                <a:sym typeface="Symbol"/>
              </a:rPr>
              <a:t>.</a:t>
            </a:r>
            <a:r>
              <a:rPr lang="fr-FR" sz="2000" b="0" i="0" dirty="0" smtClean="0">
                <a:solidFill>
                  <a:schemeClr val="tx1"/>
                </a:solidFill>
                <a:latin typeface="Perpetua" pitchFamily="18" charset="0"/>
                <a:sym typeface="Symbol"/>
              </a:rPr>
              <a:t> </a:t>
            </a:r>
            <a:r>
              <a:rPr lang="fr-FR" sz="2000" b="0" i="0" dirty="0" smtClean="0">
                <a:solidFill>
                  <a:schemeClr val="tx1"/>
                </a:solidFill>
                <a:latin typeface="Perpetua" pitchFamily="18" charset="0"/>
                <a:sym typeface="Symbol"/>
              </a:rPr>
              <a:t>Déduisez-en la valeur efficace de la tension entre phases U</a:t>
            </a:r>
            <a:r>
              <a:rPr lang="fr-FR" sz="2000" b="0" i="0" baseline="-25000" dirty="0" smtClean="0">
                <a:solidFill>
                  <a:schemeClr val="tx1"/>
                </a:solidFill>
                <a:latin typeface="Perpetua" pitchFamily="18" charset="0"/>
                <a:sym typeface="Symbol"/>
              </a:rPr>
              <a:t>D</a:t>
            </a:r>
            <a:r>
              <a:rPr lang="fr-FR" sz="2000" b="0" i="0" dirty="0" smtClean="0">
                <a:solidFill>
                  <a:schemeClr val="tx1"/>
                </a:solidFill>
                <a:latin typeface="Perpetua" pitchFamily="18" charset="0"/>
                <a:sym typeface="Symbol"/>
              </a:rPr>
              <a:t> au départ de la ligne ainsi que la chute de tension relative ΔU/U</a:t>
            </a:r>
            <a:r>
              <a:rPr lang="fr-FR" sz="2000" b="0" i="0" baseline="-25000" dirty="0" smtClean="0">
                <a:solidFill>
                  <a:schemeClr val="tx1"/>
                </a:solidFill>
                <a:latin typeface="Perpetua" pitchFamily="18" charset="0"/>
                <a:sym typeface="Symbol"/>
              </a:rPr>
              <a:t>D</a:t>
            </a:r>
            <a:r>
              <a:rPr lang="fr-FR" sz="2000" b="0" i="0" dirty="0" smtClean="0">
                <a:solidFill>
                  <a:schemeClr val="tx1"/>
                </a:solidFill>
                <a:latin typeface="Perpetua" pitchFamily="18" charset="0"/>
                <a:sym typeface="Symbol"/>
              </a:rPr>
              <a:t> .</a:t>
            </a:r>
          </a:p>
          <a:p>
            <a:pPr algn="just"/>
            <a:r>
              <a:rPr lang="fr-FR" sz="2000" b="0" i="0" dirty="0" smtClean="0">
                <a:solidFill>
                  <a:schemeClr val="tx1"/>
                </a:solidFill>
                <a:latin typeface="Perpetua" pitchFamily="18" charset="0"/>
                <a:sym typeface="Symbol"/>
              </a:rPr>
              <a:t> - La chute de tension relative ΔU/U</a:t>
            </a:r>
            <a:r>
              <a:rPr lang="fr-FR" sz="2000" b="0" i="0" baseline="-25000" dirty="0" smtClean="0">
                <a:solidFill>
                  <a:schemeClr val="tx1"/>
                </a:solidFill>
                <a:latin typeface="Perpetua" pitchFamily="18" charset="0"/>
                <a:sym typeface="Symbol"/>
              </a:rPr>
              <a:t>D</a:t>
            </a:r>
            <a:r>
              <a:rPr lang="fr-FR" sz="2000" b="0" i="0" dirty="0" smtClean="0">
                <a:solidFill>
                  <a:schemeClr val="tx1"/>
                </a:solidFill>
                <a:latin typeface="Perpetua" pitchFamily="18" charset="0"/>
                <a:sym typeface="Symbol"/>
              </a:rPr>
              <a:t>, admissible sur le réseau moyenne tension (MT) est de 7.5 %.</a:t>
            </a:r>
          </a:p>
          <a:p>
            <a:pPr algn="just"/>
            <a:r>
              <a:rPr lang="fr-FR" sz="2000" i="0" dirty="0" smtClean="0">
                <a:solidFill>
                  <a:schemeClr val="tx1"/>
                </a:solidFill>
                <a:latin typeface="Perpetua" pitchFamily="18" charset="0"/>
                <a:sym typeface="Symbol"/>
              </a:rPr>
              <a:t>5</a:t>
            </a:r>
            <a:r>
              <a:rPr lang="fr-FR" sz="2000" i="0" dirty="0" smtClean="0">
                <a:solidFill>
                  <a:schemeClr val="tx1"/>
                </a:solidFill>
                <a:latin typeface="Perpetua" pitchFamily="18" charset="0"/>
                <a:sym typeface="Symbol"/>
              </a:rPr>
              <a:t>. </a:t>
            </a:r>
            <a:r>
              <a:rPr lang="fr-FR" sz="2000" b="0" i="0" dirty="0" smtClean="0">
                <a:solidFill>
                  <a:schemeClr val="tx1"/>
                </a:solidFill>
                <a:latin typeface="Perpetua" pitchFamily="18" charset="0"/>
                <a:sym typeface="Symbol"/>
              </a:rPr>
              <a:t>Cette contrainte est-elle respectée ? </a:t>
            </a:r>
            <a:endParaRPr lang="fr-FR" sz="2000" b="0" i="0" baseline="-25000" dirty="0" smtClean="0">
              <a:solidFill>
                <a:schemeClr val="tx1"/>
              </a:solidFill>
              <a:latin typeface="Perpetua" pitchFamily="18" charset="0"/>
              <a:sym typeface="Symbo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15"/>
          <p:cNvSpPr txBox="1">
            <a:spLocks noChangeArrowheads="1"/>
          </p:cNvSpPr>
          <p:nvPr/>
        </p:nvSpPr>
        <p:spPr bwMode="gray">
          <a:xfrm>
            <a:off x="130175" y="142852"/>
            <a:ext cx="10718800" cy="577850"/>
          </a:xfrm>
          <a:prstGeom prst="roundRect">
            <a:avLst/>
          </a:prstGeom>
          <a:gradFill flip="none" rotWithShape="1">
            <a:gsLst>
              <a:gs pos="3800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  <a:tileRect r="-100000" b="-100000"/>
          </a:gradFill>
          <a:ln w="9525">
            <a:solidFill>
              <a:srgbClr val="DDEDED"/>
            </a:solidFill>
            <a:miter lim="800000"/>
            <a:headEnd/>
            <a:tailEnd/>
          </a:ln>
          <a:effectLst>
            <a:outerShdw dist="28398" dir="1593903" algn="ctr" rotWithShape="0">
              <a:schemeClr val="bg1">
                <a:alpha val="50000"/>
              </a:scheme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fr-FR" sz="2000" i="0" kern="0" dirty="0" smtClean="0">
                <a:solidFill>
                  <a:srgbClr val="0000CC"/>
                </a:solidFill>
                <a:ea typeface="+mj-ea"/>
                <a:cs typeface="Times New Roman" pitchFamily="18" charset="0"/>
              </a:rPr>
              <a:t>Exercice 1 :</a:t>
            </a:r>
            <a:endParaRPr lang="fr-FR" sz="2000" i="0" kern="0" dirty="0">
              <a:solidFill>
                <a:srgbClr val="0000CC"/>
              </a:solidFill>
              <a:ea typeface="+mj-ea"/>
              <a:cs typeface="Times New Roman" pitchFamily="18" charset="0"/>
            </a:endParaRPr>
          </a:p>
        </p:txBody>
      </p:sp>
      <p:sp>
        <p:nvSpPr>
          <p:cNvPr id="23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10348946" y="6500813"/>
            <a:ext cx="711200" cy="365125"/>
          </a:xfrm>
        </p:spPr>
        <p:txBody>
          <a:bodyPr/>
          <a:lstStyle/>
          <a:p>
            <a:pPr>
              <a:defRPr/>
            </a:pPr>
            <a:fld id="{06531AC7-FF39-48E6-A885-31AD4CBEDBC9}" type="slidenum">
              <a:rPr lang="en-US" b="1" smtClean="0"/>
              <a:pPr>
                <a:defRPr/>
              </a:pPr>
              <a:t>2</a:t>
            </a:fld>
            <a:endParaRPr lang="en-US" b="1" dirty="0"/>
          </a:p>
        </p:txBody>
      </p:sp>
      <p:sp>
        <p:nvSpPr>
          <p:cNvPr id="24" name="Espace réservé de la date 34"/>
          <p:cNvSpPr>
            <a:spLocks noGrp="1"/>
          </p:cNvSpPr>
          <p:nvPr>
            <p:ph type="dt" sz="quarter" idx="10"/>
          </p:nvPr>
        </p:nvSpPr>
        <p:spPr>
          <a:xfrm>
            <a:off x="-80963" y="6630988"/>
            <a:ext cx="1570038" cy="369887"/>
          </a:xfrm>
        </p:spPr>
        <p:txBody>
          <a:bodyPr/>
          <a:lstStyle/>
          <a:p>
            <a:pPr>
              <a:defRPr/>
            </a:pPr>
            <a:fld id="{7780E3C7-173D-4661-8440-4734D7A9CAA1}" type="datetime8">
              <a:rPr lang="fr-FR" sz="1200" b="1" smtClean="0"/>
              <a:pPr>
                <a:defRPr/>
              </a:pPr>
              <a:t>05/05/2026 08:39</a:t>
            </a:fld>
            <a:endParaRPr lang="en-US" sz="1200" b="1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04788" y="785794"/>
            <a:ext cx="10644187" cy="57861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</a:pPr>
            <a:r>
              <a:rPr lang="fr-FR" sz="2000" b="0" i="0" dirty="0" smtClean="0">
                <a:solidFill>
                  <a:schemeClr val="tx1"/>
                </a:solidFill>
                <a:latin typeface="Perpetua" pitchFamily="18" charset="0"/>
              </a:rPr>
              <a:t>Une ligne monophasée fournit à une usine courant alternatif de fréquence f= 50 Hz, d’intensité I=1kA, sous une tension U=45kV. Le facteur de puissance de l’usine est k = 0,8 (charge inductive).  50Hz. Le réseau est utilisé pour alimenter une installation électrique comprenant :</a:t>
            </a:r>
          </a:p>
          <a:p>
            <a:pPr marL="457200" indent="-457200" algn="just">
              <a:spcBef>
                <a:spcPts val="0"/>
              </a:spcBef>
              <a:buAutoNum type="arabicPeriod"/>
            </a:pPr>
            <a:r>
              <a:rPr lang="fr-FR" sz="2000" b="0" i="0" dirty="0" smtClean="0">
                <a:solidFill>
                  <a:schemeClr val="tx1"/>
                </a:solidFill>
                <a:latin typeface="Perpetua" pitchFamily="18" charset="0"/>
              </a:rPr>
              <a:t>Le modèle équivalent simplifié de cette ligne est représenté par le schéma ci contre avec R= 8</a:t>
            </a:r>
            <a:r>
              <a:rPr lang="fr-FR" sz="2000" b="0" i="0" dirty="0" smtClean="0">
                <a:solidFill>
                  <a:schemeClr val="tx1"/>
                </a:solidFill>
                <a:latin typeface="Perpetua" pitchFamily="18" charset="0"/>
                <a:sym typeface="Symbol"/>
              </a:rPr>
              <a:t>.</a:t>
            </a:r>
          </a:p>
          <a:p>
            <a:pPr marL="457200" indent="-457200" algn="just">
              <a:spcBef>
                <a:spcPts val="0"/>
              </a:spcBef>
            </a:pPr>
            <a:endParaRPr lang="fr-FR" sz="2000" b="0" i="0" dirty="0">
              <a:solidFill>
                <a:schemeClr val="tx1"/>
              </a:solidFill>
              <a:latin typeface="Perpetua" pitchFamily="18" charset="0"/>
              <a:sym typeface="Symbol"/>
            </a:endParaRPr>
          </a:p>
          <a:p>
            <a:pPr marL="457200" indent="-457200" algn="just">
              <a:spcBef>
                <a:spcPts val="0"/>
              </a:spcBef>
            </a:pPr>
            <a:endParaRPr lang="fr-FR" sz="2000" b="0" i="0" dirty="0" smtClean="0">
              <a:solidFill>
                <a:schemeClr val="tx1"/>
              </a:solidFill>
              <a:latin typeface="Perpetua" pitchFamily="18" charset="0"/>
              <a:sym typeface="Symbol"/>
            </a:endParaRPr>
          </a:p>
          <a:p>
            <a:pPr marL="457200" indent="-457200" algn="just">
              <a:spcBef>
                <a:spcPts val="0"/>
              </a:spcBef>
            </a:pPr>
            <a:endParaRPr lang="fr-FR" sz="2000" b="0" i="0" dirty="0">
              <a:solidFill>
                <a:schemeClr val="tx1"/>
              </a:solidFill>
              <a:latin typeface="Perpetua" pitchFamily="18" charset="0"/>
              <a:sym typeface="Symbol"/>
            </a:endParaRPr>
          </a:p>
          <a:p>
            <a:pPr marL="457200" indent="-457200" algn="just">
              <a:spcBef>
                <a:spcPts val="0"/>
              </a:spcBef>
            </a:pPr>
            <a:endParaRPr lang="fr-FR" sz="2000" b="0" i="0" dirty="0" smtClean="0">
              <a:solidFill>
                <a:schemeClr val="tx1"/>
              </a:solidFill>
              <a:latin typeface="Perpetua" pitchFamily="18" charset="0"/>
              <a:sym typeface="Symbol"/>
            </a:endParaRPr>
          </a:p>
          <a:p>
            <a:pPr algn="just">
              <a:spcBef>
                <a:spcPts val="0"/>
              </a:spcBef>
            </a:pPr>
            <a:endParaRPr lang="fr-FR" sz="2000" b="0" i="0" dirty="0" smtClean="0">
              <a:solidFill>
                <a:schemeClr val="tx1"/>
              </a:solidFill>
              <a:latin typeface="Perpetua" pitchFamily="18" charset="0"/>
              <a:sym typeface="Symbol"/>
            </a:endParaRPr>
          </a:p>
          <a:p>
            <a:pPr algn="just">
              <a:spcBef>
                <a:spcPts val="0"/>
              </a:spcBef>
            </a:pPr>
            <a:endParaRPr lang="fr-FR" sz="2000" b="0" i="0" dirty="0" smtClean="0">
              <a:solidFill>
                <a:schemeClr val="tx1"/>
              </a:solidFill>
              <a:latin typeface="Perpetua" pitchFamily="18" charset="0"/>
              <a:sym typeface="Symbol"/>
            </a:endParaRPr>
          </a:p>
          <a:p>
            <a:pPr algn="just">
              <a:spcBef>
                <a:spcPts val="0"/>
              </a:spcBef>
            </a:pPr>
            <a:endParaRPr lang="fr-FR" sz="2000" b="0" i="0" dirty="0" smtClean="0">
              <a:solidFill>
                <a:schemeClr val="tx1"/>
              </a:solidFill>
              <a:latin typeface="Perpetua" pitchFamily="18" charset="0"/>
              <a:sym typeface="Symbol"/>
            </a:endParaRPr>
          </a:p>
          <a:p>
            <a:pPr algn="just">
              <a:spcBef>
                <a:spcPts val="0"/>
              </a:spcBef>
            </a:pPr>
            <a:endParaRPr lang="fr-FR" sz="2000" b="0" i="0" dirty="0">
              <a:solidFill>
                <a:schemeClr val="tx1"/>
              </a:solidFill>
              <a:latin typeface="Perpetua" pitchFamily="18" charset="0"/>
              <a:sym typeface="Symbol"/>
            </a:endParaRPr>
          </a:p>
          <a:p>
            <a:pPr algn="just">
              <a:spcBef>
                <a:spcPts val="0"/>
              </a:spcBef>
            </a:pPr>
            <a:endParaRPr lang="fr-FR" sz="2000" b="0" i="0" dirty="0">
              <a:solidFill>
                <a:schemeClr val="tx1"/>
              </a:solidFill>
              <a:latin typeface="Perpetua" pitchFamily="18" charset="0"/>
              <a:sym typeface="Symbol"/>
            </a:endParaRPr>
          </a:p>
          <a:p>
            <a:pPr algn="just">
              <a:spcBef>
                <a:spcPts val="0"/>
              </a:spcBef>
            </a:pPr>
            <a:r>
              <a:rPr lang="fr-FR" sz="2000" b="0" i="0" dirty="0">
                <a:solidFill>
                  <a:schemeClr val="tx1"/>
                </a:solidFill>
                <a:latin typeface="Perpetua" pitchFamily="18" charset="0"/>
              </a:rPr>
              <a:t>	1</a:t>
            </a:r>
            <a:r>
              <a:rPr lang="fr-FR" sz="2000" b="0" i="0" dirty="0" smtClean="0">
                <a:solidFill>
                  <a:schemeClr val="tx1"/>
                </a:solidFill>
                <a:latin typeface="Perpetua" pitchFamily="18" charset="0"/>
              </a:rPr>
              <a:t>- Calculer les pertes par effet Joule dans la ligne.</a:t>
            </a:r>
            <a:r>
              <a:rPr lang="fr-FR" sz="2000" b="0" i="0" dirty="0" smtClean="0">
                <a:solidFill>
                  <a:schemeClr val="tx1"/>
                </a:solidFill>
                <a:latin typeface="Perpetua" pitchFamily="18" charset="0"/>
                <a:sym typeface="Symbol"/>
              </a:rPr>
              <a:t> </a:t>
            </a:r>
          </a:p>
          <a:p>
            <a:r>
              <a:rPr lang="fr-FR" sz="2000" b="0" i="0" dirty="0">
                <a:solidFill>
                  <a:schemeClr val="tx1"/>
                </a:solidFill>
                <a:latin typeface="Perpetua" pitchFamily="18" charset="0"/>
                <a:sym typeface="Symbol"/>
              </a:rPr>
              <a:t>	</a:t>
            </a:r>
            <a:r>
              <a:rPr lang="fr-FR" sz="2000" b="0" i="0" dirty="0" smtClean="0">
                <a:solidFill>
                  <a:schemeClr val="tx1"/>
                </a:solidFill>
                <a:latin typeface="Perpetua" pitchFamily="18" charset="0"/>
                <a:sym typeface="Symbol"/>
              </a:rPr>
              <a:t>2- </a:t>
            </a:r>
            <a:r>
              <a:rPr lang="fr-FR" sz="2000" b="0" i="0" dirty="0" smtClean="0">
                <a:solidFill>
                  <a:schemeClr val="tx1"/>
                </a:solidFill>
                <a:latin typeface="Perpetua" pitchFamily="18" charset="0"/>
              </a:rPr>
              <a:t>Calculer </a:t>
            </a:r>
            <a:r>
              <a:rPr lang="fr-FR" sz="2000" b="0" i="0" dirty="0">
                <a:solidFill>
                  <a:schemeClr val="tx1"/>
                </a:solidFill>
                <a:latin typeface="Perpetua" pitchFamily="18" charset="0"/>
              </a:rPr>
              <a:t>la puissance active P, la puissance réactive Q et la puissance apparente S au départ de la ligne. </a:t>
            </a:r>
          </a:p>
          <a:p>
            <a:pPr algn="just"/>
            <a:r>
              <a:rPr lang="fr-FR" sz="2000" b="0" i="0" dirty="0" smtClean="0">
                <a:solidFill>
                  <a:schemeClr val="tx1"/>
                </a:solidFill>
                <a:latin typeface="Perpetua" pitchFamily="18" charset="0"/>
              </a:rPr>
              <a:t>                3- </a:t>
            </a:r>
            <a:r>
              <a:rPr lang="fr-FR" sz="2000" b="0" i="0" dirty="0">
                <a:solidFill>
                  <a:schemeClr val="tx1"/>
                </a:solidFill>
                <a:latin typeface="Perpetua" pitchFamily="18" charset="0"/>
              </a:rPr>
              <a:t>Calculer la tension U</a:t>
            </a:r>
            <a:r>
              <a:rPr lang="fr-FR" sz="1600" b="0" i="0" dirty="0">
                <a:solidFill>
                  <a:schemeClr val="tx1"/>
                </a:solidFill>
                <a:latin typeface="Perpetua" pitchFamily="18" charset="0"/>
              </a:rPr>
              <a:t>0</a:t>
            </a:r>
            <a:r>
              <a:rPr lang="fr-FR" sz="2000" b="0" i="0" dirty="0">
                <a:solidFill>
                  <a:schemeClr val="tx1"/>
                </a:solidFill>
                <a:latin typeface="Perpetua" pitchFamily="18" charset="0"/>
              </a:rPr>
              <a:t> et le facteur de </a:t>
            </a:r>
            <a:r>
              <a:rPr lang="fr-FR" sz="2000" b="0" i="0" dirty="0" smtClean="0">
                <a:solidFill>
                  <a:schemeClr val="tx1"/>
                </a:solidFill>
                <a:latin typeface="Perpetua" pitchFamily="18" charset="0"/>
              </a:rPr>
              <a:t>puissance </a:t>
            </a:r>
            <a:r>
              <a:rPr lang="fr-FR" sz="2000" b="0" i="0" dirty="0">
                <a:solidFill>
                  <a:schemeClr val="tx1"/>
                </a:solidFill>
                <a:latin typeface="Perpetua" pitchFamily="18" charset="0"/>
              </a:rPr>
              <a:t>k</a:t>
            </a:r>
            <a:r>
              <a:rPr lang="fr-FR" sz="1600" b="0" i="0" dirty="0">
                <a:solidFill>
                  <a:schemeClr val="tx1"/>
                </a:solidFill>
                <a:latin typeface="Perpetua" pitchFamily="18" charset="0"/>
              </a:rPr>
              <a:t>0</a:t>
            </a:r>
            <a:r>
              <a:rPr lang="fr-FR" sz="2000" b="0" i="0" dirty="0">
                <a:solidFill>
                  <a:schemeClr val="tx1"/>
                </a:solidFill>
                <a:latin typeface="Perpetua" pitchFamily="18" charset="0"/>
              </a:rPr>
              <a:t> au départ de la ligne. </a:t>
            </a:r>
            <a:r>
              <a:rPr lang="fr-FR" sz="2000" b="0" i="0" dirty="0" smtClean="0">
                <a:solidFill>
                  <a:schemeClr val="tx1"/>
                </a:solidFill>
                <a:latin typeface="Perpetua" pitchFamily="18" charset="0"/>
              </a:rPr>
              <a:t>acer</a:t>
            </a:r>
          </a:p>
          <a:p>
            <a:pPr algn="just"/>
            <a:r>
              <a:rPr lang="fr-FR" sz="2000" b="0" i="0" dirty="0" smtClean="0">
                <a:solidFill>
                  <a:schemeClr val="tx1"/>
                </a:solidFill>
                <a:latin typeface="Perpetua" pitchFamily="18" charset="0"/>
              </a:rPr>
              <a:t>                4-Tracer la tension </a:t>
            </a:r>
            <a:r>
              <a:rPr lang="fr-FR" sz="2000" b="0" i="0" smtClean="0">
                <a:solidFill>
                  <a:schemeClr val="tx1"/>
                </a:solidFill>
                <a:latin typeface="Perpetua" pitchFamily="18" charset="0"/>
              </a:rPr>
              <a:t>U et le </a:t>
            </a:r>
            <a:r>
              <a:rPr lang="fr-FR" sz="2000" b="0" i="0" dirty="0" smtClean="0">
                <a:solidFill>
                  <a:schemeClr val="tx1"/>
                </a:solidFill>
                <a:latin typeface="Perpetua" pitchFamily="18" charset="0"/>
              </a:rPr>
              <a:t>courant I absorbé par l’usine.</a:t>
            </a:r>
            <a:endParaRPr lang="fr-FR" sz="2000" b="0" i="0" dirty="0">
              <a:solidFill>
                <a:schemeClr val="tx1"/>
              </a:solidFill>
              <a:latin typeface="Perpetua" pitchFamily="18" charset="0"/>
            </a:endParaRPr>
          </a:p>
        </p:txBody>
      </p:sp>
      <p:pic>
        <p:nvPicPr>
          <p:cNvPr id="168962" name="Picture 2"/>
          <p:cNvPicPr>
            <a:picLocks noChangeAspect="1" noChangeArrowheads="1"/>
          </p:cNvPicPr>
          <p:nvPr/>
        </p:nvPicPr>
        <p:blipFill>
          <a:blip r:embed="rId3" cstate="print"/>
          <a:srcRect l="39781" t="48083" r="37719" b="35000"/>
          <a:stretch>
            <a:fillRect/>
          </a:stretch>
        </p:blipFill>
        <p:spPr bwMode="auto">
          <a:xfrm>
            <a:off x="2633642" y="2571744"/>
            <a:ext cx="5286413" cy="2235712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15"/>
          <p:cNvSpPr txBox="1">
            <a:spLocks noChangeArrowheads="1"/>
          </p:cNvSpPr>
          <p:nvPr/>
        </p:nvSpPr>
        <p:spPr bwMode="gray">
          <a:xfrm>
            <a:off x="130175" y="142852"/>
            <a:ext cx="10718800" cy="577850"/>
          </a:xfrm>
          <a:prstGeom prst="roundRect">
            <a:avLst/>
          </a:prstGeom>
          <a:gradFill flip="none" rotWithShape="1">
            <a:gsLst>
              <a:gs pos="3800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  <a:tileRect r="-100000" b="-100000"/>
          </a:gradFill>
          <a:ln w="9525">
            <a:solidFill>
              <a:srgbClr val="DDEDED"/>
            </a:solidFill>
            <a:miter lim="800000"/>
            <a:headEnd/>
            <a:tailEnd/>
          </a:ln>
          <a:effectLst>
            <a:outerShdw dist="28398" dir="1593903" algn="ctr" rotWithShape="0">
              <a:schemeClr val="bg1">
                <a:alpha val="50000"/>
              </a:scheme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fr-FR" sz="2000" i="0" kern="0" dirty="0" smtClean="0">
                <a:solidFill>
                  <a:srgbClr val="0000CC"/>
                </a:solidFill>
                <a:ea typeface="+mj-ea"/>
                <a:cs typeface="Times New Roman" pitchFamily="18" charset="0"/>
              </a:rPr>
              <a:t>Exercice 1 :</a:t>
            </a:r>
            <a:endParaRPr lang="fr-FR" sz="2000" i="0" kern="0" dirty="0">
              <a:solidFill>
                <a:srgbClr val="0000CC"/>
              </a:solidFill>
              <a:ea typeface="+mj-ea"/>
              <a:cs typeface="Times New Roman" pitchFamily="18" charset="0"/>
            </a:endParaRPr>
          </a:p>
        </p:txBody>
      </p:sp>
      <p:sp>
        <p:nvSpPr>
          <p:cNvPr id="23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10348946" y="6500813"/>
            <a:ext cx="711200" cy="365125"/>
          </a:xfrm>
        </p:spPr>
        <p:txBody>
          <a:bodyPr/>
          <a:lstStyle/>
          <a:p>
            <a:pPr>
              <a:defRPr/>
            </a:pPr>
            <a:fld id="{06531AC7-FF39-48E6-A885-31AD4CBEDBC9}" type="slidenum">
              <a:rPr lang="en-US" b="1" smtClean="0"/>
              <a:pPr>
                <a:defRPr/>
              </a:pPr>
              <a:t>3</a:t>
            </a:fld>
            <a:endParaRPr lang="en-US" b="1" dirty="0"/>
          </a:p>
        </p:txBody>
      </p:sp>
      <p:sp>
        <p:nvSpPr>
          <p:cNvPr id="24" name="Espace réservé de la date 34"/>
          <p:cNvSpPr>
            <a:spLocks noGrp="1"/>
          </p:cNvSpPr>
          <p:nvPr>
            <p:ph type="dt" sz="quarter" idx="10"/>
          </p:nvPr>
        </p:nvSpPr>
        <p:spPr>
          <a:xfrm>
            <a:off x="-80963" y="6630988"/>
            <a:ext cx="1570038" cy="369887"/>
          </a:xfrm>
        </p:spPr>
        <p:txBody>
          <a:bodyPr/>
          <a:lstStyle/>
          <a:p>
            <a:pPr>
              <a:defRPr/>
            </a:pPr>
            <a:fld id="{7780E3C7-173D-4661-8440-4734D7A9CAA1}" type="datetime8">
              <a:rPr lang="fr-FR" sz="1200" b="1" smtClean="0"/>
              <a:pPr>
                <a:defRPr/>
              </a:pPr>
              <a:t>05/05/2026 08:39</a:t>
            </a:fld>
            <a:endParaRPr lang="en-US" sz="1200" b="1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04788" y="1142984"/>
            <a:ext cx="10644187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2000" b="0" i="0" dirty="0" smtClean="0">
                <a:solidFill>
                  <a:schemeClr val="tx1"/>
                </a:solidFill>
                <a:latin typeface="Perpetua" pitchFamily="18" charset="0"/>
              </a:rPr>
              <a:t>2. Le modèle équivalent réel de cette ligne est représenté par le schéma de la figure ci-contre avec R = 8</a:t>
            </a:r>
            <a:r>
              <a:rPr lang="fr-FR" sz="2000" b="0" i="0" dirty="0" smtClean="0">
                <a:solidFill>
                  <a:schemeClr val="tx1"/>
                </a:solidFill>
                <a:latin typeface="Perpetua" pitchFamily="18" charset="0"/>
                <a:sym typeface="Symbol"/>
              </a:rPr>
              <a:t></a:t>
            </a:r>
            <a:r>
              <a:rPr lang="fr-FR" sz="2000" b="0" i="0" dirty="0" smtClean="0">
                <a:solidFill>
                  <a:schemeClr val="tx1"/>
                </a:solidFill>
                <a:latin typeface="Perpetua" pitchFamily="18" charset="0"/>
              </a:rPr>
              <a:t>, L</a:t>
            </a:r>
            <a:r>
              <a:rPr lang="el-GR" sz="2000" b="0" i="0" dirty="0" smtClean="0">
                <a:solidFill>
                  <a:schemeClr val="tx1"/>
                </a:solidFill>
                <a:latin typeface="Times New Roman"/>
                <a:cs typeface="Times New Roman"/>
              </a:rPr>
              <a:t>ω</a:t>
            </a:r>
            <a:r>
              <a:rPr lang="fr-FR" sz="2000" b="0" i="0" dirty="0" smtClean="0">
                <a:solidFill>
                  <a:schemeClr val="tx1"/>
                </a:solidFill>
                <a:latin typeface="Perpetua" pitchFamily="18" charset="0"/>
              </a:rPr>
              <a:t>=3,2 </a:t>
            </a:r>
            <a:r>
              <a:rPr lang="fr-FR" sz="2000" b="0" i="0" dirty="0" smtClean="0">
                <a:solidFill>
                  <a:schemeClr val="tx1"/>
                </a:solidFill>
                <a:latin typeface="Perpetua" pitchFamily="18" charset="0"/>
                <a:sym typeface="Symbol"/>
              </a:rPr>
              <a:t> </a:t>
            </a:r>
            <a:r>
              <a:rPr lang="fr-FR" sz="2000" b="0" i="0" dirty="0" smtClean="0">
                <a:solidFill>
                  <a:schemeClr val="tx1"/>
                </a:solidFill>
                <a:latin typeface="Perpetua" pitchFamily="18" charset="0"/>
              </a:rPr>
              <a:t> et C=3μF. 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76188" y="3929066"/>
            <a:ext cx="10644187" cy="224676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fr-FR" sz="2000" b="0" i="0" dirty="0" smtClean="0">
                <a:solidFill>
                  <a:schemeClr val="tx1"/>
                </a:solidFill>
                <a:latin typeface="Perpetua" pitchFamily="18" charset="0"/>
              </a:rPr>
              <a:t> </a:t>
            </a:r>
            <a:endParaRPr lang="fr-FR" sz="2000" dirty="0"/>
          </a:p>
          <a:p>
            <a:pPr algn="just">
              <a:spcBef>
                <a:spcPts val="0"/>
              </a:spcBef>
            </a:pPr>
            <a:r>
              <a:rPr lang="fr-FR" sz="2000" b="0" i="0" dirty="0">
                <a:solidFill>
                  <a:schemeClr val="tx1"/>
                </a:solidFill>
                <a:latin typeface="Perpetua" pitchFamily="18" charset="0"/>
              </a:rPr>
              <a:t>a. Calculer la puissance réactive Q</a:t>
            </a:r>
            <a:r>
              <a:rPr lang="fr-FR" sz="1200" b="0" i="0" dirty="0">
                <a:solidFill>
                  <a:schemeClr val="tx1"/>
                </a:solidFill>
                <a:latin typeface="Perpetua" pitchFamily="18" charset="0"/>
              </a:rPr>
              <a:t>C</a:t>
            </a:r>
            <a:r>
              <a:rPr lang="fr-FR" sz="2000" b="0" i="0" dirty="0">
                <a:solidFill>
                  <a:schemeClr val="tx1"/>
                </a:solidFill>
                <a:latin typeface="Perpetua" pitchFamily="18" charset="0"/>
              </a:rPr>
              <a:t> absorbée par le condensateur. </a:t>
            </a:r>
          </a:p>
          <a:p>
            <a:pPr algn="just">
              <a:spcBef>
                <a:spcPts val="0"/>
              </a:spcBef>
            </a:pPr>
            <a:r>
              <a:rPr lang="fr-FR" sz="2000" b="0" i="0" dirty="0">
                <a:solidFill>
                  <a:schemeClr val="tx1"/>
                </a:solidFill>
                <a:latin typeface="Perpetua" pitchFamily="18" charset="0"/>
              </a:rPr>
              <a:t>b. Calculer la nouvelle puissance apparente relative au groupement « usine + condensateur ». En déduire le courant de ligne I'. </a:t>
            </a:r>
          </a:p>
          <a:p>
            <a:pPr algn="just">
              <a:spcBef>
                <a:spcPts val="0"/>
              </a:spcBef>
            </a:pPr>
            <a:r>
              <a:rPr lang="fr-FR" sz="2000" b="0" i="0" dirty="0">
                <a:solidFill>
                  <a:schemeClr val="tx1"/>
                </a:solidFill>
                <a:latin typeface="Perpetua" pitchFamily="18" charset="0"/>
              </a:rPr>
              <a:t>c. Calculer alors la puissance active P</a:t>
            </a:r>
            <a:r>
              <a:rPr lang="fr-FR" sz="1400" b="0" i="0" dirty="0">
                <a:solidFill>
                  <a:schemeClr val="tx1"/>
                </a:solidFill>
                <a:latin typeface="Perpetua" pitchFamily="18" charset="0"/>
              </a:rPr>
              <a:t>R</a:t>
            </a:r>
            <a:r>
              <a:rPr lang="fr-FR" sz="2000" b="0" i="0" dirty="0">
                <a:solidFill>
                  <a:schemeClr val="tx1"/>
                </a:solidFill>
                <a:latin typeface="Perpetua" pitchFamily="18" charset="0"/>
              </a:rPr>
              <a:t> consommée dans la résistance de ligne et la puissance réactive Q</a:t>
            </a:r>
            <a:r>
              <a:rPr lang="fr-FR" sz="1200" b="0" i="0" dirty="0">
                <a:solidFill>
                  <a:schemeClr val="tx1"/>
                </a:solidFill>
                <a:latin typeface="Perpetua" pitchFamily="18" charset="0"/>
              </a:rPr>
              <a:t>L</a:t>
            </a:r>
            <a:r>
              <a:rPr lang="fr-FR" sz="2000" b="0" i="0" dirty="0">
                <a:solidFill>
                  <a:schemeClr val="tx1"/>
                </a:solidFill>
                <a:latin typeface="Perpetua" pitchFamily="18" charset="0"/>
              </a:rPr>
              <a:t> consommée dans l'inductance de ligne. </a:t>
            </a:r>
          </a:p>
          <a:p>
            <a:pPr algn="just">
              <a:spcBef>
                <a:spcPts val="0"/>
              </a:spcBef>
            </a:pPr>
            <a:r>
              <a:rPr lang="fr-FR" sz="2000" b="0" i="0" dirty="0">
                <a:solidFill>
                  <a:schemeClr val="tx1"/>
                </a:solidFill>
                <a:latin typeface="Perpetua" pitchFamily="18" charset="0"/>
              </a:rPr>
              <a:t>d. En déduire la tension U'</a:t>
            </a:r>
            <a:r>
              <a:rPr lang="fr-FR" sz="1400" b="0" i="0" dirty="0">
                <a:solidFill>
                  <a:schemeClr val="tx1"/>
                </a:solidFill>
                <a:latin typeface="Perpetua" pitchFamily="18" charset="0"/>
              </a:rPr>
              <a:t>0 </a:t>
            </a:r>
            <a:r>
              <a:rPr lang="fr-FR" sz="2000" b="0" i="0" dirty="0">
                <a:solidFill>
                  <a:schemeClr val="tx1"/>
                </a:solidFill>
                <a:latin typeface="Perpetua" pitchFamily="18" charset="0"/>
              </a:rPr>
              <a:t>et le facteur de puissance k'</a:t>
            </a:r>
            <a:r>
              <a:rPr lang="fr-FR" sz="1600" b="0" i="0" dirty="0">
                <a:solidFill>
                  <a:schemeClr val="tx1"/>
                </a:solidFill>
                <a:latin typeface="Perpetua" pitchFamily="18" charset="0"/>
              </a:rPr>
              <a:t>0</a:t>
            </a:r>
            <a:r>
              <a:rPr lang="fr-FR" sz="2000" b="0" i="0" dirty="0">
                <a:solidFill>
                  <a:schemeClr val="tx1"/>
                </a:solidFill>
                <a:latin typeface="Perpetua" pitchFamily="18" charset="0"/>
              </a:rPr>
              <a:t> au départ de la ligne. </a:t>
            </a:r>
            <a:endParaRPr lang="fr-FR" sz="2000" b="0" i="0" dirty="0" smtClean="0">
              <a:solidFill>
                <a:schemeClr val="tx1"/>
              </a:solidFill>
              <a:latin typeface="Perpetua" pitchFamily="18" charset="0"/>
            </a:endParaRPr>
          </a:p>
        </p:txBody>
      </p:sp>
      <p:pic>
        <p:nvPicPr>
          <p:cNvPr id="169986" name="Picture 2"/>
          <p:cNvPicPr>
            <a:picLocks noChangeAspect="1" noChangeArrowheads="1"/>
          </p:cNvPicPr>
          <p:nvPr/>
        </p:nvPicPr>
        <p:blipFill>
          <a:blip r:embed="rId3" cstate="print"/>
          <a:srcRect l="40719" t="45833" r="37718" b="35833"/>
          <a:stretch>
            <a:fillRect/>
          </a:stretch>
        </p:blipFill>
        <p:spPr bwMode="auto">
          <a:xfrm>
            <a:off x="2919394" y="1643050"/>
            <a:ext cx="4714908" cy="2254956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15"/>
          <p:cNvSpPr txBox="1">
            <a:spLocks noChangeArrowheads="1"/>
          </p:cNvSpPr>
          <p:nvPr/>
        </p:nvSpPr>
        <p:spPr bwMode="gray">
          <a:xfrm>
            <a:off x="130175" y="714356"/>
            <a:ext cx="10718800" cy="577850"/>
          </a:xfrm>
          <a:prstGeom prst="roundRect">
            <a:avLst/>
          </a:prstGeom>
          <a:gradFill flip="none" rotWithShape="1">
            <a:gsLst>
              <a:gs pos="3800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  <a:tileRect r="-100000" b="-100000"/>
          </a:gradFill>
          <a:ln w="9525">
            <a:solidFill>
              <a:srgbClr val="DDEDED"/>
            </a:solidFill>
            <a:miter lim="800000"/>
            <a:headEnd/>
            <a:tailEnd/>
          </a:ln>
          <a:effectLst>
            <a:outerShdw dist="28398" dir="1593903" algn="ctr" rotWithShape="0">
              <a:schemeClr val="bg1">
                <a:alpha val="50000"/>
              </a:scheme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fr-FR" sz="2000" i="0" kern="0" dirty="0" smtClean="0">
                <a:solidFill>
                  <a:srgbClr val="0000CC"/>
                </a:solidFill>
                <a:ea typeface="+mj-ea"/>
                <a:cs typeface="Times New Roman" pitchFamily="18" charset="0"/>
              </a:rPr>
              <a:t>Exercice 1:</a:t>
            </a:r>
            <a:endParaRPr lang="fr-FR" sz="2000" i="0" kern="0" dirty="0">
              <a:solidFill>
                <a:srgbClr val="0000CC"/>
              </a:solidFill>
              <a:ea typeface="+mj-ea"/>
              <a:cs typeface="Times New Roman" pitchFamily="18" charset="0"/>
            </a:endParaRPr>
          </a:p>
        </p:txBody>
      </p:sp>
      <p:sp>
        <p:nvSpPr>
          <p:cNvPr id="23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10348946" y="6500813"/>
            <a:ext cx="711200" cy="365125"/>
          </a:xfrm>
        </p:spPr>
        <p:txBody>
          <a:bodyPr/>
          <a:lstStyle/>
          <a:p>
            <a:pPr>
              <a:defRPr/>
            </a:pPr>
            <a:fld id="{06531AC7-FF39-48E6-A885-31AD4CBEDBC9}" type="slidenum">
              <a:rPr lang="en-US" b="1" smtClean="0"/>
              <a:pPr>
                <a:defRPr/>
              </a:pPr>
              <a:t>4</a:t>
            </a:fld>
            <a:endParaRPr lang="en-US" b="1" dirty="0"/>
          </a:p>
        </p:txBody>
      </p:sp>
      <p:sp>
        <p:nvSpPr>
          <p:cNvPr id="24" name="Espace réservé de la date 34"/>
          <p:cNvSpPr>
            <a:spLocks noGrp="1"/>
          </p:cNvSpPr>
          <p:nvPr>
            <p:ph type="dt" sz="quarter" idx="10"/>
          </p:nvPr>
        </p:nvSpPr>
        <p:spPr>
          <a:xfrm>
            <a:off x="-80963" y="6630988"/>
            <a:ext cx="1570038" cy="369887"/>
          </a:xfrm>
        </p:spPr>
        <p:txBody>
          <a:bodyPr/>
          <a:lstStyle/>
          <a:p>
            <a:pPr>
              <a:defRPr/>
            </a:pPr>
            <a:fld id="{7780E3C7-173D-4661-8440-4734D7A9CAA1}" type="datetime8">
              <a:rPr lang="fr-FR" sz="1200" b="1" smtClean="0"/>
              <a:pPr>
                <a:defRPr/>
              </a:pPr>
              <a:t>05/05/2026 08:39</a:t>
            </a:fld>
            <a:endParaRPr lang="en-US" sz="12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15"/>
          <p:cNvSpPr txBox="1">
            <a:spLocks noChangeArrowheads="1"/>
          </p:cNvSpPr>
          <p:nvPr/>
        </p:nvSpPr>
        <p:spPr bwMode="gray">
          <a:xfrm>
            <a:off x="130175" y="779448"/>
            <a:ext cx="10718800" cy="577850"/>
          </a:xfrm>
          <a:prstGeom prst="roundRect">
            <a:avLst/>
          </a:prstGeom>
          <a:gradFill flip="none" rotWithShape="1">
            <a:gsLst>
              <a:gs pos="3800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  <a:tileRect r="-100000" b="-100000"/>
          </a:gradFill>
          <a:ln w="9525">
            <a:solidFill>
              <a:srgbClr val="DDEDED"/>
            </a:solidFill>
            <a:miter lim="800000"/>
            <a:headEnd/>
            <a:tailEnd/>
          </a:ln>
          <a:effectLst>
            <a:outerShdw dist="28398" dir="1593903" algn="ctr" rotWithShape="0">
              <a:schemeClr val="bg1">
                <a:alpha val="50000"/>
              </a:scheme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fr-FR" sz="2000" i="0" kern="0" dirty="0" smtClean="0">
                <a:solidFill>
                  <a:srgbClr val="0000CC"/>
                </a:solidFill>
                <a:ea typeface="+mj-ea"/>
                <a:cs typeface="Times New Roman" pitchFamily="18" charset="0"/>
              </a:rPr>
              <a:t>Exercice 2:</a:t>
            </a:r>
            <a:endParaRPr lang="fr-FR" sz="2000" i="0" kern="0" dirty="0">
              <a:solidFill>
                <a:srgbClr val="0000CC"/>
              </a:solidFill>
              <a:ea typeface="+mj-ea"/>
              <a:cs typeface="Times New Roman" pitchFamily="18" charset="0"/>
            </a:endParaRPr>
          </a:p>
        </p:txBody>
      </p:sp>
      <p:sp>
        <p:nvSpPr>
          <p:cNvPr id="23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10348946" y="6500813"/>
            <a:ext cx="711200" cy="365125"/>
          </a:xfrm>
        </p:spPr>
        <p:txBody>
          <a:bodyPr/>
          <a:lstStyle/>
          <a:p>
            <a:pPr>
              <a:defRPr/>
            </a:pPr>
            <a:fld id="{06531AC7-FF39-48E6-A885-31AD4CBEDBC9}" type="slidenum">
              <a:rPr lang="en-US" b="1" smtClean="0"/>
              <a:pPr>
                <a:defRPr/>
              </a:pPr>
              <a:t>5</a:t>
            </a:fld>
            <a:endParaRPr lang="en-US" b="1" dirty="0"/>
          </a:p>
        </p:txBody>
      </p:sp>
      <p:sp>
        <p:nvSpPr>
          <p:cNvPr id="24" name="Espace réservé de la date 34"/>
          <p:cNvSpPr>
            <a:spLocks noGrp="1"/>
          </p:cNvSpPr>
          <p:nvPr>
            <p:ph type="dt" sz="quarter" idx="10"/>
          </p:nvPr>
        </p:nvSpPr>
        <p:spPr>
          <a:xfrm>
            <a:off x="-80963" y="6630988"/>
            <a:ext cx="1570038" cy="369887"/>
          </a:xfrm>
        </p:spPr>
        <p:txBody>
          <a:bodyPr/>
          <a:lstStyle/>
          <a:p>
            <a:pPr>
              <a:defRPr/>
            </a:pPr>
            <a:fld id="{7780E3C7-173D-4661-8440-4734D7A9CAA1}" type="datetime8">
              <a:rPr lang="fr-FR" sz="1200" b="1" smtClean="0"/>
              <a:pPr>
                <a:defRPr/>
              </a:pPr>
              <a:t>05/05/2026 08:39</a:t>
            </a:fld>
            <a:endParaRPr lang="en-US" sz="1200" b="1" dirty="0"/>
          </a:p>
        </p:txBody>
      </p:sp>
      <p:pic>
        <p:nvPicPr>
          <p:cNvPr id="165890" name="Picture 2"/>
          <p:cNvPicPr>
            <a:picLocks noChangeAspect="1" noChangeArrowheads="1"/>
          </p:cNvPicPr>
          <p:nvPr/>
        </p:nvPicPr>
        <p:blipFill>
          <a:blip r:embed="rId3" cstate="print"/>
          <a:srcRect l="2281" t="30652" r="49437" b="39167"/>
          <a:stretch>
            <a:fillRect/>
          </a:stretch>
        </p:blipFill>
        <p:spPr bwMode="auto">
          <a:xfrm>
            <a:off x="133312" y="1643050"/>
            <a:ext cx="10767972" cy="3786214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15"/>
          <p:cNvSpPr txBox="1">
            <a:spLocks noChangeArrowheads="1"/>
          </p:cNvSpPr>
          <p:nvPr/>
        </p:nvSpPr>
        <p:spPr bwMode="gray">
          <a:xfrm>
            <a:off x="130175" y="71414"/>
            <a:ext cx="10718800" cy="577850"/>
          </a:xfrm>
          <a:prstGeom prst="roundRect">
            <a:avLst/>
          </a:prstGeom>
          <a:gradFill flip="none" rotWithShape="1">
            <a:gsLst>
              <a:gs pos="3800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  <a:tileRect r="-100000" b="-100000"/>
          </a:gradFill>
          <a:ln w="9525">
            <a:solidFill>
              <a:srgbClr val="DDEDED"/>
            </a:solidFill>
            <a:miter lim="800000"/>
            <a:headEnd/>
            <a:tailEnd/>
          </a:ln>
          <a:effectLst>
            <a:outerShdw dist="28398" dir="1593903" algn="ctr" rotWithShape="0">
              <a:schemeClr val="bg1">
                <a:alpha val="50000"/>
              </a:scheme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fr-FR" sz="2000" i="0" kern="0" dirty="0" smtClean="0">
                <a:solidFill>
                  <a:srgbClr val="0000CC"/>
                </a:solidFill>
                <a:ea typeface="+mj-ea"/>
                <a:cs typeface="Times New Roman" pitchFamily="18" charset="0"/>
              </a:rPr>
              <a:t>Solution Exercice 1:</a:t>
            </a:r>
            <a:endParaRPr lang="fr-FR" sz="2000" i="0" kern="0" dirty="0">
              <a:solidFill>
                <a:srgbClr val="0000CC"/>
              </a:solidFill>
              <a:ea typeface="+mj-ea"/>
              <a:cs typeface="Times New Roman" pitchFamily="18" charset="0"/>
            </a:endParaRPr>
          </a:p>
        </p:txBody>
      </p:sp>
      <p:sp>
        <p:nvSpPr>
          <p:cNvPr id="23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10348946" y="6500813"/>
            <a:ext cx="711200" cy="365125"/>
          </a:xfrm>
        </p:spPr>
        <p:txBody>
          <a:bodyPr/>
          <a:lstStyle/>
          <a:p>
            <a:pPr>
              <a:defRPr/>
            </a:pPr>
            <a:fld id="{06531AC7-FF39-48E6-A885-31AD4CBEDBC9}" type="slidenum">
              <a:rPr lang="en-US" b="1" smtClean="0"/>
              <a:pPr>
                <a:defRPr/>
              </a:pPr>
              <a:t>6</a:t>
            </a:fld>
            <a:endParaRPr lang="en-US" b="1" dirty="0"/>
          </a:p>
        </p:txBody>
      </p:sp>
      <p:sp>
        <p:nvSpPr>
          <p:cNvPr id="24" name="Espace réservé de la date 34"/>
          <p:cNvSpPr>
            <a:spLocks noGrp="1"/>
          </p:cNvSpPr>
          <p:nvPr>
            <p:ph type="dt" sz="quarter" idx="10"/>
          </p:nvPr>
        </p:nvSpPr>
        <p:spPr>
          <a:xfrm>
            <a:off x="-80963" y="6630988"/>
            <a:ext cx="1570038" cy="369887"/>
          </a:xfrm>
        </p:spPr>
        <p:txBody>
          <a:bodyPr/>
          <a:lstStyle/>
          <a:p>
            <a:pPr>
              <a:defRPr/>
            </a:pPr>
            <a:fld id="{7780E3C7-173D-4661-8440-4734D7A9CAA1}" type="datetime8">
              <a:rPr lang="fr-FR" sz="1200" b="1" smtClean="0"/>
              <a:pPr>
                <a:defRPr/>
              </a:pPr>
              <a:t>05/05/2026 08:39</a:t>
            </a:fld>
            <a:endParaRPr lang="en-US" sz="1200" b="1" dirty="0"/>
          </a:p>
        </p:txBody>
      </p:sp>
      <p:pic>
        <p:nvPicPr>
          <p:cNvPr id="166914" name="Picture 2"/>
          <p:cNvPicPr>
            <a:picLocks noChangeAspect="1" noChangeArrowheads="1"/>
          </p:cNvPicPr>
          <p:nvPr/>
        </p:nvPicPr>
        <p:blipFill>
          <a:blip r:embed="rId3" cstate="print"/>
          <a:srcRect t="17500" r="55531" b="17500"/>
          <a:stretch>
            <a:fillRect/>
          </a:stretch>
        </p:blipFill>
        <p:spPr bwMode="auto">
          <a:xfrm>
            <a:off x="1428760" y="857232"/>
            <a:ext cx="6777046" cy="5572164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15"/>
          <p:cNvSpPr txBox="1">
            <a:spLocks noChangeArrowheads="1"/>
          </p:cNvSpPr>
          <p:nvPr/>
        </p:nvSpPr>
        <p:spPr bwMode="gray">
          <a:xfrm>
            <a:off x="130175" y="71414"/>
            <a:ext cx="10718800" cy="577850"/>
          </a:xfrm>
          <a:prstGeom prst="roundRect">
            <a:avLst/>
          </a:prstGeom>
          <a:gradFill flip="none" rotWithShape="1">
            <a:gsLst>
              <a:gs pos="3800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  <a:tileRect r="-100000" b="-100000"/>
          </a:gradFill>
          <a:ln w="9525">
            <a:solidFill>
              <a:srgbClr val="DDEDED"/>
            </a:solidFill>
            <a:miter lim="800000"/>
            <a:headEnd/>
            <a:tailEnd/>
          </a:ln>
          <a:effectLst>
            <a:outerShdw dist="28398" dir="1593903" algn="ctr" rotWithShape="0">
              <a:schemeClr val="bg1">
                <a:alpha val="50000"/>
              </a:scheme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fr-FR" sz="2000" i="0" kern="0" dirty="0" smtClean="0">
                <a:solidFill>
                  <a:srgbClr val="0000CC"/>
                </a:solidFill>
                <a:ea typeface="+mj-ea"/>
                <a:cs typeface="Times New Roman" pitchFamily="18" charset="0"/>
              </a:rPr>
              <a:t>Solution Exercice 2:</a:t>
            </a:r>
            <a:endParaRPr lang="fr-FR" sz="2000" i="0" kern="0" dirty="0">
              <a:solidFill>
                <a:srgbClr val="0000CC"/>
              </a:solidFill>
              <a:ea typeface="+mj-ea"/>
              <a:cs typeface="Times New Roman" pitchFamily="18" charset="0"/>
            </a:endParaRPr>
          </a:p>
        </p:txBody>
      </p:sp>
      <p:sp>
        <p:nvSpPr>
          <p:cNvPr id="23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10348946" y="6500813"/>
            <a:ext cx="711200" cy="365125"/>
          </a:xfrm>
        </p:spPr>
        <p:txBody>
          <a:bodyPr/>
          <a:lstStyle/>
          <a:p>
            <a:pPr>
              <a:defRPr/>
            </a:pPr>
            <a:fld id="{06531AC7-FF39-48E6-A885-31AD4CBEDBC9}" type="slidenum">
              <a:rPr lang="en-US" b="1" smtClean="0"/>
              <a:pPr>
                <a:defRPr/>
              </a:pPr>
              <a:t>7</a:t>
            </a:fld>
            <a:endParaRPr lang="en-US" b="1" dirty="0"/>
          </a:p>
        </p:txBody>
      </p:sp>
      <p:sp>
        <p:nvSpPr>
          <p:cNvPr id="24" name="Espace réservé de la date 34"/>
          <p:cNvSpPr>
            <a:spLocks noGrp="1"/>
          </p:cNvSpPr>
          <p:nvPr>
            <p:ph type="dt" sz="quarter" idx="10"/>
          </p:nvPr>
        </p:nvSpPr>
        <p:spPr>
          <a:xfrm>
            <a:off x="-80963" y="6630988"/>
            <a:ext cx="1570038" cy="369887"/>
          </a:xfrm>
        </p:spPr>
        <p:txBody>
          <a:bodyPr/>
          <a:lstStyle/>
          <a:p>
            <a:pPr>
              <a:defRPr/>
            </a:pPr>
            <a:fld id="{7780E3C7-173D-4661-8440-4734D7A9CAA1}" type="datetime8">
              <a:rPr lang="fr-FR" sz="1200" b="1" smtClean="0"/>
              <a:pPr>
                <a:defRPr/>
              </a:pPr>
              <a:t>05/05/2026 08:39</a:t>
            </a:fld>
            <a:endParaRPr lang="en-US" sz="1200" b="1" dirty="0"/>
          </a:p>
        </p:txBody>
      </p:sp>
      <p:pic>
        <p:nvPicPr>
          <p:cNvPr id="167938" name="Picture 2"/>
          <p:cNvPicPr>
            <a:picLocks noChangeAspect="1" noChangeArrowheads="1"/>
          </p:cNvPicPr>
          <p:nvPr/>
        </p:nvPicPr>
        <p:blipFill>
          <a:blip r:embed="rId3" cstate="print"/>
          <a:srcRect t="29491" r="56000" b="46667"/>
          <a:stretch>
            <a:fillRect/>
          </a:stretch>
        </p:blipFill>
        <p:spPr bwMode="auto">
          <a:xfrm>
            <a:off x="556608" y="785794"/>
            <a:ext cx="10078090" cy="3071834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  <p:pic>
        <p:nvPicPr>
          <p:cNvPr id="167939" name="Picture 3"/>
          <p:cNvPicPr>
            <a:picLocks noChangeAspect="1" noChangeArrowheads="1"/>
          </p:cNvPicPr>
          <p:nvPr/>
        </p:nvPicPr>
        <p:blipFill>
          <a:blip r:embed="rId4" cstate="print"/>
          <a:srcRect l="2281" t="26667" r="49597" b="50000"/>
          <a:stretch>
            <a:fillRect/>
          </a:stretch>
        </p:blipFill>
        <p:spPr bwMode="auto">
          <a:xfrm>
            <a:off x="633378" y="3857628"/>
            <a:ext cx="10001320" cy="250033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10494963" y="6500813"/>
            <a:ext cx="711200" cy="365125"/>
          </a:xfrm>
        </p:spPr>
        <p:txBody>
          <a:bodyPr/>
          <a:lstStyle/>
          <a:p>
            <a:pPr>
              <a:defRPr/>
            </a:pPr>
            <a:fld id="{D204BAC6-2622-4C83-BA02-6A49ABA61600}" type="slidenum">
              <a:rPr lang="en-US" b="1" smtClean="0"/>
              <a:pPr>
                <a:defRPr/>
              </a:pPr>
              <a:t>8</a:t>
            </a:fld>
            <a:endParaRPr lang="en-US" b="1" dirty="0"/>
          </a:p>
        </p:txBody>
      </p:sp>
      <p:sp>
        <p:nvSpPr>
          <p:cNvPr id="24" name="Espace réservé de la date 34"/>
          <p:cNvSpPr>
            <a:spLocks noGrp="1"/>
          </p:cNvSpPr>
          <p:nvPr>
            <p:ph type="dt" sz="quarter" idx="10"/>
          </p:nvPr>
        </p:nvSpPr>
        <p:spPr>
          <a:xfrm>
            <a:off x="-80963" y="6630988"/>
            <a:ext cx="1570038" cy="369887"/>
          </a:xfrm>
        </p:spPr>
        <p:txBody>
          <a:bodyPr/>
          <a:lstStyle/>
          <a:p>
            <a:pPr>
              <a:defRPr/>
            </a:pPr>
            <a:fld id="{7780E3C7-173D-4661-8440-4734D7A9CAA1}" type="datetime8">
              <a:rPr lang="fr-FR" sz="1200" b="1" smtClean="0"/>
              <a:pPr>
                <a:defRPr/>
              </a:pPr>
              <a:t>05/05/2026 08:39</a:t>
            </a:fld>
            <a:endParaRPr lang="en-US" sz="12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24312" t="23333" r="24594" b="9166"/>
          <a:stretch>
            <a:fillRect/>
          </a:stretch>
        </p:blipFill>
        <p:spPr bwMode="auto">
          <a:xfrm>
            <a:off x="1419196" y="357166"/>
            <a:ext cx="7786742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10494963" y="6500813"/>
            <a:ext cx="711200" cy="365125"/>
          </a:xfrm>
        </p:spPr>
        <p:txBody>
          <a:bodyPr/>
          <a:lstStyle/>
          <a:p>
            <a:pPr>
              <a:defRPr/>
            </a:pPr>
            <a:fld id="{D204BAC6-2622-4C83-BA02-6A49ABA61600}" type="slidenum">
              <a:rPr lang="en-US" b="1" smtClean="0"/>
              <a:pPr>
                <a:defRPr/>
              </a:pPr>
              <a:t>9</a:t>
            </a:fld>
            <a:endParaRPr lang="en-US" b="1" dirty="0"/>
          </a:p>
        </p:txBody>
      </p:sp>
      <p:sp>
        <p:nvSpPr>
          <p:cNvPr id="24" name="Espace réservé de la date 34"/>
          <p:cNvSpPr>
            <a:spLocks noGrp="1"/>
          </p:cNvSpPr>
          <p:nvPr>
            <p:ph type="dt" sz="quarter" idx="10"/>
          </p:nvPr>
        </p:nvSpPr>
        <p:spPr>
          <a:xfrm>
            <a:off x="-80963" y="6630988"/>
            <a:ext cx="1570038" cy="369887"/>
          </a:xfrm>
        </p:spPr>
        <p:txBody>
          <a:bodyPr/>
          <a:lstStyle/>
          <a:p>
            <a:pPr>
              <a:defRPr/>
            </a:pPr>
            <a:fld id="{7780E3C7-173D-4661-8440-4734D7A9CAA1}" type="datetime8">
              <a:rPr lang="fr-FR" sz="1200" b="1" smtClean="0"/>
              <a:pPr>
                <a:defRPr/>
              </a:pPr>
              <a:t>05/05/2026 08:39</a:t>
            </a:fld>
            <a:endParaRPr lang="en-US" sz="1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22031" t="18333" r="23656" b="31667"/>
          <a:stretch>
            <a:fillRect/>
          </a:stretch>
        </p:blipFill>
        <p:spPr bwMode="auto">
          <a:xfrm>
            <a:off x="633378" y="642918"/>
            <a:ext cx="10208658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fr-FR" sz="4400" b="1" i="1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fr-FR" sz="4400" b="1" i="1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71192</TotalTime>
  <Words>635</Words>
  <Application>Microsoft Office PowerPoint</Application>
  <PresentationFormat>Personnalisé</PresentationFormat>
  <Paragraphs>93</Paragraphs>
  <Slides>12</Slides>
  <Notes>12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Modèle par défaut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</vt:vector>
  </TitlesOfParts>
  <Company>Cmep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Boudjerda</dc:creator>
  <cp:lastModifiedBy>Sid Ahmed</cp:lastModifiedBy>
  <cp:revision>878</cp:revision>
  <cp:lastPrinted>2010-02-17T13:31:31Z</cp:lastPrinted>
  <dcterms:created xsi:type="dcterms:W3CDTF">2006-11-20T13:52:21Z</dcterms:created>
  <dcterms:modified xsi:type="dcterms:W3CDTF">2026-05-05T07:40:58Z</dcterms:modified>
</cp:coreProperties>
</file>