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slides/slide169.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158.xml" ContentType="application/vnd.openxmlformats-officedocument.presentationml.slide+xml"/>
  <Override PartName="/ppt/slides/slide176.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72.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6" r:id="rId1"/>
  </p:sldMasterIdLst>
  <p:notesMasterIdLst>
    <p:notesMasterId r:id="rId183"/>
  </p:notesMasterIdLst>
  <p:sldIdLst>
    <p:sldId id="256" r:id="rId2"/>
    <p:sldId id="258" r:id="rId3"/>
    <p:sldId id="257" r:id="rId4"/>
    <p:sldId id="259" r:id="rId5"/>
    <p:sldId id="260" r:id="rId6"/>
    <p:sldId id="279" r:id="rId7"/>
    <p:sldId id="280" r:id="rId8"/>
    <p:sldId id="281" r:id="rId9"/>
    <p:sldId id="282" r:id="rId10"/>
    <p:sldId id="283" r:id="rId11"/>
    <p:sldId id="284" r:id="rId12"/>
    <p:sldId id="285" r:id="rId13"/>
    <p:sldId id="286" r:id="rId14"/>
    <p:sldId id="287" r:id="rId15"/>
    <p:sldId id="288" r:id="rId16"/>
    <p:sldId id="290" r:id="rId17"/>
    <p:sldId id="291" r:id="rId18"/>
    <p:sldId id="292" r:id="rId19"/>
    <p:sldId id="293" r:id="rId20"/>
    <p:sldId id="294" r:id="rId21"/>
    <p:sldId id="295" r:id="rId22"/>
    <p:sldId id="296" r:id="rId23"/>
    <p:sldId id="297" r:id="rId24"/>
    <p:sldId id="298" r:id="rId25"/>
    <p:sldId id="299" r:id="rId26"/>
    <p:sldId id="300" r:id="rId27"/>
    <p:sldId id="301" r:id="rId28"/>
    <p:sldId id="302" r:id="rId29"/>
    <p:sldId id="303" r:id="rId30"/>
    <p:sldId id="304" r:id="rId31"/>
    <p:sldId id="305" r:id="rId32"/>
    <p:sldId id="306" r:id="rId33"/>
    <p:sldId id="307" r:id="rId34"/>
    <p:sldId id="308" r:id="rId35"/>
    <p:sldId id="309" r:id="rId36"/>
    <p:sldId id="310" r:id="rId37"/>
    <p:sldId id="311" r:id="rId38"/>
    <p:sldId id="312" r:id="rId39"/>
    <p:sldId id="313" r:id="rId40"/>
    <p:sldId id="314" r:id="rId41"/>
    <p:sldId id="315" r:id="rId42"/>
    <p:sldId id="316" r:id="rId43"/>
    <p:sldId id="317" r:id="rId44"/>
    <p:sldId id="318" r:id="rId45"/>
    <p:sldId id="319" r:id="rId46"/>
    <p:sldId id="320" r:id="rId47"/>
    <p:sldId id="321" r:id="rId48"/>
    <p:sldId id="322" r:id="rId49"/>
    <p:sldId id="323" r:id="rId50"/>
    <p:sldId id="324" r:id="rId51"/>
    <p:sldId id="325" r:id="rId52"/>
    <p:sldId id="326" r:id="rId53"/>
    <p:sldId id="327" r:id="rId54"/>
    <p:sldId id="328" r:id="rId55"/>
    <p:sldId id="329" r:id="rId56"/>
    <p:sldId id="330" r:id="rId57"/>
    <p:sldId id="331" r:id="rId58"/>
    <p:sldId id="332" r:id="rId59"/>
    <p:sldId id="333" r:id="rId60"/>
    <p:sldId id="334" r:id="rId61"/>
    <p:sldId id="335" r:id="rId62"/>
    <p:sldId id="336" r:id="rId63"/>
    <p:sldId id="337" r:id="rId64"/>
    <p:sldId id="338" r:id="rId65"/>
    <p:sldId id="339" r:id="rId66"/>
    <p:sldId id="340" r:id="rId67"/>
    <p:sldId id="341" r:id="rId68"/>
    <p:sldId id="342" r:id="rId69"/>
    <p:sldId id="343" r:id="rId70"/>
    <p:sldId id="344" r:id="rId71"/>
    <p:sldId id="345" r:id="rId72"/>
    <p:sldId id="346" r:id="rId73"/>
    <p:sldId id="347" r:id="rId74"/>
    <p:sldId id="348" r:id="rId75"/>
    <p:sldId id="350" r:id="rId76"/>
    <p:sldId id="351" r:id="rId77"/>
    <p:sldId id="352" r:id="rId78"/>
    <p:sldId id="353" r:id="rId79"/>
    <p:sldId id="354" r:id="rId80"/>
    <p:sldId id="355" r:id="rId81"/>
    <p:sldId id="356" r:id="rId82"/>
    <p:sldId id="357" r:id="rId83"/>
    <p:sldId id="358" r:id="rId84"/>
    <p:sldId id="359" r:id="rId85"/>
    <p:sldId id="360" r:id="rId86"/>
    <p:sldId id="361" r:id="rId87"/>
    <p:sldId id="362" r:id="rId88"/>
    <p:sldId id="363" r:id="rId89"/>
    <p:sldId id="364" r:id="rId90"/>
    <p:sldId id="365" r:id="rId91"/>
    <p:sldId id="366" r:id="rId92"/>
    <p:sldId id="367" r:id="rId93"/>
    <p:sldId id="368" r:id="rId94"/>
    <p:sldId id="369" r:id="rId95"/>
    <p:sldId id="370" r:id="rId96"/>
    <p:sldId id="371" r:id="rId97"/>
    <p:sldId id="372" r:id="rId98"/>
    <p:sldId id="373" r:id="rId99"/>
    <p:sldId id="374" r:id="rId100"/>
    <p:sldId id="375" r:id="rId101"/>
    <p:sldId id="376" r:id="rId102"/>
    <p:sldId id="377" r:id="rId103"/>
    <p:sldId id="378" r:id="rId104"/>
    <p:sldId id="379" r:id="rId105"/>
    <p:sldId id="380" r:id="rId106"/>
    <p:sldId id="382" r:id="rId107"/>
    <p:sldId id="383" r:id="rId108"/>
    <p:sldId id="384" r:id="rId109"/>
    <p:sldId id="385" r:id="rId110"/>
    <p:sldId id="386" r:id="rId111"/>
    <p:sldId id="381" r:id="rId112"/>
    <p:sldId id="387" r:id="rId113"/>
    <p:sldId id="388" r:id="rId114"/>
    <p:sldId id="389" r:id="rId115"/>
    <p:sldId id="390" r:id="rId116"/>
    <p:sldId id="391" r:id="rId117"/>
    <p:sldId id="392" r:id="rId118"/>
    <p:sldId id="393" r:id="rId119"/>
    <p:sldId id="394" r:id="rId120"/>
    <p:sldId id="395" r:id="rId121"/>
    <p:sldId id="396" r:id="rId122"/>
    <p:sldId id="397" r:id="rId123"/>
    <p:sldId id="398" r:id="rId124"/>
    <p:sldId id="399" r:id="rId125"/>
    <p:sldId id="400" r:id="rId126"/>
    <p:sldId id="401" r:id="rId127"/>
    <p:sldId id="402" r:id="rId128"/>
    <p:sldId id="403" r:id="rId129"/>
    <p:sldId id="404" r:id="rId130"/>
    <p:sldId id="405" r:id="rId131"/>
    <p:sldId id="406" r:id="rId132"/>
    <p:sldId id="407" r:id="rId133"/>
    <p:sldId id="408" r:id="rId134"/>
    <p:sldId id="409" r:id="rId135"/>
    <p:sldId id="410" r:id="rId136"/>
    <p:sldId id="411" r:id="rId137"/>
    <p:sldId id="412" r:id="rId138"/>
    <p:sldId id="413" r:id="rId139"/>
    <p:sldId id="414" r:id="rId140"/>
    <p:sldId id="415" r:id="rId141"/>
    <p:sldId id="416" r:id="rId142"/>
    <p:sldId id="417" r:id="rId143"/>
    <p:sldId id="418" r:id="rId144"/>
    <p:sldId id="419" r:id="rId145"/>
    <p:sldId id="420" r:id="rId146"/>
    <p:sldId id="421" r:id="rId147"/>
    <p:sldId id="422" r:id="rId148"/>
    <p:sldId id="423" r:id="rId149"/>
    <p:sldId id="424" r:id="rId150"/>
    <p:sldId id="425" r:id="rId151"/>
    <p:sldId id="426" r:id="rId152"/>
    <p:sldId id="427" r:id="rId153"/>
    <p:sldId id="428" r:id="rId154"/>
    <p:sldId id="429" r:id="rId155"/>
    <p:sldId id="430" r:id="rId156"/>
    <p:sldId id="431" r:id="rId157"/>
    <p:sldId id="432" r:id="rId158"/>
    <p:sldId id="433" r:id="rId159"/>
    <p:sldId id="435" r:id="rId160"/>
    <p:sldId id="436" r:id="rId161"/>
    <p:sldId id="437" r:id="rId162"/>
    <p:sldId id="438" r:id="rId163"/>
    <p:sldId id="439" r:id="rId164"/>
    <p:sldId id="440" r:id="rId165"/>
    <p:sldId id="441" r:id="rId166"/>
    <p:sldId id="442" r:id="rId167"/>
    <p:sldId id="443" r:id="rId168"/>
    <p:sldId id="444" r:id="rId169"/>
    <p:sldId id="445" r:id="rId170"/>
    <p:sldId id="446" r:id="rId171"/>
    <p:sldId id="447" r:id="rId172"/>
    <p:sldId id="448" r:id="rId173"/>
    <p:sldId id="449" r:id="rId174"/>
    <p:sldId id="450" r:id="rId175"/>
    <p:sldId id="451" r:id="rId176"/>
    <p:sldId id="452" r:id="rId177"/>
    <p:sldId id="453" r:id="rId178"/>
    <p:sldId id="454" r:id="rId179"/>
    <p:sldId id="455" r:id="rId180"/>
    <p:sldId id="456" r:id="rId181"/>
    <p:sldId id="457" r:id="rId182"/>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441" autoAdjust="0"/>
    <p:restoredTop sz="94624" autoAdjust="0"/>
  </p:normalViewPr>
  <p:slideViewPr>
    <p:cSldViewPr>
      <p:cViewPr varScale="1">
        <p:scale>
          <a:sx n="69" d="100"/>
          <a:sy n="69" d="100"/>
        </p:scale>
        <p:origin x="-1422" y="-102"/>
      </p:cViewPr>
      <p:guideLst>
        <p:guide orient="horz" pos="2160"/>
        <p:guide pos="2880"/>
      </p:guideLst>
    </p:cSldViewPr>
  </p:slideViewPr>
  <p:outlineViewPr>
    <p:cViewPr>
      <p:scale>
        <a:sx n="33" d="100"/>
        <a:sy n="33" d="100"/>
      </p:scale>
      <p:origin x="0" y="2832"/>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5" d="100"/>
          <a:sy n="55" d="100"/>
        </p:scale>
        <p:origin x="-2856" y="-10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0FA306-FD74-4EED-A0B1-23CAAFA79F18}" type="datetimeFigureOut">
              <a:rPr lang="fr-FR" smtClean="0"/>
              <a:pPr/>
              <a:t>14/11/2017</a:t>
            </a:fld>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717D87-7442-43CB-9416-947DAFC35095}" type="slidenum">
              <a:rPr lang="fr-FR" smtClean="0"/>
              <a:pPr/>
              <a:t>‹N°›</a:t>
            </a:fld>
            <a:endParaRPr lang="fr-FR"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52717D87-7442-43CB-9416-947DAFC35095}" type="slidenum">
              <a:rPr lang="fr-FR" smtClean="0"/>
              <a:pPr/>
              <a:t>1</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52717D87-7442-43CB-9416-947DAFC35095}" type="slidenum">
              <a:rPr lang="fr-FR" smtClean="0"/>
              <a:pPr/>
              <a:t>2</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54F2A3F3-411E-47A9-91E4-EDC27A9E48F9}" type="datetimeFigureOut">
              <a:rPr lang="fr-FR" smtClean="0"/>
              <a:pPr/>
              <a:t>14/11/2017</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9A9170F5-5306-4272-9E73-884391C79E44}" type="slidenum">
              <a:rPr lang="fr-FR" smtClean="0"/>
              <a:pPr/>
              <a:t>‹N°›</a:t>
            </a:fld>
            <a:endParaRPr lang="fr-F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4F2A3F3-411E-47A9-91E4-EDC27A9E48F9}" type="datetimeFigureOut">
              <a:rPr lang="fr-FR" smtClean="0"/>
              <a:pPr/>
              <a:t>14/11/2017</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9A9170F5-5306-4272-9E73-884391C79E44}" type="slidenum">
              <a:rPr lang="fr-FR" smtClean="0"/>
              <a:pPr/>
              <a:t>‹N°›</a:t>
            </a:fld>
            <a:endParaRPr lang="fr-F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4F2A3F3-411E-47A9-91E4-EDC27A9E48F9}" type="datetimeFigureOut">
              <a:rPr lang="fr-FR" smtClean="0"/>
              <a:pPr/>
              <a:t>14/11/2017</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9A9170F5-5306-4272-9E73-884391C79E44}" type="slidenum">
              <a:rPr lang="fr-FR" smtClean="0"/>
              <a:pPr/>
              <a:t>‹N°›</a:t>
            </a:fld>
            <a:endParaRPr lang="fr-F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4F2A3F3-411E-47A9-91E4-EDC27A9E48F9}" type="datetimeFigureOut">
              <a:rPr lang="fr-FR" smtClean="0"/>
              <a:pPr/>
              <a:t>14/11/2017</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9A9170F5-5306-4272-9E73-884391C79E44}" type="slidenum">
              <a:rPr lang="fr-FR" smtClean="0"/>
              <a:pPr/>
              <a:t>‹N°›</a:t>
            </a:fld>
            <a:endParaRPr lang="fr-F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54F2A3F3-411E-47A9-91E4-EDC27A9E48F9}" type="datetimeFigureOut">
              <a:rPr lang="fr-FR" smtClean="0"/>
              <a:pPr/>
              <a:t>14/11/2017</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9A9170F5-5306-4272-9E73-884391C79E44}" type="slidenum">
              <a:rPr lang="fr-FR" smtClean="0"/>
              <a:pPr/>
              <a:t>‹N°›</a:t>
            </a:fld>
            <a:endParaRPr lang="fr-F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54F2A3F3-411E-47A9-91E4-EDC27A9E48F9}" type="datetimeFigureOut">
              <a:rPr lang="fr-FR" smtClean="0"/>
              <a:pPr/>
              <a:t>14/11/2017</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9A9170F5-5306-4272-9E73-884391C79E44}" type="slidenum">
              <a:rPr lang="fr-FR" smtClean="0"/>
              <a:pPr/>
              <a:t>‹N°›</a:t>
            </a:fld>
            <a:endParaRPr lang="fr-F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54F2A3F3-411E-47A9-91E4-EDC27A9E48F9}" type="datetimeFigureOut">
              <a:rPr lang="fr-FR" smtClean="0"/>
              <a:pPr/>
              <a:t>14/11/2017</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9A9170F5-5306-4272-9E73-884391C79E44}" type="slidenum">
              <a:rPr lang="fr-FR" smtClean="0"/>
              <a:pPr/>
              <a:t>‹N°›</a:t>
            </a:fld>
            <a:endParaRPr lang="fr-F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54F2A3F3-411E-47A9-91E4-EDC27A9E48F9}" type="datetimeFigureOut">
              <a:rPr lang="fr-FR" smtClean="0"/>
              <a:pPr/>
              <a:t>14/11/2017</a:t>
            </a:fld>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9A9170F5-5306-4272-9E73-884391C79E44}" type="slidenum">
              <a:rPr lang="fr-FR" smtClean="0"/>
              <a:pPr/>
              <a:t>‹N°›</a:t>
            </a:fld>
            <a:endParaRPr lang="fr-F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4F2A3F3-411E-47A9-91E4-EDC27A9E48F9}" type="datetimeFigureOut">
              <a:rPr lang="fr-FR" smtClean="0"/>
              <a:pPr/>
              <a:t>14/11/2017</a:t>
            </a:fld>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9A9170F5-5306-4272-9E73-884391C79E44}" type="slidenum">
              <a:rPr lang="fr-FR" smtClean="0"/>
              <a:pPr/>
              <a:t>‹N°›</a:t>
            </a:fld>
            <a:endParaRPr lang="fr-F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54F2A3F3-411E-47A9-91E4-EDC27A9E48F9}" type="datetimeFigureOut">
              <a:rPr lang="fr-FR" smtClean="0"/>
              <a:pPr/>
              <a:t>14/11/2017</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9A9170F5-5306-4272-9E73-884391C79E44}" type="slidenum">
              <a:rPr lang="fr-FR" smtClean="0"/>
              <a:pPr/>
              <a:t>‹N°›</a:t>
            </a:fld>
            <a:endParaRPr lang="fr-F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54F2A3F3-411E-47A9-91E4-EDC27A9E48F9}" type="datetimeFigureOut">
              <a:rPr lang="fr-FR" smtClean="0"/>
              <a:pPr/>
              <a:t>14/11/2017</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9A9170F5-5306-4272-9E73-884391C79E44}" type="slidenum">
              <a:rPr lang="fr-FR" smtClean="0"/>
              <a:pPr/>
              <a:t>‹N°›</a:t>
            </a:fld>
            <a:endParaRPr lang="fr-F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F2A3F3-411E-47A9-91E4-EDC27A9E48F9}" type="datetimeFigureOut">
              <a:rPr lang="fr-FR" smtClean="0"/>
              <a:pPr/>
              <a:t>14/11/2017</a:t>
            </a:fld>
            <a:endParaRPr lang="fr-FR"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9170F5-5306-4272-9E73-884391C79E44}" type="slidenum">
              <a:rPr lang="fr-FR" smtClean="0"/>
              <a:pPr/>
              <a:t>‹N°›</a:t>
            </a:fld>
            <a:endParaRPr lang="fr-FR" dirty="0"/>
          </a:p>
        </p:txBody>
      </p:sp>
    </p:spTree>
  </p:cSld>
  <p:clrMap bg1="dk1" tx1="lt1" bg2="dk2" tx2="lt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15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5.xml"/></Relationships>
</file>

<file path=ppt/slides/_rels/slide15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5.xml"/></Relationships>
</file>

<file path=ppt/slides/_rels/slide15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5.xml"/></Relationships>
</file>

<file path=ppt/slides/_rels/slide15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5.xml"/></Relationships>
</file>

<file path=ppt/slides/_rels/slide15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6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5.xml"/></Relationships>
</file>

<file path=ppt/slides/_rels/slide16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5.xml"/></Relationships>
</file>

<file path=ppt/slides/_rels/slide162.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5.xml"/></Relationships>
</file>

<file path=ppt/slides/_rels/slide163.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5.xml"/></Relationships>
</file>

<file path=ppt/slides/_rels/slide164.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5.xml"/></Relationships>
</file>

<file path=ppt/slides/_rels/slide16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5.xml"/></Relationships>
</file>

<file path=ppt/slides/_rels/slide16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5.xml"/></Relationships>
</file>

<file path=ppt/slides/_rels/slide16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5.xml"/></Relationships>
</file>

<file path=ppt/slides/_rels/slide16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5.xml"/></Relationships>
</file>

<file path=ppt/slides/_rels/slide169.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70.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5.xml"/></Relationships>
</file>

<file path=ppt/slides/_rels/slide17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172.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5.xml"/></Relationships>
</file>

<file path=ppt/slides/_rels/slide17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5.xml"/></Relationships>
</file>

<file path=ppt/slides/_rels/slide174.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5.xml"/></Relationships>
</file>

<file path=ppt/slides/_rels/slide175.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5.xml"/></Relationships>
</file>

<file path=ppt/slides/_rels/slide176.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5.xml"/></Relationships>
</file>

<file path=ppt/slides/_rels/slide17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5.xml"/></Relationships>
</file>

<file path=ppt/slides/_rels/slide178.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5.xml"/></Relationships>
</file>

<file path=ppt/slides/_rels/slide179.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80.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5.xml"/></Relationships>
</file>

<file path=ppt/slides/_rels/slide181.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4282" y="0"/>
            <a:ext cx="7929618" cy="1754326"/>
          </a:xfrm>
          <a:prstGeom prst="rect">
            <a:avLst/>
          </a:prstGeom>
          <a:noFill/>
          <a:ln w="0">
            <a:noFill/>
          </a:ln>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p>
            <a:pPr algn="ctr" rtl="1"/>
            <a:r>
              <a:rPr lang="ar-DZ" sz="36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Simplified Arabic" pitchFamily="18" charset="-78"/>
                <a:cs typeface="Simplified Arabic" pitchFamily="18" charset="-78"/>
              </a:rPr>
              <a:t>جامعة </a:t>
            </a:r>
            <a:r>
              <a:rPr lang="ar-DZ" sz="3600" b="1" cap="none" spc="0" dirty="0" err="1"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Simplified Arabic" pitchFamily="18" charset="-78"/>
                <a:cs typeface="Simplified Arabic" pitchFamily="18" charset="-78"/>
              </a:rPr>
              <a:t>بومرداس</a:t>
            </a:r>
            <a:endParaRPr lang="ar-DZ" sz="36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Simplified Arabic" pitchFamily="18" charset="-78"/>
              <a:cs typeface="Simplified Arabic" pitchFamily="18" charset="-78"/>
            </a:endParaRPr>
          </a:p>
          <a:p>
            <a:pPr algn="ctr" rtl="1"/>
            <a:r>
              <a:rPr lang="ar-DZ" sz="36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Simplified Arabic" pitchFamily="18" charset="-78"/>
                <a:cs typeface="Simplified Arabic" pitchFamily="18" charset="-78"/>
              </a:rPr>
              <a:t>كلية العلوم الاقتصادية، التجارية وعلوم التسيير</a:t>
            </a:r>
          </a:p>
          <a:p>
            <a:pPr algn="ctr" rtl="1"/>
            <a:r>
              <a:rPr lang="ar-DZ" sz="36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Simplified Arabic" pitchFamily="18" charset="-78"/>
                <a:cs typeface="Simplified Arabic" pitchFamily="18" charset="-78"/>
              </a:rPr>
              <a:t>قسم علوم التسيير </a:t>
            </a:r>
            <a:r>
              <a:rPr lang="ar-DZ" sz="3600" b="1" dirty="0" err="1"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Simplified Arabic" pitchFamily="18" charset="-78"/>
                <a:cs typeface="Simplified Arabic" pitchFamily="18" charset="-78"/>
              </a:rPr>
              <a:t>ماستر</a:t>
            </a:r>
            <a:r>
              <a:rPr lang="ar-DZ" sz="36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Simplified Arabic" pitchFamily="18" charset="-78"/>
                <a:cs typeface="Simplified Arabic" pitchFamily="18" charset="-78"/>
              </a:rPr>
              <a:t> 02 إدارة الأعمال</a:t>
            </a:r>
            <a:endParaRPr lang="fr-FR" sz="36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Simplified Arabic" pitchFamily="18" charset="-78"/>
              <a:cs typeface="Simplified Arabic" pitchFamily="18" charset="-78"/>
            </a:endParaRPr>
          </a:p>
        </p:txBody>
      </p:sp>
      <p:sp>
        <p:nvSpPr>
          <p:cNvPr id="4" name="AutoShape 9"/>
          <p:cNvSpPr>
            <a:spLocks noGrp="1" noChangeArrowheads="1"/>
          </p:cNvSpPr>
          <p:nvPr>
            <p:ph type="ctrTitle"/>
          </p:nvPr>
        </p:nvSpPr>
        <p:spPr bwMode="auto">
          <a:xfrm>
            <a:off x="500034" y="1785926"/>
            <a:ext cx="8001056" cy="1928826"/>
          </a:xfrm>
          <a:prstGeom prst="roundRect">
            <a:avLst>
              <a:gd name="adj" fmla="val 27056"/>
            </a:avLst>
          </a:prstGeom>
          <a:solidFill>
            <a:schemeClr val="bg2">
              <a:lumMod val="75000"/>
            </a:schemeClr>
          </a:solidFill>
          <a:ln>
            <a:solidFill>
              <a:schemeClr val="tx1"/>
            </a:solidFill>
            <a:headEnd/>
            <a:tailEnd/>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rtl="1"/>
            <a:r>
              <a:rPr lang="ar-DZ" sz="4000" b="1" dirty="0" smtClean="0"/>
              <a:t>برنامج مقياس تطبيقات الإعلام الآلي</a:t>
            </a:r>
            <a:br>
              <a:rPr lang="ar-DZ" sz="4000" b="1" dirty="0" smtClean="0"/>
            </a:br>
            <a:r>
              <a:rPr lang="ar-DZ" sz="4000" b="1" dirty="0" smtClean="0"/>
              <a:t>في التسيير</a:t>
            </a:r>
            <a:endParaRPr lang="fr-FR" sz="4000" dirty="0"/>
          </a:p>
        </p:txBody>
      </p:sp>
      <p:sp>
        <p:nvSpPr>
          <p:cNvPr id="3" name="Sous-titre 2"/>
          <p:cNvSpPr>
            <a:spLocks noGrp="1"/>
          </p:cNvSpPr>
          <p:nvPr>
            <p:ph type="subTitle" idx="1"/>
          </p:nvPr>
        </p:nvSpPr>
        <p:spPr>
          <a:xfrm rot="10800000" flipV="1">
            <a:off x="428596" y="4643446"/>
            <a:ext cx="8143932" cy="2000264"/>
          </a:xfrm>
          <a:solidFill>
            <a:schemeClr val="bg2">
              <a:lumMod val="75000"/>
            </a:schemeClr>
          </a:solidFill>
          <a:ln>
            <a:solidFill>
              <a:schemeClr val="tx1"/>
            </a:solidFill>
          </a:ln>
        </p:spPr>
        <p:style>
          <a:lnRef idx="2">
            <a:schemeClr val="dk1"/>
          </a:lnRef>
          <a:fillRef idx="1">
            <a:schemeClr val="lt1"/>
          </a:fillRef>
          <a:effectRef idx="0">
            <a:schemeClr val="dk1"/>
          </a:effectRef>
          <a:fontRef idx="minor">
            <a:schemeClr val="dk1"/>
          </a:fontRef>
        </p:style>
        <p:txBody>
          <a:bodyPr>
            <a:normAutofit/>
          </a:bodyPr>
          <a:lstStyle/>
          <a:p>
            <a:pPr rtl="1"/>
            <a:r>
              <a:rPr lang="ar-DZ" dirty="0" smtClean="0">
                <a:ln>
                  <a:solidFill>
                    <a:schemeClr val="tx1"/>
                  </a:solidFill>
                </a:ln>
                <a:solidFill>
                  <a:schemeClr val="tx1"/>
                </a:solidFill>
                <a:latin typeface="Simplified Arabic" pitchFamily="18" charset="-78"/>
                <a:cs typeface="Simplified Arabic" pitchFamily="18" charset="-78"/>
              </a:rPr>
              <a:t>إعداد</a:t>
            </a:r>
          </a:p>
          <a:p>
            <a:pPr rtl="1"/>
            <a:r>
              <a:rPr lang="ar-DZ" b="1" dirty="0" smtClean="0">
                <a:ln>
                  <a:solidFill>
                    <a:schemeClr val="tx1"/>
                  </a:solidFill>
                </a:ln>
                <a:solidFill>
                  <a:schemeClr val="tx1"/>
                </a:solidFill>
                <a:latin typeface="Simplified Arabic" pitchFamily="18" charset="-78"/>
                <a:cs typeface="Simplified Arabic" pitchFamily="18" charset="-78"/>
              </a:rPr>
              <a:t>د. عرقوب وعلي</a:t>
            </a:r>
          </a:p>
          <a:p>
            <a:pPr rtl="1"/>
            <a:r>
              <a:rPr lang="ar-DZ" sz="2600" b="1" dirty="0" smtClean="0">
                <a:ln>
                  <a:solidFill>
                    <a:schemeClr val="tx1"/>
                  </a:solidFill>
                </a:ln>
                <a:solidFill>
                  <a:schemeClr val="tx1"/>
                </a:solidFill>
                <a:latin typeface="Simplified Arabic" pitchFamily="18" charset="-78"/>
                <a:cs typeface="Simplified Arabic" pitchFamily="18" charset="-78"/>
              </a:rPr>
              <a:t>جامعة أمحمد </a:t>
            </a:r>
            <a:r>
              <a:rPr lang="ar-DZ" sz="2600" b="1" dirty="0" err="1" smtClean="0">
                <a:ln>
                  <a:solidFill>
                    <a:schemeClr val="tx1"/>
                  </a:solidFill>
                </a:ln>
                <a:solidFill>
                  <a:schemeClr val="tx1"/>
                </a:solidFill>
                <a:latin typeface="Simplified Arabic" pitchFamily="18" charset="-78"/>
                <a:cs typeface="Simplified Arabic" pitchFamily="18" charset="-78"/>
              </a:rPr>
              <a:t>بوقرة</a:t>
            </a:r>
            <a:r>
              <a:rPr lang="ar-DZ" sz="2600" b="1" dirty="0" smtClean="0">
                <a:ln>
                  <a:solidFill>
                    <a:schemeClr val="tx1"/>
                  </a:solidFill>
                </a:ln>
                <a:solidFill>
                  <a:schemeClr val="tx1"/>
                </a:solidFill>
                <a:latin typeface="Simplified Arabic" pitchFamily="18" charset="-78"/>
                <a:cs typeface="Simplified Arabic" pitchFamily="18" charset="-78"/>
              </a:rPr>
              <a:t> </a:t>
            </a:r>
            <a:r>
              <a:rPr lang="ar-DZ" sz="2600" b="1" dirty="0" err="1" smtClean="0">
                <a:ln>
                  <a:solidFill>
                    <a:schemeClr val="tx1"/>
                  </a:solidFill>
                </a:ln>
                <a:solidFill>
                  <a:schemeClr val="tx1"/>
                </a:solidFill>
                <a:latin typeface="Simplified Arabic" pitchFamily="18" charset="-78"/>
                <a:cs typeface="Simplified Arabic" pitchFamily="18" charset="-78"/>
              </a:rPr>
              <a:t>بومرداس</a:t>
            </a:r>
            <a:r>
              <a:rPr lang="ar-DZ" sz="2600" b="1" dirty="0" smtClean="0">
                <a:ln>
                  <a:solidFill>
                    <a:schemeClr val="tx1"/>
                  </a:solidFill>
                </a:ln>
                <a:solidFill>
                  <a:schemeClr val="tx1"/>
                </a:solidFill>
                <a:latin typeface="Simplified Arabic" pitchFamily="18" charset="-78"/>
                <a:cs typeface="Simplified Arabic" pitchFamily="18" charset="-78"/>
              </a:rPr>
              <a:t>/ </a:t>
            </a:r>
            <a:r>
              <a:rPr lang="ar-DZ" sz="2600" b="1" dirty="0" err="1" smtClean="0">
                <a:ln>
                  <a:solidFill>
                    <a:schemeClr val="tx1"/>
                  </a:solidFill>
                </a:ln>
                <a:solidFill>
                  <a:schemeClr val="tx1"/>
                </a:solidFill>
                <a:latin typeface="Simplified Arabic" pitchFamily="18" charset="-78"/>
                <a:cs typeface="Simplified Arabic" pitchFamily="18" charset="-78"/>
              </a:rPr>
              <a:t>ك</a:t>
            </a:r>
            <a:r>
              <a:rPr lang="ar-DZ" sz="2600" b="1" dirty="0" smtClean="0">
                <a:ln>
                  <a:solidFill>
                    <a:schemeClr val="tx1"/>
                  </a:solidFill>
                </a:ln>
                <a:solidFill>
                  <a:schemeClr val="tx1"/>
                </a:solidFill>
                <a:latin typeface="Simplified Arabic" pitchFamily="18" charset="-78"/>
                <a:cs typeface="Simplified Arabic" pitchFamily="18" charset="-78"/>
              </a:rPr>
              <a:t> ع </a:t>
            </a:r>
            <a:r>
              <a:rPr lang="ar-DZ" sz="2600" b="1" dirty="0" err="1" smtClean="0">
                <a:ln>
                  <a:solidFill>
                    <a:schemeClr val="tx1"/>
                  </a:solidFill>
                </a:ln>
                <a:solidFill>
                  <a:schemeClr val="tx1"/>
                </a:solidFill>
                <a:latin typeface="Simplified Arabic" pitchFamily="18" charset="-78"/>
                <a:cs typeface="Simplified Arabic" pitchFamily="18" charset="-78"/>
              </a:rPr>
              <a:t>ا</a:t>
            </a:r>
            <a:r>
              <a:rPr lang="ar-DZ" sz="2600" b="1" dirty="0" smtClean="0">
                <a:ln>
                  <a:solidFill>
                    <a:schemeClr val="tx1"/>
                  </a:solidFill>
                </a:ln>
                <a:solidFill>
                  <a:schemeClr val="tx1"/>
                </a:solidFill>
                <a:latin typeface="Simplified Arabic" pitchFamily="18" charset="-78"/>
                <a:cs typeface="Simplified Arabic" pitchFamily="18" charset="-78"/>
              </a:rPr>
              <a:t> ت </a:t>
            </a:r>
            <a:r>
              <a:rPr lang="ar-DZ" sz="2600" b="1" dirty="0" err="1" smtClean="0">
                <a:ln>
                  <a:solidFill>
                    <a:schemeClr val="tx1"/>
                  </a:solidFill>
                </a:ln>
                <a:solidFill>
                  <a:schemeClr val="tx1"/>
                </a:solidFill>
                <a:latin typeface="Simplified Arabic" pitchFamily="18" charset="-78"/>
                <a:cs typeface="Simplified Arabic" pitchFamily="18" charset="-78"/>
              </a:rPr>
              <a:t>ت</a:t>
            </a:r>
            <a:endParaRPr lang="ar-DZ" sz="2600" b="1" dirty="0" smtClean="0">
              <a:ln>
                <a:solidFill>
                  <a:schemeClr val="tx1"/>
                </a:solidFill>
              </a:ln>
              <a:solidFill>
                <a:schemeClr val="tx1"/>
              </a:solidFill>
              <a:latin typeface="Simplified Arabic" pitchFamily="18" charset="-78"/>
              <a:cs typeface="Simplified Arabic" pitchFamily="18" charset="-78"/>
            </a:endParaRPr>
          </a:p>
          <a:p>
            <a:pPr rtl="1"/>
            <a:endParaRPr lang="ar-DZ" b="1" dirty="0" smtClean="0">
              <a:ln>
                <a:solidFill>
                  <a:schemeClr val="tx1"/>
                </a:solidFill>
              </a:ln>
              <a:solidFill>
                <a:schemeClr val="tx1"/>
              </a:solidFill>
              <a:latin typeface="Simplified Arabic" pitchFamily="18" charset="-78"/>
              <a:cs typeface="Simplified Arabic" pitchFamily="18" charset="-78"/>
            </a:endParaRPr>
          </a:p>
          <a:p>
            <a:pPr rtl="1"/>
            <a:endParaRPr lang="ar-DZ" b="1" dirty="0" smtClean="0">
              <a:ln>
                <a:solidFill>
                  <a:schemeClr val="tx1"/>
                </a:solidFill>
              </a:ln>
              <a:solidFill>
                <a:schemeClr val="tx1"/>
              </a:solidFill>
              <a:latin typeface="Simplified Arabic" pitchFamily="18" charset="-78"/>
              <a:cs typeface="Simplified Arabic" pitchFamily="18" charset="-78"/>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par>
                          <p:cTn id="8" fill="hold">
                            <p:stCondLst>
                              <p:cond delay="2000"/>
                            </p:stCondLst>
                            <p:childTnLst>
                              <p:par>
                                <p:cTn id="9" presetID="5"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2000"/>
                                        <p:tgtEl>
                                          <p:spTgt spid="4"/>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additive="base">
                                        <p:cTn id="14" dur="2000" fill="hold"/>
                                        <p:tgtEl>
                                          <p:spTgt spid="3">
                                            <p:bg/>
                                          </p:spTgt>
                                        </p:tgtEl>
                                        <p:attrNameLst>
                                          <p:attrName>ppt_x</p:attrName>
                                        </p:attrNameLst>
                                      </p:cBhvr>
                                      <p:tavLst>
                                        <p:tav tm="0">
                                          <p:val>
                                            <p:strVal val="#ppt_x"/>
                                          </p:val>
                                        </p:tav>
                                        <p:tav tm="100000">
                                          <p:val>
                                            <p:strVal val="#ppt_x"/>
                                          </p:val>
                                        </p:tav>
                                      </p:tavLst>
                                    </p:anim>
                                    <p:anim calcmode="lin" valueType="num">
                                      <p:cBhvr additive="base">
                                        <p:cTn id="15" dur="2000" fill="hold"/>
                                        <p:tgtEl>
                                          <p:spTgt spid="3">
                                            <p:bg/>
                                          </p:spTgt>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2000" fill="hold"/>
                                        <p:tgtEl>
                                          <p:spTgt spid="3">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additive="base">
                                        <p:cTn id="22"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3">
                                            <p:txEl>
                                              <p:pRg st="1" end="1"/>
                                            </p:txEl>
                                          </p:spTgt>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7"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3" grpId="0" uiExpand="1" build="p"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500090"/>
            <a:ext cx="9144000" cy="7358090"/>
          </a:xfrm>
        </p:spPr>
        <p:txBody>
          <a:bodyPr>
            <a:normAutofit fontScale="90000"/>
          </a:bodyPr>
          <a:lstStyle/>
          <a:p>
            <a:pPr rtl="1"/>
            <a:r>
              <a:rPr lang="fr-FR" sz="3600" b="1" dirty="0" smtClean="0">
                <a:latin typeface="Simplified Arabic" pitchFamily="18" charset="-78"/>
                <a:cs typeface="Simplified Arabic" pitchFamily="18" charset="-78"/>
              </a:rPr>
              <a:t/>
            </a:r>
            <a:br>
              <a:rPr lang="fr-FR" sz="3600" b="1" dirty="0" smtClean="0">
                <a:latin typeface="Simplified Arabic" pitchFamily="18" charset="-78"/>
                <a:cs typeface="Simplified Arabic" pitchFamily="18" charset="-78"/>
              </a:rPr>
            </a:br>
            <a:r>
              <a:rPr lang="fr-FR" sz="3600" b="1" dirty="0" smtClean="0">
                <a:latin typeface="Simplified Arabic" pitchFamily="18" charset="-78"/>
                <a:cs typeface="Simplified Arabic" pitchFamily="18" charset="-78"/>
              </a:rPr>
              <a:t/>
            </a:r>
            <a:br>
              <a:rPr lang="fr-FR" sz="3600" b="1" dirty="0" smtClean="0">
                <a:latin typeface="Simplified Arabic" pitchFamily="18" charset="-78"/>
                <a:cs typeface="Simplified Arabic" pitchFamily="18" charset="-78"/>
              </a:rPr>
            </a:br>
            <a:r>
              <a:rPr lang="ar-DZ" sz="3600" b="1" u="sng" dirty="0" smtClean="0">
                <a:solidFill>
                  <a:srgbClr val="FFC000"/>
                </a:solidFill>
                <a:latin typeface="Simplified Arabic" pitchFamily="18" charset="-78"/>
                <a:cs typeface="Simplified Arabic" pitchFamily="18" charset="-78"/>
              </a:rPr>
              <a:t>النماذج </a:t>
            </a:r>
            <a:r>
              <a:rPr lang="ar-DZ" sz="3600" b="1" u="sng" dirty="0" err="1" smtClean="0">
                <a:solidFill>
                  <a:srgbClr val="FFC000"/>
                </a:solidFill>
                <a:latin typeface="Simplified Arabic" pitchFamily="18" charset="-78"/>
                <a:cs typeface="Simplified Arabic" pitchFamily="18" charset="-78"/>
              </a:rPr>
              <a:t>الإنحدارية</a:t>
            </a:r>
            <a:r>
              <a:rPr lang="ar-DZ" sz="3600" b="1" dirty="0" smtClean="0">
                <a:latin typeface="Simplified Arabic" pitchFamily="18" charset="-78"/>
                <a:cs typeface="Simplified Arabic" pitchFamily="18" charset="-78"/>
              </a:rPr>
              <a:t/>
            </a:r>
            <a:br>
              <a:rPr lang="ar-DZ" sz="3600" b="1" dirty="0" smtClean="0">
                <a:latin typeface="Simplified Arabic" pitchFamily="18" charset="-78"/>
                <a:cs typeface="Simplified Arabic" pitchFamily="18" charset="-78"/>
              </a:rPr>
            </a:br>
            <a:r>
              <a:rPr lang="ar-DZ" sz="3600" b="1" dirty="0" smtClean="0">
                <a:latin typeface="Simplified Arabic" pitchFamily="18" charset="-78"/>
                <a:cs typeface="Simplified Arabic" pitchFamily="18" charset="-78"/>
              </a:rPr>
              <a:t/>
            </a:r>
            <a:br>
              <a:rPr lang="ar-DZ" sz="3600" b="1" dirty="0" smtClean="0">
                <a:latin typeface="Simplified Arabic" pitchFamily="18" charset="-78"/>
                <a:cs typeface="Simplified Arabic" pitchFamily="18" charset="-78"/>
              </a:rPr>
            </a:br>
            <a:r>
              <a:rPr lang="ar-DZ" sz="3600" dirty="0" smtClean="0">
                <a:latin typeface="Simplified Arabic" pitchFamily="18" charset="-78"/>
                <a:cs typeface="Simplified Arabic" pitchFamily="18" charset="-78"/>
              </a:rPr>
              <a:t> تعنى هذه النماذج بدراسة متغير تابع والتنبؤ بسلوكه مستقبلا بالاعتماد على متغير مستقل أو مجموعة من المتغيرات المستقلة، وتسمى هذه المعادلة التي تربط بين المتغيرين أو المتغيرات بالمعادلة الانحدارية </a:t>
            </a:r>
            <a:r>
              <a:rPr lang="fr-FR" sz="3600" dirty="0" smtClean="0">
                <a:latin typeface="Simplified Arabic" pitchFamily="18" charset="-78"/>
                <a:cs typeface="Simplified Arabic" pitchFamily="18" charset="-78"/>
              </a:rPr>
              <a:t>(Equation de Régression)</a:t>
            </a:r>
            <a:r>
              <a:rPr lang="ar-DZ" sz="3600" dirty="0" smtClean="0">
                <a:latin typeface="Simplified Arabic" pitchFamily="18" charset="-78"/>
                <a:cs typeface="Simplified Arabic" pitchFamily="18" charset="-78"/>
              </a:rPr>
              <a:t>، وأبسط شكل لهذه المعادلة هو الشكل الخطي أي معادلة مستقيم، وإن كان النموذج يشمل متغيرين فقط يسمى نموذج انحداري بسيط، أما إن كان يشمل مجموعة من المتغيرات فيسمى نموذج انحداري متعدد، ويكون في الشكل التالي (النماذج الخطية):</a:t>
            </a:r>
            <a:br>
              <a:rPr lang="ar-DZ" sz="3600" dirty="0" smtClean="0">
                <a:latin typeface="Simplified Arabic" pitchFamily="18" charset="-78"/>
                <a:cs typeface="Simplified Arabic" pitchFamily="18" charset="-78"/>
              </a:rPr>
            </a:br>
            <a:r>
              <a:rPr lang="fr-FR" sz="3600" dirty="0" smtClean="0">
                <a:solidFill>
                  <a:srgbClr val="FFFF00"/>
                </a:solidFill>
                <a:latin typeface="Simplified Arabic" pitchFamily="18" charset="-78"/>
                <a:cs typeface="Simplified Arabic" pitchFamily="18" charset="-78"/>
              </a:rPr>
              <a:t>Y= a + B.X + e </a:t>
            </a:r>
            <a:r>
              <a:rPr lang="ar-DZ" sz="3600" dirty="0" smtClean="0">
                <a:solidFill>
                  <a:srgbClr val="FFFF00"/>
                </a:solidFill>
                <a:latin typeface="Simplified Arabic" pitchFamily="18" charset="-78"/>
                <a:cs typeface="Simplified Arabic" pitchFamily="18" charset="-78"/>
              </a:rPr>
              <a:t> (نموذج انحداري خطي بسيط)</a:t>
            </a:r>
            <a:br>
              <a:rPr lang="ar-DZ" sz="3600" dirty="0" smtClean="0">
                <a:solidFill>
                  <a:srgbClr val="FFFF00"/>
                </a:solidFill>
                <a:latin typeface="Simplified Arabic" pitchFamily="18" charset="-78"/>
                <a:cs typeface="Simplified Arabic" pitchFamily="18" charset="-78"/>
              </a:rPr>
            </a:br>
            <a:r>
              <a:rPr lang="fr-FR" sz="3600" dirty="0" smtClean="0">
                <a:solidFill>
                  <a:srgbClr val="FFFF00"/>
                </a:solidFill>
                <a:latin typeface="Simplified Arabic" pitchFamily="18" charset="-78"/>
                <a:cs typeface="Simplified Arabic" pitchFamily="18" charset="-78"/>
              </a:rPr>
              <a:t>Y= a+ B</a:t>
            </a:r>
            <a:r>
              <a:rPr lang="fr-FR" sz="2700" dirty="0" smtClean="0">
                <a:solidFill>
                  <a:srgbClr val="FFFF00"/>
                </a:solidFill>
                <a:latin typeface="Simplified Arabic" pitchFamily="18" charset="-78"/>
                <a:cs typeface="Simplified Arabic" pitchFamily="18" charset="-78"/>
              </a:rPr>
              <a:t>1</a:t>
            </a:r>
            <a:r>
              <a:rPr lang="fr-FR" sz="3600" dirty="0" smtClean="0">
                <a:solidFill>
                  <a:srgbClr val="FFFF00"/>
                </a:solidFill>
                <a:latin typeface="Simplified Arabic" pitchFamily="18" charset="-78"/>
                <a:cs typeface="Simplified Arabic" pitchFamily="18" charset="-78"/>
              </a:rPr>
              <a:t>.X</a:t>
            </a:r>
            <a:r>
              <a:rPr lang="fr-FR" sz="2700" dirty="0" smtClean="0">
                <a:solidFill>
                  <a:srgbClr val="FFFF00"/>
                </a:solidFill>
                <a:latin typeface="Simplified Arabic" pitchFamily="18" charset="-78"/>
                <a:cs typeface="Simplified Arabic" pitchFamily="18" charset="-78"/>
              </a:rPr>
              <a:t>1</a:t>
            </a:r>
            <a:r>
              <a:rPr lang="fr-FR" sz="3600" dirty="0" smtClean="0">
                <a:solidFill>
                  <a:srgbClr val="FFFF00"/>
                </a:solidFill>
                <a:latin typeface="Simplified Arabic" pitchFamily="18" charset="-78"/>
                <a:cs typeface="Simplified Arabic" pitchFamily="18" charset="-78"/>
              </a:rPr>
              <a:t>+ B</a:t>
            </a:r>
            <a:r>
              <a:rPr lang="fr-FR" sz="2700" dirty="0" smtClean="0">
                <a:solidFill>
                  <a:srgbClr val="FFFF00"/>
                </a:solidFill>
                <a:latin typeface="Simplified Arabic" pitchFamily="18" charset="-78"/>
                <a:cs typeface="Simplified Arabic" pitchFamily="18" charset="-78"/>
              </a:rPr>
              <a:t>2</a:t>
            </a:r>
            <a:r>
              <a:rPr lang="fr-FR" sz="3600" dirty="0" smtClean="0">
                <a:solidFill>
                  <a:srgbClr val="FFFF00"/>
                </a:solidFill>
                <a:latin typeface="Simplified Arabic" pitchFamily="18" charset="-78"/>
                <a:cs typeface="Simplified Arabic" pitchFamily="18" charset="-78"/>
              </a:rPr>
              <a:t>.X</a:t>
            </a:r>
            <a:r>
              <a:rPr lang="fr-FR" sz="2700" dirty="0" smtClean="0">
                <a:solidFill>
                  <a:srgbClr val="FFFF00"/>
                </a:solidFill>
                <a:latin typeface="Simplified Arabic" pitchFamily="18" charset="-78"/>
                <a:cs typeface="Simplified Arabic" pitchFamily="18" charset="-78"/>
              </a:rPr>
              <a:t>2</a:t>
            </a:r>
            <a:r>
              <a:rPr lang="fr-FR" sz="3600" dirty="0" smtClean="0">
                <a:solidFill>
                  <a:srgbClr val="FFFF00"/>
                </a:solidFill>
                <a:latin typeface="Simplified Arabic" pitchFamily="18" charset="-78"/>
                <a:cs typeface="Simplified Arabic" pitchFamily="18" charset="-78"/>
              </a:rPr>
              <a:t>+ B</a:t>
            </a:r>
            <a:r>
              <a:rPr lang="fr-FR" sz="2700" dirty="0" smtClean="0">
                <a:solidFill>
                  <a:srgbClr val="FFFF00"/>
                </a:solidFill>
                <a:latin typeface="Simplified Arabic" pitchFamily="18" charset="-78"/>
                <a:cs typeface="Simplified Arabic" pitchFamily="18" charset="-78"/>
              </a:rPr>
              <a:t>3</a:t>
            </a:r>
            <a:r>
              <a:rPr lang="fr-FR" sz="3600" dirty="0" smtClean="0">
                <a:solidFill>
                  <a:srgbClr val="FFFF00"/>
                </a:solidFill>
                <a:latin typeface="Simplified Arabic" pitchFamily="18" charset="-78"/>
                <a:cs typeface="Simplified Arabic" pitchFamily="18" charset="-78"/>
              </a:rPr>
              <a:t>.X</a:t>
            </a:r>
            <a:r>
              <a:rPr lang="fr-FR" sz="2700" dirty="0" smtClean="0">
                <a:solidFill>
                  <a:srgbClr val="FFFF00"/>
                </a:solidFill>
                <a:latin typeface="Simplified Arabic" pitchFamily="18" charset="-78"/>
                <a:cs typeface="Simplified Arabic" pitchFamily="18" charset="-78"/>
              </a:rPr>
              <a:t>3</a:t>
            </a:r>
            <a:r>
              <a:rPr lang="fr-FR" sz="3600" dirty="0" smtClean="0">
                <a:solidFill>
                  <a:srgbClr val="FFFF00"/>
                </a:solidFill>
                <a:latin typeface="Simplified Arabic" pitchFamily="18" charset="-78"/>
                <a:cs typeface="Simplified Arabic" pitchFamily="18" charset="-78"/>
              </a:rPr>
              <a:t>+ e</a:t>
            </a:r>
            <a:br>
              <a:rPr lang="fr-FR" sz="3600" dirty="0" smtClean="0">
                <a:solidFill>
                  <a:srgbClr val="FFFF00"/>
                </a:solidFill>
                <a:latin typeface="Simplified Arabic" pitchFamily="18" charset="-78"/>
                <a:cs typeface="Simplified Arabic" pitchFamily="18" charset="-78"/>
              </a:rPr>
            </a:br>
            <a:r>
              <a:rPr lang="ar-DZ" sz="3600" dirty="0" smtClean="0">
                <a:solidFill>
                  <a:srgbClr val="FFFF00"/>
                </a:solidFill>
                <a:latin typeface="Simplified Arabic" pitchFamily="18" charset="-78"/>
                <a:cs typeface="Simplified Arabic" pitchFamily="18" charset="-78"/>
              </a:rPr>
              <a:t>(نموذج انحداري خطي متعدد)</a:t>
            </a:r>
            <a:br>
              <a:rPr lang="ar-DZ" sz="3600" dirty="0" smtClean="0">
                <a:solidFill>
                  <a:srgbClr val="FFFF00"/>
                </a:solidFill>
                <a:latin typeface="Simplified Arabic" pitchFamily="18" charset="-78"/>
                <a:cs typeface="Simplified Arabic" pitchFamily="18" charset="-78"/>
              </a:rPr>
            </a:br>
            <a:r>
              <a:rPr lang="ar-DZ" sz="3600" dirty="0" smtClean="0">
                <a:solidFill>
                  <a:srgbClr val="FFFF00"/>
                </a:solidFill>
                <a:latin typeface="Simplified Arabic" pitchFamily="18" charset="-78"/>
                <a:cs typeface="Simplified Arabic" pitchFamily="18" charset="-78"/>
              </a:rPr>
              <a:t>حيث </a:t>
            </a:r>
            <a:r>
              <a:rPr lang="fr-FR" sz="3600" dirty="0" smtClean="0">
                <a:solidFill>
                  <a:srgbClr val="FFFF00"/>
                </a:solidFill>
                <a:latin typeface="Simplified Arabic" pitchFamily="18" charset="-78"/>
                <a:cs typeface="Simplified Arabic" pitchFamily="18" charset="-78"/>
              </a:rPr>
              <a:t>e</a:t>
            </a:r>
            <a:r>
              <a:rPr lang="ar-DZ" sz="3600" dirty="0" smtClean="0">
                <a:solidFill>
                  <a:srgbClr val="FFFF00"/>
                </a:solidFill>
                <a:latin typeface="Simplified Arabic" pitchFamily="18" charset="-78"/>
                <a:cs typeface="Simplified Arabic" pitchFamily="18" charset="-78"/>
              </a:rPr>
              <a:t> يمثل البواقي نظرا لعدم إدماج المتغيرات الأخرى في النموذج. </a:t>
            </a:r>
            <a:r>
              <a:rPr lang="ar-DZ" sz="3600" b="1" dirty="0" smtClean="0">
                <a:latin typeface="Simplified Arabic" pitchFamily="18" charset="-78"/>
                <a:cs typeface="Simplified Arabic" pitchFamily="18" charset="-78"/>
              </a:rPr>
              <a:t/>
            </a:r>
            <a:br>
              <a:rPr lang="ar-DZ" sz="3600" b="1" dirty="0" smtClean="0">
                <a:latin typeface="Simplified Arabic" pitchFamily="18" charset="-78"/>
                <a:cs typeface="Simplified Arabic" pitchFamily="18" charset="-78"/>
              </a:rPr>
            </a:br>
            <a:endParaRPr lang="fr-FR" sz="3600" b="1" dirty="0">
              <a:latin typeface="Simplified Arabic" pitchFamily="18" charset="-78"/>
              <a:cs typeface="Simplified Arabic" pitchFamily="18"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23554"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24578"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571480"/>
          </a:xfrm>
        </p:spPr>
        <p:txBody>
          <a:bodyPr>
            <a:normAutofit fontScale="90000"/>
          </a:bodyPr>
          <a:lstStyle/>
          <a:p>
            <a:r>
              <a:rPr lang="ar-DZ" sz="4800" b="1" u="sng" dirty="0" smtClean="0">
                <a:solidFill>
                  <a:srgbClr val="FFFF00"/>
                </a:solidFill>
                <a:latin typeface="Simplified Arabic" pitchFamily="18" charset="-78"/>
                <a:cs typeface="Simplified Arabic" pitchFamily="18" charset="-78"/>
              </a:rPr>
              <a:t> </a:t>
            </a:r>
            <a:r>
              <a:rPr lang="fr-FR" sz="4800" b="1" u="sng" dirty="0" err="1" smtClean="0">
                <a:solidFill>
                  <a:srgbClr val="FFFF00"/>
                </a:solidFill>
                <a:latin typeface="Simplified Arabic" pitchFamily="18" charset="-78"/>
                <a:cs typeface="Simplified Arabic" pitchFamily="18" charset="-78"/>
              </a:rPr>
              <a:t>Eviews</a:t>
            </a:r>
            <a:r>
              <a:rPr lang="fr-FR" sz="4800" b="1" u="sng" dirty="0" smtClean="0">
                <a:solidFill>
                  <a:srgbClr val="FFFF00"/>
                </a:solidFill>
                <a:latin typeface="Simplified Arabic" pitchFamily="18" charset="-78"/>
                <a:cs typeface="Simplified Arabic" pitchFamily="18" charset="-78"/>
              </a:rPr>
              <a:t> </a:t>
            </a:r>
            <a:r>
              <a:rPr lang="ar-DZ" sz="4800" b="1" u="sng" dirty="0" smtClean="0">
                <a:solidFill>
                  <a:srgbClr val="FFFF00"/>
                </a:solidFill>
                <a:latin typeface="Simplified Arabic" pitchFamily="18" charset="-78"/>
                <a:cs typeface="Simplified Arabic" pitchFamily="18" charset="-78"/>
              </a:rPr>
              <a:t>الارتباط والانحدار في برنامج</a:t>
            </a:r>
            <a:endParaRPr lang="fr-FR" sz="4800" b="1" u="sng" dirty="0">
              <a:solidFill>
                <a:srgbClr val="FFFF00"/>
              </a:solidFill>
              <a:latin typeface="Simplified Arabic" pitchFamily="18" charset="-78"/>
              <a:cs typeface="Simplified Arabic" pitchFamily="18" charset="-78"/>
            </a:endParaRPr>
          </a:p>
        </p:txBody>
      </p:sp>
      <p:sp>
        <p:nvSpPr>
          <p:cNvPr id="8" name="Espace réservé du contenu 7"/>
          <p:cNvSpPr>
            <a:spLocks noGrp="1"/>
          </p:cNvSpPr>
          <p:nvPr>
            <p:ph sz="quarter" idx="4"/>
          </p:nvPr>
        </p:nvSpPr>
        <p:spPr>
          <a:xfrm>
            <a:off x="0" y="571480"/>
            <a:ext cx="9144000" cy="6286520"/>
          </a:xfrm>
        </p:spPr>
        <p:txBody>
          <a:bodyPr>
            <a:normAutofit/>
          </a:bodyPr>
          <a:lstStyle/>
          <a:p>
            <a:pPr algn="just" rtl="1">
              <a:buNone/>
            </a:pPr>
            <a:endParaRPr lang="ar-DZ" sz="3200" dirty="0" smtClean="0">
              <a:latin typeface="Simplified Arabic" pitchFamily="18" charset="-78"/>
              <a:cs typeface="Simplified Arabic" pitchFamily="18" charset="-78"/>
            </a:endParaRPr>
          </a:p>
          <a:p>
            <a:pPr algn="just" rtl="1">
              <a:buNone/>
            </a:pPr>
            <a:endParaRPr lang="ar-DZ" sz="3200" dirty="0" smtClean="0">
              <a:latin typeface="Simplified Arabic" pitchFamily="18" charset="-78"/>
              <a:cs typeface="Simplified Arabic" pitchFamily="18" charset="-78"/>
            </a:endParaRPr>
          </a:p>
          <a:p>
            <a:pPr algn="just" rtl="1">
              <a:buNone/>
            </a:pPr>
            <a:r>
              <a:rPr lang="ar-DZ" sz="3200" dirty="0" smtClean="0">
                <a:latin typeface="Simplified Arabic" pitchFamily="18" charset="-78"/>
                <a:cs typeface="Simplified Arabic" pitchFamily="18" charset="-78"/>
              </a:rPr>
              <a:t>لتمثيل العلاقة بين المتغيرين، في نافذة المتغير نضغط على الأمر </a:t>
            </a:r>
            <a:r>
              <a:rPr lang="fr-FR" sz="3200" dirty="0" err="1" smtClean="0">
                <a:latin typeface="Simplified Arabic" pitchFamily="18" charset="-78"/>
                <a:cs typeface="Simplified Arabic" pitchFamily="18" charset="-78"/>
              </a:rPr>
              <a:t>View</a:t>
            </a:r>
            <a:r>
              <a:rPr lang="ar-DZ" sz="3200" dirty="0" smtClean="0">
                <a:latin typeface="Simplified Arabic" pitchFamily="18" charset="-78"/>
                <a:cs typeface="Simplified Arabic" pitchFamily="18" charset="-78"/>
              </a:rPr>
              <a:t> ومنه نذهب إلى الأمر الفرعي </a:t>
            </a:r>
            <a:r>
              <a:rPr lang="fr-FR" sz="3200" dirty="0" smtClean="0">
                <a:latin typeface="Simplified Arabic" pitchFamily="18" charset="-78"/>
                <a:cs typeface="Simplified Arabic" pitchFamily="18" charset="-78"/>
              </a:rPr>
              <a:t>Graphs</a:t>
            </a:r>
            <a:r>
              <a:rPr lang="ar-DZ" sz="3200" dirty="0" smtClean="0">
                <a:latin typeface="Simplified Arabic" pitchFamily="18" charset="-78"/>
                <a:cs typeface="Simplified Arabic" pitchFamily="18" charset="-78"/>
              </a:rPr>
              <a:t> ومنه نختار التمثيل البياني </a:t>
            </a:r>
            <a:r>
              <a:rPr lang="fr-FR" sz="3200" dirty="0" err="1" smtClean="0">
                <a:latin typeface="Simplified Arabic" pitchFamily="18" charset="-78"/>
                <a:cs typeface="Simplified Arabic" pitchFamily="18" charset="-78"/>
              </a:rPr>
              <a:t>Scatter</a:t>
            </a:r>
            <a:r>
              <a:rPr lang="ar-DZ" sz="3200" dirty="0" smtClean="0">
                <a:latin typeface="Simplified Arabic" pitchFamily="18" charset="-78"/>
                <a:cs typeface="Simplified Arabic" pitchFamily="18" charset="-78"/>
              </a:rPr>
              <a:t>، مع إظهار خط المعادلة الانحدارية </a:t>
            </a:r>
            <a:r>
              <a:rPr lang="fr-FR" sz="3200" dirty="0" err="1" smtClean="0">
                <a:latin typeface="Simplified Arabic" pitchFamily="18" charset="-78"/>
                <a:cs typeface="Simplified Arabic" pitchFamily="18" charset="-78"/>
              </a:rPr>
              <a:t>Regression</a:t>
            </a:r>
            <a:r>
              <a:rPr lang="fr-FR" sz="3200" dirty="0" smtClean="0">
                <a:latin typeface="Simplified Arabic" pitchFamily="18" charset="-78"/>
                <a:cs typeface="Simplified Arabic" pitchFamily="18" charset="-78"/>
              </a:rPr>
              <a:t> line</a:t>
            </a:r>
            <a:r>
              <a:rPr lang="ar-DZ" sz="3200" dirty="0" smtClean="0">
                <a:latin typeface="Simplified Arabic" pitchFamily="18" charset="-78"/>
                <a:cs typeface="Simplified Arabic" pitchFamily="18" charset="-78"/>
              </a:rPr>
              <a:t>، للعودة للبيانات الرئيسية نذهب دائما إلى </a:t>
            </a:r>
            <a:r>
              <a:rPr lang="fr-FR" sz="3200" dirty="0" err="1" smtClean="0">
                <a:latin typeface="Simplified Arabic" pitchFamily="18" charset="-78"/>
                <a:cs typeface="Simplified Arabic" pitchFamily="18" charset="-78"/>
              </a:rPr>
              <a:t>View</a:t>
            </a:r>
            <a:r>
              <a:rPr lang="ar-DZ" sz="3200" dirty="0" smtClean="0">
                <a:latin typeface="Simplified Arabic" pitchFamily="18" charset="-78"/>
                <a:cs typeface="Simplified Arabic" pitchFamily="18" charset="-78"/>
              </a:rPr>
              <a:t> ونختار الأمر الفرعي الثاني.</a:t>
            </a:r>
          </a:p>
          <a:p>
            <a:pPr algn="just" rtl="1">
              <a:buNone/>
            </a:pPr>
            <a:r>
              <a:rPr lang="ar-DZ" sz="3200" dirty="0" smtClean="0">
                <a:latin typeface="Simplified Arabic" pitchFamily="18" charset="-78"/>
                <a:cs typeface="Simplified Arabic" pitchFamily="18" charset="-78"/>
              </a:rPr>
              <a:t>لحفظ البيانات وما يرافقها قبل إغلاق النافذة نسمي المجموعة ونحفظها فتظهر لنا في الشاشة الرئيسية </a:t>
            </a:r>
            <a:r>
              <a:rPr lang="fr-FR" sz="3200" dirty="0" smtClean="0">
                <a:latin typeface="Simplified Arabic" pitchFamily="18" charset="-78"/>
                <a:cs typeface="Simplified Arabic" pitchFamily="18" charset="-78"/>
              </a:rPr>
              <a:t>Group01</a:t>
            </a:r>
            <a:r>
              <a:rPr lang="ar-DZ" sz="3200" dirty="0" smtClean="0">
                <a:latin typeface="Simplified Arabic" pitchFamily="18" charset="-78"/>
                <a:cs typeface="Simplified Arabic" pitchFamily="18" charset="-78"/>
              </a:rPr>
              <a:t>. </a:t>
            </a:r>
            <a:endParaRPr lang="fr-FR" sz="3200" dirty="0" smtClean="0">
              <a:latin typeface="Simplified Arabic" pitchFamily="18" charset="-78"/>
              <a:cs typeface="Simplified Arabic" pitchFamily="18" charset="-78"/>
            </a:endParaRPr>
          </a:p>
          <a:p>
            <a:pPr algn="just" rtl="1">
              <a:buNone/>
            </a:pPr>
            <a:endParaRPr lang="ar-DZ" sz="5500" b="1" dirty="0" smtClean="0">
              <a:solidFill>
                <a:srgbClr val="FFC000"/>
              </a:solidFill>
              <a:latin typeface="Simplified Arabic" pitchFamily="18" charset="-78"/>
              <a:cs typeface="Simplified Arabic" pitchFamily="18" charset="-78"/>
            </a:endParaRPr>
          </a:p>
          <a:p>
            <a:pPr algn="just" rtl="1">
              <a:buNone/>
            </a:pPr>
            <a:endParaRPr lang="ar-DZ" sz="5500" b="1" dirty="0" smtClean="0">
              <a:latin typeface="Simplified Arabic" pitchFamily="18" charset="-78"/>
              <a:cs typeface="Simplified Arabic" pitchFamily="18" charset="-78"/>
            </a:endParaRPr>
          </a:p>
        </p:txBody>
      </p:sp>
      <p:pic>
        <p:nvPicPr>
          <p:cNvPr id="5122" name="Picture 2" descr="D:\eviews9_com-800x640-e1429675752342.png"/>
          <p:cNvPicPr>
            <a:picLocks noChangeAspect="1" noChangeArrowheads="1"/>
          </p:cNvPicPr>
          <p:nvPr/>
        </p:nvPicPr>
        <p:blipFill>
          <a:blip r:embed="rId2"/>
          <a:srcRect/>
          <a:stretch>
            <a:fillRect/>
          </a:stretch>
        </p:blipFill>
        <p:spPr bwMode="auto">
          <a:xfrm>
            <a:off x="0" y="0"/>
            <a:ext cx="1071538" cy="42862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25602"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26626"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27650" name="Picture 2"/>
          <p:cNvPicPr>
            <a:picLocks noChangeAspect="1" noChangeArrowheads="1"/>
          </p:cNvPicPr>
          <p:nvPr/>
        </p:nvPicPr>
        <p:blipFill>
          <a:blip r:embed="rId2"/>
          <a:srcRect/>
          <a:stretch>
            <a:fillRect/>
          </a:stretch>
        </p:blipFill>
        <p:spPr bwMode="auto">
          <a:xfrm>
            <a:off x="0" y="0"/>
            <a:ext cx="13011150" cy="6934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28674"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29698"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30722"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31746"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500090"/>
            <a:ext cx="9144000" cy="7358090"/>
          </a:xfrm>
        </p:spPr>
        <p:txBody>
          <a:bodyPr>
            <a:normAutofit fontScale="90000"/>
          </a:bodyPr>
          <a:lstStyle/>
          <a:p>
            <a:pPr rtl="1"/>
            <a:r>
              <a:rPr lang="fr-FR" sz="3600" b="1" dirty="0" smtClean="0">
                <a:latin typeface="Simplified Arabic" pitchFamily="18" charset="-78"/>
                <a:cs typeface="Simplified Arabic" pitchFamily="18" charset="-78"/>
              </a:rPr>
              <a:t/>
            </a:r>
            <a:br>
              <a:rPr lang="fr-FR" sz="3600" b="1" dirty="0" smtClean="0">
                <a:latin typeface="Simplified Arabic" pitchFamily="18" charset="-78"/>
                <a:cs typeface="Simplified Arabic" pitchFamily="18" charset="-78"/>
              </a:rPr>
            </a:br>
            <a:r>
              <a:rPr lang="fr-FR" sz="3600" b="1" dirty="0" smtClean="0">
                <a:latin typeface="Simplified Arabic" pitchFamily="18" charset="-78"/>
                <a:cs typeface="Simplified Arabic" pitchFamily="18" charset="-78"/>
              </a:rPr>
              <a:t/>
            </a:r>
            <a:br>
              <a:rPr lang="fr-FR" sz="3600" b="1" dirty="0" smtClean="0">
                <a:latin typeface="Simplified Arabic" pitchFamily="18" charset="-78"/>
                <a:cs typeface="Simplified Arabic" pitchFamily="18" charset="-78"/>
              </a:rPr>
            </a:br>
            <a:r>
              <a:rPr lang="ar-DZ" sz="3600" b="1" u="sng" dirty="0" smtClean="0">
                <a:solidFill>
                  <a:srgbClr val="FFC000"/>
                </a:solidFill>
                <a:latin typeface="Simplified Arabic" pitchFamily="18" charset="-78"/>
                <a:cs typeface="Simplified Arabic" pitchFamily="18" charset="-78"/>
              </a:rPr>
              <a:t>النماذج </a:t>
            </a:r>
            <a:r>
              <a:rPr lang="ar-DZ" sz="3600" b="1" u="sng" dirty="0" err="1" smtClean="0">
                <a:solidFill>
                  <a:srgbClr val="FFC000"/>
                </a:solidFill>
                <a:latin typeface="Simplified Arabic" pitchFamily="18" charset="-78"/>
                <a:cs typeface="Simplified Arabic" pitchFamily="18" charset="-78"/>
              </a:rPr>
              <a:t>الإنحدارية</a:t>
            </a:r>
            <a:r>
              <a:rPr lang="ar-DZ" sz="3600" b="1" dirty="0" smtClean="0">
                <a:latin typeface="Simplified Arabic" pitchFamily="18" charset="-78"/>
                <a:cs typeface="Simplified Arabic" pitchFamily="18" charset="-78"/>
              </a:rPr>
              <a:t/>
            </a:r>
            <a:br>
              <a:rPr lang="ar-DZ" sz="3600" b="1" dirty="0" smtClean="0">
                <a:latin typeface="Simplified Arabic" pitchFamily="18" charset="-78"/>
                <a:cs typeface="Simplified Arabic" pitchFamily="18" charset="-78"/>
              </a:rPr>
            </a:br>
            <a:r>
              <a:rPr lang="ar-DZ" sz="3600" b="1" dirty="0" smtClean="0">
                <a:latin typeface="Simplified Arabic" pitchFamily="18" charset="-78"/>
                <a:cs typeface="Simplified Arabic" pitchFamily="18" charset="-78"/>
              </a:rPr>
              <a:t/>
            </a:r>
            <a:br>
              <a:rPr lang="ar-DZ" sz="3600" b="1" dirty="0" smtClean="0">
                <a:latin typeface="Simplified Arabic" pitchFamily="18" charset="-78"/>
                <a:cs typeface="Simplified Arabic" pitchFamily="18" charset="-78"/>
              </a:rPr>
            </a:br>
            <a:r>
              <a:rPr lang="ar-DZ" sz="3600" dirty="0" smtClean="0">
                <a:latin typeface="Simplified Arabic" pitchFamily="18" charset="-78"/>
                <a:cs typeface="Simplified Arabic" pitchFamily="18" charset="-78"/>
              </a:rPr>
              <a:t> وأبسط النماذج الانحدارية هي النماذج التي تعتمد على طريقة المربعات الصغرى العادية </a:t>
            </a:r>
            <a:r>
              <a:rPr lang="fr-FR" sz="3600" dirty="0" smtClean="0">
                <a:latin typeface="Simplified Arabic" pitchFamily="18" charset="-78"/>
                <a:cs typeface="Simplified Arabic" pitchFamily="18" charset="-78"/>
              </a:rPr>
              <a:t>(Moindre Carrées Ordinaires) (MCO)</a:t>
            </a:r>
            <a:r>
              <a:rPr lang="ar-DZ" sz="3600" dirty="0" smtClean="0">
                <a:latin typeface="Simplified Arabic" pitchFamily="18" charset="-78"/>
                <a:cs typeface="Simplified Arabic" pitchFamily="18" charset="-78"/>
              </a:rPr>
              <a:t> بالفرنسية، </a:t>
            </a:r>
            <a:r>
              <a:rPr lang="fr-FR" sz="3600" dirty="0" smtClean="0">
                <a:latin typeface="Simplified Arabic" pitchFamily="18" charset="-78"/>
                <a:cs typeface="Simplified Arabic" pitchFamily="18" charset="-78"/>
              </a:rPr>
              <a:t>(</a:t>
            </a:r>
            <a:r>
              <a:rPr lang="fr-FR" sz="3600" dirty="0" err="1" smtClean="0">
                <a:latin typeface="Simplified Arabic" pitchFamily="18" charset="-78"/>
                <a:cs typeface="Simplified Arabic" pitchFamily="18" charset="-78"/>
              </a:rPr>
              <a:t>Ordinary</a:t>
            </a:r>
            <a:r>
              <a:rPr lang="fr-FR" sz="3600" dirty="0" smtClean="0">
                <a:latin typeface="Simplified Arabic" pitchFamily="18" charset="-78"/>
                <a:cs typeface="Simplified Arabic" pitchFamily="18" charset="-78"/>
              </a:rPr>
              <a:t> Least Squares) (OLS) </a:t>
            </a:r>
            <a:r>
              <a:rPr lang="ar-DZ" sz="3600" dirty="0" smtClean="0">
                <a:latin typeface="Simplified Arabic" pitchFamily="18" charset="-78"/>
                <a:cs typeface="Simplified Arabic" pitchFamily="18" charset="-78"/>
              </a:rPr>
              <a:t> بالإنجليزية، والتي تقوم على </a:t>
            </a:r>
            <a:r>
              <a:rPr lang="ar-DZ" sz="3600" dirty="0" err="1" smtClean="0">
                <a:latin typeface="Simplified Arabic" pitchFamily="18" charset="-78"/>
                <a:cs typeface="Simplified Arabic" pitchFamily="18" charset="-78"/>
              </a:rPr>
              <a:t>تدنية</a:t>
            </a:r>
            <a:r>
              <a:rPr lang="ar-DZ" sz="3600" dirty="0" smtClean="0">
                <a:latin typeface="Simplified Arabic" pitchFamily="18" charset="-78"/>
                <a:cs typeface="Simplified Arabic" pitchFamily="18" charset="-78"/>
              </a:rPr>
              <a:t> مربع البواقي إلى أدنى حد ممكن، وتعتمد هذه النماذج في نوعين من التنبؤ، التنبؤ التاريخي الاختباري </a:t>
            </a:r>
            <a:r>
              <a:rPr lang="fr-FR" sz="3600" dirty="0" smtClean="0">
                <a:latin typeface="Simplified Arabic" pitchFamily="18" charset="-78"/>
                <a:cs typeface="Simplified Arabic" pitchFamily="18" charset="-78"/>
              </a:rPr>
              <a:t>(ex- Post)</a:t>
            </a:r>
            <a:r>
              <a:rPr lang="ar-DZ" sz="3600" dirty="0" smtClean="0">
                <a:latin typeface="Simplified Arabic" pitchFamily="18" charset="-78"/>
                <a:cs typeface="Simplified Arabic" pitchFamily="18" charset="-78"/>
              </a:rPr>
              <a:t> ويستخدم لاختبار دقة نتائج النموذج وذلك بمقارنة النتائج المشاهدة مع النتائج </a:t>
            </a:r>
            <a:r>
              <a:rPr lang="ar-DZ" sz="3600" dirty="0" err="1" smtClean="0">
                <a:latin typeface="Simplified Arabic" pitchFamily="18" charset="-78"/>
                <a:cs typeface="Simplified Arabic" pitchFamily="18" charset="-78"/>
              </a:rPr>
              <a:t>المتنبؤ</a:t>
            </a:r>
            <a:r>
              <a:rPr lang="ar-DZ" sz="3600" dirty="0" smtClean="0">
                <a:latin typeface="Simplified Arabic" pitchFamily="18" charset="-78"/>
                <a:cs typeface="Simplified Arabic" pitchFamily="18" charset="-78"/>
              </a:rPr>
              <a:t> </a:t>
            </a:r>
            <a:r>
              <a:rPr lang="ar-DZ" sz="3600" dirty="0" err="1" smtClean="0">
                <a:latin typeface="Simplified Arabic" pitchFamily="18" charset="-78"/>
                <a:cs typeface="Simplified Arabic" pitchFamily="18" charset="-78"/>
              </a:rPr>
              <a:t>بها</a:t>
            </a:r>
            <a:r>
              <a:rPr lang="ar-DZ" sz="3600" dirty="0" smtClean="0">
                <a:latin typeface="Simplified Arabic" pitchFamily="18" charset="-78"/>
                <a:cs typeface="Simplified Arabic" pitchFamily="18" charset="-78"/>
              </a:rPr>
              <a:t>، والتنبؤ المستقبلي </a:t>
            </a:r>
            <a:r>
              <a:rPr lang="fr-FR" sz="3600" dirty="0" smtClean="0">
                <a:latin typeface="Simplified Arabic" pitchFamily="18" charset="-78"/>
                <a:cs typeface="Simplified Arabic" pitchFamily="18" charset="-78"/>
              </a:rPr>
              <a:t>(ex- ante)</a:t>
            </a:r>
            <a:r>
              <a:rPr lang="ar-DZ" sz="3600" smtClean="0">
                <a:latin typeface="Simplified Arabic" pitchFamily="18" charset="-78"/>
                <a:cs typeface="Simplified Arabic" pitchFamily="18" charset="-78"/>
              </a:rPr>
              <a:t> وهو أهم من الأول لكن يعتمد على نتائجه لأنه يتنبأ بنتائج المتغير مستقبلا وتحديد سلوكه المستقبلي. </a:t>
            </a:r>
            <a:r>
              <a:rPr lang="ar-DZ" sz="3600" b="1" dirty="0" smtClean="0">
                <a:latin typeface="Simplified Arabic" pitchFamily="18" charset="-78"/>
                <a:cs typeface="Simplified Arabic" pitchFamily="18" charset="-78"/>
              </a:rPr>
              <a:t/>
            </a:r>
            <a:br>
              <a:rPr lang="ar-DZ" sz="3600" b="1" dirty="0" smtClean="0">
                <a:latin typeface="Simplified Arabic" pitchFamily="18" charset="-78"/>
                <a:cs typeface="Simplified Arabic" pitchFamily="18" charset="-78"/>
              </a:rPr>
            </a:br>
            <a:endParaRPr lang="fr-FR" sz="3600" b="1" dirty="0">
              <a:latin typeface="Simplified Arabic" pitchFamily="18" charset="-78"/>
              <a:cs typeface="Simplified Arabic" pitchFamily="18"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32770"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571480"/>
          </a:xfrm>
        </p:spPr>
        <p:txBody>
          <a:bodyPr>
            <a:normAutofit fontScale="90000"/>
          </a:bodyPr>
          <a:lstStyle/>
          <a:p>
            <a:r>
              <a:rPr lang="ar-DZ" sz="4800" b="1" u="sng" dirty="0" smtClean="0">
                <a:solidFill>
                  <a:srgbClr val="FFFF00"/>
                </a:solidFill>
                <a:latin typeface="Simplified Arabic" pitchFamily="18" charset="-78"/>
                <a:cs typeface="Simplified Arabic" pitchFamily="18" charset="-78"/>
              </a:rPr>
              <a:t> </a:t>
            </a:r>
            <a:r>
              <a:rPr lang="fr-FR" sz="4800" b="1" u="sng" dirty="0" err="1" smtClean="0">
                <a:solidFill>
                  <a:srgbClr val="FFFF00"/>
                </a:solidFill>
                <a:latin typeface="Simplified Arabic" pitchFamily="18" charset="-78"/>
                <a:cs typeface="Simplified Arabic" pitchFamily="18" charset="-78"/>
              </a:rPr>
              <a:t>Eviews</a:t>
            </a:r>
            <a:r>
              <a:rPr lang="fr-FR" sz="4800" b="1" u="sng" dirty="0" smtClean="0">
                <a:solidFill>
                  <a:srgbClr val="FFFF00"/>
                </a:solidFill>
                <a:latin typeface="Simplified Arabic" pitchFamily="18" charset="-78"/>
                <a:cs typeface="Simplified Arabic" pitchFamily="18" charset="-78"/>
              </a:rPr>
              <a:t> </a:t>
            </a:r>
            <a:r>
              <a:rPr lang="ar-DZ" sz="4800" b="1" u="sng" dirty="0" smtClean="0">
                <a:solidFill>
                  <a:srgbClr val="FFFF00"/>
                </a:solidFill>
                <a:latin typeface="Simplified Arabic" pitchFamily="18" charset="-78"/>
                <a:cs typeface="Simplified Arabic" pitchFamily="18" charset="-78"/>
              </a:rPr>
              <a:t>الارتباط والانحدار في برنامج</a:t>
            </a:r>
            <a:endParaRPr lang="fr-FR" sz="4800" b="1" u="sng" dirty="0">
              <a:solidFill>
                <a:srgbClr val="FFFF00"/>
              </a:solidFill>
              <a:latin typeface="Simplified Arabic" pitchFamily="18" charset="-78"/>
              <a:cs typeface="Simplified Arabic" pitchFamily="18" charset="-78"/>
            </a:endParaRPr>
          </a:p>
        </p:txBody>
      </p:sp>
      <p:sp>
        <p:nvSpPr>
          <p:cNvPr id="8" name="Espace réservé du contenu 7"/>
          <p:cNvSpPr>
            <a:spLocks noGrp="1"/>
          </p:cNvSpPr>
          <p:nvPr>
            <p:ph sz="quarter" idx="4"/>
          </p:nvPr>
        </p:nvSpPr>
        <p:spPr>
          <a:xfrm>
            <a:off x="0" y="571480"/>
            <a:ext cx="9144000" cy="6286520"/>
          </a:xfrm>
        </p:spPr>
        <p:txBody>
          <a:bodyPr>
            <a:normAutofit fontScale="92500" lnSpcReduction="10000"/>
          </a:bodyPr>
          <a:lstStyle/>
          <a:p>
            <a:pPr algn="just" rtl="1">
              <a:buNone/>
            </a:pPr>
            <a:endParaRPr lang="ar-DZ" sz="3200" dirty="0" smtClean="0">
              <a:latin typeface="Simplified Arabic" pitchFamily="18" charset="-78"/>
              <a:cs typeface="Simplified Arabic" pitchFamily="18" charset="-78"/>
            </a:endParaRPr>
          </a:p>
          <a:p>
            <a:pPr algn="just" rtl="1">
              <a:buNone/>
            </a:pPr>
            <a:r>
              <a:rPr lang="ar-DZ" sz="3200" dirty="0" smtClean="0">
                <a:latin typeface="Simplified Arabic" pitchFamily="18" charset="-78"/>
                <a:cs typeface="Simplified Arabic" pitchFamily="18" charset="-78"/>
              </a:rPr>
              <a:t>لاستخراج المعادلة الانحدارية بين المتغيرين ومقاييسها واختباراتها، لابد من إنشاء المعادلة وذلك في الشاشة الرئيسية عن طريق الأمر </a:t>
            </a:r>
            <a:r>
              <a:rPr lang="fr-FR" sz="3200" dirty="0" smtClean="0">
                <a:latin typeface="Simplified Arabic" pitchFamily="18" charset="-78"/>
                <a:cs typeface="Simplified Arabic" pitchFamily="18" charset="-78"/>
              </a:rPr>
              <a:t>Object</a:t>
            </a:r>
            <a:r>
              <a:rPr lang="ar-DZ" sz="3200" dirty="0" smtClean="0">
                <a:latin typeface="Simplified Arabic" pitchFamily="18" charset="-78"/>
                <a:cs typeface="Simplified Arabic" pitchFamily="18" charset="-78"/>
              </a:rPr>
              <a:t> ثم اختيار </a:t>
            </a:r>
            <a:r>
              <a:rPr lang="fr-FR" sz="3200" dirty="0" smtClean="0">
                <a:latin typeface="Simplified Arabic" pitchFamily="18" charset="-78"/>
                <a:cs typeface="Simplified Arabic" pitchFamily="18" charset="-78"/>
              </a:rPr>
              <a:t>New Object</a:t>
            </a:r>
            <a:r>
              <a:rPr lang="ar-DZ" sz="3200" dirty="0" smtClean="0">
                <a:latin typeface="Simplified Arabic" pitchFamily="18" charset="-78"/>
                <a:cs typeface="Simplified Arabic" pitchFamily="18" charset="-78"/>
              </a:rPr>
              <a:t> ومنها نختار </a:t>
            </a:r>
            <a:r>
              <a:rPr lang="fr-FR" sz="3200" dirty="0" smtClean="0">
                <a:latin typeface="Simplified Arabic" pitchFamily="18" charset="-78"/>
                <a:cs typeface="Simplified Arabic" pitchFamily="18" charset="-78"/>
              </a:rPr>
              <a:t>Equation</a:t>
            </a:r>
            <a:r>
              <a:rPr lang="ar-DZ" sz="3200" dirty="0" smtClean="0">
                <a:latin typeface="Simplified Arabic" pitchFamily="18" charset="-78"/>
                <a:cs typeface="Simplified Arabic" pitchFamily="18" charset="-78"/>
              </a:rPr>
              <a:t> مع تسميتها</a:t>
            </a:r>
            <a:r>
              <a:rPr lang="fr-FR" sz="3200" dirty="0" smtClean="0">
                <a:latin typeface="Simplified Arabic" pitchFamily="18" charset="-78"/>
                <a:cs typeface="Simplified Arabic" pitchFamily="18" charset="-78"/>
              </a:rPr>
              <a:t>Eq1 </a:t>
            </a:r>
            <a:r>
              <a:rPr lang="ar-DZ" sz="3200" dirty="0" smtClean="0">
                <a:latin typeface="Simplified Arabic" pitchFamily="18" charset="-78"/>
                <a:cs typeface="Simplified Arabic" pitchFamily="18" charset="-78"/>
              </a:rPr>
              <a:t> مثلا.</a:t>
            </a:r>
          </a:p>
          <a:p>
            <a:pPr algn="just" rtl="1">
              <a:buNone/>
            </a:pPr>
            <a:r>
              <a:rPr lang="ar-DZ" sz="3200" dirty="0" smtClean="0">
                <a:latin typeface="Simplified Arabic" pitchFamily="18" charset="-78"/>
                <a:cs typeface="Simplified Arabic" pitchFamily="18" charset="-78"/>
              </a:rPr>
              <a:t>تظهر لنا نافذة صغيرة نكتب فيها بالترتيب </a:t>
            </a:r>
            <a:r>
              <a:rPr lang="fr-FR" sz="3200" dirty="0" smtClean="0">
                <a:latin typeface="Simplified Arabic" pitchFamily="18" charset="-78"/>
                <a:cs typeface="Simplified Arabic" pitchFamily="18" charset="-78"/>
              </a:rPr>
              <a:t>Y</a:t>
            </a:r>
            <a:r>
              <a:rPr lang="ar-DZ" sz="3200" dirty="0" smtClean="0">
                <a:latin typeface="Simplified Arabic" pitchFamily="18" charset="-78"/>
                <a:cs typeface="Simplified Arabic" pitchFamily="18" charset="-78"/>
              </a:rPr>
              <a:t> أي المتغير التابع ثم </a:t>
            </a:r>
            <a:r>
              <a:rPr lang="fr-FR" sz="3200" dirty="0" smtClean="0">
                <a:latin typeface="Simplified Arabic" pitchFamily="18" charset="-78"/>
                <a:cs typeface="Simplified Arabic" pitchFamily="18" charset="-78"/>
              </a:rPr>
              <a:t>c</a:t>
            </a:r>
            <a:r>
              <a:rPr lang="ar-DZ" sz="3200" dirty="0" smtClean="0">
                <a:latin typeface="Simplified Arabic" pitchFamily="18" charset="-78"/>
                <a:cs typeface="Simplified Arabic" pitchFamily="18" charset="-78"/>
              </a:rPr>
              <a:t> أي الثابت ثم </a:t>
            </a:r>
            <a:r>
              <a:rPr lang="fr-FR" sz="3200" dirty="0" smtClean="0">
                <a:latin typeface="Simplified Arabic" pitchFamily="18" charset="-78"/>
                <a:cs typeface="Simplified Arabic" pitchFamily="18" charset="-78"/>
              </a:rPr>
              <a:t>X</a:t>
            </a:r>
            <a:r>
              <a:rPr lang="ar-DZ" sz="3200" dirty="0" smtClean="0">
                <a:latin typeface="Simplified Arabic" pitchFamily="18" charset="-78"/>
                <a:cs typeface="Simplified Arabic" pitchFamily="18" charset="-78"/>
              </a:rPr>
              <a:t> أي المتغير المستقل </a:t>
            </a:r>
            <a:r>
              <a:rPr lang="fr-FR" sz="3200" dirty="0" smtClean="0">
                <a:latin typeface="Simplified Arabic" pitchFamily="18" charset="-78"/>
                <a:cs typeface="Simplified Arabic" pitchFamily="18" charset="-78"/>
              </a:rPr>
              <a:t>(Y c X)</a:t>
            </a:r>
            <a:r>
              <a:rPr lang="ar-DZ" sz="3200" dirty="0" smtClean="0">
                <a:latin typeface="Simplified Arabic" pitchFamily="18" charset="-78"/>
                <a:cs typeface="Simplified Arabic" pitchFamily="18" charset="-78"/>
              </a:rPr>
              <a:t> ونضغط على </a:t>
            </a:r>
            <a:r>
              <a:rPr lang="fr-FR" sz="3200" dirty="0" smtClean="0">
                <a:latin typeface="Simplified Arabic" pitchFamily="18" charset="-78"/>
                <a:cs typeface="Simplified Arabic" pitchFamily="18" charset="-78"/>
              </a:rPr>
              <a:t>OK</a:t>
            </a:r>
            <a:r>
              <a:rPr lang="ar-DZ" sz="3200" dirty="0" smtClean="0">
                <a:latin typeface="Simplified Arabic" pitchFamily="18" charset="-78"/>
                <a:cs typeface="Simplified Arabic" pitchFamily="18" charset="-78"/>
              </a:rPr>
              <a:t> ينتج لنا تقرير فيه معادلة الانحدار وما يرافقها من مقاييس كمعاملات التحديد واختبارات كاختبار </a:t>
            </a:r>
            <a:r>
              <a:rPr lang="ar-DZ" sz="3200" dirty="0" err="1" smtClean="0">
                <a:latin typeface="Simplified Arabic" pitchFamily="18" charset="-78"/>
                <a:cs typeface="Simplified Arabic" pitchFamily="18" charset="-78"/>
              </a:rPr>
              <a:t>ستيودنت</a:t>
            </a:r>
            <a:r>
              <a:rPr lang="ar-DZ" sz="3200" dirty="0" smtClean="0">
                <a:latin typeface="Simplified Arabic" pitchFamily="18" charset="-78"/>
                <a:cs typeface="Simplified Arabic" pitchFamily="18" charset="-78"/>
              </a:rPr>
              <a:t> </a:t>
            </a:r>
            <a:r>
              <a:rPr lang="ar-DZ" sz="3200" dirty="0" err="1" smtClean="0">
                <a:latin typeface="Simplified Arabic" pitchFamily="18" charset="-78"/>
                <a:cs typeface="Simplified Arabic" pitchFamily="18" charset="-78"/>
              </a:rPr>
              <a:t>وفيشر</a:t>
            </a:r>
            <a:r>
              <a:rPr lang="ar-DZ" sz="3200" dirty="0" smtClean="0">
                <a:latin typeface="Simplified Arabic" pitchFamily="18" charset="-78"/>
                <a:cs typeface="Simplified Arabic" pitchFamily="18" charset="-78"/>
              </a:rPr>
              <a:t>.</a:t>
            </a:r>
          </a:p>
          <a:p>
            <a:pPr algn="just" rtl="1">
              <a:buNone/>
            </a:pPr>
            <a:r>
              <a:rPr lang="ar-DZ" sz="3200" dirty="0" smtClean="0">
                <a:latin typeface="Simplified Arabic" pitchFamily="18" charset="-78"/>
                <a:cs typeface="Simplified Arabic" pitchFamily="18" charset="-78"/>
              </a:rPr>
              <a:t> العنصر الوحيد الذي لا يظهر مباشرة هو مجال الثقة اللازم لتحديد مجال التنبؤ، لإظهاره نذهب إلى </a:t>
            </a:r>
            <a:r>
              <a:rPr lang="fr-FR" sz="3200" dirty="0" err="1" smtClean="0">
                <a:latin typeface="Simplified Arabic" pitchFamily="18" charset="-78"/>
                <a:cs typeface="Simplified Arabic" pitchFamily="18" charset="-78"/>
              </a:rPr>
              <a:t>View</a:t>
            </a:r>
            <a:r>
              <a:rPr lang="ar-DZ" sz="3200" dirty="0" smtClean="0">
                <a:latin typeface="Simplified Arabic" pitchFamily="18" charset="-78"/>
                <a:cs typeface="Simplified Arabic" pitchFamily="18" charset="-78"/>
              </a:rPr>
              <a:t> ومنه إلى الأمر </a:t>
            </a:r>
            <a:r>
              <a:rPr lang="fr-FR" sz="3200" dirty="0" smtClean="0">
                <a:latin typeface="Simplified Arabic" pitchFamily="18" charset="-78"/>
                <a:cs typeface="Simplified Arabic" pitchFamily="18" charset="-78"/>
              </a:rPr>
              <a:t>Coefficients Diagnostics</a:t>
            </a:r>
            <a:r>
              <a:rPr lang="ar-DZ" sz="3200" dirty="0" smtClean="0">
                <a:latin typeface="Simplified Arabic" pitchFamily="18" charset="-78"/>
                <a:cs typeface="Simplified Arabic" pitchFamily="18" charset="-78"/>
              </a:rPr>
              <a:t> ونختار منه الخيار الثاني </a:t>
            </a:r>
            <a:r>
              <a:rPr lang="fr-FR" sz="3200" dirty="0" smtClean="0">
                <a:latin typeface="Simplified Arabic" pitchFamily="18" charset="-78"/>
                <a:cs typeface="Simplified Arabic" pitchFamily="18" charset="-78"/>
              </a:rPr>
              <a:t>Confidence </a:t>
            </a:r>
            <a:r>
              <a:rPr lang="fr-FR" sz="3200" dirty="0" err="1" smtClean="0">
                <a:latin typeface="Simplified Arabic" pitchFamily="18" charset="-78"/>
                <a:cs typeface="Simplified Arabic" pitchFamily="18" charset="-78"/>
              </a:rPr>
              <a:t>Intervals</a:t>
            </a:r>
            <a:r>
              <a:rPr lang="ar-DZ" sz="3200" dirty="0" smtClean="0">
                <a:latin typeface="Simplified Arabic" pitchFamily="18" charset="-78"/>
                <a:cs typeface="Simplified Arabic" pitchFamily="18" charset="-78"/>
              </a:rPr>
              <a:t> أي مجالات الثقة وهو عادة يقدم لي 3 خيارات ممكنة 90، 95، 99 ما </a:t>
            </a:r>
            <a:r>
              <a:rPr lang="ar-DZ" sz="3200" dirty="0" err="1" smtClean="0">
                <a:latin typeface="Simplified Arabic" pitchFamily="18" charset="-78"/>
                <a:cs typeface="Simplified Arabic" pitchFamily="18" charset="-78"/>
              </a:rPr>
              <a:t>يهمني</a:t>
            </a:r>
            <a:r>
              <a:rPr lang="ar-DZ" sz="3200" dirty="0" smtClean="0">
                <a:latin typeface="Simplified Arabic" pitchFamily="18" charset="-78"/>
                <a:cs typeface="Simplified Arabic" pitchFamily="18" charset="-78"/>
              </a:rPr>
              <a:t> تتبع نتائج مجال الثقة 95٪ والتي تساوي ما وجدناه في البرمجيات السابقة.  </a:t>
            </a:r>
            <a:endParaRPr lang="fr-FR" sz="3200" dirty="0" smtClean="0">
              <a:latin typeface="Simplified Arabic" pitchFamily="18" charset="-78"/>
              <a:cs typeface="Simplified Arabic" pitchFamily="18" charset="-78"/>
            </a:endParaRPr>
          </a:p>
          <a:p>
            <a:pPr algn="just" rtl="1">
              <a:buNone/>
            </a:pPr>
            <a:endParaRPr lang="ar-DZ" sz="5500" b="1" dirty="0" smtClean="0">
              <a:solidFill>
                <a:srgbClr val="FFC000"/>
              </a:solidFill>
              <a:latin typeface="Simplified Arabic" pitchFamily="18" charset="-78"/>
              <a:cs typeface="Simplified Arabic" pitchFamily="18" charset="-78"/>
            </a:endParaRPr>
          </a:p>
          <a:p>
            <a:pPr algn="just" rtl="1">
              <a:buNone/>
            </a:pPr>
            <a:endParaRPr lang="ar-DZ" sz="5500" b="1" dirty="0" smtClean="0">
              <a:latin typeface="Simplified Arabic" pitchFamily="18" charset="-78"/>
              <a:cs typeface="Simplified Arabic" pitchFamily="18" charset="-78"/>
            </a:endParaRPr>
          </a:p>
        </p:txBody>
      </p:sp>
      <p:pic>
        <p:nvPicPr>
          <p:cNvPr id="5122" name="Picture 2" descr="D:\eviews9_com-800x640-e1429675752342.png"/>
          <p:cNvPicPr>
            <a:picLocks noChangeAspect="1" noChangeArrowheads="1"/>
          </p:cNvPicPr>
          <p:nvPr/>
        </p:nvPicPr>
        <p:blipFill>
          <a:blip r:embed="rId2"/>
          <a:srcRect/>
          <a:stretch>
            <a:fillRect/>
          </a:stretch>
        </p:blipFill>
        <p:spPr bwMode="auto">
          <a:xfrm>
            <a:off x="0" y="0"/>
            <a:ext cx="1071538" cy="42862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33794"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34818"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35842"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36866"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37890"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38914"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39938"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40962"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500090"/>
            <a:ext cx="9144000" cy="7358090"/>
          </a:xfrm>
        </p:spPr>
        <p:txBody>
          <a:bodyPr>
            <a:noAutofit/>
          </a:bodyPr>
          <a:lstStyle/>
          <a:p>
            <a:pPr rtl="1"/>
            <a:r>
              <a:rPr lang="fr-FR" sz="2800" b="1" dirty="0" smtClean="0">
                <a:latin typeface="Simplified Arabic" pitchFamily="18" charset="-78"/>
                <a:cs typeface="Simplified Arabic" pitchFamily="18" charset="-78"/>
              </a:rPr>
              <a:t/>
            </a:r>
            <a:br>
              <a:rPr lang="fr-FR" sz="2800" b="1" dirty="0" smtClean="0">
                <a:latin typeface="Simplified Arabic" pitchFamily="18" charset="-78"/>
                <a:cs typeface="Simplified Arabic" pitchFamily="18" charset="-78"/>
              </a:rPr>
            </a:br>
            <a:r>
              <a:rPr lang="fr-FR" sz="2800" b="1" dirty="0" smtClean="0">
                <a:latin typeface="Simplified Arabic" pitchFamily="18" charset="-78"/>
                <a:cs typeface="Simplified Arabic" pitchFamily="18" charset="-78"/>
              </a:rPr>
              <a:t/>
            </a:r>
            <a:br>
              <a:rPr lang="fr-FR" sz="2800" b="1" dirty="0" smtClean="0">
                <a:latin typeface="Simplified Arabic" pitchFamily="18" charset="-78"/>
                <a:cs typeface="Simplified Arabic" pitchFamily="18" charset="-78"/>
              </a:rPr>
            </a:br>
            <a:r>
              <a:rPr lang="ar-DZ" sz="2800" b="1" dirty="0" smtClean="0">
                <a:latin typeface="Simplified Arabic" pitchFamily="18" charset="-78"/>
                <a:cs typeface="Simplified Arabic" pitchFamily="18" charset="-78"/>
              </a:rPr>
              <a:t/>
            </a:r>
            <a:br>
              <a:rPr lang="ar-DZ" sz="2800" b="1" dirty="0" smtClean="0">
                <a:latin typeface="Simplified Arabic" pitchFamily="18" charset="-78"/>
                <a:cs typeface="Simplified Arabic" pitchFamily="18" charset="-78"/>
              </a:rPr>
            </a:br>
            <a:r>
              <a:rPr lang="ar-DZ" sz="2800" b="1" dirty="0" smtClean="0">
                <a:latin typeface="Simplified Arabic" pitchFamily="18" charset="-78"/>
                <a:cs typeface="Simplified Arabic" pitchFamily="18" charset="-78"/>
              </a:rPr>
              <a:t/>
            </a:r>
            <a:br>
              <a:rPr lang="ar-DZ" sz="2800" b="1" dirty="0" smtClean="0">
                <a:latin typeface="Simplified Arabic" pitchFamily="18" charset="-78"/>
                <a:cs typeface="Simplified Arabic" pitchFamily="18" charset="-78"/>
              </a:rPr>
            </a:br>
            <a:r>
              <a:rPr lang="ar-DZ" sz="2800" b="1" dirty="0" smtClean="0">
                <a:latin typeface="Simplified Arabic" pitchFamily="18" charset="-78"/>
                <a:cs typeface="Simplified Arabic" pitchFamily="18" charset="-78"/>
              </a:rPr>
              <a:t/>
            </a:r>
            <a:br>
              <a:rPr lang="ar-DZ" sz="2800" b="1" dirty="0" smtClean="0">
                <a:latin typeface="Simplified Arabic" pitchFamily="18" charset="-78"/>
                <a:cs typeface="Simplified Arabic" pitchFamily="18" charset="-78"/>
              </a:rPr>
            </a:br>
            <a:r>
              <a:rPr lang="ar-DZ" sz="2800" b="1" u="sng" dirty="0" smtClean="0">
                <a:solidFill>
                  <a:srgbClr val="FFC000"/>
                </a:solidFill>
                <a:latin typeface="Simplified Arabic" pitchFamily="18" charset="-78"/>
                <a:cs typeface="Simplified Arabic" pitchFamily="18" charset="-78"/>
              </a:rPr>
              <a:t>النماذج </a:t>
            </a:r>
            <a:r>
              <a:rPr lang="ar-DZ" sz="2800" b="1" u="sng" dirty="0" err="1" smtClean="0">
                <a:solidFill>
                  <a:srgbClr val="FFC000"/>
                </a:solidFill>
                <a:latin typeface="Simplified Arabic" pitchFamily="18" charset="-78"/>
                <a:cs typeface="Simplified Arabic" pitchFamily="18" charset="-78"/>
              </a:rPr>
              <a:t>الإنحدارية</a:t>
            </a:r>
            <a:r>
              <a:rPr lang="ar-DZ" sz="2800" b="1" dirty="0" smtClean="0">
                <a:latin typeface="Simplified Arabic" pitchFamily="18" charset="-78"/>
                <a:cs typeface="Simplified Arabic" pitchFamily="18" charset="-78"/>
              </a:rPr>
              <a:t/>
            </a:r>
            <a:br>
              <a:rPr lang="ar-DZ" sz="2800" b="1" dirty="0" smtClean="0">
                <a:latin typeface="Simplified Arabic" pitchFamily="18" charset="-78"/>
                <a:cs typeface="Simplified Arabic" pitchFamily="18" charset="-78"/>
              </a:rPr>
            </a:br>
            <a:r>
              <a:rPr lang="ar-DZ" sz="2800" dirty="0" smtClean="0">
                <a:latin typeface="Simplified Arabic" pitchFamily="18" charset="-78"/>
                <a:cs typeface="Simplified Arabic" pitchFamily="18" charset="-78"/>
              </a:rPr>
              <a:t> طريقة المربعات الصغرى تقوم على 5 فرضيات رئيسية لابد من تحققها، وهي:</a:t>
            </a:r>
            <a:br>
              <a:rPr lang="ar-DZ" sz="2800" dirty="0" smtClean="0">
                <a:latin typeface="Simplified Arabic" pitchFamily="18" charset="-78"/>
                <a:cs typeface="Simplified Arabic" pitchFamily="18" charset="-78"/>
              </a:rPr>
            </a:br>
            <a:r>
              <a:rPr lang="ar-DZ" sz="2800" dirty="0" smtClean="0">
                <a:latin typeface="Simplified Arabic" pitchFamily="18" charset="-78"/>
                <a:cs typeface="Simplified Arabic" pitchFamily="18" charset="-78"/>
              </a:rPr>
              <a:t>1- متوسط الخطأ (المتغير) العشوائي أو التوقع الرياضي له يساوي الصفر، أي </a:t>
            </a:r>
            <a:r>
              <a:rPr lang="fr-FR" sz="2800" dirty="0" smtClean="0">
                <a:latin typeface="Simplified Arabic" pitchFamily="18" charset="-78"/>
                <a:cs typeface="Simplified Arabic" pitchFamily="18" charset="-78"/>
              </a:rPr>
              <a:t>E(e)= 0</a:t>
            </a:r>
            <a:r>
              <a:rPr lang="ar-DZ" sz="2800" dirty="0" smtClean="0">
                <a:latin typeface="Simplified Arabic" pitchFamily="18" charset="-78"/>
                <a:cs typeface="Simplified Arabic" pitchFamily="18" charset="-78"/>
              </a:rPr>
              <a:t> وذلك لأن مجموع الأخطاء العشوائية يساوي الصفر؛</a:t>
            </a:r>
            <a:br>
              <a:rPr lang="ar-DZ" sz="2800" dirty="0" smtClean="0">
                <a:latin typeface="Simplified Arabic" pitchFamily="18" charset="-78"/>
                <a:cs typeface="Simplified Arabic" pitchFamily="18" charset="-78"/>
              </a:rPr>
            </a:br>
            <a:r>
              <a:rPr lang="ar-DZ" sz="2800" dirty="0" smtClean="0">
                <a:latin typeface="Simplified Arabic" pitchFamily="18" charset="-78"/>
                <a:cs typeface="Simplified Arabic" pitchFamily="18" charset="-78"/>
              </a:rPr>
              <a:t>2- تباين المتغير العشوائي </a:t>
            </a:r>
            <a:r>
              <a:rPr lang="fr-FR" sz="2800" dirty="0" smtClean="0">
                <a:latin typeface="Simplified Arabic" pitchFamily="18" charset="-78"/>
                <a:cs typeface="Simplified Arabic" pitchFamily="18" charset="-78"/>
              </a:rPr>
              <a:t>V(e)</a:t>
            </a:r>
            <a:r>
              <a:rPr lang="ar-DZ" sz="2800" dirty="0" smtClean="0">
                <a:latin typeface="Simplified Arabic" pitchFamily="18" charset="-78"/>
                <a:cs typeface="Simplified Arabic" pitchFamily="18" charset="-78"/>
              </a:rPr>
              <a:t> لابد أن يساوي قيمة ثابتة، وهو ما يعني أن كل مشاهدة تؤثر بنفس القدر في العلاقة المطلوب تقديرها، وهو ما يسمى بفرضية ثبات التباين </a:t>
            </a:r>
            <a:r>
              <a:rPr lang="en-US" sz="2800" dirty="0" smtClean="0">
                <a:latin typeface="Simplified Arabic" pitchFamily="18" charset="-78"/>
                <a:cs typeface="Simplified Arabic" pitchFamily="18" charset="-78"/>
              </a:rPr>
              <a:t>Homo scedasticity</a:t>
            </a:r>
            <a:r>
              <a:rPr lang="ar-DZ" sz="2800" dirty="0" smtClean="0">
                <a:latin typeface="Simplified Arabic" pitchFamily="18" charset="-78"/>
                <a:cs typeface="Simplified Arabic" pitchFamily="18" charset="-78"/>
              </a:rPr>
              <a:t> . </a:t>
            </a:r>
            <a:r>
              <a:rPr lang="fr-FR" sz="2800" dirty="0" smtClean="0">
                <a:latin typeface="Simplified Arabic" pitchFamily="18" charset="-78"/>
                <a:cs typeface="Simplified Arabic" pitchFamily="18" charset="-78"/>
              </a:rPr>
              <a:t/>
            </a:r>
            <a:br>
              <a:rPr lang="fr-FR" sz="2800" dirty="0" smtClean="0">
                <a:latin typeface="Simplified Arabic" pitchFamily="18" charset="-78"/>
                <a:cs typeface="Simplified Arabic" pitchFamily="18" charset="-78"/>
              </a:rPr>
            </a:br>
            <a:r>
              <a:rPr lang="ar-DZ" sz="2800" dirty="0" smtClean="0">
                <a:latin typeface="Simplified Arabic" pitchFamily="18" charset="-78"/>
                <a:cs typeface="Simplified Arabic" pitchFamily="18" charset="-78"/>
              </a:rPr>
              <a:t>3- عدم وجود ارتباط بين حدود المتغير العشوائي، أي أن المتغير العشوائي لمشاهدة معينة مستقل عن المتغير العشوائي للمشاهدة الأخرى، أي تغايرهما يساوي الصفر </a:t>
            </a:r>
            <a:r>
              <a:rPr lang="fr-FR" sz="2800" dirty="0" err="1" smtClean="0">
                <a:latin typeface="Simplified Arabic" pitchFamily="18" charset="-78"/>
                <a:cs typeface="Simplified Arabic" pitchFamily="18" charset="-78"/>
              </a:rPr>
              <a:t>Cov</a:t>
            </a:r>
            <a:r>
              <a:rPr lang="fr-FR" sz="2800" dirty="0" smtClean="0">
                <a:latin typeface="Simplified Arabic" pitchFamily="18" charset="-78"/>
                <a:cs typeface="Simplified Arabic" pitchFamily="18" charset="-78"/>
              </a:rPr>
              <a:t>(</a:t>
            </a:r>
            <a:r>
              <a:rPr lang="fr-FR" sz="2800" dirty="0" err="1" smtClean="0">
                <a:latin typeface="Simplified Arabic" pitchFamily="18" charset="-78"/>
                <a:cs typeface="Simplified Arabic" pitchFamily="18" charset="-78"/>
              </a:rPr>
              <a:t>ei</a:t>
            </a:r>
            <a:r>
              <a:rPr lang="fr-FR" sz="2800" dirty="0" smtClean="0">
                <a:latin typeface="Simplified Arabic" pitchFamily="18" charset="-78"/>
                <a:cs typeface="Simplified Arabic" pitchFamily="18" charset="-78"/>
              </a:rPr>
              <a:t>, </a:t>
            </a:r>
            <a:r>
              <a:rPr lang="fr-FR" sz="2800" dirty="0" err="1" smtClean="0">
                <a:latin typeface="Simplified Arabic" pitchFamily="18" charset="-78"/>
                <a:cs typeface="Simplified Arabic" pitchFamily="18" charset="-78"/>
              </a:rPr>
              <a:t>ej</a:t>
            </a:r>
            <a:r>
              <a:rPr lang="fr-FR" sz="2800" dirty="0" smtClean="0">
                <a:latin typeface="Simplified Arabic" pitchFamily="18" charset="-78"/>
                <a:cs typeface="Simplified Arabic" pitchFamily="18" charset="-78"/>
              </a:rPr>
              <a:t>)= 0</a:t>
            </a:r>
            <a:r>
              <a:rPr lang="ar-DZ" sz="2800" dirty="0" smtClean="0">
                <a:latin typeface="Simplified Arabic" pitchFamily="18" charset="-78"/>
                <a:cs typeface="Simplified Arabic" pitchFamily="18" charset="-78"/>
              </a:rPr>
              <a:t> ، وهو ما يسمى بفرضية عدم الارتباط الخطي </a:t>
            </a:r>
            <a:r>
              <a:rPr lang="fr-FR" sz="2800" dirty="0" smtClean="0">
                <a:latin typeface="Simplified Arabic" pitchFamily="18" charset="-78"/>
                <a:cs typeface="Simplified Arabic" pitchFamily="18" charset="-78"/>
              </a:rPr>
              <a:t>Non-Auto-corrélation</a:t>
            </a:r>
            <a:r>
              <a:rPr lang="ar-DZ" sz="2800" dirty="0" smtClean="0">
                <a:latin typeface="Simplified Arabic" pitchFamily="18" charset="-78"/>
                <a:cs typeface="Simplified Arabic" pitchFamily="18" charset="-78"/>
              </a:rPr>
              <a:t> ؛</a:t>
            </a:r>
            <a:br>
              <a:rPr lang="ar-DZ" sz="2800" dirty="0" smtClean="0">
                <a:latin typeface="Simplified Arabic" pitchFamily="18" charset="-78"/>
                <a:cs typeface="Simplified Arabic" pitchFamily="18" charset="-78"/>
              </a:rPr>
            </a:br>
            <a:r>
              <a:rPr lang="ar-DZ" sz="2800" dirty="0" smtClean="0">
                <a:latin typeface="Simplified Arabic" pitchFamily="18" charset="-78"/>
                <a:cs typeface="Simplified Arabic" pitchFamily="18" charset="-78"/>
              </a:rPr>
              <a:t>4- المتغير العشوائي لكل مشاهدة غير مرتبطة بالمتغيرات المستقلة الأخرى       </a:t>
            </a:r>
            <a:r>
              <a:rPr lang="fr-FR" sz="2800" dirty="0" smtClean="0">
                <a:latin typeface="Simplified Arabic" pitchFamily="18" charset="-78"/>
                <a:cs typeface="Simplified Arabic" pitchFamily="18" charset="-78"/>
              </a:rPr>
              <a:t>X</a:t>
            </a:r>
            <a:r>
              <a:rPr lang="ar-DZ" sz="2800" dirty="0" smtClean="0">
                <a:latin typeface="Simplified Arabic" pitchFamily="18" charset="-78"/>
                <a:cs typeface="Simplified Arabic" pitchFamily="18" charset="-78"/>
              </a:rPr>
              <a:t> أي تغايرهما يساوي الصفر </a:t>
            </a:r>
            <a:r>
              <a:rPr lang="fr-FR" sz="2800" dirty="0" err="1" smtClean="0">
                <a:latin typeface="Simplified Arabic" pitchFamily="18" charset="-78"/>
                <a:cs typeface="Simplified Arabic" pitchFamily="18" charset="-78"/>
              </a:rPr>
              <a:t>Cov</a:t>
            </a:r>
            <a:r>
              <a:rPr lang="fr-FR" sz="2800" dirty="0" smtClean="0">
                <a:latin typeface="Simplified Arabic" pitchFamily="18" charset="-78"/>
                <a:cs typeface="Simplified Arabic" pitchFamily="18" charset="-78"/>
              </a:rPr>
              <a:t> (</a:t>
            </a:r>
            <a:r>
              <a:rPr lang="fr-FR" sz="2800" dirty="0" err="1" smtClean="0">
                <a:latin typeface="Simplified Arabic" pitchFamily="18" charset="-78"/>
                <a:cs typeface="Simplified Arabic" pitchFamily="18" charset="-78"/>
              </a:rPr>
              <a:t>ei</a:t>
            </a:r>
            <a:r>
              <a:rPr lang="fr-FR" sz="2800" dirty="0" smtClean="0">
                <a:latin typeface="Simplified Arabic" pitchFamily="18" charset="-78"/>
                <a:cs typeface="Simplified Arabic" pitchFamily="18" charset="-78"/>
              </a:rPr>
              <a:t>, Xi)= 0</a:t>
            </a:r>
            <a:r>
              <a:rPr lang="ar-DZ" sz="2800" dirty="0" smtClean="0">
                <a:latin typeface="Simplified Arabic" pitchFamily="18" charset="-78"/>
                <a:cs typeface="Simplified Arabic" pitchFamily="18" charset="-78"/>
              </a:rPr>
              <a:t> ؛</a:t>
            </a:r>
            <a:br>
              <a:rPr lang="ar-DZ" sz="2800" dirty="0" smtClean="0">
                <a:latin typeface="Simplified Arabic" pitchFamily="18" charset="-78"/>
                <a:cs typeface="Simplified Arabic" pitchFamily="18" charset="-78"/>
              </a:rPr>
            </a:br>
            <a:r>
              <a:rPr lang="ar-DZ" sz="2800" dirty="0" smtClean="0">
                <a:latin typeface="Simplified Arabic" pitchFamily="18" charset="-78"/>
                <a:cs typeface="Simplified Arabic" pitchFamily="18" charset="-78"/>
              </a:rPr>
              <a:t>5- البواقي (الأخطاء) التي تمثل المتغير العشوائي </a:t>
            </a:r>
            <a:r>
              <a:rPr lang="fr-FR" sz="2800" dirty="0" smtClean="0">
                <a:latin typeface="Simplified Arabic" pitchFamily="18" charset="-78"/>
                <a:cs typeface="Simplified Arabic" pitchFamily="18" charset="-78"/>
              </a:rPr>
              <a:t>e</a:t>
            </a:r>
            <a:r>
              <a:rPr lang="ar-DZ" sz="2800" dirty="0" smtClean="0">
                <a:latin typeface="Simplified Arabic" pitchFamily="18" charset="-78"/>
                <a:cs typeface="Simplified Arabic" pitchFamily="18" charset="-78"/>
              </a:rPr>
              <a:t> تتبع توزيعا طبيعيا (معتدلا).</a:t>
            </a:r>
            <a:br>
              <a:rPr lang="ar-DZ" sz="2800" dirty="0" smtClean="0">
                <a:latin typeface="Simplified Arabic" pitchFamily="18" charset="-78"/>
                <a:cs typeface="Simplified Arabic" pitchFamily="18" charset="-78"/>
              </a:rPr>
            </a:br>
            <a:r>
              <a:rPr lang="ar-DZ" sz="2800" dirty="0" smtClean="0">
                <a:solidFill>
                  <a:srgbClr val="FFFF00"/>
                </a:solidFill>
                <a:latin typeface="Simplified Arabic" pitchFamily="18" charset="-78"/>
                <a:cs typeface="Simplified Arabic" pitchFamily="18" charset="-78"/>
              </a:rPr>
              <a:t> (عدم تحقق أي منها معناه يوجد مشكل في النموذج)</a:t>
            </a:r>
            <a:r>
              <a:rPr lang="fr-FR" sz="2800" dirty="0" smtClean="0">
                <a:latin typeface="Simplified Arabic" pitchFamily="18" charset="-78"/>
                <a:cs typeface="Simplified Arabic" pitchFamily="18" charset="-78"/>
              </a:rPr>
              <a:t/>
            </a:r>
            <a:br>
              <a:rPr lang="fr-FR" sz="2800" dirty="0" smtClean="0">
                <a:latin typeface="Simplified Arabic" pitchFamily="18" charset="-78"/>
                <a:cs typeface="Simplified Arabic" pitchFamily="18" charset="-78"/>
              </a:rPr>
            </a:br>
            <a:r>
              <a:rPr lang="ar-DZ" sz="2800" dirty="0" smtClean="0">
                <a:latin typeface="Simplified Arabic" pitchFamily="18" charset="-78"/>
                <a:cs typeface="Simplified Arabic" pitchFamily="18" charset="-78"/>
              </a:rPr>
              <a:t/>
            </a:r>
            <a:br>
              <a:rPr lang="ar-DZ" sz="2800" dirty="0" smtClean="0">
                <a:latin typeface="Simplified Arabic" pitchFamily="18" charset="-78"/>
                <a:cs typeface="Simplified Arabic" pitchFamily="18" charset="-78"/>
              </a:rPr>
            </a:br>
            <a:r>
              <a:rPr lang="ar-DZ" sz="2800" dirty="0" smtClean="0">
                <a:latin typeface="Simplified Arabic" pitchFamily="18" charset="-78"/>
                <a:cs typeface="Simplified Arabic" pitchFamily="18" charset="-78"/>
              </a:rPr>
              <a:t/>
            </a:r>
            <a:br>
              <a:rPr lang="ar-DZ" sz="2800" dirty="0" smtClean="0">
                <a:latin typeface="Simplified Arabic" pitchFamily="18" charset="-78"/>
                <a:cs typeface="Simplified Arabic" pitchFamily="18" charset="-78"/>
              </a:rPr>
            </a:br>
            <a:r>
              <a:rPr lang="ar-DZ" sz="2800" b="1" dirty="0" smtClean="0">
                <a:latin typeface="Simplified Arabic" pitchFamily="18" charset="-78"/>
                <a:cs typeface="Simplified Arabic" pitchFamily="18" charset="-78"/>
              </a:rPr>
              <a:t/>
            </a:r>
            <a:br>
              <a:rPr lang="ar-DZ" sz="2800" b="1" dirty="0" smtClean="0">
                <a:latin typeface="Simplified Arabic" pitchFamily="18" charset="-78"/>
                <a:cs typeface="Simplified Arabic" pitchFamily="18" charset="-78"/>
              </a:rPr>
            </a:br>
            <a:endParaRPr lang="fr-FR" sz="2800" b="1" dirty="0">
              <a:latin typeface="Simplified Arabic" pitchFamily="18" charset="-78"/>
              <a:cs typeface="Simplified Arabic" pitchFamily="18"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41986"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500090"/>
            <a:ext cx="9144000" cy="7358090"/>
          </a:xfrm>
        </p:spPr>
        <p:txBody>
          <a:bodyPr>
            <a:normAutofit fontScale="90000"/>
          </a:bodyPr>
          <a:lstStyle/>
          <a:p>
            <a:pPr rtl="1"/>
            <a:r>
              <a:rPr lang="fr-FR" sz="3600" b="1" dirty="0" smtClean="0">
                <a:latin typeface="Simplified Arabic" pitchFamily="18" charset="-78"/>
                <a:cs typeface="Simplified Arabic" pitchFamily="18" charset="-78"/>
              </a:rPr>
              <a:t/>
            </a:r>
            <a:br>
              <a:rPr lang="fr-FR" sz="3600" b="1" dirty="0" smtClean="0">
                <a:latin typeface="Simplified Arabic" pitchFamily="18" charset="-78"/>
                <a:cs typeface="Simplified Arabic" pitchFamily="18" charset="-78"/>
              </a:rPr>
            </a:br>
            <a:r>
              <a:rPr lang="fr-FR" sz="3600" b="1" dirty="0" smtClean="0">
                <a:latin typeface="Simplified Arabic" pitchFamily="18" charset="-78"/>
                <a:cs typeface="Simplified Arabic" pitchFamily="18" charset="-78"/>
              </a:rPr>
              <a:t/>
            </a:r>
            <a:br>
              <a:rPr lang="fr-FR" sz="3600" b="1" dirty="0" smtClean="0">
                <a:latin typeface="Simplified Arabic" pitchFamily="18" charset="-78"/>
                <a:cs typeface="Simplified Arabic" pitchFamily="18" charset="-78"/>
              </a:rPr>
            </a:br>
            <a:r>
              <a:rPr lang="ar-DZ" sz="3600" b="1" u="sng" dirty="0" smtClean="0">
                <a:solidFill>
                  <a:srgbClr val="FFC000"/>
                </a:solidFill>
                <a:latin typeface="Simplified Arabic" pitchFamily="18" charset="-78"/>
                <a:cs typeface="Simplified Arabic" pitchFamily="18" charset="-78"/>
              </a:rPr>
              <a:t>النماذج </a:t>
            </a:r>
            <a:r>
              <a:rPr lang="ar-DZ" sz="3600" b="1" u="sng" dirty="0" err="1" smtClean="0">
                <a:solidFill>
                  <a:srgbClr val="FFC000"/>
                </a:solidFill>
                <a:latin typeface="Simplified Arabic" pitchFamily="18" charset="-78"/>
                <a:cs typeface="Simplified Arabic" pitchFamily="18" charset="-78"/>
              </a:rPr>
              <a:t>الإنحدارية</a:t>
            </a:r>
            <a:r>
              <a:rPr lang="ar-DZ" sz="3600" b="1" u="sng" dirty="0" smtClean="0">
                <a:solidFill>
                  <a:srgbClr val="FFC000"/>
                </a:solidFill>
                <a:latin typeface="Simplified Arabic" pitchFamily="18" charset="-78"/>
                <a:cs typeface="Simplified Arabic" pitchFamily="18" charset="-78"/>
              </a:rPr>
              <a:t> المتعددة</a:t>
            </a:r>
            <a:r>
              <a:rPr lang="ar-DZ" sz="3600" b="1" dirty="0" smtClean="0">
                <a:latin typeface="Simplified Arabic" pitchFamily="18" charset="-78"/>
                <a:cs typeface="Simplified Arabic" pitchFamily="18" charset="-78"/>
              </a:rPr>
              <a:t/>
            </a:r>
            <a:br>
              <a:rPr lang="ar-DZ" sz="3600" b="1" dirty="0" smtClean="0">
                <a:latin typeface="Simplified Arabic" pitchFamily="18" charset="-78"/>
                <a:cs typeface="Simplified Arabic" pitchFamily="18" charset="-78"/>
              </a:rPr>
            </a:br>
            <a:r>
              <a:rPr lang="ar-DZ" sz="3600" b="1" dirty="0" smtClean="0">
                <a:latin typeface="Simplified Arabic" pitchFamily="18" charset="-78"/>
                <a:cs typeface="Simplified Arabic" pitchFamily="18" charset="-78"/>
              </a:rPr>
              <a:t/>
            </a:r>
            <a:br>
              <a:rPr lang="ar-DZ" sz="3600" b="1" dirty="0" smtClean="0">
                <a:latin typeface="Simplified Arabic" pitchFamily="18" charset="-78"/>
                <a:cs typeface="Simplified Arabic" pitchFamily="18" charset="-78"/>
              </a:rPr>
            </a:br>
            <a:r>
              <a:rPr lang="ar-DZ" sz="3600" dirty="0" smtClean="0">
                <a:latin typeface="Simplified Arabic" pitchFamily="18" charset="-78"/>
                <a:cs typeface="Simplified Arabic" pitchFamily="18" charset="-78"/>
              </a:rPr>
              <a:t>هي نماذج تشمل مجموعة من المتغيرات المستقلة المؤثرة في متغير تابع واحد، وتكون في الشكل التالي (النماذج الخطية):</a:t>
            </a:r>
            <a:r>
              <a:rPr lang="ar-DZ" sz="3600" dirty="0" smtClean="0">
                <a:solidFill>
                  <a:srgbClr val="FFFF00"/>
                </a:solidFill>
                <a:latin typeface="Simplified Arabic" pitchFamily="18" charset="-78"/>
                <a:cs typeface="Simplified Arabic" pitchFamily="18" charset="-78"/>
              </a:rPr>
              <a:t/>
            </a:r>
            <a:br>
              <a:rPr lang="ar-DZ" sz="3600" dirty="0" smtClean="0">
                <a:solidFill>
                  <a:srgbClr val="FFFF00"/>
                </a:solidFill>
                <a:latin typeface="Simplified Arabic" pitchFamily="18" charset="-78"/>
                <a:cs typeface="Simplified Arabic" pitchFamily="18" charset="-78"/>
              </a:rPr>
            </a:br>
            <a:r>
              <a:rPr lang="fr-FR" sz="3600" dirty="0" smtClean="0">
                <a:solidFill>
                  <a:srgbClr val="FFFF00"/>
                </a:solidFill>
                <a:latin typeface="Simplified Arabic" pitchFamily="18" charset="-78"/>
                <a:cs typeface="Simplified Arabic" pitchFamily="18" charset="-78"/>
              </a:rPr>
              <a:t>Y= a+ B</a:t>
            </a:r>
            <a:r>
              <a:rPr lang="fr-FR" sz="2700" dirty="0" smtClean="0">
                <a:solidFill>
                  <a:srgbClr val="FFFF00"/>
                </a:solidFill>
                <a:latin typeface="Simplified Arabic" pitchFamily="18" charset="-78"/>
                <a:cs typeface="Simplified Arabic" pitchFamily="18" charset="-78"/>
              </a:rPr>
              <a:t>1</a:t>
            </a:r>
            <a:r>
              <a:rPr lang="fr-FR" sz="3600" dirty="0" smtClean="0">
                <a:solidFill>
                  <a:srgbClr val="FFFF00"/>
                </a:solidFill>
                <a:latin typeface="Simplified Arabic" pitchFamily="18" charset="-78"/>
                <a:cs typeface="Simplified Arabic" pitchFamily="18" charset="-78"/>
              </a:rPr>
              <a:t>.X</a:t>
            </a:r>
            <a:r>
              <a:rPr lang="fr-FR" sz="2700" dirty="0" smtClean="0">
                <a:solidFill>
                  <a:srgbClr val="FFFF00"/>
                </a:solidFill>
                <a:latin typeface="Simplified Arabic" pitchFamily="18" charset="-78"/>
                <a:cs typeface="Simplified Arabic" pitchFamily="18" charset="-78"/>
              </a:rPr>
              <a:t>1</a:t>
            </a:r>
            <a:r>
              <a:rPr lang="fr-FR" sz="3600" dirty="0" smtClean="0">
                <a:solidFill>
                  <a:srgbClr val="FFFF00"/>
                </a:solidFill>
                <a:latin typeface="Simplified Arabic" pitchFamily="18" charset="-78"/>
                <a:cs typeface="Simplified Arabic" pitchFamily="18" charset="-78"/>
              </a:rPr>
              <a:t>+ B</a:t>
            </a:r>
            <a:r>
              <a:rPr lang="fr-FR" sz="2700" dirty="0" smtClean="0">
                <a:solidFill>
                  <a:srgbClr val="FFFF00"/>
                </a:solidFill>
                <a:latin typeface="Simplified Arabic" pitchFamily="18" charset="-78"/>
                <a:cs typeface="Simplified Arabic" pitchFamily="18" charset="-78"/>
              </a:rPr>
              <a:t>2</a:t>
            </a:r>
            <a:r>
              <a:rPr lang="fr-FR" sz="3600" dirty="0" smtClean="0">
                <a:solidFill>
                  <a:srgbClr val="FFFF00"/>
                </a:solidFill>
                <a:latin typeface="Simplified Arabic" pitchFamily="18" charset="-78"/>
                <a:cs typeface="Simplified Arabic" pitchFamily="18" charset="-78"/>
              </a:rPr>
              <a:t>.X</a:t>
            </a:r>
            <a:r>
              <a:rPr lang="fr-FR" sz="2700" dirty="0" smtClean="0">
                <a:solidFill>
                  <a:srgbClr val="FFFF00"/>
                </a:solidFill>
                <a:latin typeface="Simplified Arabic" pitchFamily="18" charset="-78"/>
                <a:cs typeface="Simplified Arabic" pitchFamily="18" charset="-78"/>
              </a:rPr>
              <a:t>2</a:t>
            </a:r>
            <a:r>
              <a:rPr lang="fr-FR" sz="3600" dirty="0" smtClean="0">
                <a:solidFill>
                  <a:srgbClr val="FFFF00"/>
                </a:solidFill>
                <a:latin typeface="Simplified Arabic" pitchFamily="18" charset="-78"/>
                <a:cs typeface="Simplified Arabic" pitchFamily="18" charset="-78"/>
              </a:rPr>
              <a:t>+ B</a:t>
            </a:r>
            <a:r>
              <a:rPr lang="fr-FR" sz="2700" dirty="0" smtClean="0">
                <a:solidFill>
                  <a:srgbClr val="FFFF00"/>
                </a:solidFill>
                <a:latin typeface="Simplified Arabic" pitchFamily="18" charset="-78"/>
                <a:cs typeface="Simplified Arabic" pitchFamily="18" charset="-78"/>
              </a:rPr>
              <a:t>3</a:t>
            </a:r>
            <a:r>
              <a:rPr lang="fr-FR" sz="3600" dirty="0" smtClean="0">
                <a:solidFill>
                  <a:srgbClr val="FFFF00"/>
                </a:solidFill>
                <a:latin typeface="Simplified Arabic" pitchFamily="18" charset="-78"/>
                <a:cs typeface="Simplified Arabic" pitchFamily="18" charset="-78"/>
              </a:rPr>
              <a:t>.X</a:t>
            </a:r>
            <a:r>
              <a:rPr lang="fr-FR" sz="2700" dirty="0" smtClean="0">
                <a:solidFill>
                  <a:srgbClr val="FFFF00"/>
                </a:solidFill>
                <a:latin typeface="Simplified Arabic" pitchFamily="18" charset="-78"/>
                <a:cs typeface="Simplified Arabic" pitchFamily="18" charset="-78"/>
              </a:rPr>
              <a:t>3</a:t>
            </a:r>
            <a:r>
              <a:rPr lang="fr-FR" sz="3600" dirty="0" smtClean="0">
                <a:solidFill>
                  <a:srgbClr val="FFFF00"/>
                </a:solidFill>
                <a:latin typeface="Simplified Arabic" pitchFamily="18" charset="-78"/>
                <a:cs typeface="Simplified Arabic" pitchFamily="18" charset="-78"/>
              </a:rPr>
              <a:t>+ e</a:t>
            </a:r>
            <a:r>
              <a:rPr lang="ar-DZ" sz="3600" dirty="0" smtClean="0">
                <a:solidFill>
                  <a:srgbClr val="FFFF00"/>
                </a:solidFill>
                <a:latin typeface="Simplified Arabic" pitchFamily="18" charset="-78"/>
                <a:cs typeface="Simplified Arabic" pitchFamily="18" charset="-78"/>
              </a:rPr>
              <a:t/>
            </a:r>
            <a:br>
              <a:rPr lang="ar-DZ" sz="3600" dirty="0" smtClean="0">
                <a:solidFill>
                  <a:srgbClr val="FFFF00"/>
                </a:solidFill>
                <a:latin typeface="Simplified Arabic" pitchFamily="18" charset="-78"/>
                <a:cs typeface="Simplified Arabic" pitchFamily="18" charset="-78"/>
              </a:rPr>
            </a:br>
            <a:r>
              <a:rPr lang="ar-DZ" sz="3600" dirty="0" smtClean="0">
                <a:solidFill>
                  <a:srgbClr val="FFFF00"/>
                </a:solidFill>
                <a:latin typeface="Simplified Arabic" pitchFamily="18" charset="-78"/>
                <a:cs typeface="Simplified Arabic" pitchFamily="18" charset="-78"/>
              </a:rPr>
              <a:t>حيث </a:t>
            </a:r>
            <a:r>
              <a:rPr lang="fr-FR" sz="3600" dirty="0" smtClean="0">
                <a:solidFill>
                  <a:srgbClr val="FFFF00"/>
                </a:solidFill>
                <a:latin typeface="Simplified Arabic" pitchFamily="18" charset="-78"/>
                <a:cs typeface="Simplified Arabic" pitchFamily="18" charset="-78"/>
              </a:rPr>
              <a:t>e</a:t>
            </a:r>
            <a:r>
              <a:rPr lang="ar-DZ" sz="3600" dirty="0" smtClean="0">
                <a:solidFill>
                  <a:srgbClr val="FFFF00"/>
                </a:solidFill>
                <a:latin typeface="Simplified Arabic" pitchFamily="18" charset="-78"/>
                <a:cs typeface="Simplified Arabic" pitchFamily="18" charset="-78"/>
              </a:rPr>
              <a:t> يمثل البواقي نظرا لعدم إدماج المتغيرات الأخرى في النموذج. </a:t>
            </a:r>
            <a:br>
              <a:rPr lang="ar-DZ" sz="3600" dirty="0" smtClean="0">
                <a:solidFill>
                  <a:srgbClr val="FFFF00"/>
                </a:solidFill>
                <a:latin typeface="Simplified Arabic" pitchFamily="18" charset="-78"/>
                <a:cs typeface="Simplified Arabic" pitchFamily="18" charset="-78"/>
              </a:rPr>
            </a:br>
            <a:r>
              <a:rPr lang="ar-DZ" sz="3600" dirty="0" smtClean="0">
                <a:latin typeface="Simplified Arabic" pitchFamily="18" charset="-78"/>
                <a:cs typeface="Simplified Arabic" pitchFamily="18" charset="-78"/>
              </a:rPr>
              <a:t>وينطبق عليها تماما ما ينطبق على النموذج البسيط، في اختبار </a:t>
            </a:r>
            <a:r>
              <a:rPr lang="ar-DZ" sz="3600" dirty="0" err="1" smtClean="0">
                <a:latin typeface="Simplified Arabic" pitchFamily="18" charset="-78"/>
                <a:cs typeface="Simplified Arabic" pitchFamily="18" charset="-78"/>
              </a:rPr>
              <a:t>سيودنت</a:t>
            </a:r>
            <a:r>
              <a:rPr lang="ar-DZ" sz="3600" dirty="0" smtClean="0">
                <a:latin typeface="Simplified Arabic" pitchFamily="18" charset="-78"/>
                <a:cs typeface="Simplified Arabic" pitchFamily="18" charset="-78"/>
              </a:rPr>
              <a:t> لصلاحية النموذج للتنبؤ في هذه الحالة نختبر أكثر من معلمتين لوجود مجموعة من المتغيرات الخطية، كما أنه يمكن أن يوجد مشكل قياسي في النموذج وهو الارتباط بين المتغيرات المستقلة الذي يؤثر في مصداقية النموذج وقوته الإحصائية.</a:t>
            </a:r>
            <a:r>
              <a:rPr lang="ar-DZ" sz="3600" b="1" dirty="0" smtClean="0">
                <a:latin typeface="Simplified Arabic" pitchFamily="18" charset="-78"/>
                <a:cs typeface="Simplified Arabic" pitchFamily="18" charset="-78"/>
              </a:rPr>
              <a:t/>
            </a:r>
            <a:br>
              <a:rPr lang="ar-DZ" sz="3600" b="1" dirty="0" smtClean="0">
                <a:latin typeface="Simplified Arabic" pitchFamily="18" charset="-78"/>
                <a:cs typeface="Simplified Arabic" pitchFamily="18" charset="-78"/>
              </a:rPr>
            </a:br>
            <a:endParaRPr lang="fr-FR" sz="3600" b="1" dirty="0">
              <a:latin typeface="Simplified Arabic" pitchFamily="18" charset="-78"/>
              <a:cs typeface="Simplified Arabic" pitchFamily="18"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500090"/>
            <a:ext cx="9144000" cy="7358090"/>
          </a:xfrm>
        </p:spPr>
        <p:txBody>
          <a:bodyPr>
            <a:normAutofit fontScale="90000"/>
          </a:bodyPr>
          <a:lstStyle/>
          <a:p>
            <a:pPr rtl="1"/>
            <a:r>
              <a:rPr lang="fr-FR" sz="3600" b="1" dirty="0" smtClean="0">
                <a:latin typeface="Simplified Arabic" pitchFamily="18" charset="-78"/>
                <a:cs typeface="Simplified Arabic" pitchFamily="18" charset="-78"/>
              </a:rPr>
              <a:t/>
            </a:r>
            <a:br>
              <a:rPr lang="fr-FR" sz="3600" b="1" dirty="0" smtClean="0">
                <a:latin typeface="Simplified Arabic" pitchFamily="18" charset="-78"/>
                <a:cs typeface="Simplified Arabic" pitchFamily="18" charset="-78"/>
              </a:rPr>
            </a:br>
            <a:r>
              <a:rPr lang="ar-DZ" sz="3600" b="1" dirty="0" smtClean="0">
                <a:latin typeface="Simplified Arabic" pitchFamily="18" charset="-78"/>
                <a:cs typeface="Simplified Arabic" pitchFamily="18" charset="-78"/>
              </a:rPr>
              <a:t/>
            </a:r>
            <a:br>
              <a:rPr lang="ar-DZ" sz="3600" b="1" dirty="0" smtClean="0">
                <a:latin typeface="Simplified Arabic" pitchFamily="18" charset="-78"/>
                <a:cs typeface="Simplified Arabic" pitchFamily="18" charset="-78"/>
              </a:rPr>
            </a:br>
            <a:r>
              <a:rPr lang="ar-DZ" sz="3600" b="1" u="sng" dirty="0" smtClean="0">
                <a:solidFill>
                  <a:srgbClr val="FFC000"/>
                </a:solidFill>
                <a:latin typeface="Simplified Arabic" pitchFamily="18" charset="-78"/>
                <a:cs typeface="Simplified Arabic" pitchFamily="18" charset="-78"/>
              </a:rPr>
              <a:t>النماذج غير الخطية</a:t>
            </a:r>
            <a:r>
              <a:rPr lang="ar-DZ" sz="3600" b="1" dirty="0" smtClean="0">
                <a:latin typeface="Simplified Arabic" pitchFamily="18" charset="-78"/>
                <a:cs typeface="Simplified Arabic" pitchFamily="18" charset="-78"/>
              </a:rPr>
              <a:t/>
            </a:r>
            <a:br>
              <a:rPr lang="ar-DZ" sz="3600" b="1" dirty="0" smtClean="0">
                <a:latin typeface="Simplified Arabic" pitchFamily="18" charset="-78"/>
                <a:cs typeface="Simplified Arabic" pitchFamily="18" charset="-78"/>
              </a:rPr>
            </a:br>
            <a:r>
              <a:rPr lang="ar-DZ" sz="3100" dirty="0" smtClean="0">
                <a:latin typeface="Simplified Arabic" pitchFamily="18" charset="-78"/>
                <a:cs typeface="Simplified Arabic" pitchFamily="18" charset="-78"/>
              </a:rPr>
              <a:t>تعتبر النماذج الخطية هي أبسط النماذج الانحدارية، وأكثرها احتراما وتحقيقا لشروط وفرضيات طريقة المربعات الصغرى العادية، لكن في الكثير من الحالات تكون النماذج الخطية غير مناسبة </a:t>
            </a:r>
            <a:r>
              <a:rPr lang="ar-DZ" sz="3100" dirty="0" smtClean="0">
                <a:latin typeface="Simplified Arabic" pitchFamily="18" charset="-78"/>
                <a:cs typeface="Simplified Arabic" pitchFamily="18" charset="-78"/>
              </a:rPr>
              <a:t>لتمثيل العلاقة بين المتغيرات، لذا يتم اللجوء رياضيا إلى نماذج غير خطية كالنماذج </a:t>
            </a:r>
            <a:r>
              <a:rPr lang="ar-DZ" sz="3100" dirty="0" err="1" smtClean="0">
                <a:latin typeface="Simplified Arabic" pitchFamily="18" charset="-78"/>
                <a:cs typeface="Simplified Arabic" pitchFamily="18" charset="-78"/>
              </a:rPr>
              <a:t>الأسية</a:t>
            </a:r>
            <a:r>
              <a:rPr lang="ar-DZ" sz="3100" dirty="0" smtClean="0">
                <a:latin typeface="Simplified Arabic" pitchFamily="18" charset="-78"/>
                <a:cs typeface="Simplified Arabic" pitchFamily="18" charset="-78"/>
              </a:rPr>
              <a:t>، </a:t>
            </a:r>
            <a:r>
              <a:rPr lang="ar-DZ" sz="3100" dirty="0" err="1" smtClean="0">
                <a:latin typeface="Simplified Arabic" pitchFamily="18" charset="-78"/>
                <a:cs typeface="Simplified Arabic" pitchFamily="18" charset="-78"/>
              </a:rPr>
              <a:t>اللوغاريتمية</a:t>
            </a:r>
            <a:r>
              <a:rPr lang="ar-DZ" sz="3100" dirty="0" smtClean="0">
                <a:latin typeface="Simplified Arabic" pitchFamily="18" charset="-78"/>
                <a:cs typeface="Simplified Arabic" pitchFamily="18" charset="-78"/>
              </a:rPr>
              <a:t>، </a:t>
            </a:r>
            <a:r>
              <a:rPr lang="ar-DZ" sz="3100" dirty="0" err="1" smtClean="0">
                <a:latin typeface="Simplified Arabic" pitchFamily="18" charset="-78"/>
                <a:cs typeface="Simplified Arabic" pitchFamily="18" charset="-78"/>
              </a:rPr>
              <a:t>التربيعية</a:t>
            </a:r>
            <a:r>
              <a:rPr lang="ar-DZ" sz="3100" dirty="0" smtClean="0">
                <a:latin typeface="Simplified Arabic" pitchFamily="18" charset="-78"/>
                <a:cs typeface="Simplified Arabic" pitchFamily="18" charset="-78"/>
              </a:rPr>
              <a:t>، التكعيبية، وغيرها من المعادلات الرياضية غير الخطية.</a:t>
            </a:r>
            <a:br>
              <a:rPr lang="ar-DZ" sz="3100" dirty="0" smtClean="0">
                <a:latin typeface="Simplified Arabic" pitchFamily="18" charset="-78"/>
                <a:cs typeface="Simplified Arabic" pitchFamily="18" charset="-78"/>
              </a:rPr>
            </a:br>
            <a:r>
              <a:rPr lang="ar-DZ" sz="3100" dirty="0" smtClean="0">
                <a:latin typeface="Simplified Arabic" pitchFamily="18" charset="-78"/>
                <a:cs typeface="Simplified Arabic" pitchFamily="18" charset="-78"/>
              </a:rPr>
              <a:t>يطرح الاستعمال المباشر للنماذج غير الخطية مشكلة إحصائية كبيرة لأنها لا تتناسب مع فرضيات طريقة المربعات الصغرى العادية، وهو ما يفرض تحويلها للشكل الخطي باستخدام التقنيات الرياضية، كتحويل المتغير بالنسبة للكثير من الدوال </a:t>
            </a:r>
            <a:r>
              <a:rPr lang="ar-DZ" sz="3100" dirty="0" err="1" smtClean="0">
                <a:latin typeface="Simplified Arabic" pitchFamily="18" charset="-78"/>
                <a:cs typeface="Simplified Arabic" pitchFamily="18" charset="-78"/>
              </a:rPr>
              <a:t>التربيعية</a:t>
            </a:r>
            <a:r>
              <a:rPr lang="ar-DZ" sz="3100" dirty="0" smtClean="0">
                <a:latin typeface="Simplified Arabic" pitchFamily="18" charset="-78"/>
                <a:cs typeface="Simplified Arabic" pitchFamily="18" charset="-78"/>
              </a:rPr>
              <a:t> والتكعيبية وحتى المتغيرات </a:t>
            </a:r>
            <a:r>
              <a:rPr lang="ar-DZ" sz="3100" dirty="0" err="1" smtClean="0">
                <a:latin typeface="Simplified Arabic" pitchFamily="18" charset="-78"/>
                <a:cs typeface="Simplified Arabic" pitchFamily="18" charset="-78"/>
              </a:rPr>
              <a:t>الأسية</a:t>
            </a:r>
            <a:r>
              <a:rPr lang="ar-DZ" sz="3100" dirty="0" smtClean="0">
                <a:latin typeface="Simplified Arabic" pitchFamily="18" charset="-78"/>
                <a:cs typeface="Simplified Arabic" pitchFamily="18" charset="-78"/>
              </a:rPr>
              <a:t> </a:t>
            </a:r>
            <a:r>
              <a:rPr lang="ar-DZ" sz="3100" dirty="0" err="1" smtClean="0">
                <a:latin typeface="Simplified Arabic" pitchFamily="18" charset="-78"/>
                <a:cs typeface="Simplified Arabic" pitchFamily="18" charset="-78"/>
              </a:rPr>
              <a:t>واللوغاريتمية</a:t>
            </a:r>
            <a:r>
              <a:rPr lang="ar-DZ" sz="3100" dirty="0" smtClean="0">
                <a:latin typeface="Simplified Arabic" pitchFamily="18" charset="-78"/>
                <a:cs typeface="Simplified Arabic" pitchFamily="18" charset="-78"/>
              </a:rPr>
              <a:t>، أو إدخال الأس في الدوال </a:t>
            </a:r>
            <a:r>
              <a:rPr lang="ar-DZ" sz="3100" dirty="0" err="1" smtClean="0">
                <a:latin typeface="Simplified Arabic" pitchFamily="18" charset="-78"/>
                <a:cs typeface="Simplified Arabic" pitchFamily="18" charset="-78"/>
              </a:rPr>
              <a:t>اللوغاريتمية</a:t>
            </a:r>
            <a:r>
              <a:rPr lang="ar-DZ" sz="3100" dirty="0" smtClean="0">
                <a:latin typeface="Simplified Arabic" pitchFamily="18" charset="-78"/>
                <a:cs typeface="Simplified Arabic" pitchFamily="18" charset="-78"/>
              </a:rPr>
              <a:t>، أو إدخال اللوغاريتم في الدوال </a:t>
            </a:r>
            <a:r>
              <a:rPr lang="ar-DZ" sz="3100" dirty="0" err="1" smtClean="0">
                <a:latin typeface="Simplified Arabic" pitchFamily="18" charset="-78"/>
                <a:cs typeface="Simplified Arabic" pitchFamily="18" charset="-78"/>
              </a:rPr>
              <a:t>الأسية</a:t>
            </a:r>
            <a:r>
              <a:rPr lang="ar-DZ" sz="3100" dirty="0" smtClean="0">
                <a:latin typeface="Simplified Arabic" pitchFamily="18" charset="-78"/>
                <a:cs typeface="Simplified Arabic" pitchFamily="18" charset="-78"/>
              </a:rPr>
              <a:t>، وهو ما يتيح استخراج النموذج في الشكل الخطي ومن ثم تحويله إلى شكله الأصلي.</a:t>
            </a:r>
            <a:br>
              <a:rPr lang="ar-DZ" sz="3100" dirty="0" smtClean="0">
                <a:latin typeface="Simplified Arabic" pitchFamily="18" charset="-78"/>
                <a:cs typeface="Simplified Arabic" pitchFamily="18" charset="-78"/>
              </a:rPr>
            </a:br>
            <a:r>
              <a:rPr lang="ar-DZ" sz="3100" dirty="0" smtClean="0">
                <a:latin typeface="Simplified Arabic" pitchFamily="18" charset="-78"/>
                <a:cs typeface="Simplified Arabic" pitchFamily="18" charset="-78"/>
              </a:rPr>
              <a:t>ننوه أن دراسة صلاحية النموذج للتنبؤ دائما ما تتم في الشكل الخطي وليس الأصلي، لأنه الشكل الذي يسمح بتحقيق شروط طريقة المربعات الصغرى العادية، في حين أنه يمكن التنبؤ باستعمال الشكل الأصلي للمعادلة. </a:t>
            </a:r>
            <a:r>
              <a:rPr lang="ar-DZ" sz="3600" b="1" dirty="0" smtClean="0">
                <a:latin typeface="Simplified Arabic" pitchFamily="18" charset="-78"/>
                <a:cs typeface="Simplified Arabic" pitchFamily="18" charset="-78"/>
              </a:rPr>
              <a:t/>
            </a:r>
            <a:br>
              <a:rPr lang="ar-DZ" sz="3600" b="1" dirty="0" smtClean="0">
                <a:latin typeface="Simplified Arabic" pitchFamily="18" charset="-78"/>
                <a:cs typeface="Simplified Arabic" pitchFamily="18" charset="-78"/>
              </a:rPr>
            </a:br>
            <a:endParaRPr lang="fr-FR" sz="3600" b="1" dirty="0">
              <a:latin typeface="Simplified Arabic" pitchFamily="18" charset="-78"/>
              <a:cs typeface="Simplified Arabic" pitchFamily="18"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7543824" cy="571480"/>
          </a:xfrm>
        </p:spPr>
        <p:txBody>
          <a:bodyPr>
            <a:noAutofit/>
          </a:bodyPr>
          <a:lstStyle/>
          <a:p>
            <a:r>
              <a:rPr lang="ar-DZ" sz="3600" b="1" u="sng" dirty="0" smtClean="0">
                <a:solidFill>
                  <a:srgbClr val="FFC000"/>
                </a:solidFill>
                <a:latin typeface="Simplified Arabic" pitchFamily="18" charset="-78"/>
                <a:cs typeface="Simplified Arabic" pitchFamily="18" charset="-78"/>
              </a:rPr>
              <a:t> </a:t>
            </a:r>
            <a:r>
              <a:rPr lang="fr-FR" sz="3600" b="1" u="sng" dirty="0" smtClean="0">
                <a:solidFill>
                  <a:srgbClr val="FFC000"/>
                </a:solidFill>
                <a:latin typeface="Simplified Arabic" pitchFamily="18" charset="-78"/>
                <a:cs typeface="Simplified Arabic" pitchFamily="18" charset="-78"/>
              </a:rPr>
              <a:t>Excel </a:t>
            </a:r>
            <a:r>
              <a:rPr lang="ar-DZ" sz="3600" b="1" u="sng" dirty="0" smtClean="0">
                <a:solidFill>
                  <a:srgbClr val="FFC000"/>
                </a:solidFill>
                <a:latin typeface="Simplified Arabic" pitchFamily="18" charset="-78"/>
                <a:cs typeface="Simplified Arabic" pitchFamily="18" charset="-78"/>
              </a:rPr>
              <a:t>تحويل النماذج غير الخطية في </a:t>
            </a:r>
            <a:r>
              <a:rPr lang="ar-DZ" sz="3600" b="1" u="sng" dirty="0" smtClean="0">
                <a:solidFill>
                  <a:srgbClr val="FFC000"/>
                </a:solidFill>
                <a:latin typeface="Simplified Arabic" pitchFamily="18" charset="-78"/>
                <a:cs typeface="Simplified Arabic" pitchFamily="18" charset="-78"/>
              </a:rPr>
              <a:t>برنامج</a:t>
            </a:r>
            <a:endParaRPr lang="fr-FR" sz="3600" b="1" u="sng" dirty="0">
              <a:solidFill>
                <a:srgbClr val="FFC000"/>
              </a:solidFill>
              <a:latin typeface="Simplified Arabic" pitchFamily="18" charset="-78"/>
              <a:cs typeface="Simplified Arabic" pitchFamily="18" charset="-78"/>
            </a:endParaRPr>
          </a:p>
        </p:txBody>
      </p:sp>
      <p:pic>
        <p:nvPicPr>
          <p:cNvPr id="5" name="Espace réservé du contenu 4" descr="téléchargement.png"/>
          <p:cNvPicPr>
            <a:picLocks noGrp="1" noChangeAspect="1"/>
          </p:cNvPicPr>
          <p:nvPr>
            <p:ph sz="half" idx="2"/>
          </p:nvPr>
        </p:nvPicPr>
        <p:blipFill>
          <a:blip r:embed="rId2"/>
          <a:stretch>
            <a:fillRect/>
          </a:stretch>
        </p:blipFill>
        <p:spPr>
          <a:xfrm>
            <a:off x="8001024" y="1"/>
            <a:ext cx="1142976" cy="1000108"/>
          </a:xfrm>
        </p:spPr>
      </p:pic>
      <p:sp>
        <p:nvSpPr>
          <p:cNvPr id="8" name="Espace réservé du contenu 7"/>
          <p:cNvSpPr>
            <a:spLocks noGrp="1"/>
          </p:cNvSpPr>
          <p:nvPr>
            <p:ph sz="quarter" idx="4"/>
          </p:nvPr>
        </p:nvSpPr>
        <p:spPr>
          <a:xfrm>
            <a:off x="0" y="571480"/>
            <a:ext cx="9144000" cy="6286520"/>
          </a:xfrm>
        </p:spPr>
        <p:txBody>
          <a:bodyPr>
            <a:normAutofit fontScale="55000" lnSpcReduction="20000"/>
          </a:bodyPr>
          <a:lstStyle/>
          <a:p>
            <a:pPr algn="just" rtl="1">
              <a:buNone/>
            </a:pPr>
            <a:endParaRPr lang="ar-DZ" sz="5500" b="1" dirty="0" smtClean="0">
              <a:solidFill>
                <a:srgbClr val="FFC000"/>
              </a:solidFill>
              <a:latin typeface="Simplified Arabic" pitchFamily="18" charset="-78"/>
              <a:cs typeface="Simplified Arabic" pitchFamily="18" charset="-78"/>
            </a:endParaRPr>
          </a:p>
          <a:p>
            <a:pPr algn="just" rtl="1">
              <a:buNone/>
            </a:pPr>
            <a:r>
              <a:rPr lang="ar-DZ" sz="5100" dirty="0" smtClean="0">
                <a:latin typeface="Simplified Arabic" pitchFamily="18" charset="-78"/>
                <a:cs typeface="Simplified Arabic" pitchFamily="18" charset="-78"/>
              </a:rPr>
              <a:t>نأخذ المسألة </a:t>
            </a:r>
            <a:r>
              <a:rPr lang="ar-DZ" sz="5100" dirty="0" smtClean="0">
                <a:latin typeface="Simplified Arabic" pitchFamily="18" charset="-78"/>
                <a:cs typeface="Simplified Arabic" pitchFamily="18" charset="-78"/>
              </a:rPr>
              <a:t>الأخيرة </a:t>
            </a:r>
            <a:r>
              <a:rPr lang="ar-DZ" sz="5100" dirty="0" smtClean="0">
                <a:latin typeface="Simplified Arabic" pitchFamily="18" charset="-78"/>
                <a:cs typeface="Simplified Arabic" pitchFamily="18" charset="-78"/>
              </a:rPr>
              <a:t>كمثال تطبيقي، </a:t>
            </a:r>
            <a:r>
              <a:rPr lang="ar-DZ" sz="5100" dirty="0" smtClean="0">
                <a:latin typeface="Simplified Arabic" pitchFamily="18" charset="-78"/>
                <a:cs typeface="Simplified Arabic" pitchFamily="18" charset="-78"/>
              </a:rPr>
              <a:t>وهي </a:t>
            </a:r>
            <a:r>
              <a:rPr lang="ar-DZ" sz="5100" dirty="0" smtClean="0">
                <a:latin typeface="Simplified Arabic" pitchFamily="18" charset="-78"/>
                <a:cs typeface="Simplified Arabic" pitchFamily="18" charset="-78"/>
              </a:rPr>
              <a:t>ت</a:t>
            </a:r>
            <a:r>
              <a:rPr lang="ar-DZ" sz="5100" dirty="0" smtClean="0">
                <a:latin typeface="Simplified Arabic" pitchFamily="18" charset="-78"/>
                <a:cs typeface="Simplified Arabic" pitchFamily="18" charset="-78"/>
              </a:rPr>
              <a:t>شتمل </a:t>
            </a:r>
            <a:r>
              <a:rPr lang="ar-DZ" sz="5100" dirty="0" smtClean="0">
                <a:latin typeface="Simplified Arabic" pitchFamily="18" charset="-78"/>
                <a:cs typeface="Simplified Arabic" pitchFamily="18" charset="-78"/>
              </a:rPr>
              <a:t>على </a:t>
            </a:r>
            <a:r>
              <a:rPr lang="ar-DZ" sz="5100" dirty="0" smtClean="0">
                <a:latin typeface="Simplified Arabic" pitchFamily="18" charset="-78"/>
                <a:cs typeface="Simplified Arabic" pitchFamily="18" charset="-78"/>
              </a:rPr>
              <a:t>3 متغيرات الكمية المنتجة، رأس المال، والعمل، حيث </a:t>
            </a:r>
            <a:r>
              <a:rPr lang="ar-DZ" sz="5100" dirty="0" smtClean="0">
                <a:latin typeface="Simplified Arabic" pitchFamily="18" charset="-78"/>
                <a:cs typeface="Simplified Arabic" pitchFamily="18" charset="-78"/>
              </a:rPr>
              <a:t>أن عدد المشاهدات هنا (حجم العينة) غير كبير يساوي </a:t>
            </a:r>
            <a:r>
              <a:rPr lang="ar-DZ" sz="5100" dirty="0" smtClean="0">
                <a:latin typeface="Simplified Arabic" pitchFamily="18" charset="-78"/>
                <a:cs typeface="Simplified Arabic" pitchFamily="18" charset="-78"/>
              </a:rPr>
              <a:t>10.</a:t>
            </a:r>
            <a:endParaRPr lang="ar-DZ" sz="5100" dirty="0" smtClean="0">
              <a:latin typeface="Simplified Arabic" pitchFamily="18" charset="-78"/>
              <a:cs typeface="Simplified Arabic" pitchFamily="18" charset="-78"/>
            </a:endParaRPr>
          </a:p>
          <a:p>
            <a:pPr algn="just" rtl="1">
              <a:buNone/>
            </a:pPr>
            <a:r>
              <a:rPr lang="ar-DZ" sz="5100" dirty="0" smtClean="0">
                <a:latin typeface="Simplified Arabic" pitchFamily="18" charset="-78"/>
                <a:cs typeface="Simplified Arabic" pitchFamily="18" charset="-78"/>
              </a:rPr>
              <a:t>ندخل قيم </a:t>
            </a:r>
            <a:r>
              <a:rPr lang="ar-DZ" sz="5100" dirty="0" smtClean="0">
                <a:latin typeface="Simplified Arabic" pitchFamily="18" charset="-78"/>
                <a:cs typeface="Simplified Arabic" pitchFamily="18" charset="-78"/>
              </a:rPr>
              <a:t>المتغيرات </a:t>
            </a:r>
            <a:r>
              <a:rPr lang="ar-DZ" sz="5100" dirty="0" smtClean="0">
                <a:latin typeface="Simplified Arabic" pitchFamily="18" charset="-78"/>
                <a:cs typeface="Simplified Arabic" pitchFamily="18" charset="-78"/>
              </a:rPr>
              <a:t>في برنامج إكسل، </a:t>
            </a:r>
            <a:r>
              <a:rPr lang="ar-DZ" sz="5100" dirty="0" smtClean="0">
                <a:latin typeface="Simplified Arabic" pitchFamily="18" charset="-78"/>
                <a:cs typeface="Simplified Arabic" pitchFamily="18" charset="-78"/>
              </a:rPr>
              <a:t>والملاحظ أن العلاقة هنا (الدالة) هي من الشكل </a:t>
            </a:r>
            <a:r>
              <a:rPr lang="ar-DZ" sz="5100" dirty="0" err="1" smtClean="0">
                <a:latin typeface="Simplified Arabic" pitchFamily="18" charset="-78"/>
                <a:cs typeface="Simplified Arabic" pitchFamily="18" charset="-78"/>
              </a:rPr>
              <a:t>الأسي</a:t>
            </a:r>
            <a:r>
              <a:rPr lang="ar-DZ" sz="5100" dirty="0" smtClean="0">
                <a:latin typeface="Simplified Arabic" pitchFamily="18" charset="-78"/>
                <a:cs typeface="Simplified Arabic" pitchFamily="18" charset="-78"/>
              </a:rPr>
              <a:t>:</a:t>
            </a:r>
          </a:p>
          <a:p>
            <a:pPr algn="ctr" rtl="1">
              <a:buNone/>
            </a:pPr>
            <a:r>
              <a:rPr lang="fr-FR" sz="5100" b="1" dirty="0" smtClean="0">
                <a:solidFill>
                  <a:srgbClr val="FFC000"/>
                </a:solidFill>
              </a:rPr>
              <a:t>Q= a.K</a:t>
            </a:r>
            <a:r>
              <a:rPr lang="fr-FR" sz="5100" b="1" baseline="30000" dirty="0" smtClean="0">
                <a:solidFill>
                  <a:srgbClr val="FFC000"/>
                </a:solidFill>
              </a:rPr>
              <a:t>b1</a:t>
            </a:r>
            <a:r>
              <a:rPr lang="fr-FR" sz="5100" b="1" dirty="0" smtClean="0">
                <a:solidFill>
                  <a:srgbClr val="FFC000"/>
                </a:solidFill>
              </a:rPr>
              <a:t>.L</a:t>
            </a:r>
            <a:r>
              <a:rPr lang="fr-FR" sz="5100" b="1" baseline="30000" dirty="0" smtClean="0">
                <a:solidFill>
                  <a:srgbClr val="FFC000"/>
                </a:solidFill>
              </a:rPr>
              <a:t>b2</a:t>
            </a:r>
            <a:r>
              <a:rPr lang="fr-FR" sz="5100" b="1" dirty="0" smtClean="0">
                <a:solidFill>
                  <a:srgbClr val="FFC000"/>
                </a:solidFill>
              </a:rPr>
              <a:t>.e</a:t>
            </a:r>
            <a:r>
              <a:rPr lang="fr-FR" sz="5100" b="1" baseline="30000" dirty="0" smtClean="0">
                <a:solidFill>
                  <a:srgbClr val="FFC000"/>
                </a:solidFill>
              </a:rPr>
              <a:t>u</a:t>
            </a:r>
            <a:endParaRPr lang="fr-FR" sz="5100" dirty="0" smtClean="0">
              <a:solidFill>
                <a:srgbClr val="FFC000"/>
              </a:solidFill>
            </a:endParaRPr>
          </a:p>
          <a:p>
            <a:pPr algn="ctr" rtl="1">
              <a:buNone/>
            </a:pPr>
            <a:r>
              <a:rPr lang="ar-DZ" sz="5100" dirty="0" smtClean="0">
                <a:latin typeface="Simplified Arabic" pitchFamily="18" charset="-78"/>
                <a:cs typeface="Simplified Arabic" pitchFamily="18" charset="-78"/>
              </a:rPr>
              <a:t>بإدخال اللوغاريتم تصبح: </a:t>
            </a:r>
            <a:r>
              <a:rPr lang="fr-FR" sz="5100" dirty="0" smtClean="0">
                <a:solidFill>
                  <a:srgbClr val="FFC000"/>
                </a:solidFill>
                <a:latin typeface="Simplified Arabic" pitchFamily="18" charset="-78"/>
                <a:cs typeface="Simplified Arabic" pitchFamily="18" charset="-78"/>
              </a:rPr>
              <a:t>Ln Q= Ln a+b1Ln K+b2Ln L+u</a:t>
            </a:r>
          </a:p>
          <a:p>
            <a:pPr algn="just" rtl="1">
              <a:buNone/>
            </a:pPr>
            <a:r>
              <a:rPr lang="ar-DZ" sz="5100" dirty="0" smtClean="0">
                <a:latin typeface="Simplified Arabic" pitchFamily="18" charset="-78"/>
                <a:cs typeface="Simplified Arabic" pitchFamily="18" charset="-78"/>
              </a:rPr>
              <a:t>بما أن </a:t>
            </a:r>
            <a:r>
              <a:rPr lang="fr-FR" sz="5100" dirty="0" smtClean="0">
                <a:latin typeface="Simplified Arabic" pitchFamily="18" charset="-78"/>
                <a:cs typeface="Simplified Arabic" pitchFamily="18" charset="-78"/>
              </a:rPr>
              <a:t>u</a:t>
            </a:r>
            <a:r>
              <a:rPr lang="ar-DZ" sz="5100" dirty="0" smtClean="0">
                <a:latin typeface="Simplified Arabic" pitchFamily="18" charset="-78"/>
                <a:cs typeface="Simplified Arabic" pitchFamily="18" charset="-78"/>
              </a:rPr>
              <a:t> تمثل البواقي يمكن حذفها من النموذج المقدر ونسمي المتغيرات كما يلي: </a:t>
            </a:r>
            <a:r>
              <a:rPr lang="fr-FR" sz="5100" dirty="0" smtClean="0">
                <a:latin typeface="Simplified Arabic" pitchFamily="18" charset="-78"/>
                <a:cs typeface="Simplified Arabic" pitchFamily="18" charset="-78"/>
              </a:rPr>
              <a:t>Y= Ln Q; a’= Ln a; X1= Ln K; X2= Ln L</a:t>
            </a:r>
            <a:endParaRPr lang="ar-DZ" sz="5100" dirty="0" smtClean="0">
              <a:latin typeface="Simplified Arabic" pitchFamily="18" charset="-78"/>
              <a:cs typeface="Simplified Arabic" pitchFamily="18" charset="-78"/>
            </a:endParaRPr>
          </a:p>
          <a:p>
            <a:pPr algn="ctr" rtl="1">
              <a:buNone/>
            </a:pPr>
            <a:r>
              <a:rPr lang="ar-DZ" sz="5100" dirty="0" smtClean="0">
                <a:latin typeface="Simplified Arabic" pitchFamily="18" charset="-78"/>
                <a:cs typeface="Simplified Arabic" pitchFamily="18" charset="-78"/>
              </a:rPr>
              <a:t>يصبح لدينا النموذج الخطي المتعدد التالي:</a:t>
            </a:r>
          </a:p>
          <a:p>
            <a:pPr algn="ctr" rtl="1">
              <a:buNone/>
            </a:pPr>
            <a:r>
              <a:rPr lang="fr-FR" sz="5100" dirty="0" smtClean="0">
                <a:solidFill>
                  <a:srgbClr val="FFC000"/>
                </a:solidFill>
                <a:latin typeface="Simplified Arabic" pitchFamily="18" charset="-78"/>
                <a:cs typeface="Simplified Arabic" pitchFamily="18" charset="-78"/>
              </a:rPr>
              <a:t>Y= a’+ b1x1+ b2X2 </a:t>
            </a:r>
          </a:p>
          <a:p>
            <a:pPr algn="just" rtl="1">
              <a:buNone/>
            </a:pPr>
            <a:r>
              <a:rPr lang="ar-DZ" sz="5100" dirty="0" smtClean="0">
                <a:latin typeface="Simplified Arabic" pitchFamily="18" charset="-78"/>
                <a:cs typeface="Simplified Arabic" pitchFamily="18" charset="-78"/>
              </a:rPr>
              <a:t>في برنامج إكسل يتم تحويل المتغيرات </a:t>
            </a:r>
            <a:r>
              <a:rPr lang="ar-DZ" sz="5100" dirty="0" smtClean="0">
                <a:latin typeface="Simplified Arabic" pitchFamily="18" charset="-78"/>
                <a:cs typeface="Simplified Arabic" pitchFamily="18" charset="-78"/>
              </a:rPr>
              <a:t>إلى لوغاريتم بالدالة </a:t>
            </a:r>
            <a:r>
              <a:rPr lang="fr-FR" sz="5100" dirty="0" smtClean="0">
                <a:latin typeface="Simplified Arabic" pitchFamily="18" charset="-78"/>
                <a:cs typeface="Simplified Arabic" pitchFamily="18" charset="-78"/>
              </a:rPr>
              <a:t>Ln</a:t>
            </a:r>
            <a:r>
              <a:rPr lang="ar-DZ" sz="5100" dirty="0" smtClean="0">
                <a:latin typeface="Simplified Arabic" pitchFamily="18" charset="-78"/>
                <a:cs typeface="Simplified Arabic" pitchFamily="18" charset="-78"/>
              </a:rPr>
              <a:t> ومن ثم الضغط على أسفل يسار الخانة الأولى والسحب بالنسبة للخانات الأخرى ونحصل على قيم اللوغاريتمات التي نستخدمها للتحليل الإحصائي بنفس الخطوات التي </a:t>
            </a:r>
            <a:r>
              <a:rPr lang="ar-DZ" sz="5100" dirty="0" err="1" smtClean="0">
                <a:latin typeface="Simplified Arabic" pitchFamily="18" charset="-78"/>
                <a:cs typeface="Simplified Arabic" pitchFamily="18" charset="-78"/>
              </a:rPr>
              <a:t>درسناها</a:t>
            </a:r>
            <a:r>
              <a:rPr lang="ar-DZ" sz="5100" dirty="0" smtClean="0">
                <a:latin typeface="Simplified Arabic" pitchFamily="18" charset="-78"/>
                <a:cs typeface="Simplified Arabic" pitchFamily="18" charset="-78"/>
              </a:rPr>
              <a:t>. </a:t>
            </a:r>
            <a:endParaRPr lang="ar-DZ" sz="5100" dirty="0" smtClean="0">
              <a:latin typeface="Simplified Arabic" pitchFamily="18" charset="-78"/>
              <a:cs typeface="Simplified Arabic" pitchFamily="18" charset="-78"/>
            </a:endParaRPr>
          </a:p>
          <a:p>
            <a:pPr algn="just" rtl="1">
              <a:buNone/>
            </a:pPr>
            <a:endParaRPr lang="fr-FR" sz="3600" dirty="0">
              <a:latin typeface="Simplified Arabic" pitchFamily="18" charset="-78"/>
              <a:cs typeface="Simplified Arabic" pitchFamily="18"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1026" name="Picture 2"/>
          <p:cNvPicPr>
            <a:picLocks noChangeAspect="1" noChangeArrowheads="1"/>
          </p:cNvPicPr>
          <p:nvPr/>
        </p:nvPicPr>
        <p:blipFill>
          <a:blip r:embed="rId2"/>
          <a:srcRect/>
          <a:stretch>
            <a:fillRect/>
          </a:stretch>
        </p:blipFill>
        <p:spPr bwMode="auto">
          <a:xfrm>
            <a:off x="0" y="0"/>
            <a:ext cx="13011150" cy="6934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2050"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3074"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4098"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5122" name="Picture 2"/>
          <p:cNvPicPr>
            <a:picLocks noChangeAspect="1" noChangeArrowheads="1"/>
          </p:cNvPicPr>
          <p:nvPr/>
        </p:nvPicPr>
        <p:blipFill>
          <a:blip r:embed="rId2"/>
          <a:srcRect/>
          <a:stretch>
            <a:fillRect/>
          </a:stretch>
        </p:blipFill>
        <p:spPr bwMode="auto">
          <a:xfrm>
            <a:off x="0" y="0"/>
            <a:ext cx="13011150" cy="6934200"/>
          </a:xfrm>
          <a:prstGeom prst="rect">
            <a:avLst/>
          </a:prstGeom>
          <a:noFill/>
          <a:ln w="9525">
            <a:noFill/>
            <a:miter lim="800000"/>
            <a:headEnd/>
            <a:tailEnd/>
          </a:ln>
          <a:effec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6146"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500090"/>
            <a:ext cx="9144000" cy="7358090"/>
          </a:xfrm>
        </p:spPr>
        <p:txBody>
          <a:bodyPr>
            <a:noAutofit/>
          </a:bodyPr>
          <a:lstStyle/>
          <a:p>
            <a:pPr rtl="1"/>
            <a:r>
              <a:rPr lang="fr-FR" sz="2800" b="1" dirty="0" smtClean="0">
                <a:latin typeface="Simplified Arabic" pitchFamily="18" charset="-78"/>
                <a:cs typeface="Simplified Arabic" pitchFamily="18" charset="-78"/>
              </a:rPr>
              <a:t/>
            </a:r>
            <a:br>
              <a:rPr lang="fr-FR" sz="2800" b="1" dirty="0" smtClean="0">
                <a:latin typeface="Simplified Arabic" pitchFamily="18" charset="-78"/>
                <a:cs typeface="Simplified Arabic" pitchFamily="18" charset="-78"/>
              </a:rPr>
            </a:br>
            <a:r>
              <a:rPr lang="fr-FR" sz="2800" b="1" dirty="0" smtClean="0">
                <a:latin typeface="Simplified Arabic" pitchFamily="18" charset="-78"/>
                <a:cs typeface="Simplified Arabic" pitchFamily="18" charset="-78"/>
              </a:rPr>
              <a:t/>
            </a:r>
            <a:br>
              <a:rPr lang="fr-FR" sz="2800" b="1" dirty="0" smtClean="0">
                <a:latin typeface="Simplified Arabic" pitchFamily="18" charset="-78"/>
                <a:cs typeface="Simplified Arabic" pitchFamily="18" charset="-78"/>
              </a:rPr>
            </a:br>
            <a:r>
              <a:rPr lang="ar-DZ" sz="2800" b="1" dirty="0" smtClean="0">
                <a:latin typeface="Simplified Arabic" pitchFamily="18" charset="-78"/>
                <a:cs typeface="Simplified Arabic" pitchFamily="18" charset="-78"/>
              </a:rPr>
              <a:t/>
            </a:r>
            <a:br>
              <a:rPr lang="ar-DZ" sz="2800" b="1" dirty="0" smtClean="0">
                <a:latin typeface="Simplified Arabic" pitchFamily="18" charset="-78"/>
                <a:cs typeface="Simplified Arabic" pitchFamily="18" charset="-78"/>
              </a:rPr>
            </a:br>
            <a:r>
              <a:rPr lang="ar-DZ" sz="2800" b="1" dirty="0" smtClean="0">
                <a:latin typeface="Simplified Arabic" pitchFamily="18" charset="-78"/>
                <a:cs typeface="Simplified Arabic" pitchFamily="18" charset="-78"/>
              </a:rPr>
              <a:t/>
            </a:r>
            <a:br>
              <a:rPr lang="ar-DZ" sz="2800" b="1" dirty="0" smtClean="0">
                <a:latin typeface="Simplified Arabic" pitchFamily="18" charset="-78"/>
                <a:cs typeface="Simplified Arabic" pitchFamily="18" charset="-78"/>
              </a:rPr>
            </a:br>
            <a:r>
              <a:rPr lang="ar-DZ" sz="2800" b="1" dirty="0" smtClean="0">
                <a:latin typeface="Simplified Arabic" pitchFamily="18" charset="-78"/>
                <a:cs typeface="Simplified Arabic" pitchFamily="18" charset="-78"/>
              </a:rPr>
              <a:t/>
            </a:r>
            <a:br>
              <a:rPr lang="ar-DZ" sz="2800" b="1" dirty="0" smtClean="0">
                <a:latin typeface="Simplified Arabic" pitchFamily="18" charset="-78"/>
                <a:cs typeface="Simplified Arabic" pitchFamily="18" charset="-78"/>
              </a:rPr>
            </a:br>
            <a:r>
              <a:rPr lang="ar-DZ" sz="2800" b="1" u="sng" dirty="0" smtClean="0">
                <a:solidFill>
                  <a:srgbClr val="FFC000"/>
                </a:solidFill>
                <a:latin typeface="Simplified Arabic" pitchFamily="18" charset="-78"/>
                <a:cs typeface="Simplified Arabic" pitchFamily="18" charset="-78"/>
              </a:rPr>
              <a:t>النماذج </a:t>
            </a:r>
            <a:r>
              <a:rPr lang="ar-DZ" sz="2800" b="1" u="sng" dirty="0" err="1" smtClean="0">
                <a:solidFill>
                  <a:srgbClr val="FFC000"/>
                </a:solidFill>
                <a:latin typeface="Simplified Arabic" pitchFamily="18" charset="-78"/>
                <a:cs typeface="Simplified Arabic" pitchFamily="18" charset="-78"/>
              </a:rPr>
              <a:t>الإنحدارية</a:t>
            </a:r>
            <a:r>
              <a:rPr lang="ar-DZ" sz="2800" b="1" dirty="0" smtClean="0">
                <a:latin typeface="Simplified Arabic" pitchFamily="18" charset="-78"/>
                <a:cs typeface="Simplified Arabic" pitchFamily="18" charset="-78"/>
              </a:rPr>
              <a:t/>
            </a:r>
            <a:br>
              <a:rPr lang="ar-DZ" sz="2800" b="1" dirty="0" smtClean="0">
                <a:latin typeface="Simplified Arabic" pitchFamily="18" charset="-78"/>
                <a:cs typeface="Simplified Arabic" pitchFamily="18" charset="-78"/>
              </a:rPr>
            </a:br>
            <a:r>
              <a:rPr lang="ar-DZ" sz="2800" dirty="0" smtClean="0">
                <a:latin typeface="Simplified Arabic" pitchFamily="18" charset="-78"/>
                <a:cs typeface="Simplified Arabic" pitchFamily="18" charset="-78"/>
              </a:rPr>
              <a:t> </a:t>
            </a:r>
            <a:br>
              <a:rPr lang="ar-DZ" sz="2800" dirty="0" smtClean="0">
                <a:latin typeface="Simplified Arabic" pitchFamily="18" charset="-78"/>
                <a:cs typeface="Simplified Arabic" pitchFamily="18" charset="-78"/>
              </a:rPr>
            </a:br>
            <a:r>
              <a:rPr lang="ar-DZ" sz="2800" dirty="0" smtClean="0">
                <a:latin typeface="Simplified Arabic" pitchFamily="18" charset="-78"/>
                <a:cs typeface="Simplified Arabic" pitchFamily="18" charset="-78"/>
              </a:rPr>
              <a:t>قبل اعتماد النموذج لابد من اختبار صلاحيته للتنبؤ وجودته إحصائيا، إضافة إلى اختباره نظريا إذا كان يتماشى مع النظرية الاقتصادية أو الإدارية المدروسة، ولاختبار صلاحية النموذج للتنبؤ، لدينا محددات ومقاييس واختبارات إحصائية، أهمها:</a:t>
            </a:r>
            <a:br>
              <a:rPr lang="ar-DZ" sz="2800" dirty="0" smtClean="0">
                <a:latin typeface="Simplified Arabic" pitchFamily="18" charset="-78"/>
                <a:cs typeface="Simplified Arabic" pitchFamily="18" charset="-78"/>
              </a:rPr>
            </a:br>
            <a:r>
              <a:rPr lang="ar-DZ" sz="2800" dirty="0" smtClean="0">
                <a:latin typeface="Simplified Arabic" pitchFamily="18" charset="-78"/>
                <a:cs typeface="Simplified Arabic" pitchFamily="18" charset="-78"/>
              </a:rPr>
              <a:t>- </a:t>
            </a:r>
            <a:r>
              <a:rPr lang="ar-DZ" sz="2800" dirty="0" smtClean="0">
                <a:solidFill>
                  <a:srgbClr val="FFFF00"/>
                </a:solidFill>
                <a:latin typeface="Simplified Arabic" pitchFamily="18" charset="-78"/>
                <a:cs typeface="Simplified Arabic" pitchFamily="18" charset="-78"/>
              </a:rPr>
              <a:t>معامل الارتباط </a:t>
            </a:r>
            <a:r>
              <a:rPr lang="fr-FR" sz="2800" dirty="0" smtClean="0">
                <a:solidFill>
                  <a:srgbClr val="FFFF00"/>
                </a:solidFill>
                <a:latin typeface="Simplified Arabic" pitchFamily="18" charset="-78"/>
                <a:cs typeface="Simplified Arabic" pitchFamily="18" charset="-78"/>
              </a:rPr>
              <a:t>r</a:t>
            </a:r>
            <a:r>
              <a:rPr lang="ar-DZ" sz="2800" dirty="0" smtClean="0">
                <a:solidFill>
                  <a:srgbClr val="FFFF00"/>
                </a:solidFill>
                <a:latin typeface="Simplified Arabic" pitchFamily="18" charset="-78"/>
                <a:cs typeface="Simplified Arabic" pitchFamily="18" charset="-78"/>
              </a:rPr>
              <a:t> </a:t>
            </a:r>
            <a:r>
              <a:rPr lang="ar-DZ" sz="2800" dirty="0" smtClean="0">
                <a:latin typeface="Simplified Arabic" pitchFamily="18" charset="-78"/>
                <a:cs typeface="Simplified Arabic" pitchFamily="18" charset="-78"/>
              </a:rPr>
              <a:t>الذي يجب أن يكون عاليا ودالا إحصائيا عند مستوى </a:t>
            </a:r>
            <a:r>
              <a:rPr lang="fr-FR" sz="2800" dirty="0" smtClean="0">
                <a:latin typeface="Simplified Arabic" pitchFamily="18" charset="-78"/>
                <a:cs typeface="Simplified Arabic" pitchFamily="18" charset="-78"/>
              </a:rPr>
              <a:t>%5</a:t>
            </a:r>
            <a:r>
              <a:rPr lang="ar-DZ" sz="2800" dirty="0" smtClean="0">
                <a:latin typeface="Simplified Arabic" pitchFamily="18" charset="-78"/>
                <a:cs typeface="Simplified Arabic" pitchFamily="18" charset="-78"/>
              </a:rPr>
              <a:t>؛</a:t>
            </a:r>
            <a:br>
              <a:rPr lang="ar-DZ" sz="2800" dirty="0" smtClean="0">
                <a:latin typeface="Simplified Arabic" pitchFamily="18" charset="-78"/>
                <a:cs typeface="Simplified Arabic" pitchFamily="18" charset="-78"/>
              </a:rPr>
            </a:br>
            <a:r>
              <a:rPr lang="ar-DZ" sz="2800" dirty="0" smtClean="0">
                <a:latin typeface="Simplified Arabic" pitchFamily="18" charset="-78"/>
                <a:cs typeface="Simplified Arabic" pitchFamily="18" charset="-78"/>
              </a:rPr>
              <a:t>- </a:t>
            </a:r>
            <a:r>
              <a:rPr lang="ar-DZ" sz="2800" dirty="0" smtClean="0">
                <a:solidFill>
                  <a:srgbClr val="FFFF00"/>
                </a:solidFill>
                <a:latin typeface="Simplified Arabic" pitchFamily="18" charset="-78"/>
                <a:cs typeface="Simplified Arabic" pitchFamily="18" charset="-78"/>
              </a:rPr>
              <a:t>معامل التحديد </a:t>
            </a:r>
            <a:r>
              <a:rPr lang="fr-FR" sz="2800" dirty="0" smtClean="0">
                <a:solidFill>
                  <a:srgbClr val="FFFF00"/>
                </a:solidFill>
                <a:latin typeface="Simplified Arabic" pitchFamily="18" charset="-78"/>
                <a:cs typeface="Simplified Arabic" pitchFamily="18" charset="-78"/>
              </a:rPr>
              <a:t>R²</a:t>
            </a:r>
            <a:r>
              <a:rPr lang="ar-DZ" sz="2800" dirty="0" smtClean="0">
                <a:latin typeface="Simplified Arabic" pitchFamily="18" charset="-78"/>
                <a:cs typeface="Simplified Arabic" pitchFamily="18" charset="-78"/>
              </a:rPr>
              <a:t> الذي يجب أن يكون عاليا ودالا إحصائيا عند مستوى </a:t>
            </a:r>
            <a:r>
              <a:rPr lang="fr-FR" sz="2800" dirty="0" smtClean="0">
                <a:latin typeface="Simplified Arabic" pitchFamily="18" charset="-78"/>
                <a:cs typeface="Simplified Arabic" pitchFamily="18" charset="-78"/>
              </a:rPr>
              <a:t>%5</a:t>
            </a:r>
            <a:r>
              <a:rPr lang="ar-DZ" sz="2800" dirty="0" smtClean="0">
                <a:latin typeface="Simplified Arabic" pitchFamily="18" charset="-78"/>
                <a:cs typeface="Simplified Arabic" pitchFamily="18" charset="-78"/>
              </a:rPr>
              <a:t>؛ </a:t>
            </a:r>
            <a:br>
              <a:rPr lang="ar-DZ" sz="2800" dirty="0" smtClean="0">
                <a:latin typeface="Simplified Arabic" pitchFamily="18" charset="-78"/>
                <a:cs typeface="Simplified Arabic" pitchFamily="18" charset="-78"/>
              </a:rPr>
            </a:br>
            <a:r>
              <a:rPr lang="ar-DZ" sz="2800" dirty="0" smtClean="0">
                <a:latin typeface="Simplified Arabic" pitchFamily="18" charset="-78"/>
                <a:cs typeface="Simplified Arabic" pitchFamily="18" charset="-78"/>
              </a:rPr>
              <a:t>-</a:t>
            </a:r>
            <a:r>
              <a:rPr lang="ar-DZ" sz="2800" dirty="0" smtClean="0">
                <a:solidFill>
                  <a:srgbClr val="FFFF00"/>
                </a:solidFill>
                <a:latin typeface="Simplified Arabic" pitchFamily="18" charset="-78"/>
                <a:cs typeface="Simplified Arabic" pitchFamily="18" charset="-78"/>
              </a:rPr>
              <a:t> اختبار </a:t>
            </a:r>
            <a:r>
              <a:rPr lang="ar-DZ" sz="2800" dirty="0" err="1" smtClean="0">
                <a:solidFill>
                  <a:srgbClr val="FFFF00"/>
                </a:solidFill>
                <a:latin typeface="Simplified Arabic" pitchFamily="18" charset="-78"/>
                <a:cs typeface="Simplified Arabic" pitchFamily="18" charset="-78"/>
              </a:rPr>
              <a:t>ستيودنت</a:t>
            </a:r>
            <a:r>
              <a:rPr lang="ar-DZ" sz="2800" dirty="0" smtClean="0">
                <a:solidFill>
                  <a:srgbClr val="FFFF00"/>
                </a:solidFill>
                <a:latin typeface="Simplified Arabic" pitchFamily="18" charset="-78"/>
                <a:cs typeface="Simplified Arabic" pitchFamily="18" charset="-78"/>
              </a:rPr>
              <a:t> </a:t>
            </a:r>
            <a:r>
              <a:rPr lang="fr-FR" sz="2800" dirty="0" smtClean="0">
                <a:solidFill>
                  <a:srgbClr val="FFFF00"/>
                </a:solidFill>
                <a:latin typeface="Simplified Arabic" pitchFamily="18" charset="-78"/>
                <a:cs typeface="Simplified Arabic" pitchFamily="18" charset="-78"/>
              </a:rPr>
              <a:t>(T Test)</a:t>
            </a:r>
            <a:r>
              <a:rPr lang="ar-DZ" sz="2800" dirty="0" smtClean="0">
                <a:latin typeface="Simplified Arabic" pitchFamily="18" charset="-78"/>
                <a:cs typeface="Simplified Arabic" pitchFamily="18" charset="-78"/>
              </a:rPr>
              <a:t> لمعلمات النموذج، والذي يفصل في كل معلمة وهل هي مقبولة إحصائيا أم مرفوضة عند مستوى معنوية (دلالة) </a:t>
            </a:r>
            <a:r>
              <a:rPr lang="fr-FR" sz="2800" dirty="0" smtClean="0">
                <a:latin typeface="Simplified Arabic" pitchFamily="18" charset="-78"/>
                <a:cs typeface="Simplified Arabic" pitchFamily="18" charset="-78"/>
              </a:rPr>
              <a:t>%5</a:t>
            </a:r>
            <a:r>
              <a:rPr lang="ar-DZ" sz="2800" dirty="0" smtClean="0">
                <a:latin typeface="Simplified Arabic" pitchFamily="18" charset="-78"/>
                <a:cs typeface="Simplified Arabic" pitchFamily="18" charset="-78"/>
              </a:rPr>
              <a:t>؛</a:t>
            </a:r>
            <a:br>
              <a:rPr lang="ar-DZ" sz="2800" dirty="0" smtClean="0">
                <a:latin typeface="Simplified Arabic" pitchFamily="18" charset="-78"/>
                <a:cs typeface="Simplified Arabic" pitchFamily="18" charset="-78"/>
              </a:rPr>
            </a:br>
            <a:r>
              <a:rPr lang="ar-DZ" sz="2800" dirty="0" smtClean="0">
                <a:latin typeface="Simplified Arabic" pitchFamily="18" charset="-78"/>
                <a:cs typeface="Simplified Arabic" pitchFamily="18" charset="-78"/>
              </a:rPr>
              <a:t>- </a:t>
            </a:r>
            <a:r>
              <a:rPr lang="ar-DZ" sz="2800" dirty="0" smtClean="0">
                <a:solidFill>
                  <a:srgbClr val="FFFF00"/>
                </a:solidFill>
                <a:latin typeface="Simplified Arabic" pitchFamily="18" charset="-78"/>
                <a:cs typeface="Simplified Arabic" pitchFamily="18" charset="-78"/>
              </a:rPr>
              <a:t>اختبار فيشر </a:t>
            </a:r>
            <a:r>
              <a:rPr lang="fr-FR" sz="2800" dirty="0" smtClean="0">
                <a:solidFill>
                  <a:srgbClr val="FFFF00"/>
                </a:solidFill>
                <a:latin typeface="Simplified Arabic" pitchFamily="18" charset="-78"/>
                <a:cs typeface="Simplified Arabic" pitchFamily="18" charset="-78"/>
              </a:rPr>
              <a:t>(F Test)</a:t>
            </a:r>
            <a:r>
              <a:rPr lang="ar-DZ" sz="2800" dirty="0" smtClean="0">
                <a:solidFill>
                  <a:srgbClr val="FFFF00"/>
                </a:solidFill>
                <a:latin typeface="Simplified Arabic" pitchFamily="18" charset="-78"/>
                <a:cs typeface="Simplified Arabic" pitchFamily="18" charset="-78"/>
              </a:rPr>
              <a:t> </a:t>
            </a:r>
            <a:r>
              <a:rPr lang="ar-DZ" sz="2800" dirty="0" smtClean="0">
                <a:latin typeface="Simplified Arabic" pitchFamily="18" charset="-78"/>
                <a:cs typeface="Simplified Arabic" pitchFamily="18" charset="-78"/>
              </a:rPr>
              <a:t>والذي يحدد بصفة إجمالية هل النموذج مقبول أم مرفوض إحصائيا عند مستوى معنوية (دلالة) </a:t>
            </a:r>
            <a:r>
              <a:rPr lang="fr-FR" sz="2800" dirty="0" smtClean="0">
                <a:latin typeface="Simplified Arabic" pitchFamily="18" charset="-78"/>
                <a:cs typeface="Simplified Arabic" pitchFamily="18" charset="-78"/>
              </a:rPr>
              <a:t>%5</a:t>
            </a:r>
            <a:r>
              <a:rPr lang="ar-DZ" sz="2800" dirty="0" smtClean="0">
                <a:latin typeface="Simplified Arabic" pitchFamily="18" charset="-78"/>
                <a:cs typeface="Simplified Arabic" pitchFamily="18" charset="-78"/>
              </a:rPr>
              <a:t>.</a:t>
            </a:r>
            <a:r>
              <a:rPr lang="fr-FR" sz="2800" dirty="0" smtClean="0">
                <a:latin typeface="Simplified Arabic" pitchFamily="18" charset="-78"/>
                <a:cs typeface="Simplified Arabic" pitchFamily="18" charset="-78"/>
              </a:rPr>
              <a:t/>
            </a:r>
            <a:br>
              <a:rPr lang="fr-FR" sz="2800" dirty="0" smtClean="0">
                <a:latin typeface="Simplified Arabic" pitchFamily="18" charset="-78"/>
                <a:cs typeface="Simplified Arabic" pitchFamily="18" charset="-78"/>
              </a:rPr>
            </a:br>
            <a:r>
              <a:rPr lang="ar-DZ" sz="2800" dirty="0" smtClean="0">
                <a:latin typeface="Simplified Arabic" pitchFamily="18" charset="-78"/>
                <a:cs typeface="Simplified Arabic" pitchFamily="18" charset="-78"/>
              </a:rPr>
              <a:t/>
            </a:r>
            <a:br>
              <a:rPr lang="ar-DZ" sz="2800" dirty="0" smtClean="0">
                <a:latin typeface="Simplified Arabic" pitchFamily="18" charset="-78"/>
                <a:cs typeface="Simplified Arabic" pitchFamily="18" charset="-78"/>
              </a:rPr>
            </a:br>
            <a:r>
              <a:rPr lang="ar-DZ" sz="2800" dirty="0" smtClean="0">
                <a:latin typeface="Simplified Arabic" pitchFamily="18" charset="-78"/>
                <a:cs typeface="Simplified Arabic" pitchFamily="18" charset="-78"/>
              </a:rPr>
              <a:t/>
            </a:r>
            <a:br>
              <a:rPr lang="ar-DZ" sz="2800" dirty="0" smtClean="0">
                <a:latin typeface="Simplified Arabic" pitchFamily="18" charset="-78"/>
                <a:cs typeface="Simplified Arabic" pitchFamily="18" charset="-78"/>
              </a:rPr>
            </a:br>
            <a:r>
              <a:rPr lang="ar-DZ" sz="2800" b="1" dirty="0" smtClean="0">
                <a:latin typeface="Simplified Arabic" pitchFamily="18" charset="-78"/>
                <a:cs typeface="Simplified Arabic" pitchFamily="18" charset="-78"/>
              </a:rPr>
              <a:t/>
            </a:r>
            <a:br>
              <a:rPr lang="ar-DZ" sz="2800" b="1" dirty="0" smtClean="0">
                <a:latin typeface="Simplified Arabic" pitchFamily="18" charset="-78"/>
                <a:cs typeface="Simplified Arabic" pitchFamily="18" charset="-78"/>
              </a:rPr>
            </a:br>
            <a:endParaRPr lang="fr-FR" sz="2800" b="1" dirty="0">
              <a:latin typeface="Simplified Arabic" pitchFamily="18" charset="-78"/>
              <a:cs typeface="Simplified Arabic" pitchFamily="18"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7170"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8194"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9218"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10242"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11266" name="Picture 2"/>
          <p:cNvPicPr>
            <a:picLocks noChangeAspect="1" noChangeArrowheads="1"/>
          </p:cNvPicPr>
          <p:nvPr/>
        </p:nvPicPr>
        <p:blipFill>
          <a:blip r:embed="rId2"/>
          <a:srcRect/>
          <a:stretch>
            <a:fillRect/>
          </a:stretch>
        </p:blipFill>
        <p:spPr bwMode="auto">
          <a:xfrm>
            <a:off x="0" y="0"/>
            <a:ext cx="12001552"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12290" name="Picture 2"/>
          <p:cNvPicPr>
            <a:picLocks noChangeAspect="1" noChangeArrowheads="1"/>
          </p:cNvPicPr>
          <p:nvPr/>
        </p:nvPicPr>
        <p:blipFill>
          <a:blip r:embed="rId2"/>
          <a:srcRect/>
          <a:stretch>
            <a:fillRect/>
          </a:stretch>
        </p:blipFill>
        <p:spPr bwMode="auto">
          <a:xfrm>
            <a:off x="0" y="0"/>
            <a:ext cx="11930114"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13314" name="Picture 2"/>
          <p:cNvPicPr>
            <a:picLocks noChangeAspect="1" noChangeArrowheads="1"/>
          </p:cNvPicPr>
          <p:nvPr/>
        </p:nvPicPr>
        <p:blipFill>
          <a:blip r:embed="rId2"/>
          <a:srcRect/>
          <a:stretch>
            <a:fillRect/>
          </a:stretch>
        </p:blipFill>
        <p:spPr bwMode="auto">
          <a:xfrm>
            <a:off x="0" y="0"/>
            <a:ext cx="1207299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14338"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7543824" cy="571480"/>
          </a:xfrm>
        </p:spPr>
        <p:txBody>
          <a:bodyPr>
            <a:noAutofit/>
          </a:bodyPr>
          <a:lstStyle/>
          <a:p>
            <a:r>
              <a:rPr lang="ar-DZ" sz="3600" b="1" u="sng" dirty="0" smtClean="0">
                <a:solidFill>
                  <a:srgbClr val="FFC000"/>
                </a:solidFill>
                <a:latin typeface="Simplified Arabic" pitchFamily="18" charset="-78"/>
                <a:cs typeface="Simplified Arabic" pitchFamily="18" charset="-78"/>
              </a:rPr>
              <a:t> </a:t>
            </a:r>
            <a:r>
              <a:rPr lang="fr-FR" sz="3600" b="1" u="sng" dirty="0" smtClean="0">
                <a:solidFill>
                  <a:srgbClr val="FFC000"/>
                </a:solidFill>
                <a:latin typeface="Simplified Arabic" pitchFamily="18" charset="-78"/>
                <a:cs typeface="Simplified Arabic" pitchFamily="18" charset="-78"/>
              </a:rPr>
              <a:t>Excel </a:t>
            </a:r>
            <a:r>
              <a:rPr lang="ar-DZ" sz="3600" b="1" u="sng" dirty="0" smtClean="0">
                <a:solidFill>
                  <a:srgbClr val="FFC000"/>
                </a:solidFill>
                <a:latin typeface="Simplified Arabic" pitchFamily="18" charset="-78"/>
                <a:cs typeface="Simplified Arabic" pitchFamily="18" charset="-78"/>
              </a:rPr>
              <a:t>تحويل النماذج غير الخطية في </a:t>
            </a:r>
            <a:r>
              <a:rPr lang="ar-DZ" sz="3600" b="1" u="sng" dirty="0" smtClean="0">
                <a:solidFill>
                  <a:srgbClr val="FFC000"/>
                </a:solidFill>
                <a:latin typeface="Simplified Arabic" pitchFamily="18" charset="-78"/>
                <a:cs typeface="Simplified Arabic" pitchFamily="18" charset="-78"/>
              </a:rPr>
              <a:t>برنامج</a:t>
            </a:r>
            <a:endParaRPr lang="fr-FR" sz="3600" b="1" u="sng" dirty="0">
              <a:solidFill>
                <a:srgbClr val="FFC000"/>
              </a:solidFill>
              <a:latin typeface="Simplified Arabic" pitchFamily="18" charset="-78"/>
              <a:cs typeface="Simplified Arabic" pitchFamily="18" charset="-78"/>
            </a:endParaRPr>
          </a:p>
        </p:txBody>
      </p:sp>
      <p:pic>
        <p:nvPicPr>
          <p:cNvPr id="5" name="Espace réservé du contenu 4" descr="téléchargement.png"/>
          <p:cNvPicPr>
            <a:picLocks noGrp="1" noChangeAspect="1"/>
          </p:cNvPicPr>
          <p:nvPr>
            <p:ph sz="half" idx="2"/>
          </p:nvPr>
        </p:nvPicPr>
        <p:blipFill>
          <a:blip r:embed="rId2"/>
          <a:stretch>
            <a:fillRect/>
          </a:stretch>
        </p:blipFill>
        <p:spPr>
          <a:xfrm>
            <a:off x="8001024" y="1"/>
            <a:ext cx="1142976" cy="1000108"/>
          </a:xfrm>
        </p:spPr>
      </p:pic>
      <p:sp>
        <p:nvSpPr>
          <p:cNvPr id="8" name="Espace réservé du contenu 7"/>
          <p:cNvSpPr>
            <a:spLocks noGrp="1"/>
          </p:cNvSpPr>
          <p:nvPr>
            <p:ph sz="quarter" idx="4"/>
          </p:nvPr>
        </p:nvSpPr>
        <p:spPr>
          <a:xfrm>
            <a:off x="0" y="571480"/>
            <a:ext cx="9144000" cy="6286520"/>
          </a:xfrm>
        </p:spPr>
        <p:txBody>
          <a:bodyPr>
            <a:normAutofit fontScale="92500" lnSpcReduction="20000"/>
          </a:bodyPr>
          <a:lstStyle/>
          <a:p>
            <a:pPr algn="just" rtl="1">
              <a:buNone/>
            </a:pPr>
            <a:endParaRPr lang="ar-DZ" sz="5100" dirty="0" smtClean="0">
              <a:latin typeface="Simplified Arabic" pitchFamily="18" charset="-78"/>
              <a:cs typeface="Simplified Arabic" pitchFamily="18" charset="-78"/>
            </a:endParaRPr>
          </a:p>
          <a:p>
            <a:pPr algn="just" rtl="1">
              <a:buNone/>
            </a:pPr>
            <a:r>
              <a:rPr lang="ar-DZ" sz="3600" dirty="0" smtClean="0">
                <a:latin typeface="Simplified Arabic" pitchFamily="18" charset="-78"/>
                <a:cs typeface="Simplified Arabic" pitchFamily="18" charset="-78"/>
              </a:rPr>
              <a:t>نتجت لنا المعادلة الانحدارية الخطية التالية:</a:t>
            </a:r>
          </a:p>
          <a:p>
            <a:pPr algn="ctr">
              <a:buNone/>
            </a:pPr>
            <a:r>
              <a:rPr lang="fr-FR" sz="3600" dirty="0" smtClean="0">
                <a:solidFill>
                  <a:srgbClr val="FFC000"/>
                </a:solidFill>
                <a:latin typeface="Simplified Arabic" pitchFamily="18" charset="-78"/>
                <a:cs typeface="Simplified Arabic" pitchFamily="18" charset="-78"/>
              </a:rPr>
              <a:t>       </a:t>
            </a:r>
            <a:r>
              <a:rPr lang="ar-DZ" sz="3600" dirty="0" smtClean="0">
                <a:solidFill>
                  <a:srgbClr val="FFC000"/>
                </a:solidFill>
                <a:latin typeface="Simplified Arabic" pitchFamily="18" charset="-78"/>
                <a:cs typeface="Simplified Arabic" pitchFamily="18" charset="-78"/>
              </a:rPr>
              <a:t> </a:t>
            </a:r>
            <a:r>
              <a:rPr lang="fr-FR" sz="3600" dirty="0" smtClean="0">
                <a:solidFill>
                  <a:srgbClr val="FFC000"/>
                </a:solidFill>
                <a:latin typeface="Simplified Arabic" pitchFamily="18" charset="-78"/>
                <a:cs typeface="Simplified Arabic" pitchFamily="18" charset="-78"/>
              </a:rPr>
              <a:t>Y= 0,059+ 0,674X1+ 1,124X2  </a:t>
            </a:r>
          </a:p>
          <a:p>
            <a:pPr algn="ctr">
              <a:buNone/>
            </a:pPr>
            <a:r>
              <a:rPr lang="fr-FR" sz="3600" dirty="0" smtClean="0">
                <a:solidFill>
                  <a:srgbClr val="FFC000"/>
                </a:solidFill>
                <a:latin typeface="Simplified Arabic" pitchFamily="18" charset="-78"/>
                <a:cs typeface="Simplified Arabic" pitchFamily="18" charset="-78"/>
              </a:rPr>
              <a:t>           (0,217)  (0,115)   (0,181)                 </a:t>
            </a:r>
            <a:endParaRPr lang="ar-DZ" sz="5100" dirty="0" smtClean="0">
              <a:solidFill>
                <a:srgbClr val="FFC000"/>
              </a:solidFill>
              <a:latin typeface="Simplified Arabic" pitchFamily="18" charset="-78"/>
              <a:cs typeface="Simplified Arabic" pitchFamily="18" charset="-78"/>
            </a:endParaRPr>
          </a:p>
          <a:p>
            <a:pPr algn="just" rtl="1">
              <a:buNone/>
            </a:pPr>
            <a:r>
              <a:rPr lang="ar-DZ" sz="3600" dirty="0" smtClean="0">
                <a:latin typeface="Simplified Arabic" pitchFamily="18" charset="-78"/>
                <a:cs typeface="Simplified Arabic" pitchFamily="18" charset="-78"/>
              </a:rPr>
              <a:t>وهي مقبولة إحصائيا وصالحة للتنبؤ مع تسجيل الضعف الإحصائي للمعلمة </a:t>
            </a:r>
            <a:r>
              <a:rPr lang="fr-FR" sz="3600" dirty="0" smtClean="0">
                <a:latin typeface="Simplified Arabic" pitchFamily="18" charset="-78"/>
                <a:cs typeface="Simplified Arabic" pitchFamily="18" charset="-78"/>
              </a:rPr>
              <a:t>a</a:t>
            </a:r>
            <a:r>
              <a:rPr lang="ar-DZ" sz="3600" dirty="0" smtClean="0">
                <a:latin typeface="Simplified Arabic" pitchFamily="18" charset="-78"/>
                <a:cs typeface="Simplified Arabic" pitchFamily="18" charset="-78"/>
              </a:rPr>
              <a:t> (الثابت).</a:t>
            </a:r>
          </a:p>
          <a:p>
            <a:pPr algn="just" rtl="1">
              <a:buNone/>
            </a:pPr>
            <a:r>
              <a:rPr lang="ar-DZ" sz="3600" dirty="0" smtClean="0">
                <a:latin typeface="Simplified Arabic" pitchFamily="18" charset="-78"/>
                <a:cs typeface="Simplified Arabic" pitchFamily="18" charset="-78"/>
              </a:rPr>
              <a:t>التحويل إلى النموذج الأصلي: </a:t>
            </a:r>
          </a:p>
          <a:p>
            <a:pPr algn="ctr">
              <a:buNone/>
            </a:pPr>
            <a:r>
              <a:rPr lang="fr-FR" sz="3600" dirty="0" smtClean="0">
                <a:solidFill>
                  <a:srgbClr val="FFC000"/>
                </a:solidFill>
                <a:latin typeface="Simplified Arabic" pitchFamily="18" charset="-78"/>
                <a:cs typeface="Simplified Arabic" pitchFamily="18" charset="-78"/>
              </a:rPr>
              <a:t>Q’= </a:t>
            </a:r>
            <a:r>
              <a:rPr lang="fr-FR" sz="3600" b="1" dirty="0" smtClean="0">
                <a:solidFill>
                  <a:srgbClr val="FFC000"/>
                </a:solidFill>
              </a:rPr>
              <a:t>1,061.K</a:t>
            </a:r>
            <a:r>
              <a:rPr lang="fr-FR" sz="3600" b="1" baseline="30000" dirty="0" smtClean="0">
                <a:solidFill>
                  <a:srgbClr val="FFC000"/>
                </a:solidFill>
              </a:rPr>
              <a:t>0,674</a:t>
            </a:r>
            <a:r>
              <a:rPr lang="fr-FR" sz="3600" b="1" dirty="0" smtClean="0">
                <a:solidFill>
                  <a:srgbClr val="FFC000"/>
                </a:solidFill>
              </a:rPr>
              <a:t>.L</a:t>
            </a:r>
            <a:r>
              <a:rPr lang="fr-FR" sz="3600" b="1" baseline="30000" dirty="0" smtClean="0">
                <a:solidFill>
                  <a:srgbClr val="FFC000"/>
                </a:solidFill>
              </a:rPr>
              <a:t>1,124</a:t>
            </a:r>
          </a:p>
          <a:p>
            <a:pPr algn="just" rtl="1">
              <a:buNone/>
            </a:pPr>
            <a:r>
              <a:rPr lang="ar-DZ" sz="3600" dirty="0" smtClean="0">
                <a:latin typeface="Simplified Arabic" pitchFamily="18" charset="-78"/>
                <a:cs typeface="Simplified Arabic" pitchFamily="18" charset="-78"/>
              </a:rPr>
              <a:t>للتنبؤ بالكمية المنتجة في حالة رأس مال = 1000، والعمل = 200، نعوض في النموذج الأصلي نجد: </a:t>
            </a:r>
            <a:r>
              <a:rPr lang="fr-FR" sz="3600" dirty="0" smtClean="0">
                <a:latin typeface="Simplified Arabic" pitchFamily="18" charset="-78"/>
                <a:cs typeface="Simplified Arabic" pitchFamily="18" charset="-78"/>
              </a:rPr>
              <a:t>Q= 43105,58</a:t>
            </a:r>
          </a:p>
          <a:p>
            <a:pPr algn="just" rtl="1">
              <a:buNone/>
            </a:pPr>
            <a:r>
              <a:rPr lang="ar-DZ" sz="3600" dirty="0" smtClean="0">
                <a:latin typeface="Simplified Arabic" pitchFamily="18" charset="-78"/>
                <a:cs typeface="Simplified Arabic" pitchFamily="18" charset="-78"/>
              </a:rPr>
              <a:t>بالنسبة لمجال التنبؤ نستخدم المعادلة الدنيا والعليا مع التعويض في النموذج الأصلي لإيجاد حدود مجال الثقة.</a:t>
            </a:r>
            <a:endParaRPr lang="fr-FR" sz="3600" dirty="0" smtClean="0">
              <a:latin typeface="Simplified Arabic" pitchFamily="18" charset="-78"/>
              <a:cs typeface="Simplified Arabic" pitchFamily="18" charset="-78"/>
            </a:endParaRPr>
          </a:p>
          <a:p>
            <a:pPr algn="ctr">
              <a:buNone/>
            </a:pPr>
            <a:endParaRPr lang="fr-FR" sz="3600" dirty="0">
              <a:latin typeface="Simplified Arabic" pitchFamily="18" charset="-78"/>
              <a:cs typeface="Simplified Arabic" pitchFamily="18"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Users\user\Desktop\images (16).jpg"/>
          <p:cNvPicPr>
            <a:picLocks noChangeAspect="1" noChangeArrowheads="1"/>
          </p:cNvPicPr>
          <p:nvPr/>
        </p:nvPicPr>
        <p:blipFill>
          <a:blip r:embed="rId2">
            <a:duotone>
              <a:schemeClr val="accent2">
                <a:shade val="45000"/>
                <a:satMod val="135000"/>
              </a:schemeClr>
              <a:prstClr val="white"/>
            </a:duotone>
          </a:blip>
          <a:srcRect/>
          <a:stretch>
            <a:fillRect/>
          </a:stretch>
        </p:blipFill>
        <p:spPr bwMode="auto">
          <a:xfrm>
            <a:off x="0" y="0"/>
            <a:ext cx="9144000" cy="6858000"/>
          </a:xfrm>
          <a:prstGeom prst="rect">
            <a:avLst/>
          </a:prstGeom>
          <a:noFill/>
          <a:ln w="9525">
            <a:noFill/>
            <a:miter lim="800000"/>
            <a:headEnd/>
            <a:tailEnd/>
          </a:ln>
          <a:effectLst>
            <a:outerShdw dist="139700" dir="2700000" algn="tl" rotWithShape="0">
              <a:srgbClr val="333333">
                <a:alpha val="64999"/>
              </a:srgbClr>
            </a:outerShdw>
          </a:effectLst>
        </p:spPr>
      </p:pic>
      <p:sp>
        <p:nvSpPr>
          <p:cNvPr id="26627" name="Rectangle 1"/>
          <p:cNvSpPr>
            <a:spLocks noChangeArrowheads="1"/>
          </p:cNvSpPr>
          <p:nvPr/>
        </p:nvSpPr>
        <p:spPr bwMode="auto">
          <a:xfrm>
            <a:off x="142844" y="1142984"/>
            <a:ext cx="9001156" cy="5405855"/>
          </a:xfrm>
          <a:prstGeom prst="rect">
            <a:avLst/>
          </a:prstGeom>
          <a:solidFill>
            <a:schemeClr val="accent1">
              <a:lumMod val="50000"/>
            </a:schemeClr>
          </a:solidFill>
          <a:ln w="9525">
            <a:noFill/>
            <a:miter lim="800000"/>
            <a:headEnd/>
            <a:tailEnd/>
          </a:ln>
        </p:spPr>
        <p:txBody>
          <a:bodyPr wrap="square" anchor="ctr">
            <a:spAutoFit/>
          </a:bodyPr>
          <a:lstStyle/>
          <a:p>
            <a:pPr indent="457200" algn="just" rtl="1" eaLnBrk="0" hangingPunct="0">
              <a:tabLst>
                <a:tab pos="5376863" algn="l"/>
              </a:tabLst>
              <a:defRPr/>
            </a:pPr>
            <a:endParaRPr lang="ar-DZ" sz="2800" dirty="0" smtClean="0">
              <a:latin typeface="Simplified Arabic" pitchFamily="18" charset="-78"/>
              <a:cs typeface="Simplified Arabic" pitchFamily="18" charset="-78"/>
            </a:endParaRPr>
          </a:p>
          <a:p>
            <a:pPr indent="457200" algn="just" rtl="1" eaLnBrk="0" hangingPunct="0">
              <a:tabLst>
                <a:tab pos="5376863" algn="l"/>
              </a:tabLst>
              <a:defRPr/>
            </a:pPr>
            <a:r>
              <a:rPr lang="ar-DZ" sz="2800" dirty="0" smtClean="0">
                <a:latin typeface="Simplified Arabic" pitchFamily="18" charset="-78"/>
                <a:cs typeface="Simplified Arabic" pitchFamily="18" charset="-78"/>
              </a:rPr>
              <a:t>يخضع تحويل النماذج غير الخطية إلى نماذج خطية للمنطق الرياضي نفسه في كل البرمجيات، في برنامج </a:t>
            </a:r>
            <a:r>
              <a:rPr lang="fr-FR" sz="2800" dirty="0" smtClean="0">
                <a:latin typeface="Simplified Arabic" pitchFamily="18" charset="-78"/>
                <a:cs typeface="Simplified Arabic" pitchFamily="18" charset="-78"/>
              </a:rPr>
              <a:t>SPSS</a:t>
            </a:r>
            <a:r>
              <a:rPr lang="ar-DZ" sz="2800" dirty="0" smtClean="0">
                <a:latin typeface="Simplified Arabic" pitchFamily="18" charset="-78"/>
                <a:cs typeface="Simplified Arabic" pitchFamily="18" charset="-78"/>
              </a:rPr>
              <a:t> بعد </a:t>
            </a:r>
            <a:r>
              <a:rPr lang="ar-DZ" sz="2800" dirty="0" smtClean="0">
                <a:latin typeface="Simplified Arabic" pitchFamily="18" charset="-78"/>
                <a:cs typeface="Simplified Arabic" pitchFamily="18" charset="-78"/>
              </a:rPr>
              <a:t>تعريف المتغيرات وإدخالها نعمد إلى تحويلها عن طريق الأمر </a:t>
            </a:r>
            <a:r>
              <a:rPr lang="fr-FR" sz="2800" dirty="0" smtClean="0">
                <a:latin typeface="Simplified Arabic" pitchFamily="18" charset="-78"/>
                <a:cs typeface="Simplified Arabic" pitchFamily="18" charset="-78"/>
              </a:rPr>
              <a:t>Transformer</a:t>
            </a:r>
            <a:r>
              <a:rPr lang="ar-DZ" sz="2800" dirty="0" smtClean="0">
                <a:latin typeface="Simplified Arabic" pitchFamily="18" charset="-78"/>
                <a:cs typeface="Simplified Arabic" pitchFamily="18" charset="-78"/>
              </a:rPr>
              <a:t> وبعدها </a:t>
            </a:r>
            <a:r>
              <a:rPr lang="fr-FR" sz="2800" dirty="0" smtClean="0">
                <a:latin typeface="Simplified Arabic" pitchFamily="18" charset="-78"/>
                <a:cs typeface="Simplified Arabic" pitchFamily="18" charset="-78"/>
              </a:rPr>
              <a:t>Calculer la variable</a:t>
            </a:r>
            <a:r>
              <a:rPr lang="ar-DZ" sz="2800" dirty="0" smtClean="0">
                <a:latin typeface="Simplified Arabic" pitchFamily="18" charset="-78"/>
                <a:cs typeface="Simplified Arabic" pitchFamily="18" charset="-78"/>
              </a:rPr>
              <a:t> بما أن التحويل رياضي   نختار من الدوال </a:t>
            </a:r>
            <a:r>
              <a:rPr lang="fr-FR" sz="2800" dirty="0" smtClean="0">
                <a:latin typeface="Simplified Arabic" pitchFamily="18" charset="-78"/>
                <a:cs typeface="Simplified Arabic" pitchFamily="18" charset="-78"/>
              </a:rPr>
              <a:t>(Fonctions)</a:t>
            </a:r>
            <a:r>
              <a:rPr lang="ar-DZ" sz="2800" dirty="0" smtClean="0">
                <a:latin typeface="Simplified Arabic" pitchFamily="18" charset="-78"/>
                <a:cs typeface="Simplified Arabic" pitchFamily="18" charset="-78"/>
              </a:rPr>
              <a:t> الدوال الرياضية </a:t>
            </a:r>
            <a:r>
              <a:rPr lang="fr-FR" sz="2800" dirty="0" smtClean="0">
                <a:latin typeface="Simplified Arabic" pitchFamily="18" charset="-78"/>
                <a:cs typeface="Simplified Arabic" pitchFamily="18" charset="-78"/>
              </a:rPr>
              <a:t>Arithmétique</a:t>
            </a:r>
            <a:r>
              <a:rPr lang="ar-DZ" sz="2800" dirty="0" smtClean="0">
                <a:latin typeface="Simplified Arabic" pitchFamily="18" charset="-78"/>
                <a:cs typeface="Simplified Arabic" pitchFamily="18" charset="-78"/>
              </a:rPr>
              <a:t> </a:t>
            </a:r>
            <a:r>
              <a:rPr lang="ar-DZ" sz="2800" dirty="0" smtClean="0">
                <a:latin typeface="Simplified Arabic" pitchFamily="18" charset="-78"/>
                <a:cs typeface="Simplified Arabic" pitchFamily="18" charset="-78"/>
              </a:rPr>
              <a:t>ومنه نختار الدالة </a:t>
            </a:r>
            <a:r>
              <a:rPr lang="ar-DZ" sz="2800" dirty="0" err="1" smtClean="0">
                <a:latin typeface="Simplified Arabic" pitchFamily="18" charset="-78"/>
                <a:cs typeface="Simplified Arabic" pitchFamily="18" charset="-78"/>
              </a:rPr>
              <a:t>اللوغاريتمية</a:t>
            </a:r>
            <a:r>
              <a:rPr lang="ar-DZ" sz="2800" dirty="0" smtClean="0">
                <a:latin typeface="Simplified Arabic" pitchFamily="18" charset="-78"/>
                <a:cs typeface="Simplified Arabic" pitchFamily="18" charset="-78"/>
              </a:rPr>
              <a:t> </a:t>
            </a:r>
            <a:r>
              <a:rPr lang="fr-FR" sz="2800" dirty="0" smtClean="0">
                <a:latin typeface="Simplified Arabic" pitchFamily="18" charset="-78"/>
                <a:cs typeface="Simplified Arabic" pitchFamily="18" charset="-78"/>
              </a:rPr>
              <a:t>Ln</a:t>
            </a:r>
            <a:r>
              <a:rPr lang="ar-DZ" sz="2800" dirty="0" smtClean="0">
                <a:latin typeface="Simplified Arabic" pitchFamily="18" charset="-78"/>
                <a:cs typeface="Simplified Arabic" pitchFamily="18" charset="-78"/>
              </a:rPr>
              <a:t> وندخلها لمنطقة المعالجة ونحدد المتغير المراد تحويله بإدخاله في القوس مثلا </a:t>
            </a:r>
            <a:r>
              <a:rPr lang="fr-FR" sz="2800" dirty="0" smtClean="0">
                <a:latin typeface="Simplified Arabic" pitchFamily="18" charset="-78"/>
                <a:cs typeface="Simplified Arabic" pitchFamily="18" charset="-78"/>
              </a:rPr>
              <a:t>Q</a:t>
            </a:r>
            <a:r>
              <a:rPr lang="ar-DZ" sz="2800" dirty="0" smtClean="0">
                <a:latin typeface="Simplified Arabic" pitchFamily="18" charset="-78"/>
                <a:cs typeface="Simplified Arabic" pitchFamily="18" charset="-78"/>
              </a:rPr>
              <a:t> ونسمي المتغير المستهدف </a:t>
            </a:r>
            <a:r>
              <a:rPr lang="fr-FR" sz="2800" dirty="0" smtClean="0">
                <a:latin typeface="Simplified Arabic" pitchFamily="18" charset="-78"/>
                <a:cs typeface="Simplified Arabic" pitchFamily="18" charset="-78"/>
              </a:rPr>
              <a:t>Variable cible</a:t>
            </a:r>
            <a:r>
              <a:rPr lang="ar-DZ" sz="2800" dirty="0" smtClean="0">
                <a:latin typeface="Simplified Arabic" pitchFamily="18" charset="-78"/>
                <a:cs typeface="Simplified Arabic" pitchFamily="18" charset="-78"/>
              </a:rPr>
              <a:t> نعطيه تسمية </a:t>
            </a:r>
            <a:r>
              <a:rPr lang="fr-FR" sz="2800" dirty="0" smtClean="0">
                <a:latin typeface="Simplified Arabic" pitchFamily="18" charset="-78"/>
                <a:cs typeface="Simplified Arabic" pitchFamily="18" charset="-78"/>
              </a:rPr>
              <a:t>Y</a:t>
            </a:r>
            <a:r>
              <a:rPr lang="ar-DZ" sz="2800" dirty="0" smtClean="0">
                <a:latin typeface="Simplified Arabic" pitchFamily="18" charset="-78"/>
                <a:cs typeface="Simplified Arabic" pitchFamily="18" charset="-78"/>
              </a:rPr>
              <a:t> مثلا، ونعيد الخطوات نفسها بالنسبة للمتغيرات الأخرى المراد تحويلها، وبعدها تنتج لنا 3 متغيرات جديدة، نقوم بتحليلها إحصائيا مثل ما فعلنا سابقا أي </a:t>
            </a:r>
            <a:r>
              <a:rPr lang="fr-FR" sz="2800" dirty="0" smtClean="0">
                <a:latin typeface="Simplified Arabic" pitchFamily="18" charset="-78"/>
                <a:cs typeface="Simplified Arabic" pitchFamily="18" charset="-78"/>
              </a:rPr>
              <a:t>Analyse- Régression- Linéaire</a:t>
            </a:r>
            <a:r>
              <a:rPr lang="ar-DZ" sz="2800" dirty="0" smtClean="0">
                <a:latin typeface="Simplified Arabic" pitchFamily="18" charset="-78"/>
                <a:cs typeface="Simplified Arabic" pitchFamily="18" charset="-78"/>
              </a:rPr>
              <a:t> لتنتج لنا المعادلة الخطية كاملة، والتي</a:t>
            </a:r>
            <a:r>
              <a:rPr lang="fr-FR" sz="2800" dirty="0" smtClean="0">
                <a:latin typeface="Simplified Arabic" pitchFamily="18" charset="-78"/>
                <a:cs typeface="Simplified Arabic" pitchFamily="18" charset="-78"/>
              </a:rPr>
              <a:t> </a:t>
            </a:r>
            <a:r>
              <a:rPr lang="ar-DZ" sz="2800" dirty="0" smtClean="0">
                <a:latin typeface="Simplified Arabic" pitchFamily="18" charset="-78"/>
                <a:cs typeface="Simplified Arabic" pitchFamily="18" charset="-78"/>
              </a:rPr>
              <a:t> نحولها في ما بعد للنموذج الأصلي للتنبؤ.</a:t>
            </a:r>
            <a:endParaRPr lang="ar-SA" sz="2800" dirty="0">
              <a:latin typeface="Simplified Arabic" pitchFamily="18" charset="-78"/>
              <a:cs typeface="Simplified Arabic" pitchFamily="18" charset="-78"/>
            </a:endParaRPr>
          </a:p>
        </p:txBody>
      </p:sp>
      <p:pic>
        <p:nvPicPr>
          <p:cNvPr id="8" name="Picture 7" descr="C:\Users\user\Desktop\images (23).jpg"/>
          <p:cNvPicPr>
            <a:picLocks noChangeAspect="1" noChangeArrowheads="1"/>
          </p:cNvPicPr>
          <p:nvPr/>
        </p:nvPicPr>
        <p:blipFill>
          <a:blip r:embed="rId3"/>
          <a:srcRect/>
          <a:stretch>
            <a:fillRect/>
          </a:stretch>
        </p:blipFill>
        <p:spPr bwMode="auto">
          <a:xfrm>
            <a:off x="0" y="6215082"/>
            <a:ext cx="9144000" cy="642918"/>
          </a:xfrm>
          <a:prstGeom prst="rect">
            <a:avLst/>
          </a:prstGeom>
          <a:ln>
            <a:noFill/>
          </a:ln>
          <a:effectLst>
            <a:softEdge rad="112500"/>
          </a:effectLst>
        </p:spPr>
      </p:pic>
      <p:pic>
        <p:nvPicPr>
          <p:cNvPr id="9" name="Picture 7" descr="C:\Users\user\Desktop\images (23).jpg"/>
          <p:cNvPicPr>
            <a:picLocks noChangeAspect="1" noChangeArrowheads="1"/>
          </p:cNvPicPr>
          <p:nvPr/>
        </p:nvPicPr>
        <p:blipFill>
          <a:blip r:embed="rId3"/>
          <a:srcRect/>
          <a:stretch>
            <a:fillRect/>
          </a:stretch>
        </p:blipFill>
        <p:spPr bwMode="auto">
          <a:xfrm>
            <a:off x="0" y="0"/>
            <a:ext cx="9144000" cy="642918"/>
          </a:xfrm>
          <a:prstGeom prst="rect">
            <a:avLst/>
          </a:prstGeom>
          <a:ln>
            <a:noFill/>
          </a:ln>
          <a:effectLst>
            <a:softEdge rad="112500"/>
          </a:effectLst>
        </p:spPr>
      </p:pic>
      <p:sp>
        <p:nvSpPr>
          <p:cNvPr id="10" name="Rectangle 9"/>
          <p:cNvSpPr/>
          <p:nvPr/>
        </p:nvSpPr>
        <p:spPr>
          <a:xfrm>
            <a:off x="0" y="214290"/>
            <a:ext cx="9144000" cy="1569660"/>
          </a:xfrm>
          <a:prstGeom prst="rect">
            <a:avLst/>
          </a:prstGeom>
          <a:solidFill>
            <a:schemeClr val="tx1"/>
          </a:solidFill>
        </p:spPr>
        <p:txBody>
          <a:bodyPr wrap="square">
            <a:spAutoFit/>
          </a:bodyPr>
          <a:lstStyle/>
          <a:p>
            <a:pPr algn="ctr" rtl="1">
              <a:defRPr/>
            </a:pPr>
            <a:r>
              <a:rPr lang="ar-DZ" sz="4800" b="1" dirty="0" smtClean="0">
                <a:ln w="10541" cmpd="sng">
                  <a:solidFill>
                    <a:schemeClr val="accent1">
                      <a:shade val="88000"/>
                      <a:satMod val="110000"/>
                    </a:schemeClr>
                  </a:solidFill>
                  <a:prstDash val="solid"/>
                </a:ln>
                <a:solidFill>
                  <a:schemeClr val="bg1"/>
                </a:solidFill>
                <a:effectLst>
                  <a:glow rad="139700">
                    <a:schemeClr val="accent4">
                      <a:satMod val="175000"/>
                      <a:alpha val="40000"/>
                    </a:schemeClr>
                  </a:glow>
                </a:effectLst>
                <a:latin typeface="Simplified Arabic" pitchFamily="18" charset="-78"/>
                <a:cs typeface="Simplified Arabic" pitchFamily="18" charset="-78"/>
              </a:rPr>
              <a:t>تحويل النماذج غير الخطية في </a:t>
            </a:r>
            <a:r>
              <a:rPr lang="ar-DZ" sz="4800" b="1" dirty="0" smtClean="0">
                <a:ln w="10541" cmpd="sng">
                  <a:solidFill>
                    <a:schemeClr val="accent1">
                      <a:shade val="88000"/>
                      <a:satMod val="110000"/>
                    </a:schemeClr>
                  </a:solidFill>
                  <a:prstDash val="solid"/>
                </a:ln>
                <a:solidFill>
                  <a:schemeClr val="bg1"/>
                </a:solidFill>
                <a:effectLst>
                  <a:glow rad="139700">
                    <a:schemeClr val="accent4">
                      <a:satMod val="175000"/>
                      <a:alpha val="40000"/>
                    </a:schemeClr>
                  </a:glow>
                </a:effectLst>
                <a:latin typeface="Simplified Arabic" pitchFamily="18" charset="-78"/>
                <a:cs typeface="Simplified Arabic" pitchFamily="18" charset="-78"/>
              </a:rPr>
              <a:t>برنامج </a:t>
            </a:r>
            <a:r>
              <a:rPr lang="fr-FR" sz="4800" b="1" dirty="0" smtClean="0">
                <a:ln w="10541" cmpd="sng">
                  <a:solidFill>
                    <a:schemeClr val="accent1">
                      <a:shade val="88000"/>
                      <a:satMod val="110000"/>
                    </a:schemeClr>
                  </a:solidFill>
                  <a:prstDash val="solid"/>
                </a:ln>
                <a:solidFill>
                  <a:schemeClr val="bg1"/>
                </a:solidFill>
                <a:effectLst>
                  <a:glow rad="139700">
                    <a:schemeClr val="accent4">
                      <a:satMod val="175000"/>
                      <a:alpha val="40000"/>
                    </a:schemeClr>
                  </a:glow>
                </a:effectLst>
                <a:latin typeface="Simplified Arabic" pitchFamily="18" charset="-78"/>
                <a:cs typeface="Simplified Arabic" pitchFamily="18" charset="-78"/>
              </a:rPr>
              <a:t>SPSS</a:t>
            </a:r>
            <a:endParaRPr lang="fr-FR" sz="4800" b="1" dirty="0">
              <a:ln w="10541" cmpd="sng">
                <a:solidFill>
                  <a:schemeClr val="accent1">
                    <a:shade val="88000"/>
                    <a:satMod val="110000"/>
                  </a:schemeClr>
                </a:solidFill>
                <a:prstDash val="solid"/>
              </a:ln>
              <a:solidFill>
                <a:schemeClr val="bg1"/>
              </a:solidFill>
              <a:effectLst>
                <a:glow rad="139700">
                  <a:schemeClr val="accent4">
                    <a:satMod val="175000"/>
                    <a:alpha val="40000"/>
                  </a:schemeClr>
                </a:glow>
              </a:effectLst>
              <a:latin typeface="Simplified Arabic" pitchFamily="18" charset="-78"/>
              <a:cs typeface="Simplified Arabic" pitchFamily="18" charset="-78"/>
            </a:endParaRPr>
          </a:p>
        </p:txBody>
      </p:sp>
    </p:spTree>
  </p:cSld>
  <p:clrMapOvr>
    <a:masterClrMapping/>
  </p:clrMapOvr>
  <p:transition spd="slow">
    <p:checke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500090"/>
            <a:ext cx="9144000" cy="7358090"/>
          </a:xfrm>
        </p:spPr>
        <p:txBody>
          <a:bodyPr>
            <a:noAutofit/>
          </a:bodyPr>
          <a:lstStyle/>
          <a:p>
            <a:pPr rtl="1"/>
            <a:r>
              <a:rPr lang="fr-FR" sz="2800" b="1" dirty="0" smtClean="0">
                <a:latin typeface="Simplified Arabic" pitchFamily="18" charset="-78"/>
                <a:cs typeface="Simplified Arabic" pitchFamily="18" charset="-78"/>
              </a:rPr>
              <a:t/>
            </a:r>
            <a:br>
              <a:rPr lang="fr-FR" sz="2800" b="1" dirty="0" smtClean="0">
                <a:latin typeface="Simplified Arabic" pitchFamily="18" charset="-78"/>
                <a:cs typeface="Simplified Arabic" pitchFamily="18" charset="-78"/>
              </a:rPr>
            </a:br>
            <a:r>
              <a:rPr lang="ar-DZ" sz="2800" b="1" dirty="0" smtClean="0">
                <a:latin typeface="Simplified Arabic" pitchFamily="18" charset="-78"/>
                <a:cs typeface="Simplified Arabic" pitchFamily="18" charset="-78"/>
              </a:rPr>
              <a:t/>
            </a:r>
            <a:br>
              <a:rPr lang="ar-DZ" sz="2800" b="1" dirty="0" smtClean="0">
                <a:latin typeface="Simplified Arabic" pitchFamily="18" charset="-78"/>
                <a:cs typeface="Simplified Arabic" pitchFamily="18" charset="-78"/>
              </a:rPr>
            </a:br>
            <a:r>
              <a:rPr lang="ar-DZ" sz="2800" b="1" u="sng" dirty="0" smtClean="0">
                <a:solidFill>
                  <a:srgbClr val="FFC000"/>
                </a:solidFill>
                <a:latin typeface="Simplified Arabic" pitchFamily="18" charset="-78"/>
                <a:cs typeface="Simplified Arabic" pitchFamily="18" charset="-78"/>
              </a:rPr>
              <a:t>النماذج </a:t>
            </a:r>
            <a:r>
              <a:rPr lang="ar-DZ" sz="2800" b="1" u="sng" dirty="0" err="1" smtClean="0">
                <a:solidFill>
                  <a:srgbClr val="FFC000"/>
                </a:solidFill>
                <a:latin typeface="Simplified Arabic" pitchFamily="18" charset="-78"/>
                <a:cs typeface="Simplified Arabic" pitchFamily="18" charset="-78"/>
              </a:rPr>
              <a:t>الإنحدارية</a:t>
            </a:r>
            <a:r>
              <a:rPr lang="ar-DZ" sz="2800" dirty="0" smtClean="0">
                <a:latin typeface="Simplified Arabic" pitchFamily="18" charset="-78"/>
                <a:cs typeface="Simplified Arabic" pitchFamily="18" charset="-78"/>
              </a:rPr>
              <a:t> </a:t>
            </a:r>
            <a:br>
              <a:rPr lang="ar-DZ" sz="2800" dirty="0" smtClean="0">
                <a:latin typeface="Simplified Arabic" pitchFamily="18" charset="-78"/>
                <a:cs typeface="Simplified Arabic" pitchFamily="18" charset="-78"/>
              </a:rPr>
            </a:br>
            <a:r>
              <a:rPr lang="ar-DZ" sz="2800" dirty="0" smtClean="0">
                <a:solidFill>
                  <a:srgbClr val="FFFF00"/>
                </a:solidFill>
                <a:latin typeface="Simplified Arabic" pitchFamily="18" charset="-78"/>
                <a:cs typeface="Simplified Arabic" pitchFamily="18" charset="-78"/>
              </a:rPr>
              <a:t>- فرضيات اختبار </a:t>
            </a:r>
            <a:r>
              <a:rPr lang="ar-DZ" sz="2800" dirty="0" err="1" smtClean="0">
                <a:solidFill>
                  <a:srgbClr val="FFFF00"/>
                </a:solidFill>
                <a:latin typeface="Simplified Arabic" pitchFamily="18" charset="-78"/>
                <a:cs typeface="Simplified Arabic" pitchFamily="18" charset="-78"/>
              </a:rPr>
              <a:t>ستيودنت</a:t>
            </a:r>
            <a:r>
              <a:rPr lang="ar-DZ" sz="2800" dirty="0" smtClean="0">
                <a:solidFill>
                  <a:srgbClr val="FFFF00"/>
                </a:solidFill>
                <a:latin typeface="Simplified Arabic" pitchFamily="18" charset="-78"/>
                <a:cs typeface="Simplified Arabic" pitchFamily="18" charset="-78"/>
              </a:rPr>
              <a:t>:</a:t>
            </a:r>
            <a:r>
              <a:rPr lang="ar-DZ" sz="2800" dirty="0" smtClean="0">
                <a:latin typeface="Simplified Arabic" pitchFamily="18" charset="-78"/>
                <a:cs typeface="Simplified Arabic" pitchFamily="18" charset="-78"/>
              </a:rPr>
              <a:t/>
            </a:r>
            <a:br>
              <a:rPr lang="ar-DZ" sz="2800" dirty="0" smtClean="0">
                <a:latin typeface="Simplified Arabic" pitchFamily="18" charset="-78"/>
                <a:cs typeface="Simplified Arabic" pitchFamily="18" charset="-78"/>
              </a:rPr>
            </a:br>
            <a:r>
              <a:rPr lang="fr-FR" sz="2800" dirty="0" smtClean="0">
                <a:latin typeface="Simplified Arabic" pitchFamily="18" charset="-78"/>
                <a:cs typeface="Simplified Arabic" pitchFamily="18" charset="-78"/>
              </a:rPr>
              <a:t> H</a:t>
            </a:r>
            <a:r>
              <a:rPr lang="fr-FR" sz="1800" dirty="0" smtClean="0">
                <a:latin typeface="Simplified Arabic" pitchFamily="18" charset="-78"/>
                <a:cs typeface="Simplified Arabic" pitchFamily="18" charset="-78"/>
              </a:rPr>
              <a:t>0: </a:t>
            </a:r>
            <a:r>
              <a:rPr lang="fr-FR" sz="3200" dirty="0" smtClean="0">
                <a:latin typeface="Simplified Arabic" pitchFamily="18" charset="-78"/>
                <a:cs typeface="Simplified Arabic" pitchFamily="18" charset="-78"/>
              </a:rPr>
              <a:t>a= 0 </a:t>
            </a:r>
            <a:r>
              <a:rPr lang="ar-DZ" sz="3200" dirty="0" smtClean="0">
                <a:latin typeface="Simplified Arabic" pitchFamily="18" charset="-78"/>
                <a:cs typeface="Simplified Arabic" pitchFamily="18" charset="-78"/>
              </a:rPr>
              <a:t>المعلمة </a:t>
            </a:r>
            <a:r>
              <a:rPr lang="fr-FR" sz="3200" dirty="0" smtClean="0">
                <a:latin typeface="Simplified Arabic" pitchFamily="18" charset="-78"/>
                <a:cs typeface="Simplified Arabic" pitchFamily="18" charset="-78"/>
              </a:rPr>
              <a:t>a</a:t>
            </a:r>
            <a:r>
              <a:rPr lang="ar-DZ" sz="3200" dirty="0" smtClean="0">
                <a:latin typeface="Simplified Arabic" pitchFamily="18" charset="-78"/>
                <a:cs typeface="Simplified Arabic" pitchFamily="18" charset="-78"/>
              </a:rPr>
              <a:t> (الثابت) مرفوضة إحصائيا؛</a:t>
            </a:r>
            <a:br>
              <a:rPr lang="ar-DZ" sz="3200" dirty="0" smtClean="0">
                <a:latin typeface="Simplified Arabic" pitchFamily="18" charset="-78"/>
                <a:cs typeface="Simplified Arabic" pitchFamily="18" charset="-78"/>
              </a:rPr>
            </a:br>
            <a:r>
              <a:rPr lang="fr-FR" sz="2800" dirty="0" smtClean="0">
                <a:latin typeface="Simplified Arabic" pitchFamily="18" charset="-78"/>
                <a:cs typeface="Simplified Arabic" pitchFamily="18" charset="-78"/>
              </a:rPr>
              <a:t>H1:</a:t>
            </a:r>
            <a:r>
              <a:rPr lang="fr-FR" sz="3200" dirty="0" smtClean="0">
                <a:latin typeface="Simplified Arabic" pitchFamily="18" charset="-78"/>
                <a:cs typeface="Simplified Arabic" pitchFamily="18" charset="-78"/>
              </a:rPr>
              <a:t> a</a:t>
            </a:r>
            <a:r>
              <a:rPr lang="fr-FR" sz="3200" dirty="0" smtClean="0">
                <a:latin typeface="Calibri"/>
                <a:cs typeface="Calibri"/>
              </a:rPr>
              <a:t>≠ 0</a:t>
            </a:r>
            <a:r>
              <a:rPr lang="ar-DZ" sz="3200" dirty="0" smtClean="0">
                <a:latin typeface="Calibri"/>
                <a:cs typeface="Calibri"/>
              </a:rPr>
              <a:t> </a:t>
            </a:r>
            <a:r>
              <a:rPr lang="ar-DZ" sz="3200" dirty="0" smtClean="0">
                <a:latin typeface="Simplified Arabic" pitchFamily="18" charset="-78"/>
                <a:cs typeface="Simplified Arabic" pitchFamily="18" charset="-78"/>
              </a:rPr>
              <a:t>المعلمة </a:t>
            </a:r>
            <a:r>
              <a:rPr lang="fr-FR" sz="3200" dirty="0" smtClean="0">
                <a:latin typeface="Simplified Arabic" pitchFamily="18" charset="-78"/>
                <a:cs typeface="Simplified Arabic" pitchFamily="18" charset="-78"/>
              </a:rPr>
              <a:t>a</a:t>
            </a:r>
            <a:r>
              <a:rPr lang="ar-DZ" sz="3200" dirty="0" smtClean="0">
                <a:latin typeface="Simplified Arabic" pitchFamily="18" charset="-78"/>
                <a:cs typeface="Simplified Arabic" pitchFamily="18" charset="-78"/>
              </a:rPr>
              <a:t> (الثابت) مقبولة إحصائيا؛ </a:t>
            </a:r>
            <a:r>
              <a:rPr lang="fr-FR" sz="2800" dirty="0" smtClean="0">
                <a:latin typeface="Simplified Arabic" pitchFamily="18" charset="-78"/>
                <a:cs typeface="Simplified Arabic" pitchFamily="18" charset="-78"/>
              </a:rPr>
              <a:t/>
            </a:r>
            <a:br>
              <a:rPr lang="fr-FR" sz="2800" dirty="0" smtClean="0">
                <a:latin typeface="Simplified Arabic" pitchFamily="18" charset="-78"/>
                <a:cs typeface="Simplified Arabic" pitchFamily="18" charset="-78"/>
              </a:rPr>
            </a:br>
            <a:r>
              <a:rPr lang="fr-FR" sz="2400" dirty="0" smtClean="0">
                <a:latin typeface="Simplified Arabic" pitchFamily="18" charset="-78"/>
                <a:cs typeface="Simplified Arabic" pitchFamily="18" charset="-78"/>
              </a:rPr>
              <a:t> </a:t>
            </a:r>
            <a:r>
              <a:rPr lang="fr-FR" sz="2800" dirty="0" smtClean="0">
                <a:latin typeface="Simplified Arabic" pitchFamily="18" charset="-78"/>
                <a:cs typeface="Simplified Arabic" pitchFamily="18" charset="-78"/>
              </a:rPr>
              <a:t>H0:</a:t>
            </a:r>
            <a:r>
              <a:rPr lang="fr-FR" sz="1600" dirty="0" smtClean="0">
                <a:latin typeface="Simplified Arabic" pitchFamily="18" charset="-78"/>
                <a:cs typeface="Simplified Arabic" pitchFamily="18" charset="-78"/>
              </a:rPr>
              <a:t> </a:t>
            </a:r>
            <a:r>
              <a:rPr lang="fr-FR" sz="2800" dirty="0" smtClean="0">
                <a:latin typeface="Simplified Arabic" pitchFamily="18" charset="-78"/>
                <a:cs typeface="Simplified Arabic" pitchFamily="18" charset="-78"/>
              </a:rPr>
              <a:t>b= 0 </a:t>
            </a:r>
            <a:r>
              <a:rPr lang="ar-DZ" sz="3200" dirty="0" smtClean="0">
                <a:latin typeface="Simplified Arabic" pitchFamily="18" charset="-78"/>
                <a:cs typeface="Simplified Arabic" pitchFamily="18" charset="-78"/>
              </a:rPr>
              <a:t>المعلمة </a:t>
            </a:r>
            <a:r>
              <a:rPr lang="fr-FR" sz="3200" dirty="0" smtClean="0">
                <a:latin typeface="Simplified Arabic" pitchFamily="18" charset="-78"/>
                <a:cs typeface="Simplified Arabic" pitchFamily="18" charset="-78"/>
              </a:rPr>
              <a:t>b</a:t>
            </a:r>
            <a:r>
              <a:rPr lang="ar-DZ" sz="3200" dirty="0" smtClean="0">
                <a:latin typeface="Simplified Arabic" pitchFamily="18" charset="-78"/>
                <a:cs typeface="Simplified Arabic" pitchFamily="18" charset="-78"/>
              </a:rPr>
              <a:t> (الميل) مرفوضة إحصائيا؛</a:t>
            </a:r>
            <a:r>
              <a:rPr lang="ar-DZ" sz="2800" dirty="0" smtClean="0">
                <a:latin typeface="Simplified Arabic" pitchFamily="18" charset="-78"/>
                <a:cs typeface="Simplified Arabic" pitchFamily="18" charset="-78"/>
              </a:rPr>
              <a:t/>
            </a:r>
            <a:br>
              <a:rPr lang="ar-DZ" sz="2800" dirty="0" smtClean="0">
                <a:latin typeface="Simplified Arabic" pitchFamily="18" charset="-78"/>
                <a:cs typeface="Simplified Arabic" pitchFamily="18" charset="-78"/>
              </a:rPr>
            </a:br>
            <a:r>
              <a:rPr lang="fr-FR" sz="2800" dirty="0" smtClean="0">
                <a:latin typeface="Simplified Arabic" pitchFamily="18" charset="-78"/>
                <a:cs typeface="Simplified Arabic" pitchFamily="18" charset="-78"/>
              </a:rPr>
              <a:t>H</a:t>
            </a:r>
            <a:r>
              <a:rPr lang="fr-FR" sz="1600" dirty="0" smtClean="0">
                <a:latin typeface="Simplified Arabic" pitchFamily="18" charset="-78"/>
                <a:cs typeface="Simplified Arabic" pitchFamily="18" charset="-78"/>
              </a:rPr>
              <a:t>1</a:t>
            </a:r>
            <a:r>
              <a:rPr lang="fr-FR" sz="2800" dirty="0" smtClean="0">
                <a:latin typeface="Simplified Arabic" pitchFamily="18" charset="-78"/>
                <a:cs typeface="Simplified Arabic" pitchFamily="18" charset="-78"/>
              </a:rPr>
              <a:t>: b</a:t>
            </a:r>
            <a:r>
              <a:rPr lang="fr-FR" sz="2800" dirty="0" smtClean="0">
                <a:cs typeface="Calibri"/>
              </a:rPr>
              <a:t>≠ 0</a:t>
            </a:r>
            <a:r>
              <a:rPr lang="ar-DZ" sz="2800" dirty="0" smtClean="0">
                <a:cs typeface="Calibri"/>
              </a:rPr>
              <a:t> </a:t>
            </a:r>
            <a:r>
              <a:rPr lang="ar-DZ" sz="3200" dirty="0" smtClean="0">
                <a:latin typeface="Simplified Arabic" pitchFamily="18" charset="-78"/>
                <a:cs typeface="Simplified Arabic" pitchFamily="18" charset="-78"/>
              </a:rPr>
              <a:t>المعلمة </a:t>
            </a:r>
            <a:r>
              <a:rPr lang="fr-FR" sz="3200" dirty="0" smtClean="0">
                <a:latin typeface="Simplified Arabic" pitchFamily="18" charset="-78"/>
                <a:cs typeface="Simplified Arabic" pitchFamily="18" charset="-78"/>
              </a:rPr>
              <a:t>b</a:t>
            </a:r>
            <a:r>
              <a:rPr lang="ar-DZ" sz="3200" dirty="0" smtClean="0">
                <a:latin typeface="Simplified Arabic" pitchFamily="18" charset="-78"/>
                <a:cs typeface="Simplified Arabic" pitchFamily="18" charset="-78"/>
              </a:rPr>
              <a:t> (الميل) مقبولة إحصائيا؛ </a:t>
            </a:r>
            <a:r>
              <a:rPr lang="ar-DZ" sz="2800" dirty="0" smtClean="0">
                <a:latin typeface="Simplified Arabic" pitchFamily="18" charset="-78"/>
                <a:cs typeface="Simplified Arabic" pitchFamily="18" charset="-78"/>
              </a:rPr>
              <a:t/>
            </a:r>
            <a:br>
              <a:rPr lang="ar-DZ" sz="2800" dirty="0" smtClean="0">
                <a:latin typeface="Simplified Arabic" pitchFamily="18" charset="-78"/>
                <a:cs typeface="Simplified Arabic" pitchFamily="18" charset="-78"/>
              </a:rPr>
            </a:br>
            <a:r>
              <a:rPr lang="ar-DZ" sz="2800" dirty="0" smtClean="0">
                <a:solidFill>
                  <a:srgbClr val="FFFF00"/>
                </a:solidFill>
                <a:latin typeface="Simplified Arabic" pitchFamily="18" charset="-78"/>
                <a:cs typeface="Simplified Arabic" pitchFamily="18" charset="-78"/>
              </a:rPr>
              <a:t>- فرضيات اختبار فيشر:</a:t>
            </a:r>
            <a:r>
              <a:rPr lang="ar-DZ" sz="2800" dirty="0" smtClean="0">
                <a:latin typeface="Simplified Arabic" pitchFamily="18" charset="-78"/>
                <a:cs typeface="Simplified Arabic" pitchFamily="18" charset="-78"/>
              </a:rPr>
              <a:t/>
            </a:r>
            <a:br>
              <a:rPr lang="ar-DZ" sz="2800" dirty="0" smtClean="0">
                <a:latin typeface="Simplified Arabic" pitchFamily="18" charset="-78"/>
                <a:cs typeface="Simplified Arabic" pitchFamily="18" charset="-78"/>
              </a:rPr>
            </a:br>
            <a:r>
              <a:rPr lang="fr-FR" sz="2400" dirty="0" smtClean="0">
                <a:latin typeface="Simplified Arabic" pitchFamily="18" charset="-78"/>
                <a:cs typeface="Simplified Arabic" pitchFamily="18" charset="-78"/>
              </a:rPr>
              <a:t> </a:t>
            </a:r>
            <a:r>
              <a:rPr lang="fr-FR" sz="3200" dirty="0" smtClean="0">
                <a:latin typeface="Simplified Arabic" pitchFamily="18" charset="-78"/>
                <a:cs typeface="Simplified Arabic" pitchFamily="18" charset="-78"/>
              </a:rPr>
              <a:t>H0:</a:t>
            </a:r>
            <a:r>
              <a:rPr lang="fr-FR" sz="1600" dirty="0" smtClean="0">
                <a:latin typeface="Simplified Arabic" pitchFamily="18" charset="-78"/>
                <a:cs typeface="Simplified Arabic" pitchFamily="18" charset="-78"/>
              </a:rPr>
              <a:t> </a:t>
            </a:r>
            <a:r>
              <a:rPr lang="fr-FR" sz="2800" dirty="0" smtClean="0">
                <a:latin typeface="Simplified Arabic" pitchFamily="18" charset="-78"/>
                <a:cs typeface="Simplified Arabic" pitchFamily="18" charset="-78"/>
              </a:rPr>
              <a:t>a= b= 0 </a:t>
            </a:r>
            <a:r>
              <a:rPr lang="ar-DZ" sz="3200" dirty="0" smtClean="0">
                <a:latin typeface="Simplified Arabic" pitchFamily="18" charset="-78"/>
                <a:cs typeface="Simplified Arabic" pitchFamily="18" charset="-78"/>
              </a:rPr>
              <a:t>النموذج مرفوض إحصائيا؛</a:t>
            </a:r>
            <a:r>
              <a:rPr lang="ar-DZ" sz="2800" dirty="0" smtClean="0">
                <a:latin typeface="Simplified Arabic" pitchFamily="18" charset="-78"/>
                <a:cs typeface="Simplified Arabic" pitchFamily="18" charset="-78"/>
              </a:rPr>
              <a:t/>
            </a:r>
            <a:br>
              <a:rPr lang="ar-DZ" sz="2800" dirty="0" smtClean="0">
                <a:latin typeface="Simplified Arabic" pitchFamily="18" charset="-78"/>
                <a:cs typeface="Simplified Arabic" pitchFamily="18" charset="-78"/>
              </a:rPr>
            </a:br>
            <a:r>
              <a:rPr lang="fr-FR" sz="2400" dirty="0" smtClean="0">
                <a:latin typeface="Simplified Arabic" pitchFamily="18" charset="-78"/>
                <a:cs typeface="Simplified Arabic" pitchFamily="18" charset="-78"/>
              </a:rPr>
              <a:t> </a:t>
            </a:r>
            <a:r>
              <a:rPr lang="fr-FR" sz="3200" dirty="0" smtClean="0">
                <a:latin typeface="Simplified Arabic" pitchFamily="18" charset="-78"/>
                <a:cs typeface="Simplified Arabic" pitchFamily="18" charset="-78"/>
              </a:rPr>
              <a:t>H1:</a:t>
            </a:r>
            <a:r>
              <a:rPr lang="fr-FR" sz="2800" dirty="0" smtClean="0">
                <a:latin typeface="Simplified Arabic" pitchFamily="18" charset="-78"/>
                <a:cs typeface="Simplified Arabic" pitchFamily="18" charset="-78"/>
              </a:rPr>
              <a:t> a</a:t>
            </a:r>
            <a:r>
              <a:rPr lang="fr-FR" sz="2800" dirty="0" smtClean="0">
                <a:cs typeface="Calibri"/>
              </a:rPr>
              <a:t>≠ b</a:t>
            </a:r>
            <a:r>
              <a:rPr lang="fr-FR" sz="2800" dirty="0" smtClean="0">
                <a:latin typeface="Calibri"/>
                <a:cs typeface="Calibri"/>
              </a:rPr>
              <a:t>≠ </a:t>
            </a:r>
            <a:r>
              <a:rPr lang="fr-FR" sz="2800" dirty="0" smtClean="0">
                <a:cs typeface="Calibri"/>
              </a:rPr>
              <a:t>0</a:t>
            </a:r>
            <a:r>
              <a:rPr lang="ar-DZ" sz="2800" dirty="0" smtClean="0">
                <a:cs typeface="Calibri"/>
              </a:rPr>
              <a:t> </a:t>
            </a:r>
            <a:r>
              <a:rPr lang="ar-DZ" sz="3200" dirty="0" smtClean="0">
                <a:latin typeface="Simplified Arabic" pitchFamily="18" charset="-78"/>
                <a:cs typeface="Simplified Arabic" pitchFamily="18" charset="-78"/>
              </a:rPr>
              <a:t>النموذج مقبول إحصائيا؛ </a:t>
            </a:r>
            <a:r>
              <a:rPr lang="ar-DZ" sz="2800" b="1" dirty="0" smtClean="0">
                <a:latin typeface="Simplified Arabic" pitchFamily="18" charset="-78"/>
                <a:cs typeface="Simplified Arabic" pitchFamily="18" charset="-78"/>
              </a:rPr>
              <a:t/>
            </a:r>
            <a:br>
              <a:rPr lang="ar-DZ" sz="2800" b="1" dirty="0" smtClean="0">
                <a:latin typeface="Simplified Arabic" pitchFamily="18" charset="-78"/>
                <a:cs typeface="Simplified Arabic" pitchFamily="18" charset="-78"/>
              </a:rPr>
            </a:br>
            <a:r>
              <a:rPr lang="ar-DZ" sz="2800" dirty="0" smtClean="0">
                <a:latin typeface="Simplified Arabic" pitchFamily="18" charset="-78"/>
                <a:cs typeface="Simplified Arabic" pitchFamily="18" charset="-78"/>
              </a:rPr>
              <a:t>نقبل الفرضية الصفرية في حالة القيمة الاحتمالية للاختبار </a:t>
            </a:r>
            <a:r>
              <a:rPr lang="fr-FR" sz="2800" dirty="0" smtClean="0">
                <a:solidFill>
                  <a:srgbClr val="FFFF00"/>
                </a:solidFill>
                <a:latin typeface="Simplified Arabic" pitchFamily="18" charset="-78"/>
                <a:cs typeface="Simplified Arabic" pitchFamily="18" charset="-78"/>
              </a:rPr>
              <a:t>(Signification)</a:t>
            </a:r>
            <a:r>
              <a:rPr lang="ar-DZ" sz="2800" dirty="0" smtClean="0">
                <a:latin typeface="Simplified Arabic" pitchFamily="18" charset="-78"/>
                <a:cs typeface="Simplified Arabic" pitchFamily="18" charset="-78"/>
              </a:rPr>
              <a:t> أكبر من 0,05 وبالتالي في اختبار </a:t>
            </a:r>
            <a:r>
              <a:rPr lang="ar-DZ" sz="2800" dirty="0" err="1" smtClean="0">
                <a:latin typeface="Simplified Arabic" pitchFamily="18" charset="-78"/>
                <a:cs typeface="Simplified Arabic" pitchFamily="18" charset="-78"/>
              </a:rPr>
              <a:t>ستيودنت</a:t>
            </a:r>
            <a:r>
              <a:rPr lang="ar-DZ" sz="2800" dirty="0" smtClean="0">
                <a:latin typeface="Simplified Arabic" pitchFamily="18" charset="-78"/>
                <a:cs typeface="Simplified Arabic" pitchFamily="18" charset="-78"/>
              </a:rPr>
              <a:t> المعلمة مرفوضة وفي اختبار فيشر النموذج مرفوض، في حين نرفض الفرضية الصفرية إن كانت القيمة الاحتمالية للاختبار أصغر من أو تساوي 0,05، وهو ما معناه أن المعلمة مقبولة في اختبار </a:t>
            </a:r>
            <a:r>
              <a:rPr lang="ar-DZ" sz="2800" dirty="0" err="1" smtClean="0">
                <a:latin typeface="Simplified Arabic" pitchFamily="18" charset="-78"/>
                <a:cs typeface="Simplified Arabic" pitchFamily="18" charset="-78"/>
              </a:rPr>
              <a:t>ستيودنت</a:t>
            </a:r>
            <a:r>
              <a:rPr lang="ar-DZ" sz="2800" dirty="0" smtClean="0">
                <a:latin typeface="Simplified Arabic" pitchFamily="18" charset="-78"/>
                <a:cs typeface="Simplified Arabic" pitchFamily="18" charset="-78"/>
              </a:rPr>
              <a:t> أو النموذج مقبول في اختبار فيشر. </a:t>
            </a:r>
            <a:endParaRPr lang="fr-FR" sz="2800" b="1" dirty="0">
              <a:latin typeface="Simplified Arabic" pitchFamily="18" charset="-78"/>
              <a:cs typeface="Simplified Arabic" pitchFamily="18"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srcRect/>
          <a:stretch>
            <a:fillRect/>
          </a:stretch>
        </p:blipFill>
        <p:spPr bwMode="auto">
          <a:xfrm>
            <a:off x="0" y="0"/>
            <a:ext cx="1171580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srcRect/>
          <a:stretch>
            <a:fillRect/>
          </a:stretch>
        </p:blipFill>
        <p:spPr bwMode="auto">
          <a:xfrm>
            <a:off x="0" y="0"/>
            <a:ext cx="9715536"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srcRect/>
          <a:stretch>
            <a:fillRect/>
          </a:stretch>
        </p:blipFill>
        <p:spPr bwMode="auto">
          <a:xfrm>
            <a:off x="0" y="0"/>
            <a:ext cx="9644098"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srcRect/>
          <a:stretch>
            <a:fillRect/>
          </a:stretch>
        </p:blipFill>
        <p:spPr bwMode="auto">
          <a:xfrm>
            <a:off x="0" y="0"/>
            <a:ext cx="9715536"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srcRect/>
          <a:stretch>
            <a:fillRect/>
          </a:stretch>
        </p:blipFill>
        <p:spPr bwMode="auto">
          <a:xfrm>
            <a:off x="0" y="0"/>
            <a:ext cx="99298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500090"/>
            <a:ext cx="9144000" cy="7358090"/>
          </a:xfrm>
        </p:spPr>
        <p:txBody>
          <a:bodyPr>
            <a:noAutofit/>
          </a:bodyPr>
          <a:lstStyle/>
          <a:p>
            <a:pPr rtl="1"/>
            <a:r>
              <a:rPr lang="fr-FR" sz="2800" b="1" dirty="0" smtClean="0">
                <a:latin typeface="Simplified Arabic" pitchFamily="18" charset="-78"/>
                <a:cs typeface="Simplified Arabic" pitchFamily="18" charset="-78"/>
              </a:rPr>
              <a:t/>
            </a:r>
            <a:br>
              <a:rPr lang="fr-FR" sz="2800" b="1" dirty="0" smtClean="0">
                <a:latin typeface="Simplified Arabic" pitchFamily="18" charset="-78"/>
                <a:cs typeface="Simplified Arabic" pitchFamily="18" charset="-78"/>
              </a:rPr>
            </a:br>
            <a:r>
              <a:rPr lang="ar-DZ" sz="2800" b="1" dirty="0" smtClean="0">
                <a:latin typeface="Simplified Arabic" pitchFamily="18" charset="-78"/>
                <a:cs typeface="Simplified Arabic" pitchFamily="18" charset="-78"/>
              </a:rPr>
              <a:t/>
            </a:r>
            <a:br>
              <a:rPr lang="ar-DZ" sz="2800" b="1" dirty="0" smtClean="0">
                <a:latin typeface="Simplified Arabic" pitchFamily="18" charset="-78"/>
                <a:cs typeface="Simplified Arabic" pitchFamily="18" charset="-78"/>
              </a:rPr>
            </a:br>
            <a:r>
              <a:rPr lang="ar-DZ" sz="2800" b="1" u="sng" dirty="0" smtClean="0">
                <a:solidFill>
                  <a:srgbClr val="FFC000"/>
                </a:solidFill>
                <a:latin typeface="Simplified Arabic" pitchFamily="18" charset="-78"/>
                <a:cs typeface="Simplified Arabic" pitchFamily="18" charset="-78"/>
              </a:rPr>
              <a:t>النماذج </a:t>
            </a:r>
            <a:r>
              <a:rPr lang="ar-DZ" sz="2800" b="1" u="sng" dirty="0" err="1" smtClean="0">
                <a:solidFill>
                  <a:srgbClr val="FFC000"/>
                </a:solidFill>
                <a:latin typeface="Simplified Arabic" pitchFamily="18" charset="-78"/>
                <a:cs typeface="Simplified Arabic" pitchFamily="18" charset="-78"/>
              </a:rPr>
              <a:t>الإنحدارية</a:t>
            </a:r>
            <a:r>
              <a:rPr lang="ar-DZ" sz="2800" dirty="0" smtClean="0">
                <a:latin typeface="Simplified Arabic" pitchFamily="18" charset="-78"/>
                <a:cs typeface="Simplified Arabic" pitchFamily="18" charset="-78"/>
              </a:rPr>
              <a:t> </a:t>
            </a:r>
            <a:br>
              <a:rPr lang="ar-DZ" sz="2800" dirty="0" smtClean="0">
                <a:latin typeface="Simplified Arabic" pitchFamily="18" charset="-78"/>
                <a:cs typeface="Simplified Arabic" pitchFamily="18" charset="-78"/>
              </a:rPr>
            </a:br>
            <a:r>
              <a:rPr lang="ar-DZ" sz="2800" dirty="0" smtClean="0">
                <a:latin typeface="Simplified Arabic" pitchFamily="18" charset="-78"/>
                <a:cs typeface="Simplified Arabic" pitchFamily="18" charset="-78"/>
              </a:rPr>
              <a:t>بالنسبة للتنبؤ فهو دقيق بنسبة 95</a:t>
            </a:r>
            <a:r>
              <a:rPr lang="ar-DZ" sz="2800" dirty="0" smtClean="0">
                <a:latin typeface="Times New Roman"/>
                <a:cs typeface="Times New Roman"/>
              </a:rPr>
              <a:t>% وهو خاضع لمجال الثقة أي القيم التي تأخذها المعلمات (التي تشكل المعادلة) بنسبة </a:t>
            </a:r>
            <a:r>
              <a:rPr lang="ar-DZ" sz="2800" dirty="0" smtClean="0">
                <a:latin typeface="Simplified Arabic" pitchFamily="18" charset="-78"/>
                <a:cs typeface="Simplified Arabic" pitchFamily="18" charset="-78"/>
              </a:rPr>
              <a:t>95</a:t>
            </a:r>
            <a:r>
              <a:rPr lang="ar-DZ" sz="2800" dirty="0" smtClean="0">
                <a:latin typeface="Times New Roman"/>
              </a:rPr>
              <a:t>% ، وبتعويض قيمة المتغير المستقل في المعادلة نجد قيمة المتغير التابع المتنبأ </a:t>
            </a:r>
            <a:r>
              <a:rPr lang="ar-DZ" sz="2800" dirty="0" err="1" smtClean="0">
                <a:latin typeface="Times New Roman"/>
              </a:rPr>
              <a:t>بها</a:t>
            </a:r>
            <a:r>
              <a:rPr lang="ar-DZ" sz="2800" dirty="0" smtClean="0">
                <a:latin typeface="Times New Roman"/>
              </a:rPr>
              <a:t>، وهي أيضا في مجال محدد يسمى مجال التنبؤ، نجده بتعويض قيمة المتغير (المتغيرات ) المستقل في معادلة الحد الأدنى والحد الأقصى لمجال الثقة.</a:t>
            </a:r>
            <a:br>
              <a:rPr lang="ar-DZ" sz="2800" dirty="0" smtClean="0">
                <a:latin typeface="Times New Roman"/>
              </a:rPr>
            </a:br>
            <a:r>
              <a:rPr lang="ar-DZ" sz="2800" dirty="0" smtClean="0">
                <a:latin typeface="Times New Roman"/>
              </a:rPr>
              <a:t>ورغم أن النماذج الانحدارية من أبسط نماذج التنبؤ وأكثرها استعمالا إلا أن ما يعيبها أن أسسها مرتكزة على النظرية التي بني عليها النموذج، فإن تم نفي النظرية  أو تفنيدها لم يصبح لهذا النموذج أي معنى أو قوة لا إحصائية ولا نظرية، عكس نماذج السلاسل الزمنية التي تتبع سلوك الظاهرة عبر الزمن بعيدا عن النظريات الاقتصادية والإدارية.</a:t>
            </a:r>
            <a:endParaRPr lang="fr-FR" sz="2800" b="1" dirty="0">
              <a:latin typeface="Simplified Arabic" pitchFamily="18" charset="-78"/>
              <a:cs typeface="Simplified Arabic" pitchFamily="18"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srcRect/>
          <a:stretch>
            <a:fillRect/>
          </a:stretch>
        </p:blipFill>
        <p:spPr bwMode="auto">
          <a:xfrm>
            <a:off x="0" y="0"/>
            <a:ext cx="11287172"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srcRect/>
          <a:stretch>
            <a:fillRect/>
          </a:stretch>
        </p:blipFill>
        <p:spPr bwMode="auto">
          <a:xfrm>
            <a:off x="0" y="0"/>
            <a:ext cx="11858676"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srcRect/>
          <a:stretch>
            <a:fillRect/>
          </a:stretch>
        </p:blipFill>
        <p:spPr bwMode="auto">
          <a:xfrm>
            <a:off x="0" y="0"/>
            <a:ext cx="12001552"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srcRect/>
          <a:stretch>
            <a:fillRect/>
          </a:stretch>
        </p:blipFill>
        <p:spPr bwMode="auto">
          <a:xfrm>
            <a:off x="0" y="0"/>
            <a:ext cx="9929850" cy="6934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401080" cy="571480"/>
          </a:xfrm>
        </p:spPr>
        <p:txBody>
          <a:bodyPr>
            <a:noAutofit/>
          </a:bodyPr>
          <a:lstStyle/>
          <a:p>
            <a:r>
              <a:rPr lang="ar-DZ" sz="3600" b="1" u="sng" dirty="0" smtClean="0">
                <a:solidFill>
                  <a:srgbClr val="FFFF00"/>
                </a:solidFill>
                <a:latin typeface="Simplified Arabic" pitchFamily="18" charset="-78"/>
                <a:cs typeface="Simplified Arabic" pitchFamily="18" charset="-78"/>
              </a:rPr>
              <a:t> </a:t>
            </a:r>
            <a:r>
              <a:rPr lang="fr-FR" sz="3600" b="1" u="sng" dirty="0" smtClean="0">
                <a:solidFill>
                  <a:srgbClr val="FFFF00"/>
                </a:solidFill>
                <a:latin typeface="Simplified Arabic" pitchFamily="18" charset="-78"/>
                <a:cs typeface="Simplified Arabic" pitchFamily="18" charset="-78"/>
              </a:rPr>
              <a:t>STATA </a:t>
            </a:r>
            <a:r>
              <a:rPr lang="ar-DZ" sz="3600" b="1" u="sng" dirty="0" smtClean="0">
                <a:solidFill>
                  <a:srgbClr val="FFFF00"/>
                </a:solidFill>
                <a:latin typeface="Simplified Arabic" pitchFamily="18" charset="-78"/>
                <a:cs typeface="Simplified Arabic" pitchFamily="18" charset="-78"/>
              </a:rPr>
              <a:t>تحويل النماذج غير الخطية في </a:t>
            </a:r>
            <a:r>
              <a:rPr lang="ar-DZ" sz="3600" b="1" u="sng" dirty="0" smtClean="0">
                <a:solidFill>
                  <a:srgbClr val="FFFF00"/>
                </a:solidFill>
                <a:latin typeface="Simplified Arabic" pitchFamily="18" charset="-78"/>
                <a:cs typeface="Simplified Arabic" pitchFamily="18" charset="-78"/>
              </a:rPr>
              <a:t>برنامج</a:t>
            </a:r>
            <a:endParaRPr lang="fr-FR" sz="3600" b="1" u="sng" dirty="0">
              <a:solidFill>
                <a:srgbClr val="FFFF00"/>
              </a:solidFill>
              <a:latin typeface="Simplified Arabic" pitchFamily="18" charset="-78"/>
              <a:cs typeface="Simplified Arabic" pitchFamily="18" charset="-78"/>
            </a:endParaRPr>
          </a:p>
        </p:txBody>
      </p:sp>
      <p:sp>
        <p:nvSpPr>
          <p:cNvPr id="8" name="Espace réservé du contenu 7"/>
          <p:cNvSpPr>
            <a:spLocks noGrp="1"/>
          </p:cNvSpPr>
          <p:nvPr>
            <p:ph sz="quarter" idx="4"/>
          </p:nvPr>
        </p:nvSpPr>
        <p:spPr>
          <a:xfrm>
            <a:off x="0" y="571480"/>
            <a:ext cx="9144000" cy="6286520"/>
          </a:xfrm>
        </p:spPr>
        <p:txBody>
          <a:bodyPr>
            <a:normAutofit fontScale="92500" lnSpcReduction="10000"/>
          </a:bodyPr>
          <a:lstStyle/>
          <a:p>
            <a:pPr algn="just" rtl="1" fontAlgn="base">
              <a:buNone/>
            </a:pPr>
            <a:endParaRPr lang="fr-FR" sz="3200" b="1" dirty="0" smtClean="0">
              <a:latin typeface="Simplified Arabic" pitchFamily="18" charset="-78"/>
              <a:cs typeface="Simplified Arabic" pitchFamily="18" charset="-78"/>
            </a:endParaRPr>
          </a:p>
          <a:p>
            <a:pPr algn="just" rtl="1" fontAlgn="base">
              <a:buNone/>
            </a:pPr>
            <a:r>
              <a:rPr lang="ar-DZ" sz="3200" b="1" dirty="0" smtClean="0">
                <a:latin typeface="Simplified Arabic" pitchFamily="18" charset="-78"/>
                <a:cs typeface="Simplified Arabic" pitchFamily="18" charset="-78"/>
              </a:rPr>
              <a:t>بعد إدخال </a:t>
            </a:r>
            <a:r>
              <a:rPr lang="ar-DZ" sz="3200" b="1" dirty="0" smtClean="0">
                <a:latin typeface="Simplified Arabic" pitchFamily="18" charset="-78"/>
                <a:cs typeface="Simplified Arabic" pitchFamily="18" charset="-78"/>
              </a:rPr>
              <a:t>بيانات المتغيرات في البرنامج وتحديدا في شاشة البيانات </a:t>
            </a:r>
            <a:r>
              <a:rPr lang="fr-FR" sz="3200" b="1" dirty="0" smtClean="0">
                <a:latin typeface="Simplified Arabic" pitchFamily="18" charset="-78"/>
                <a:cs typeface="Simplified Arabic" pitchFamily="18" charset="-78"/>
              </a:rPr>
              <a:t>(Data </a:t>
            </a:r>
            <a:r>
              <a:rPr lang="fr-FR" sz="3200" b="1" dirty="0" smtClean="0">
                <a:latin typeface="Simplified Arabic" pitchFamily="18" charset="-78"/>
                <a:cs typeface="Simplified Arabic" pitchFamily="18" charset="-78"/>
              </a:rPr>
              <a:t>Editor</a:t>
            </a:r>
            <a:r>
              <a:rPr lang="ar-DZ" sz="3200" b="1" dirty="0" smtClean="0">
                <a:latin typeface="Simplified Arabic" pitchFamily="18" charset="-78"/>
                <a:cs typeface="Simplified Arabic" pitchFamily="18" charset="-78"/>
              </a:rPr>
              <a:t>، نبحث عن تحويل المتغيرات وإيجاد المتغيرات الجديدة المحولة، وذلك بإنشاء متغير جديد بالاعتماد على الأمر </a:t>
            </a:r>
            <a:r>
              <a:rPr lang="fr-FR" sz="3200" b="1" dirty="0" smtClean="0">
                <a:latin typeface="Simplified Arabic" pitchFamily="18" charset="-78"/>
                <a:cs typeface="Simplified Arabic" pitchFamily="18" charset="-78"/>
              </a:rPr>
              <a:t>Data</a:t>
            </a:r>
            <a:r>
              <a:rPr lang="ar-DZ" sz="3200" b="1" dirty="0" smtClean="0">
                <a:latin typeface="Simplified Arabic" pitchFamily="18" charset="-78"/>
                <a:cs typeface="Simplified Arabic" pitchFamily="18" charset="-78"/>
              </a:rPr>
              <a:t> ومنه </a:t>
            </a:r>
            <a:r>
              <a:rPr lang="fr-FR" sz="3200" b="1" dirty="0" err="1" smtClean="0">
                <a:latin typeface="Simplified Arabic" pitchFamily="18" charset="-78"/>
                <a:cs typeface="Simplified Arabic" pitchFamily="18" charset="-78"/>
              </a:rPr>
              <a:t>Create</a:t>
            </a:r>
            <a:r>
              <a:rPr lang="fr-FR" sz="3200" b="1" dirty="0" smtClean="0">
                <a:latin typeface="Simplified Arabic" pitchFamily="18" charset="-78"/>
                <a:cs typeface="Simplified Arabic" pitchFamily="18" charset="-78"/>
              </a:rPr>
              <a:t> new variable</a:t>
            </a:r>
            <a:r>
              <a:rPr lang="ar-DZ" sz="3200" b="1" dirty="0" smtClean="0">
                <a:latin typeface="Simplified Arabic" pitchFamily="18" charset="-78"/>
                <a:cs typeface="Simplified Arabic" pitchFamily="18" charset="-78"/>
              </a:rPr>
              <a:t> </a:t>
            </a:r>
            <a:r>
              <a:rPr lang="ar-DZ" sz="3200" b="1" dirty="0" smtClean="0">
                <a:latin typeface="Simplified Arabic" pitchFamily="18" charset="-78"/>
                <a:cs typeface="Simplified Arabic" pitchFamily="18" charset="-78"/>
              </a:rPr>
              <a:t>فنسمي اسم المتغير المستهدف وليكن </a:t>
            </a:r>
            <a:r>
              <a:rPr lang="fr-FR" sz="3200" b="1" dirty="0" smtClean="0">
                <a:latin typeface="Simplified Arabic" pitchFamily="18" charset="-78"/>
                <a:cs typeface="Simplified Arabic" pitchFamily="18" charset="-78"/>
              </a:rPr>
              <a:t>Y</a:t>
            </a:r>
            <a:r>
              <a:rPr lang="ar-DZ" sz="3200" b="1" dirty="0" smtClean="0">
                <a:latin typeface="Simplified Arabic" pitchFamily="18" charset="-78"/>
                <a:cs typeface="Simplified Arabic" pitchFamily="18" charset="-78"/>
              </a:rPr>
              <a:t> مثلا في النافذة الصغيرة ونضغط </a:t>
            </a:r>
            <a:r>
              <a:rPr lang="ar-DZ" sz="3200" b="1" dirty="0" err="1" smtClean="0">
                <a:latin typeface="Simplified Arabic" pitchFamily="18" charset="-78"/>
                <a:cs typeface="Simplified Arabic" pitchFamily="18" charset="-78"/>
              </a:rPr>
              <a:t>بها</a:t>
            </a:r>
            <a:r>
              <a:rPr lang="ar-DZ" sz="3200" b="1" dirty="0" smtClean="0">
                <a:latin typeface="Simplified Arabic" pitchFamily="18" charset="-78"/>
                <a:cs typeface="Simplified Arabic" pitchFamily="18" charset="-78"/>
              </a:rPr>
              <a:t> على الأمر </a:t>
            </a:r>
            <a:r>
              <a:rPr lang="fr-FR" sz="3200" b="1" dirty="0" err="1" smtClean="0">
                <a:latin typeface="Simplified Arabic" pitchFamily="18" charset="-78"/>
                <a:cs typeface="Simplified Arabic" pitchFamily="18" charset="-78"/>
              </a:rPr>
              <a:t>Create</a:t>
            </a:r>
            <a:r>
              <a:rPr lang="ar-DZ" sz="3200" b="1" dirty="0" smtClean="0">
                <a:latin typeface="Simplified Arabic" pitchFamily="18" charset="-78"/>
                <a:cs typeface="Simplified Arabic" pitchFamily="18" charset="-78"/>
              </a:rPr>
              <a:t> فتظهر لنا نافذة العمليات نؤشر فيها على </a:t>
            </a:r>
            <a:r>
              <a:rPr lang="fr-FR" sz="3200" b="1" dirty="0" err="1" smtClean="0">
                <a:latin typeface="Simplified Arabic" pitchFamily="18" charset="-78"/>
                <a:cs typeface="Simplified Arabic" pitchFamily="18" charset="-78"/>
              </a:rPr>
              <a:t>functions</a:t>
            </a:r>
            <a:r>
              <a:rPr lang="ar-DZ" sz="3200" b="1" dirty="0" smtClean="0">
                <a:latin typeface="Simplified Arabic" pitchFamily="18" charset="-78"/>
                <a:cs typeface="Simplified Arabic" pitchFamily="18" charset="-78"/>
              </a:rPr>
              <a:t> </a:t>
            </a:r>
            <a:r>
              <a:rPr lang="ar-DZ" sz="3200" b="1" dirty="0" smtClean="0">
                <a:latin typeface="Simplified Arabic" pitchFamily="18" charset="-78"/>
                <a:cs typeface="Simplified Arabic" pitchFamily="18" charset="-78"/>
              </a:rPr>
              <a:t>أي الدوال ونختار منها الدوال الرياضية </a:t>
            </a:r>
            <a:r>
              <a:rPr lang="fr-FR" sz="3200" b="1" dirty="0" err="1" smtClean="0">
                <a:latin typeface="Simplified Arabic" pitchFamily="18" charset="-78"/>
                <a:cs typeface="Simplified Arabic" pitchFamily="18" charset="-78"/>
              </a:rPr>
              <a:t>Mathematical</a:t>
            </a:r>
            <a:r>
              <a:rPr lang="ar-DZ" sz="3200" b="1" dirty="0" smtClean="0">
                <a:latin typeface="Simplified Arabic" pitchFamily="18" charset="-78"/>
                <a:cs typeface="Simplified Arabic" pitchFamily="18" charset="-78"/>
              </a:rPr>
              <a:t> ومنه نختار </a:t>
            </a:r>
            <a:r>
              <a:rPr lang="fr-FR" sz="3200" b="1" dirty="0" smtClean="0">
                <a:latin typeface="Simplified Arabic" pitchFamily="18" charset="-78"/>
                <a:cs typeface="Simplified Arabic" pitchFamily="18" charset="-78"/>
              </a:rPr>
              <a:t>Ln</a:t>
            </a:r>
            <a:r>
              <a:rPr lang="ar-DZ" sz="3200" b="1" dirty="0" smtClean="0">
                <a:latin typeface="Simplified Arabic" pitchFamily="18" charset="-78"/>
                <a:cs typeface="Simplified Arabic" pitchFamily="18" charset="-78"/>
              </a:rPr>
              <a:t> </a:t>
            </a:r>
            <a:r>
              <a:rPr lang="ar-DZ" sz="3200" b="1" dirty="0" smtClean="0">
                <a:latin typeface="Simplified Arabic" pitchFamily="18" charset="-78"/>
                <a:cs typeface="Simplified Arabic" pitchFamily="18" charset="-78"/>
              </a:rPr>
              <a:t>وبالضغط عليه مرتين يدخل لمنطقة المعالجة وفي القوس نكتب </a:t>
            </a:r>
            <a:r>
              <a:rPr lang="fr-FR" sz="3200" b="1" dirty="0" smtClean="0">
                <a:latin typeface="Simplified Arabic" pitchFamily="18" charset="-78"/>
                <a:cs typeface="Simplified Arabic" pitchFamily="18" charset="-78"/>
              </a:rPr>
              <a:t>Q</a:t>
            </a:r>
            <a:r>
              <a:rPr lang="ar-DZ" sz="3200" b="1" dirty="0" smtClean="0">
                <a:latin typeface="Simplified Arabic" pitchFamily="18" charset="-78"/>
                <a:cs typeface="Simplified Arabic" pitchFamily="18" charset="-78"/>
              </a:rPr>
              <a:t> فتصبح </a:t>
            </a:r>
            <a:r>
              <a:rPr lang="fr-FR" sz="3200" b="1" dirty="0" smtClean="0">
                <a:latin typeface="Simplified Arabic" pitchFamily="18" charset="-78"/>
                <a:cs typeface="Simplified Arabic" pitchFamily="18" charset="-78"/>
              </a:rPr>
              <a:t>Ln(Q)</a:t>
            </a:r>
            <a:r>
              <a:rPr lang="ar-DZ" sz="3200" b="1" dirty="0" smtClean="0">
                <a:latin typeface="Simplified Arabic" pitchFamily="18" charset="-78"/>
                <a:cs typeface="Simplified Arabic" pitchFamily="18" charset="-78"/>
              </a:rPr>
              <a:t> ونضغط على </a:t>
            </a:r>
            <a:r>
              <a:rPr lang="fr-FR" sz="3200" b="1" dirty="0" smtClean="0">
                <a:latin typeface="Simplified Arabic" pitchFamily="18" charset="-78"/>
                <a:cs typeface="Simplified Arabic" pitchFamily="18" charset="-78"/>
              </a:rPr>
              <a:t>Ok</a:t>
            </a:r>
            <a:r>
              <a:rPr lang="ar-DZ" sz="3200" b="1" dirty="0" smtClean="0">
                <a:latin typeface="Simplified Arabic" pitchFamily="18" charset="-78"/>
                <a:cs typeface="Simplified Arabic" pitchFamily="18" charset="-78"/>
              </a:rPr>
              <a:t> مرتين ينتج لنا المتغير الجديد المحول </a:t>
            </a:r>
            <a:r>
              <a:rPr lang="fr-FR" sz="3200" b="1" dirty="0" smtClean="0">
                <a:latin typeface="Simplified Arabic" pitchFamily="18" charset="-78"/>
                <a:cs typeface="Simplified Arabic" pitchFamily="18" charset="-78"/>
              </a:rPr>
              <a:t>Y</a:t>
            </a:r>
            <a:r>
              <a:rPr lang="ar-DZ" sz="3200" b="1" dirty="0" smtClean="0">
                <a:latin typeface="Simplified Arabic" pitchFamily="18" charset="-78"/>
                <a:cs typeface="Simplified Arabic" pitchFamily="18" charset="-78"/>
              </a:rPr>
              <a:t> </a:t>
            </a:r>
            <a:r>
              <a:rPr lang="ar-DZ" sz="3200" b="1" dirty="0" smtClean="0">
                <a:latin typeface="Simplified Arabic" pitchFamily="18" charset="-78"/>
                <a:cs typeface="Simplified Arabic" pitchFamily="18" charset="-78"/>
              </a:rPr>
              <a:t>وبإتباع الخطوات نفسها نستخرج كل المتغيرات المحولة، وهي التي نخضعها للاختبار الإحصائي بإتباع خطوات الانحدار الخطي في برنامج </a:t>
            </a:r>
            <a:r>
              <a:rPr lang="fr-FR" sz="3200" b="1" dirty="0" smtClean="0">
                <a:latin typeface="Simplified Arabic" pitchFamily="18" charset="-78"/>
                <a:cs typeface="Simplified Arabic" pitchFamily="18" charset="-78"/>
              </a:rPr>
              <a:t>Stata</a:t>
            </a:r>
            <a:r>
              <a:rPr lang="ar-DZ" sz="3200" b="1" dirty="0" smtClean="0">
                <a:latin typeface="Simplified Arabic" pitchFamily="18" charset="-78"/>
                <a:cs typeface="Simplified Arabic" pitchFamily="18" charset="-78"/>
              </a:rPr>
              <a:t> إلى حفظها في برنامج من النوع </a:t>
            </a:r>
            <a:r>
              <a:rPr lang="fr-FR" sz="3200" b="1" dirty="0" smtClean="0">
                <a:latin typeface="Simplified Arabic" pitchFamily="18" charset="-78"/>
                <a:cs typeface="Simplified Arabic" pitchFamily="18" charset="-78"/>
              </a:rPr>
              <a:t>Do-File</a:t>
            </a:r>
            <a:r>
              <a:rPr lang="ar-DZ" sz="3200" b="1" dirty="0" smtClean="0">
                <a:latin typeface="Simplified Arabic" pitchFamily="18" charset="-78"/>
                <a:cs typeface="Simplified Arabic" pitchFamily="18" charset="-78"/>
              </a:rPr>
              <a:t>. </a:t>
            </a:r>
            <a:endParaRPr lang="ar-DZ" sz="3200" b="1" dirty="0" smtClean="0">
              <a:latin typeface="Simplified Arabic" pitchFamily="18" charset="-78"/>
              <a:cs typeface="Simplified Arabic" pitchFamily="18" charset="-78"/>
            </a:endParaRPr>
          </a:p>
          <a:p>
            <a:pPr algn="just" rtl="1" fontAlgn="base">
              <a:buNone/>
            </a:pPr>
            <a:r>
              <a:rPr lang="ar-DZ" sz="3200" b="1" dirty="0" smtClean="0">
                <a:latin typeface="Simplified Arabic" pitchFamily="18" charset="-78"/>
                <a:cs typeface="Simplified Arabic" pitchFamily="18" charset="-78"/>
              </a:rPr>
              <a:t>.</a:t>
            </a:r>
            <a:endParaRPr lang="ar-DZ" sz="3200" b="1" dirty="0" smtClean="0">
              <a:latin typeface="Simplified Arabic" pitchFamily="18" charset="-78"/>
              <a:cs typeface="Simplified Arabic" pitchFamily="18" charset="-78"/>
            </a:endParaRPr>
          </a:p>
          <a:p>
            <a:pPr algn="just" rtl="1" fontAlgn="base">
              <a:buNone/>
            </a:pPr>
            <a:endParaRPr lang="ar-DZ" sz="3200" b="1" dirty="0" smtClean="0">
              <a:latin typeface="Simplified Arabic" pitchFamily="18" charset="-78"/>
              <a:cs typeface="Simplified Arabic" pitchFamily="18" charset="-78"/>
            </a:endParaRPr>
          </a:p>
          <a:p>
            <a:pPr algn="just" rtl="1">
              <a:buNone/>
            </a:pPr>
            <a:endParaRPr lang="ar-DZ" sz="5500" b="1" dirty="0" smtClean="0">
              <a:solidFill>
                <a:srgbClr val="FFC000"/>
              </a:solidFill>
              <a:latin typeface="Simplified Arabic" pitchFamily="18" charset="-78"/>
              <a:cs typeface="Simplified Arabic" pitchFamily="18" charset="-78"/>
            </a:endParaRPr>
          </a:p>
          <a:p>
            <a:pPr algn="just" rtl="1">
              <a:buNone/>
            </a:pPr>
            <a:endParaRPr lang="ar-DZ" sz="5500" b="1" dirty="0" smtClean="0">
              <a:latin typeface="Simplified Arabic" pitchFamily="18" charset="-78"/>
              <a:cs typeface="Simplified Arabic" pitchFamily="18" charset="-78"/>
            </a:endParaRPr>
          </a:p>
        </p:txBody>
      </p:sp>
      <p:pic>
        <p:nvPicPr>
          <p:cNvPr id="1026" name="Picture 2" descr="D:\images.png"/>
          <p:cNvPicPr>
            <a:picLocks noChangeAspect="1" noChangeArrowheads="1"/>
          </p:cNvPicPr>
          <p:nvPr/>
        </p:nvPicPr>
        <p:blipFill>
          <a:blip r:embed="rId2"/>
          <a:srcRect/>
          <a:stretch>
            <a:fillRect/>
          </a:stretch>
        </p:blipFill>
        <p:spPr bwMode="auto">
          <a:xfrm>
            <a:off x="0" y="500042"/>
            <a:ext cx="1643074" cy="42860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29698" name="Picture 2"/>
          <p:cNvPicPr>
            <a:picLocks noChangeAspect="1" noChangeArrowheads="1"/>
          </p:cNvPicPr>
          <p:nvPr/>
        </p:nvPicPr>
        <p:blipFill>
          <a:blip r:embed="rId2"/>
          <a:srcRect/>
          <a:stretch>
            <a:fillRect/>
          </a:stretch>
        </p:blipFill>
        <p:spPr bwMode="auto">
          <a:xfrm>
            <a:off x="0" y="0"/>
            <a:ext cx="914400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30722"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31746"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32770"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pic>
        <p:nvPicPr>
          <p:cNvPr id="32771" name="Picture 3"/>
          <p:cNvPicPr>
            <a:picLocks noChangeAspect="1" noChangeArrowheads="1"/>
          </p:cNvPicPr>
          <p:nvPr/>
        </p:nvPicPr>
        <p:blipFill>
          <a:blip r:embed="rId3"/>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34818"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571480"/>
          </a:xfrm>
        </p:spPr>
        <p:txBody>
          <a:bodyPr>
            <a:normAutofit fontScale="90000"/>
          </a:bodyPr>
          <a:lstStyle/>
          <a:p>
            <a:r>
              <a:rPr lang="ar-DZ" sz="4800" b="1" u="sng" dirty="0" smtClean="0">
                <a:solidFill>
                  <a:srgbClr val="FFC000"/>
                </a:solidFill>
                <a:latin typeface="Simplified Arabic" pitchFamily="18" charset="-78"/>
                <a:cs typeface="Simplified Arabic" pitchFamily="18" charset="-78"/>
              </a:rPr>
              <a:t> </a:t>
            </a:r>
            <a:r>
              <a:rPr lang="fr-FR" sz="4800" b="1" u="sng" dirty="0" smtClean="0">
                <a:solidFill>
                  <a:srgbClr val="FFC000"/>
                </a:solidFill>
                <a:latin typeface="Simplified Arabic" pitchFamily="18" charset="-78"/>
                <a:cs typeface="Simplified Arabic" pitchFamily="18" charset="-78"/>
              </a:rPr>
              <a:t>Excel </a:t>
            </a:r>
            <a:r>
              <a:rPr lang="ar-DZ" sz="4800" b="1" u="sng" dirty="0" smtClean="0">
                <a:solidFill>
                  <a:srgbClr val="FFC000"/>
                </a:solidFill>
                <a:latin typeface="Simplified Arabic" pitchFamily="18" charset="-78"/>
                <a:cs typeface="Simplified Arabic" pitchFamily="18" charset="-78"/>
              </a:rPr>
              <a:t>الارتباط والانحدار في برنامج</a:t>
            </a:r>
            <a:endParaRPr lang="fr-FR" sz="4800" b="1" u="sng" dirty="0">
              <a:solidFill>
                <a:srgbClr val="FFC000"/>
              </a:solidFill>
              <a:latin typeface="Simplified Arabic" pitchFamily="18" charset="-78"/>
              <a:cs typeface="Simplified Arabic" pitchFamily="18" charset="-78"/>
            </a:endParaRPr>
          </a:p>
        </p:txBody>
      </p:sp>
      <p:pic>
        <p:nvPicPr>
          <p:cNvPr id="5" name="Espace réservé du contenu 4" descr="téléchargement.png"/>
          <p:cNvPicPr>
            <a:picLocks noGrp="1" noChangeAspect="1"/>
          </p:cNvPicPr>
          <p:nvPr>
            <p:ph sz="half" idx="2"/>
          </p:nvPr>
        </p:nvPicPr>
        <p:blipFill>
          <a:blip r:embed="rId2"/>
          <a:stretch>
            <a:fillRect/>
          </a:stretch>
        </p:blipFill>
        <p:spPr>
          <a:xfrm>
            <a:off x="8001024" y="0"/>
            <a:ext cx="1142976" cy="1609725"/>
          </a:xfrm>
        </p:spPr>
      </p:pic>
      <p:sp>
        <p:nvSpPr>
          <p:cNvPr id="8" name="Espace réservé du contenu 7"/>
          <p:cNvSpPr>
            <a:spLocks noGrp="1"/>
          </p:cNvSpPr>
          <p:nvPr>
            <p:ph sz="quarter" idx="4"/>
          </p:nvPr>
        </p:nvSpPr>
        <p:spPr>
          <a:xfrm>
            <a:off x="0" y="571480"/>
            <a:ext cx="9144000" cy="6286520"/>
          </a:xfrm>
        </p:spPr>
        <p:txBody>
          <a:bodyPr>
            <a:normAutofit fontScale="92500" lnSpcReduction="10000"/>
          </a:bodyPr>
          <a:lstStyle/>
          <a:p>
            <a:pPr algn="r" rtl="1">
              <a:buNone/>
            </a:pPr>
            <a:endParaRPr lang="ar-DZ" b="1" dirty="0" smtClean="0">
              <a:latin typeface="Simplified Arabic" pitchFamily="18" charset="-78"/>
              <a:cs typeface="Simplified Arabic" pitchFamily="18" charset="-78"/>
            </a:endParaRPr>
          </a:p>
          <a:p>
            <a:pPr algn="just" rtl="1">
              <a:buNone/>
            </a:pPr>
            <a:endParaRPr lang="ar-DZ" sz="5500" b="1" dirty="0" smtClean="0">
              <a:solidFill>
                <a:srgbClr val="FFC000"/>
              </a:solidFill>
              <a:latin typeface="Simplified Arabic" pitchFamily="18" charset="-78"/>
              <a:cs typeface="Simplified Arabic" pitchFamily="18" charset="-78"/>
            </a:endParaRPr>
          </a:p>
          <a:p>
            <a:pPr algn="just" rtl="1">
              <a:buNone/>
            </a:pPr>
            <a:r>
              <a:rPr lang="ar-DZ" sz="3600" dirty="0" smtClean="0">
                <a:latin typeface="Simplified Arabic" pitchFamily="18" charset="-78"/>
                <a:cs typeface="Simplified Arabic" pitchFamily="18" charset="-78"/>
              </a:rPr>
              <a:t>نأخذ المسألة الأولى كمثال تطبيقي، وهو يشتمل على متغيرين النفقات الشهرية من الإشهار، وحجم المبيعات الشهري، حيث أن عدد المشاهدات هنا (حجم العينة) غير كبير يساوي 5.</a:t>
            </a:r>
          </a:p>
          <a:p>
            <a:pPr algn="just" rtl="1">
              <a:buNone/>
            </a:pPr>
            <a:r>
              <a:rPr lang="ar-DZ" sz="3600" dirty="0" smtClean="0">
                <a:latin typeface="Simplified Arabic" pitchFamily="18" charset="-78"/>
                <a:cs typeface="Simplified Arabic" pitchFamily="18" charset="-78"/>
              </a:rPr>
              <a:t>ندخل قيم المتغير في برنامج إكسل، ومن ثم نبحث عن التمثيل البياني للعلاقة التي تجمع بين المتغيرين عن طريق التأشير على قيم المتغيرين، وبعدها نذهب للإجراء </a:t>
            </a:r>
            <a:r>
              <a:rPr lang="fr-FR" sz="3600" dirty="0" smtClean="0">
                <a:latin typeface="Simplified Arabic" pitchFamily="18" charset="-78"/>
                <a:cs typeface="Simplified Arabic" pitchFamily="18" charset="-78"/>
              </a:rPr>
              <a:t>Insertion</a:t>
            </a:r>
            <a:r>
              <a:rPr lang="ar-DZ" sz="3600" dirty="0" smtClean="0">
                <a:latin typeface="Simplified Arabic" pitchFamily="18" charset="-78"/>
                <a:cs typeface="Simplified Arabic" pitchFamily="18" charset="-78"/>
              </a:rPr>
              <a:t> ومنه إلى </a:t>
            </a:r>
            <a:r>
              <a:rPr lang="fr-FR" sz="3600" dirty="0" smtClean="0">
                <a:latin typeface="Simplified Arabic" pitchFamily="18" charset="-78"/>
                <a:cs typeface="Simplified Arabic" pitchFamily="18" charset="-78"/>
              </a:rPr>
              <a:t>Nuage de Points</a:t>
            </a:r>
            <a:r>
              <a:rPr lang="ar-DZ" sz="3600" dirty="0" smtClean="0">
                <a:latin typeface="Simplified Arabic" pitchFamily="18" charset="-78"/>
                <a:cs typeface="Simplified Arabic" pitchFamily="18" charset="-78"/>
              </a:rPr>
              <a:t> نختار سحابة النقاط البسيطة، عند ظهور الرسم البياني نختار </a:t>
            </a:r>
            <a:r>
              <a:rPr lang="fr-FR" sz="3600" dirty="0" smtClean="0">
                <a:latin typeface="Simplified Arabic" pitchFamily="18" charset="-78"/>
                <a:cs typeface="Simplified Arabic" pitchFamily="18" charset="-78"/>
              </a:rPr>
              <a:t>Disposition</a:t>
            </a:r>
            <a:r>
              <a:rPr lang="ar-DZ" sz="3600" dirty="0" smtClean="0">
                <a:latin typeface="Simplified Arabic" pitchFamily="18" charset="-78"/>
                <a:cs typeface="Simplified Arabic" pitchFamily="18" charset="-78"/>
              </a:rPr>
              <a:t> ومنه آخر خيار </a:t>
            </a:r>
            <a:r>
              <a:rPr lang="fr-FR" sz="3600" dirty="0" smtClean="0">
                <a:latin typeface="Simplified Arabic" pitchFamily="18" charset="-78"/>
                <a:cs typeface="Simplified Arabic" pitchFamily="18" charset="-78"/>
              </a:rPr>
              <a:t>Autre Options</a:t>
            </a:r>
            <a:r>
              <a:rPr lang="ar-DZ" sz="3600" dirty="0" smtClean="0">
                <a:latin typeface="Simplified Arabic" pitchFamily="18" charset="-78"/>
                <a:cs typeface="Simplified Arabic" pitchFamily="18" charset="-78"/>
              </a:rPr>
              <a:t> ونؤشر على إظهار المعادلة ومعامل التحديد ونغلق النافذة لينتج لنا سحابة النقاط مدعمة بالمعادلة ومعامل التحديد. </a:t>
            </a:r>
          </a:p>
          <a:p>
            <a:pPr algn="just">
              <a:buNone/>
            </a:pPr>
            <a:endParaRPr lang="ar-DZ" sz="3600" dirty="0" smtClean="0">
              <a:latin typeface="Simplified Arabic" pitchFamily="18" charset="-78"/>
              <a:cs typeface="Simplified Arabic" pitchFamily="18" charset="-78"/>
            </a:endParaRPr>
          </a:p>
          <a:p>
            <a:pPr algn="just" rtl="1">
              <a:buNone/>
            </a:pPr>
            <a:endParaRPr lang="fr-FR" sz="3600" dirty="0">
              <a:latin typeface="Simplified Arabic" pitchFamily="18" charset="-78"/>
              <a:cs typeface="Simplified Arabic" pitchFamily="18"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35842"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36866"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37890"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38914"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39938"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40962"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41986" name="Picture 2"/>
          <p:cNvPicPr>
            <a:picLocks noChangeAspect="1" noChangeArrowheads="1"/>
          </p:cNvPicPr>
          <p:nvPr/>
        </p:nvPicPr>
        <p:blipFill>
          <a:blip r:embed="rId2"/>
          <a:srcRect/>
          <a:stretch>
            <a:fillRect/>
          </a:stretch>
        </p:blipFill>
        <p:spPr bwMode="auto">
          <a:xfrm>
            <a:off x="0" y="0"/>
            <a:ext cx="1135861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43010"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44034"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45058"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1026"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46082"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571480"/>
          </a:xfrm>
        </p:spPr>
        <p:txBody>
          <a:bodyPr>
            <a:normAutofit fontScale="90000"/>
          </a:bodyPr>
          <a:lstStyle/>
          <a:p>
            <a:r>
              <a:rPr lang="ar-DZ" sz="4800" b="1" u="sng" dirty="0" smtClean="0">
                <a:solidFill>
                  <a:srgbClr val="FFFF00"/>
                </a:solidFill>
                <a:latin typeface="Simplified Arabic" pitchFamily="18" charset="-78"/>
                <a:cs typeface="Simplified Arabic" pitchFamily="18" charset="-78"/>
              </a:rPr>
              <a:t> </a:t>
            </a:r>
            <a:r>
              <a:rPr lang="fr-FR" sz="4000" b="1" u="sng" dirty="0" err="1" smtClean="0">
                <a:solidFill>
                  <a:srgbClr val="FFFF00"/>
                </a:solidFill>
                <a:latin typeface="Simplified Arabic" pitchFamily="18" charset="-78"/>
                <a:cs typeface="Simplified Arabic" pitchFamily="18" charset="-78"/>
              </a:rPr>
              <a:t>Eviews</a:t>
            </a:r>
            <a:r>
              <a:rPr lang="fr-FR" sz="4800" b="1" u="sng" dirty="0" smtClean="0">
                <a:solidFill>
                  <a:srgbClr val="FFFF00"/>
                </a:solidFill>
                <a:latin typeface="Simplified Arabic" pitchFamily="18" charset="-78"/>
                <a:cs typeface="Simplified Arabic" pitchFamily="18" charset="-78"/>
              </a:rPr>
              <a:t> </a:t>
            </a:r>
            <a:r>
              <a:rPr lang="ar-DZ" sz="4000" b="1" u="sng" dirty="0" smtClean="0">
                <a:solidFill>
                  <a:srgbClr val="FFFF00"/>
                </a:solidFill>
                <a:latin typeface="Simplified Arabic" pitchFamily="18" charset="-78"/>
                <a:cs typeface="Simplified Arabic" pitchFamily="18" charset="-78"/>
              </a:rPr>
              <a:t>تحويل النماذج غير الخطية في </a:t>
            </a:r>
            <a:r>
              <a:rPr lang="ar-DZ" sz="4000" b="1" u="sng" dirty="0" smtClean="0">
                <a:solidFill>
                  <a:srgbClr val="FFFF00"/>
                </a:solidFill>
                <a:latin typeface="Simplified Arabic" pitchFamily="18" charset="-78"/>
                <a:cs typeface="Simplified Arabic" pitchFamily="18" charset="-78"/>
              </a:rPr>
              <a:t>برنامج</a:t>
            </a:r>
            <a:endParaRPr lang="fr-FR" sz="4000" b="1" u="sng" dirty="0">
              <a:solidFill>
                <a:srgbClr val="FFFF00"/>
              </a:solidFill>
              <a:latin typeface="Simplified Arabic" pitchFamily="18" charset="-78"/>
              <a:cs typeface="Simplified Arabic" pitchFamily="18" charset="-78"/>
            </a:endParaRPr>
          </a:p>
        </p:txBody>
      </p:sp>
      <p:sp>
        <p:nvSpPr>
          <p:cNvPr id="8" name="Espace réservé du contenu 7"/>
          <p:cNvSpPr>
            <a:spLocks noGrp="1"/>
          </p:cNvSpPr>
          <p:nvPr>
            <p:ph sz="quarter" idx="4"/>
          </p:nvPr>
        </p:nvSpPr>
        <p:spPr>
          <a:xfrm>
            <a:off x="0" y="571480"/>
            <a:ext cx="9144000" cy="6286520"/>
          </a:xfrm>
        </p:spPr>
        <p:txBody>
          <a:bodyPr>
            <a:normAutofit/>
          </a:bodyPr>
          <a:lstStyle/>
          <a:p>
            <a:pPr algn="just" rtl="1">
              <a:buNone/>
            </a:pPr>
            <a:endParaRPr lang="ar-DZ" sz="3200" dirty="0" smtClean="0">
              <a:latin typeface="Simplified Arabic" pitchFamily="18" charset="-78"/>
              <a:cs typeface="Simplified Arabic" pitchFamily="18" charset="-78"/>
            </a:endParaRPr>
          </a:p>
          <a:p>
            <a:pPr algn="just" rtl="1">
              <a:buNone/>
            </a:pPr>
            <a:r>
              <a:rPr lang="ar-DZ" sz="3200" dirty="0" smtClean="0">
                <a:latin typeface="Simplified Arabic" pitchFamily="18" charset="-78"/>
                <a:cs typeface="Simplified Arabic" pitchFamily="18" charset="-78"/>
              </a:rPr>
              <a:t>بعد تحديد وإدخال المتغيرات في البرنامج، </a:t>
            </a:r>
            <a:r>
              <a:rPr lang="ar-DZ" sz="3200" dirty="0" smtClean="0">
                <a:latin typeface="Simplified Arabic" pitchFamily="18" charset="-78"/>
                <a:cs typeface="Simplified Arabic" pitchFamily="18" charset="-78"/>
              </a:rPr>
              <a:t>يتم البحث عن تحديد المتغيرات الجديدة المحولة وذلك عن طريق الأمر </a:t>
            </a:r>
            <a:r>
              <a:rPr lang="fr-FR" sz="3200" dirty="0" smtClean="0">
                <a:latin typeface="Simplified Arabic" pitchFamily="18" charset="-78"/>
                <a:cs typeface="Simplified Arabic" pitchFamily="18" charset="-78"/>
              </a:rPr>
              <a:t>Object</a:t>
            </a:r>
            <a:r>
              <a:rPr lang="ar-DZ" sz="3200" dirty="0" smtClean="0">
                <a:latin typeface="Simplified Arabic" pitchFamily="18" charset="-78"/>
                <a:cs typeface="Simplified Arabic" pitchFamily="18" charset="-78"/>
              </a:rPr>
              <a:t> </a:t>
            </a:r>
            <a:r>
              <a:rPr lang="ar-DZ" sz="3200" dirty="0" smtClean="0">
                <a:latin typeface="Simplified Arabic" pitchFamily="18" charset="-78"/>
                <a:cs typeface="Simplified Arabic" pitchFamily="18" charset="-78"/>
              </a:rPr>
              <a:t>ومنه    </a:t>
            </a:r>
            <a:r>
              <a:rPr lang="ar-DZ" sz="3200" dirty="0" smtClean="0">
                <a:latin typeface="Simplified Arabic" pitchFamily="18" charset="-78"/>
                <a:cs typeface="Simplified Arabic" pitchFamily="18" charset="-78"/>
              </a:rPr>
              <a:t> </a:t>
            </a:r>
            <a:r>
              <a:rPr lang="ar-DZ" sz="3200" dirty="0" smtClean="0">
                <a:latin typeface="Simplified Arabic" pitchFamily="18" charset="-78"/>
                <a:cs typeface="Simplified Arabic" pitchFamily="18" charset="-78"/>
              </a:rPr>
              <a:t> </a:t>
            </a:r>
            <a:r>
              <a:rPr lang="ar-DZ" sz="3200" dirty="0" smtClean="0">
                <a:latin typeface="Simplified Arabic" pitchFamily="18" charset="-78"/>
                <a:cs typeface="Simplified Arabic" pitchFamily="18" charset="-78"/>
              </a:rPr>
              <a:t> </a:t>
            </a:r>
            <a:r>
              <a:rPr lang="fr-FR" sz="3200" dirty="0" err="1" smtClean="0">
                <a:latin typeface="Simplified Arabic" pitchFamily="18" charset="-78"/>
                <a:cs typeface="Simplified Arabic" pitchFamily="18" charset="-78"/>
              </a:rPr>
              <a:t>Generate</a:t>
            </a:r>
            <a:r>
              <a:rPr lang="fr-FR" sz="3200" dirty="0" smtClean="0">
                <a:latin typeface="Simplified Arabic" pitchFamily="18" charset="-78"/>
                <a:cs typeface="Simplified Arabic" pitchFamily="18" charset="-78"/>
              </a:rPr>
              <a:t> </a:t>
            </a:r>
            <a:r>
              <a:rPr lang="fr-FR" sz="3200" dirty="0" err="1" smtClean="0">
                <a:latin typeface="Simplified Arabic" pitchFamily="18" charset="-78"/>
                <a:cs typeface="Simplified Arabic" pitchFamily="18" charset="-78"/>
              </a:rPr>
              <a:t>series</a:t>
            </a:r>
            <a:r>
              <a:rPr lang="ar-DZ" sz="3200" dirty="0" smtClean="0">
                <a:latin typeface="Simplified Arabic" pitchFamily="18" charset="-78"/>
                <a:cs typeface="Simplified Arabic" pitchFamily="18" charset="-78"/>
              </a:rPr>
              <a:t> ونكتب المعادلة مثلا </a:t>
            </a:r>
            <a:r>
              <a:rPr lang="fr-FR" sz="3200" dirty="0" smtClean="0">
                <a:latin typeface="Simplified Arabic" pitchFamily="18" charset="-78"/>
                <a:cs typeface="Simplified Arabic" pitchFamily="18" charset="-78"/>
              </a:rPr>
              <a:t>Y= log(Q)</a:t>
            </a:r>
            <a:r>
              <a:rPr lang="ar-DZ" sz="3200" dirty="0" smtClean="0">
                <a:latin typeface="Simplified Arabic" pitchFamily="18" charset="-78"/>
                <a:cs typeface="Simplified Arabic" pitchFamily="18" charset="-78"/>
              </a:rPr>
              <a:t> </a:t>
            </a:r>
            <a:r>
              <a:rPr lang="ar-DZ" sz="3200" dirty="0" smtClean="0">
                <a:latin typeface="Simplified Arabic" pitchFamily="18" charset="-78"/>
                <a:cs typeface="Simplified Arabic" pitchFamily="18" charset="-78"/>
              </a:rPr>
              <a:t>فينتج لنا المتغير الجديد </a:t>
            </a:r>
            <a:r>
              <a:rPr lang="fr-FR" sz="3200" dirty="0" smtClean="0">
                <a:latin typeface="Simplified Arabic" pitchFamily="18" charset="-78"/>
                <a:cs typeface="Simplified Arabic" pitchFamily="18" charset="-78"/>
              </a:rPr>
              <a:t>Y</a:t>
            </a:r>
            <a:r>
              <a:rPr lang="ar-DZ" sz="3200" dirty="0" smtClean="0">
                <a:latin typeface="Simplified Arabic" pitchFamily="18" charset="-78"/>
                <a:cs typeface="Simplified Arabic" pitchFamily="18" charset="-78"/>
              </a:rPr>
              <a:t> </a:t>
            </a:r>
            <a:r>
              <a:rPr lang="ar-DZ" sz="3200" dirty="0" smtClean="0">
                <a:latin typeface="Simplified Arabic" pitchFamily="18" charset="-78"/>
                <a:cs typeface="Simplified Arabic" pitchFamily="18" charset="-78"/>
              </a:rPr>
              <a:t>مملوء بقيمه، بالطريقة نفسها نكمل مع باقي المتغيرات، لنحصل على المتغيرات المحولة، بعدها نقوم بعملية التحليل الإحصائي وإيجاد المعادلة الانحدارية الخطية بينها، باستخدام الأمر </a:t>
            </a:r>
            <a:r>
              <a:rPr lang="fr-FR" sz="3200" dirty="0" smtClean="0">
                <a:latin typeface="Simplified Arabic" pitchFamily="18" charset="-78"/>
                <a:cs typeface="Simplified Arabic" pitchFamily="18" charset="-78"/>
              </a:rPr>
              <a:t>Proc</a:t>
            </a:r>
            <a:r>
              <a:rPr lang="ar-DZ" sz="3200" dirty="0" smtClean="0">
                <a:latin typeface="Simplified Arabic" pitchFamily="18" charset="-78"/>
                <a:cs typeface="Simplified Arabic" pitchFamily="18" charset="-78"/>
              </a:rPr>
              <a:t> ومنه </a:t>
            </a:r>
            <a:r>
              <a:rPr lang="fr-FR" sz="3200" dirty="0" err="1" smtClean="0">
                <a:latin typeface="Simplified Arabic" pitchFamily="18" charset="-78"/>
                <a:cs typeface="Simplified Arabic" pitchFamily="18" charset="-78"/>
              </a:rPr>
              <a:t>Make</a:t>
            </a:r>
            <a:r>
              <a:rPr lang="fr-FR" sz="3200" dirty="0" smtClean="0">
                <a:latin typeface="Simplified Arabic" pitchFamily="18" charset="-78"/>
                <a:cs typeface="Simplified Arabic" pitchFamily="18" charset="-78"/>
              </a:rPr>
              <a:t> Equation</a:t>
            </a:r>
            <a:r>
              <a:rPr lang="ar-DZ" sz="3200" dirty="0" smtClean="0">
                <a:latin typeface="Simplified Arabic" pitchFamily="18" charset="-78"/>
                <a:cs typeface="Simplified Arabic" pitchFamily="18" charset="-78"/>
              </a:rPr>
              <a:t> وترتيب المتغيرات (التابع، الثابت، المستقل الأول، المستقل الثاني) </a:t>
            </a:r>
            <a:r>
              <a:rPr lang="fr-FR" sz="3200" dirty="0" smtClean="0">
                <a:latin typeface="Simplified Arabic" pitchFamily="18" charset="-78"/>
                <a:cs typeface="Simplified Arabic" pitchFamily="18" charset="-78"/>
              </a:rPr>
              <a:t>(Y c X1 X2)</a:t>
            </a:r>
            <a:r>
              <a:rPr lang="ar-DZ" sz="3200" dirty="0" smtClean="0">
                <a:latin typeface="Simplified Arabic" pitchFamily="18" charset="-78"/>
                <a:cs typeface="Simplified Arabic" pitchFamily="18" charset="-78"/>
              </a:rPr>
              <a:t> لنجد تقرير الانحدار وما يرافقه من مقاييس واختبارات.</a:t>
            </a:r>
            <a:endParaRPr lang="ar-DZ" sz="3200" dirty="0" smtClean="0">
              <a:latin typeface="Simplified Arabic" pitchFamily="18" charset="-78"/>
              <a:cs typeface="Simplified Arabic" pitchFamily="18" charset="-78"/>
            </a:endParaRPr>
          </a:p>
          <a:p>
            <a:pPr algn="just" rtl="1">
              <a:buNone/>
            </a:pPr>
            <a:r>
              <a:rPr lang="ar-DZ" sz="3200" dirty="0" smtClean="0">
                <a:latin typeface="Simplified Arabic" pitchFamily="18" charset="-78"/>
                <a:cs typeface="Simplified Arabic" pitchFamily="18" charset="-78"/>
              </a:rPr>
              <a:t> </a:t>
            </a:r>
            <a:endParaRPr lang="fr-FR" sz="3200" dirty="0" smtClean="0">
              <a:latin typeface="Simplified Arabic" pitchFamily="18" charset="-78"/>
              <a:cs typeface="Simplified Arabic" pitchFamily="18" charset="-78"/>
            </a:endParaRPr>
          </a:p>
          <a:p>
            <a:pPr algn="just" rtl="1">
              <a:buNone/>
            </a:pPr>
            <a:endParaRPr lang="ar-DZ" sz="5500" b="1" dirty="0" smtClean="0">
              <a:solidFill>
                <a:srgbClr val="FFC000"/>
              </a:solidFill>
              <a:latin typeface="Simplified Arabic" pitchFamily="18" charset="-78"/>
              <a:cs typeface="Simplified Arabic" pitchFamily="18" charset="-78"/>
            </a:endParaRPr>
          </a:p>
          <a:p>
            <a:pPr algn="just" rtl="1">
              <a:buNone/>
            </a:pPr>
            <a:endParaRPr lang="ar-DZ" sz="5500" b="1" dirty="0" smtClean="0">
              <a:latin typeface="Simplified Arabic" pitchFamily="18" charset="-78"/>
              <a:cs typeface="Simplified Arabic" pitchFamily="18" charset="-78"/>
            </a:endParaRPr>
          </a:p>
        </p:txBody>
      </p:sp>
      <p:pic>
        <p:nvPicPr>
          <p:cNvPr id="5122" name="Picture 2" descr="D:\eviews9_com-800x640-e1429675752342.png"/>
          <p:cNvPicPr>
            <a:picLocks noChangeAspect="1" noChangeArrowheads="1"/>
          </p:cNvPicPr>
          <p:nvPr/>
        </p:nvPicPr>
        <p:blipFill>
          <a:blip r:embed="rId2"/>
          <a:srcRect/>
          <a:stretch>
            <a:fillRect/>
          </a:stretch>
        </p:blipFill>
        <p:spPr bwMode="auto">
          <a:xfrm>
            <a:off x="0" y="0"/>
            <a:ext cx="1071538" cy="42862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48130"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49154" name="Picture 2"/>
          <p:cNvPicPr>
            <a:picLocks noChangeAspect="1" noChangeArrowheads="1"/>
          </p:cNvPicPr>
          <p:nvPr/>
        </p:nvPicPr>
        <p:blipFill>
          <a:blip r:embed="rId2"/>
          <a:srcRect/>
          <a:stretch>
            <a:fillRect/>
          </a:stretch>
        </p:blipFill>
        <p:spPr bwMode="auto">
          <a:xfrm>
            <a:off x="0" y="0"/>
            <a:ext cx="13011150" cy="6934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50178"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51202"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52226"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53250" name="Picture 2"/>
          <p:cNvPicPr>
            <a:picLocks noChangeAspect="1" noChangeArrowheads="1"/>
          </p:cNvPicPr>
          <p:nvPr/>
        </p:nvPicPr>
        <p:blipFill>
          <a:blip r:embed="rId2"/>
          <a:srcRect/>
          <a:stretch>
            <a:fillRect/>
          </a:stretch>
        </p:blipFill>
        <p:spPr bwMode="auto">
          <a:xfrm>
            <a:off x="0" y="0"/>
            <a:ext cx="13011150" cy="6934200"/>
          </a:xfrm>
          <a:prstGeom prst="rect">
            <a:avLst/>
          </a:prstGeom>
          <a:noFill/>
          <a:ln w="9525">
            <a:noFill/>
            <a:miter lim="800000"/>
            <a:headEnd/>
            <a:tailEnd/>
          </a:ln>
          <a:effectLst/>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54274"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55298"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2050"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56322"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57346"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3074"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4282" y="0"/>
            <a:ext cx="7929618" cy="2308324"/>
          </a:xfrm>
          <a:prstGeom prst="rect">
            <a:avLst/>
          </a:prstGeom>
          <a:noFill/>
          <a:ln w="0">
            <a:noFill/>
          </a:ln>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p>
            <a:pPr algn="ctr" rtl="1"/>
            <a:r>
              <a:rPr lang="fr-FR" sz="36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Simplified Arabic" pitchFamily="18" charset="-78"/>
                <a:cs typeface="Simplified Arabic" pitchFamily="18" charset="-78"/>
              </a:rPr>
              <a:t>Université de </a:t>
            </a:r>
            <a:r>
              <a:rPr lang="fr-FR" sz="3600" b="1" cap="none" spc="0" dirty="0" err="1"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Simplified Arabic" pitchFamily="18" charset="-78"/>
                <a:cs typeface="Simplified Arabic" pitchFamily="18" charset="-78"/>
              </a:rPr>
              <a:t>Boumerdes</a:t>
            </a:r>
            <a:endParaRPr lang="ar-DZ" sz="36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Simplified Arabic" pitchFamily="18" charset="-78"/>
              <a:cs typeface="Simplified Arabic" pitchFamily="18" charset="-78"/>
            </a:endParaRPr>
          </a:p>
          <a:p>
            <a:pPr algn="ctr" rtl="1"/>
            <a:r>
              <a:rPr lang="fr-FR" sz="36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Simplified Arabic" pitchFamily="18" charset="-78"/>
                <a:cs typeface="Simplified Arabic" pitchFamily="18" charset="-78"/>
              </a:rPr>
              <a:t>FSEGC</a:t>
            </a:r>
            <a:endParaRPr lang="ar-DZ" sz="36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Simplified Arabic" pitchFamily="18" charset="-78"/>
              <a:cs typeface="Simplified Arabic" pitchFamily="18" charset="-78"/>
            </a:endParaRPr>
          </a:p>
          <a:p>
            <a:pPr algn="ctr"/>
            <a:r>
              <a:rPr lang="fr-FR" sz="36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Simplified Arabic" pitchFamily="18" charset="-78"/>
                <a:cs typeface="Simplified Arabic" pitchFamily="18" charset="-78"/>
              </a:rPr>
              <a:t>Département SG Master II Management</a:t>
            </a:r>
            <a:endParaRPr lang="fr-FR" sz="36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Simplified Arabic" pitchFamily="18" charset="-78"/>
              <a:cs typeface="Simplified Arabic" pitchFamily="18" charset="-78"/>
            </a:endParaRPr>
          </a:p>
        </p:txBody>
      </p:sp>
      <p:sp>
        <p:nvSpPr>
          <p:cNvPr id="4" name="AutoShape 9"/>
          <p:cNvSpPr>
            <a:spLocks noGrp="1" noChangeArrowheads="1"/>
          </p:cNvSpPr>
          <p:nvPr>
            <p:ph type="ctrTitle"/>
          </p:nvPr>
        </p:nvSpPr>
        <p:spPr bwMode="auto">
          <a:xfrm>
            <a:off x="500034" y="2500306"/>
            <a:ext cx="8001056" cy="1928826"/>
          </a:xfrm>
          <a:prstGeom prst="roundRect">
            <a:avLst>
              <a:gd name="adj" fmla="val 27056"/>
            </a:avLst>
          </a:prstGeom>
          <a:solidFill>
            <a:schemeClr val="bg2">
              <a:lumMod val="75000"/>
            </a:schemeClr>
          </a:solidFill>
          <a:ln>
            <a:solidFill>
              <a:schemeClr val="tx1"/>
            </a:solidFill>
            <a:headEnd/>
            <a:tailEnd/>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r>
              <a:rPr lang="fr-FR" sz="4000" b="1" dirty="0" smtClean="0"/>
              <a:t>Programme de module Applications</a:t>
            </a:r>
            <a:br>
              <a:rPr lang="fr-FR" sz="4000" b="1" dirty="0" smtClean="0"/>
            </a:br>
            <a:r>
              <a:rPr lang="fr-FR" sz="4000" b="1" dirty="0" smtClean="0"/>
              <a:t>d’Informatique à la Gestion</a:t>
            </a:r>
            <a:endParaRPr lang="fr-FR" sz="4000" dirty="0"/>
          </a:p>
        </p:txBody>
      </p:sp>
      <p:sp>
        <p:nvSpPr>
          <p:cNvPr id="3" name="Sous-titre 2"/>
          <p:cNvSpPr>
            <a:spLocks noGrp="1"/>
          </p:cNvSpPr>
          <p:nvPr>
            <p:ph type="subTitle" idx="1"/>
          </p:nvPr>
        </p:nvSpPr>
        <p:spPr>
          <a:xfrm rot="10800000" flipV="1">
            <a:off x="428596" y="4643446"/>
            <a:ext cx="8143932" cy="2000264"/>
          </a:xfrm>
          <a:solidFill>
            <a:schemeClr val="bg2">
              <a:lumMod val="75000"/>
            </a:schemeClr>
          </a:solidFill>
          <a:ln>
            <a:solidFill>
              <a:schemeClr val="tx1"/>
            </a:solidFill>
          </a:ln>
        </p:spPr>
        <p:style>
          <a:lnRef idx="2">
            <a:schemeClr val="dk1"/>
          </a:lnRef>
          <a:fillRef idx="1">
            <a:schemeClr val="lt1"/>
          </a:fillRef>
          <a:effectRef idx="0">
            <a:schemeClr val="dk1"/>
          </a:effectRef>
          <a:fontRef idx="minor">
            <a:schemeClr val="dk1"/>
          </a:fontRef>
        </p:style>
        <p:txBody>
          <a:bodyPr>
            <a:normAutofit/>
          </a:bodyPr>
          <a:lstStyle/>
          <a:p>
            <a:pPr rtl="1"/>
            <a:r>
              <a:rPr lang="fr-FR" dirty="0" smtClean="0">
                <a:ln>
                  <a:solidFill>
                    <a:schemeClr val="tx1"/>
                  </a:solidFill>
                </a:ln>
                <a:solidFill>
                  <a:schemeClr val="tx1"/>
                </a:solidFill>
                <a:latin typeface="Simplified Arabic" pitchFamily="18" charset="-78"/>
                <a:cs typeface="Simplified Arabic" pitchFamily="18" charset="-78"/>
              </a:rPr>
              <a:t>Réalisé par</a:t>
            </a:r>
            <a:endParaRPr lang="ar-DZ" dirty="0" smtClean="0">
              <a:ln>
                <a:solidFill>
                  <a:schemeClr val="tx1"/>
                </a:solidFill>
              </a:ln>
              <a:solidFill>
                <a:schemeClr val="tx1"/>
              </a:solidFill>
              <a:latin typeface="Simplified Arabic" pitchFamily="18" charset="-78"/>
              <a:cs typeface="Simplified Arabic" pitchFamily="18" charset="-78"/>
            </a:endParaRPr>
          </a:p>
          <a:p>
            <a:pPr rtl="1"/>
            <a:r>
              <a:rPr lang="fr-FR" b="1" dirty="0" smtClean="0">
                <a:ln>
                  <a:solidFill>
                    <a:schemeClr val="tx1"/>
                  </a:solidFill>
                </a:ln>
                <a:solidFill>
                  <a:schemeClr val="tx1"/>
                </a:solidFill>
                <a:latin typeface="Simplified Arabic" pitchFamily="18" charset="-78"/>
                <a:cs typeface="Simplified Arabic" pitchFamily="18" charset="-78"/>
              </a:rPr>
              <a:t>Dr. ARKOUB </a:t>
            </a:r>
            <a:r>
              <a:rPr lang="fr-FR" b="1" dirty="0" err="1" smtClean="0">
                <a:ln>
                  <a:solidFill>
                    <a:schemeClr val="tx1"/>
                  </a:solidFill>
                </a:ln>
                <a:solidFill>
                  <a:schemeClr val="tx1"/>
                </a:solidFill>
                <a:latin typeface="Simplified Arabic" pitchFamily="18" charset="-78"/>
                <a:cs typeface="Simplified Arabic" pitchFamily="18" charset="-78"/>
              </a:rPr>
              <a:t>Ouali</a:t>
            </a:r>
            <a:endParaRPr lang="ar-DZ" b="1" dirty="0" smtClean="0">
              <a:ln>
                <a:solidFill>
                  <a:schemeClr val="tx1"/>
                </a:solidFill>
              </a:ln>
              <a:solidFill>
                <a:schemeClr val="tx1"/>
              </a:solidFill>
              <a:latin typeface="Simplified Arabic" pitchFamily="18" charset="-78"/>
              <a:cs typeface="Simplified Arabic" pitchFamily="18" charset="-78"/>
            </a:endParaRPr>
          </a:p>
          <a:p>
            <a:pPr rtl="1"/>
            <a:r>
              <a:rPr lang="fr-FR" sz="2600" b="1" dirty="0" smtClean="0">
                <a:ln>
                  <a:solidFill>
                    <a:schemeClr val="tx1"/>
                  </a:solidFill>
                </a:ln>
                <a:solidFill>
                  <a:schemeClr val="tx1"/>
                </a:solidFill>
                <a:latin typeface="Simplified Arabic" pitchFamily="18" charset="-78"/>
                <a:cs typeface="Simplified Arabic" pitchFamily="18" charset="-78"/>
              </a:rPr>
              <a:t>UMBB/ FSEGC</a:t>
            </a:r>
            <a:endParaRPr lang="ar-DZ" sz="2600" b="1" dirty="0" smtClean="0">
              <a:ln>
                <a:solidFill>
                  <a:schemeClr val="tx1"/>
                </a:solidFill>
              </a:ln>
              <a:solidFill>
                <a:schemeClr val="tx1"/>
              </a:solidFill>
              <a:latin typeface="Simplified Arabic" pitchFamily="18" charset="-78"/>
              <a:cs typeface="Simplified Arabic" pitchFamily="18" charset="-78"/>
            </a:endParaRPr>
          </a:p>
          <a:p>
            <a:pPr rtl="1"/>
            <a:endParaRPr lang="ar-DZ" b="1" dirty="0" smtClean="0">
              <a:ln>
                <a:solidFill>
                  <a:schemeClr val="tx1"/>
                </a:solidFill>
              </a:ln>
              <a:solidFill>
                <a:schemeClr val="tx1"/>
              </a:solidFill>
              <a:latin typeface="Simplified Arabic" pitchFamily="18" charset="-78"/>
              <a:cs typeface="Simplified Arabic" pitchFamily="18" charset="-78"/>
            </a:endParaRPr>
          </a:p>
          <a:p>
            <a:pPr rtl="1"/>
            <a:endParaRPr lang="ar-DZ" b="1" dirty="0" smtClean="0">
              <a:ln>
                <a:solidFill>
                  <a:schemeClr val="tx1"/>
                </a:solidFill>
              </a:ln>
              <a:solidFill>
                <a:schemeClr val="tx1"/>
              </a:solidFill>
              <a:latin typeface="Simplified Arabic" pitchFamily="18" charset="-78"/>
              <a:cs typeface="Simplified Arabic" pitchFamily="18" charset="-78"/>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par>
                          <p:cTn id="8" fill="hold">
                            <p:stCondLst>
                              <p:cond delay="2000"/>
                            </p:stCondLst>
                            <p:childTnLst>
                              <p:par>
                                <p:cTn id="9" presetID="5"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2000"/>
                                        <p:tgtEl>
                                          <p:spTgt spid="4"/>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additive="base">
                                        <p:cTn id="14" dur="2000" fill="hold"/>
                                        <p:tgtEl>
                                          <p:spTgt spid="3">
                                            <p:bg/>
                                          </p:spTgt>
                                        </p:tgtEl>
                                        <p:attrNameLst>
                                          <p:attrName>ppt_x</p:attrName>
                                        </p:attrNameLst>
                                      </p:cBhvr>
                                      <p:tavLst>
                                        <p:tav tm="0">
                                          <p:val>
                                            <p:strVal val="#ppt_x"/>
                                          </p:val>
                                        </p:tav>
                                        <p:tav tm="100000">
                                          <p:val>
                                            <p:strVal val="#ppt_x"/>
                                          </p:val>
                                        </p:tav>
                                      </p:tavLst>
                                    </p:anim>
                                    <p:anim calcmode="lin" valueType="num">
                                      <p:cBhvr additive="base">
                                        <p:cTn id="15" dur="2000" fill="hold"/>
                                        <p:tgtEl>
                                          <p:spTgt spid="3">
                                            <p:bg/>
                                          </p:spTgt>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2000" fill="hold"/>
                                        <p:tgtEl>
                                          <p:spTgt spid="3">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additive="base">
                                        <p:cTn id="22"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3">
                                            <p:txEl>
                                              <p:pRg st="1" end="1"/>
                                            </p:txEl>
                                          </p:spTgt>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7"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3"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4098"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5122"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6146" name="Picture 2"/>
          <p:cNvPicPr>
            <a:picLocks noChangeAspect="1" noChangeArrowheads="1"/>
          </p:cNvPicPr>
          <p:nvPr/>
        </p:nvPicPr>
        <p:blipFill>
          <a:blip r:embed="rId2"/>
          <a:srcRect/>
          <a:stretch>
            <a:fillRect/>
          </a:stretch>
        </p:blipFill>
        <p:spPr bwMode="auto">
          <a:xfrm>
            <a:off x="0" y="0"/>
            <a:ext cx="11144296"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7170" name="Picture 2"/>
          <p:cNvPicPr>
            <a:picLocks noChangeAspect="1" noChangeArrowheads="1"/>
          </p:cNvPicPr>
          <p:nvPr/>
        </p:nvPicPr>
        <p:blipFill>
          <a:blip r:embed="rId2"/>
          <a:srcRect/>
          <a:stretch>
            <a:fillRect/>
          </a:stretch>
        </p:blipFill>
        <p:spPr bwMode="auto">
          <a:xfrm>
            <a:off x="0" y="0"/>
            <a:ext cx="914400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8194"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9218"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571480"/>
          </a:xfrm>
        </p:spPr>
        <p:txBody>
          <a:bodyPr>
            <a:normAutofit fontScale="90000"/>
          </a:bodyPr>
          <a:lstStyle/>
          <a:p>
            <a:r>
              <a:rPr lang="ar-DZ" sz="4800" b="1" u="sng" dirty="0" smtClean="0">
                <a:solidFill>
                  <a:srgbClr val="FFC000"/>
                </a:solidFill>
                <a:latin typeface="Simplified Arabic" pitchFamily="18" charset="-78"/>
                <a:cs typeface="Simplified Arabic" pitchFamily="18" charset="-78"/>
              </a:rPr>
              <a:t> </a:t>
            </a:r>
            <a:r>
              <a:rPr lang="fr-FR" sz="4800" b="1" u="sng" dirty="0" smtClean="0">
                <a:solidFill>
                  <a:srgbClr val="FFC000"/>
                </a:solidFill>
                <a:latin typeface="Simplified Arabic" pitchFamily="18" charset="-78"/>
                <a:cs typeface="Simplified Arabic" pitchFamily="18" charset="-78"/>
              </a:rPr>
              <a:t>Excel </a:t>
            </a:r>
            <a:r>
              <a:rPr lang="ar-DZ" sz="4800" b="1" u="sng" dirty="0" smtClean="0">
                <a:solidFill>
                  <a:srgbClr val="FFC000"/>
                </a:solidFill>
                <a:latin typeface="Simplified Arabic" pitchFamily="18" charset="-78"/>
                <a:cs typeface="Simplified Arabic" pitchFamily="18" charset="-78"/>
              </a:rPr>
              <a:t>الارتباط والانحدار في برنامج</a:t>
            </a:r>
            <a:endParaRPr lang="fr-FR" sz="4800" b="1" u="sng" dirty="0">
              <a:solidFill>
                <a:srgbClr val="FFC000"/>
              </a:solidFill>
              <a:latin typeface="Simplified Arabic" pitchFamily="18" charset="-78"/>
              <a:cs typeface="Simplified Arabic" pitchFamily="18" charset="-78"/>
            </a:endParaRPr>
          </a:p>
        </p:txBody>
      </p:sp>
      <p:pic>
        <p:nvPicPr>
          <p:cNvPr id="5" name="Espace réservé du contenu 4" descr="téléchargement.png"/>
          <p:cNvPicPr>
            <a:picLocks noGrp="1" noChangeAspect="1"/>
          </p:cNvPicPr>
          <p:nvPr>
            <p:ph sz="half" idx="2"/>
          </p:nvPr>
        </p:nvPicPr>
        <p:blipFill>
          <a:blip r:embed="rId2"/>
          <a:stretch>
            <a:fillRect/>
          </a:stretch>
        </p:blipFill>
        <p:spPr>
          <a:xfrm>
            <a:off x="8001024" y="0"/>
            <a:ext cx="1142976" cy="1609725"/>
          </a:xfrm>
        </p:spPr>
      </p:pic>
      <p:sp>
        <p:nvSpPr>
          <p:cNvPr id="8" name="Espace réservé du contenu 7"/>
          <p:cNvSpPr>
            <a:spLocks noGrp="1"/>
          </p:cNvSpPr>
          <p:nvPr>
            <p:ph sz="quarter" idx="4"/>
          </p:nvPr>
        </p:nvSpPr>
        <p:spPr>
          <a:xfrm>
            <a:off x="0" y="571480"/>
            <a:ext cx="9144000" cy="6286520"/>
          </a:xfrm>
        </p:spPr>
        <p:txBody>
          <a:bodyPr>
            <a:normAutofit fontScale="62500" lnSpcReduction="20000"/>
          </a:bodyPr>
          <a:lstStyle/>
          <a:p>
            <a:pPr algn="r" rtl="1">
              <a:buNone/>
            </a:pPr>
            <a:endParaRPr lang="ar-DZ" b="1" dirty="0" smtClean="0">
              <a:latin typeface="Simplified Arabic" pitchFamily="18" charset="-78"/>
              <a:cs typeface="Simplified Arabic" pitchFamily="18" charset="-78"/>
            </a:endParaRPr>
          </a:p>
          <a:p>
            <a:pPr algn="just" rtl="1">
              <a:buNone/>
            </a:pPr>
            <a:endParaRPr lang="ar-DZ" sz="5500" b="1" dirty="0" smtClean="0">
              <a:solidFill>
                <a:srgbClr val="FFC000"/>
              </a:solidFill>
              <a:latin typeface="Simplified Arabic" pitchFamily="18" charset="-78"/>
              <a:cs typeface="Simplified Arabic" pitchFamily="18" charset="-78"/>
            </a:endParaRPr>
          </a:p>
          <a:p>
            <a:pPr algn="just" rtl="1">
              <a:buNone/>
            </a:pPr>
            <a:endParaRPr lang="ar-DZ" sz="4800" dirty="0" smtClean="0">
              <a:latin typeface="Simplified Arabic" pitchFamily="18" charset="-78"/>
              <a:cs typeface="Simplified Arabic" pitchFamily="18" charset="-78"/>
            </a:endParaRPr>
          </a:p>
          <a:p>
            <a:pPr algn="just" rtl="1">
              <a:buNone/>
            </a:pPr>
            <a:r>
              <a:rPr lang="ar-DZ" sz="4800" dirty="0" smtClean="0">
                <a:latin typeface="Simplified Arabic" pitchFamily="18" charset="-78"/>
                <a:cs typeface="Simplified Arabic" pitchFamily="18" charset="-78"/>
              </a:rPr>
              <a:t>لاستخراج النموذج الانحداري في برنامج إكسل نفعل المرفق </a:t>
            </a:r>
            <a:r>
              <a:rPr lang="fr-FR" sz="4800" dirty="0" smtClean="0">
                <a:latin typeface="Simplified Arabic" pitchFamily="18" charset="-78"/>
                <a:cs typeface="Simplified Arabic" pitchFamily="18" charset="-78"/>
              </a:rPr>
              <a:t>Utilitaire d’analyse</a:t>
            </a:r>
            <a:r>
              <a:rPr lang="ar-DZ" sz="4800" dirty="0" smtClean="0">
                <a:latin typeface="Simplified Arabic" pitchFamily="18" charset="-78"/>
                <a:cs typeface="Simplified Arabic" pitchFamily="18" charset="-78"/>
              </a:rPr>
              <a:t> ونختار منه الإجراء ”الانحدار الخطي ” </a:t>
            </a:r>
            <a:r>
              <a:rPr lang="fr-FR" sz="4800" dirty="0" smtClean="0">
                <a:latin typeface="Simplified Arabic" pitchFamily="18" charset="-78"/>
                <a:cs typeface="Simplified Arabic" pitchFamily="18" charset="-78"/>
              </a:rPr>
              <a:t>Régression Linéaire</a:t>
            </a:r>
            <a:r>
              <a:rPr lang="ar-DZ" sz="4800" dirty="0" smtClean="0">
                <a:latin typeface="Simplified Arabic" pitchFamily="18" charset="-78"/>
                <a:cs typeface="Simplified Arabic" pitchFamily="18" charset="-78"/>
              </a:rPr>
              <a:t>، وفي نافذته نؤشر على قيم المتغير التابع وأسفله على قيم المتغير المستقل، ونؤشر على إظهار التقارير والمنحنيات.</a:t>
            </a:r>
          </a:p>
          <a:p>
            <a:pPr algn="just" rtl="1">
              <a:buNone/>
            </a:pPr>
            <a:r>
              <a:rPr lang="ar-DZ" sz="4800" dirty="0" smtClean="0">
                <a:latin typeface="Simplified Arabic" pitchFamily="18" charset="-78"/>
                <a:cs typeface="Simplified Arabic" pitchFamily="18" charset="-78"/>
              </a:rPr>
              <a:t>تنتج لنا صفحة جديدة فيها 5 جداول ورسمين بيانيين، الجدول الأول يبين معامل الارتباط والتحديد والتحديد المصحح، وفي الثاني فيه مجموع مربع البواقي ومجموع مربع المتغير التابع واختبار فيشر، الجدول الثالث هو الأهم يقدم لنا معادلة النموذج الانحداري (المعلمات وأخطاؤها المعيارية) إضافة إلى اختبار </a:t>
            </a:r>
            <a:r>
              <a:rPr lang="ar-DZ" sz="4800" dirty="0" err="1" smtClean="0">
                <a:latin typeface="Simplified Arabic" pitchFamily="18" charset="-78"/>
                <a:cs typeface="Simplified Arabic" pitchFamily="18" charset="-78"/>
              </a:rPr>
              <a:t>ستيودنت</a:t>
            </a:r>
            <a:r>
              <a:rPr lang="ar-DZ" sz="4800" dirty="0" smtClean="0">
                <a:latin typeface="Simplified Arabic" pitchFamily="18" charset="-78"/>
                <a:cs typeface="Simplified Arabic" pitchFamily="18" charset="-78"/>
              </a:rPr>
              <a:t>، وحدود مجال الثقة بنسبة 95 بالمائة، الجدول الرابع يحدد لنا قيم المتغير التابع المقدرة والأخطاء العشوائية، في حين الجدول الأخير يعطي لنا التوزيع الاحتمالي للمتغير التابع (بعض </a:t>
            </a:r>
            <a:r>
              <a:rPr lang="ar-DZ" sz="4800" dirty="0" err="1" smtClean="0">
                <a:latin typeface="Simplified Arabic" pitchFamily="18" charset="-78"/>
                <a:cs typeface="Simplified Arabic" pitchFamily="18" charset="-78"/>
              </a:rPr>
              <a:t>العشيريات</a:t>
            </a:r>
            <a:r>
              <a:rPr lang="ar-DZ" sz="4800" dirty="0" smtClean="0">
                <a:latin typeface="Simplified Arabic" pitchFamily="18" charset="-78"/>
                <a:cs typeface="Simplified Arabic" pitchFamily="18" charset="-78"/>
              </a:rPr>
              <a:t>)، في حين الشكلين يمثل أحدهما توزيع البواقي (المتغير العشوائي) في حين يمثل الثاني التوزيع الاحتمالي للمتغير التابع. </a:t>
            </a:r>
          </a:p>
          <a:p>
            <a:pPr algn="just">
              <a:buNone/>
            </a:pPr>
            <a:endParaRPr lang="ar-DZ" sz="3600" dirty="0" smtClean="0">
              <a:latin typeface="Simplified Arabic" pitchFamily="18" charset="-78"/>
              <a:cs typeface="Simplified Arabic" pitchFamily="18" charset="-78"/>
            </a:endParaRPr>
          </a:p>
          <a:p>
            <a:pPr algn="just" rtl="1">
              <a:buNone/>
            </a:pPr>
            <a:endParaRPr lang="fr-FR" sz="3600" dirty="0">
              <a:latin typeface="Simplified Arabic" pitchFamily="18" charset="-78"/>
              <a:cs typeface="Simplified Arabic" pitchFamily="18"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10242"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11266"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12290"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0"/>
            <a:ext cx="8229600" cy="500042"/>
          </a:xfrm>
        </p:spPr>
        <p:txBody>
          <a:bodyPr>
            <a:normAutofit fontScale="90000"/>
          </a:bodyPr>
          <a:lstStyle/>
          <a:p>
            <a:r>
              <a:rPr lang="ar-DZ" sz="4800" b="1" u="sng" dirty="0" smtClean="0">
                <a:solidFill>
                  <a:srgbClr val="FFFF00"/>
                </a:solidFill>
                <a:latin typeface="Simplified Arabic" pitchFamily="18" charset="-78"/>
                <a:cs typeface="Simplified Arabic" pitchFamily="18" charset="-78"/>
              </a:rPr>
              <a:t>برنامج المقياس</a:t>
            </a:r>
            <a:endParaRPr lang="fr-FR" sz="4800" b="1" u="sng" dirty="0">
              <a:solidFill>
                <a:srgbClr val="FFFF00"/>
              </a:solidFill>
              <a:latin typeface="Simplified Arabic" pitchFamily="18" charset="-78"/>
              <a:cs typeface="Simplified Arabic" pitchFamily="18" charset="-78"/>
            </a:endParaRPr>
          </a:p>
        </p:txBody>
      </p:sp>
      <p:sp>
        <p:nvSpPr>
          <p:cNvPr id="3" name="Espace réservé du contenu 2"/>
          <p:cNvSpPr>
            <a:spLocks noGrp="1"/>
          </p:cNvSpPr>
          <p:nvPr>
            <p:ph idx="1"/>
          </p:nvPr>
        </p:nvSpPr>
        <p:spPr>
          <a:xfrm>
            <a:off x="0" y="285728"/>
            <a:ext cx="9144000" cy="6572272"/>
          </a:xfrm>
        </p:spPr>
        <p:txBody>
          <a:bodyPr>
            <a:noAutofit/>
          </a:bodyPr>
          <a:lstStyle/>
          <a:p>
            <a:pPr algn="just" rtl="1">
              <a:buNone/>
            </a:pPr>
            <a:r>
              <a:rPr lang="ar-DZ" sz="3100" b="1" dirty="0" smtClean="0">
                <a:solidFill>
                  <a:srgbClr val="FFC000"/>
                </a:solidFill>
                <a:latin typeface="Simplified Arabic" pitchFamily="18" charset="-78"/>
                <a:cs typeface="Simplified Arabic" pitchFamily="18" charset="-78"/>
              </a:rPr>
              <a:t>الفصل الأول: </a:t>
            </a:r>
            <a:r>
              <a:rPr lang="ar-DZ" sz="3100" b="1" dirty="0" smtClean="0">
                <a:latin typeface="Simplified Arabic" pitchFamily="18" charset="-78"/>
                <a:cs typeface="Simplified Arabic" pitchFamily="18" charset="-78"/>
              </a:rPr>
              <a:t>البرمجيات الرياضية والإحصائية في علوم التسيير</a:t>
            </a:r>
            <a:endParaRPr lang="fr-FR" sz="3100" b="1" dirty="0" smtClean="0">
              <a:latin typeface="Simplified Arabic" pitchFamily="18" charset="-78"/>
              <a:cs typeface="Simplified Arabic" pitchFamily="18" charset="-78"/>
            </a:endParaRPr>
          </a:p>
          <a:p>
            <a:pPr algn="just" rtl="1">
              <a:buNone/>
            </a:pPr>
            <a:r>
              <a:rPr lang="ar-DZ" sz="3100" b="1" dirty="0" smtClean="0">
                <a:solidFill>
                  <a:srgbClr val="FFC000"/>
                </a:solidFill>
                <a:latin typeface="Simplified Arabic" pitchFamily="18" charset="-78"/>
                <a:cs typeface="Simplified Arabic" pitchFamily="18" charset="-78"/>
              </a:rPr>
              <a:t>الفصل الثاني: </a:t>
            </a:r>
            <a:r>
              <a:rPr lang="ar-DZ" sz="3100" b="1" dirty="0" err="1" smtClean="0">
                <a:latin typeface="Simplified Arabic" pitchFamily="18" charset="-78"/>
                <a:cs typeface="Simplified Arabic" pitchFamily="18" charset="-78"/>
              </a:rPr>
              <a:t>النمذجة</a:t>
            </a:r>
            <a:r>
              <a:rPr lang="ar-DZ" sz="3100" b="1" dirty="0" smtClean="0">
                <a:latin typeface="Simplified Arabic" pitchFamily="18" charset="-78"/>
                <a:cs typeface="Simplified Arabic" pitchFamily="18" charset="-78"/>
              </a:rPr>
              <a:t> الرياضية باستخدام </a:t>
            </a:r>
            <a:r>
              <a:rPr lang="fr-FR" sz="3100" b="1" dirty="0" smtClean="0">
                <a:latin typeface="Simplified Arabic" pitchFamily="18" charset="-78"/>
                <a:cs typeface="Simplified Arabic" pitchFamily="18" charset="-78"/>
              </a:rPr>
              <a:t>Excel</a:t>
            </a:r>
          </a:p>
          <a:p>
            <a:pPr algn="just" rtl="1">
              <a:buNone/>
            </a:pPr>
            <a:r>
              <a:rPr lang="ar-DZ" sz="3100" b="1" dirty="0" smtClean="0">
                <a:solidFill>
                  <a:srgbClr val="FFC000"/>
                </a:solidFill>
                <a:latin typeface="Simplified Arabic" pitchFamily="18" charset="-78"/>
                <a:cs typeface="Simplified Arabic" pitchFamily="18" charset="-78"/>
              </a:rPr>
              <a:t>الفصل الثالث: </a:t>
            </a:r>
            <a:r>
              <a:rPr lang="ar-DZ" sz="3100" b="1" dirty="0" smtClean="0">
                <a:latin typeface="Simplified Arabic" pitchFamily="18" charset="-78"/>
                <a:cs typeface="Simplified Arabic" pitchFamily="18" charset="-78"/>
              </a:rPr>
              <a:t>الإحصاء الوصفي باستخدام البرمجيات الإحصائية</a:t>
            </a:r>
          </a:p>
          <a:p>
            <a:pPr algn="just" rtl="1">
              <a:buNone/>
            </a:pPr>
            <a:r>
              <a:rPr lang="ar-DZ" sz="3100" b="1" dirty="0" smtClean="0">
                <a:solidFill>
                  <a:srgbClr val="FFC000"/>
                </a:solidFill>
                <a:latin typeface="Simplified Arabic" pitchFamily="18" charset="-78"/>
                <a:cs typeface="Simplified Arabic" pitchFamily="18" charset="-78"/>
              </a:rPr>
              <a:t>الفصل الرابع: </a:t>
            </a:r>
            <a:r>
              <a:rPr lang="ar-DZ" sz="3100" b="1" dirty="0" smtClean="0">
                <a:latin typeface="Simplified Arabic" pitchFamily="18" charset="-78"/>
                <a:cs typeface="Simplified Arabic" pitchFamily="18" charset="-78"/>
              </a:rPr>
              <a:t>الارتباط والنماذج الانحدارية باستخدام البرمجيات الإحصائية</a:t>
            </a:r>
          </a:p>
          <a:p>
            <a:pPr algn="just" rtl="1">
              <a:buNone/>
            </a:pPr>
            <a:r>
              <a:rPr lang="ar-DZ" sz="3100" b="1" dirty="0" smtClean="0">
                <a:solidFill>
                  <a:srgbClr val="FFC000"/>
                </a:solidFill>
                <a:latin typeface="Simplified Arabic" pitchFamily="18" charset="-78"/>
                <a:cs typeface="Simplified Arabic" pitchFamily="18" charset="-78"/>
              </a:rPr>
              <a:t>الفصل الخامس: </a:t>
            </a:r>
            <a:r>
              <a:rPr lang="ar-DZ" sz="3100" b="1" dirty="0" smtClean="0">
                <a:latin typeface="Simplified Arabic" pitchFamily="18" charset="-78"/>
                <a:cs typeface="Simplified Arabic" pitchFamily="18" charset="-78"/>
              </a:rPr>
              <a:t>تحليل بيانات الاستبيان: الاختبارات القبلية باستخدام البرمجيات الإحصائية</a:t>
            </a:r>
            <a:endParaRPr lang="fr-FR" sz="3100" b="1" dirty="0" smtClean="0">
              <a:latin typeface="Simplified Arabic" pitchFamily="18" charset="-78"/>
              <a:cs typeface="Simplified Arabic" pitchFamily="18" charset="-78"/>
            </a:endParaRPr>
          </a:p>
          <a:p>
            <a:pPr algn="just" rtl="1">
              <a:buNone/>
            </a:pPr>
            <a:r>
              <a:rPr lang="ar-DZ" sz="3100" b="1" dirty="0" smtClean="0">
                <a:solidFill>
                  <a:srgbClr val="FFC000"/>
                </a:solidFill>
                <a:latin typeface="Simplified Arabic" pitchFamily="18" charset="-78"/>
                <a:cs typeface="Simplified Arabic" pitchFamily="18" charset="-78"/>
              </a:rPr>
              <a:t>الفصل السادس: </a:t>
            </a:r>
            <a:r>
              <a:rPr lang="ar-DZ" sz="3100" b="1" dirty="0" smtClean="0">
                <a:latin typeface="Simplified Arabic" pitchFamily="18" charset="-78"/>
                <a:cs typeface="Simplified Arabic" pitchFamily="18" charset="-78"/>
              </a:rPr>
              <a:t>تحليل بيانات الاستبيان: الاختبارات </a:t>
            </a:r>
            <a:r>
              <a:rPr lang="ar-DZ" sz="3100" b="1" dirty="0" err="1" smtClean="0">
                <a:latin typeface="Simplified Arabic" pitchFamily="18" charset="-78"/>
                <a:cs typeface="Simplified Arabic" pitchFamily="18" charset="-78"/>
              </a:rPr>
              <a:t>المعلمية</a:t>
            </a:r>
            <a:r>
              <a:rPr lang="ar-DZ" sz="3100" b="1" dirty="0" smtClean="0">
                <a:latin typeface="Simplified Arabic" pitchFamily="18" charset="-78"/>
                <a:cs typeface="Simplified Arabic" pitchFamily="18" charset="-78"/>
              </a:rPr>
              <a:t> </a:t>
            </a:r>
          </a:p>
          <a:p>
            <a:pPr algn="just" rtl="1">
              <a:buNone/>
            </a:pPr>
            <a:r>
              <a:rPr lang="ar-DZ" sz="3100" b="1" dirty="0" smtClean="0">
                <a:latin typeface="Simplified Arabic" pitchFamily="18" charset="-78"/>
                <a:cs typeface="Simplified Arabic" pitchFamily="18" charset="-78"/>
              </a:rPr>
              <a:t>باستخدام البرمجيات الإحصائية</a:t>
            </a:r>
          </a:p>
          <a:p>
            <a:pPr algn="just" rtl="1">
              <a:buNone/>
            </a:pPr>
            <a:r>
              <a:rPr lang="ar-DZ" sz="3100" b="1" dirty="0" smtClean="0">
                <a:solidFill>
                  <a:srgbClr val="FFC000"/>
                </a:solidFill>
                <a:latin typeface="Simplified Arabic" pitchFamily="18" charset="-78"/>
                <a:cs typeface="Simplified Arabic" pitchFamily="18" charset="-78"/>
              </a:rPr>
              <a:t>الفصل السابع: </a:t>
            </a:r>
            <a:r>
              <a:rPr lang="ar-DZ" sz="3100" b="1" dirty="0" smtClean="0">
                <a:latin typeface="Simplified Arabic" pitchFamily="18" charset="-78"/>
                <a:cs typeface="Simplified Arabic" pitchFamily="18" charset="-78"/>
              </a:rPr>
              <a:t>تحليل بيانات الاستبيان: الاختبارات غير </a:t>
            </a:r>
            <a:r>
              <a:rPr lang="ar-DZ" sz="3100" b="1" dirty="0" err="1" smtClean="0">
                <a:latin typeface="Simplified Arabic" pitchFamily="18" charset="-78"/>
                <a:cs typeface="Simplified Arabic" pitchFamily="18" charset="-78"/>
              </a:rPr>
              <a:t>المعلمية</a:t>
            </a:r>
            <a:r>
              <a:rPr lang="ar-DZ" sz="3100" b="1" dirty="0" smtClean="0">
                <a:latin typeface="Simplified Arabic" pitchFamily="18" charset="-78"/>
                <a:cs typeface="Simplified Arabic" pitchFamily="18" charset="-78"/>
              </a:rPr>
              <a:t> </a:t>
            </a:r>
          </a:p>
          <a:p>
            <a:pPr algn="just" rtl="1">
              <a:buNone/>
            </a:pPr>
            <a:r>
              <a:rPr lang="ar-DZ" sz="3100" b="1" dirty="0" smtClean="0">
                <a:latin typeface="Simplified Arabic" pitchFamily="18" charset="-78"/>
                <a:cs typeface="Simplified Arabic" pitchFamily="18" charset="-78"/>
              </a:rPr>
              <a:t>باستخدام البرمجيات الإحصائية</a:t>
            </a:r>
          </a:p>
          <a:p>
            <a:pPr algn="just" rtl="1">
              <a:buNone/>
            </a:pPr>
            <a:r>
              <a:rPr lang="ar-DZ" sz="3100" b="1" dirty="0" smtClean="0">
                <a:solidFill>
                  <a:srgbClr val="FFC000"/>
                </a:solidFill>
                <a:latin typeface="Simplified Arabic" pitchFamily="18" charset="-78"/>
                <a:cs typeface="Simplified Arabic" pitchFamily="18" charset="-78"/>
              </a:rPr>
              <a:t>الفصل الثامن: </a:t>
            </a:r>
            <a:r>
              <a:rPr lang="ar-DZ" sz="3100" b="1" dirty="0" smtClean="0">
                <a:latin typeface="Simplified Arabic" pitchFamily="18" charset="-78"/>
                <a:cs typeface="Simplified Arabic" pitchFamily="18" charset="-78"/>
              </a:rPr>
              <a:t>تحليل بيانات الاستبيان: اختبار الفرضيات</a:t>
            </a:r>
          </a:p>
          <a:p>
            <a:pPr algn="just" rtl="1">
              <a:buNone/>
            </a:pPr>
            <a:endParaRPr lang="fr-FR" b="1" dirty="0">
              <a:latin typeface="Simplified Arabic" pitchFamily="18" charset="-78"/>
              <a:cs typeface="Simplified Arabic" pitchFamily="18"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par>
                          <p:cTn id="8" fill="hold">
                            <p:stCondLst>
                              <p:cond delay="1000"/>
                            </p:stCondLst>
                            <p:childTnLst>
                              <p:par>
                                <p:cTn id="9" presetID="3" presetClass="entr" presetSubtype="1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linds(horizontal)">
                                      <p:cBhvr>
                                        <p:cTn id="11" dur="10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linds(horizontal)">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linds(horizontal)">
                                      <p:cBhvr>
                                        <p:cTn id="21" dur="10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blinds(horizontal)">
                                      <p:cBhvr>
                                        <p:cTn id="26" dur="10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blinds(horizontal)">
                                      <p:cBhvr>
                                        <p:cTn id="31" dur="10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blinds(horizontal)">
                                      <p:cBhvr>
                                        <p:cTn id="36" dur="10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blinds(horizontal)">
                                      <p:cBhvr>
                                        <p:cTn id="41" dur="1000"/>
                                        <p:tgtEl>
                                          <p:spTgt spid="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blinds(horizontal)">
                                      <p:cBhvr>
                                        <p:cTn id="46" dur="1000"/>
                                        <p:tgtEl>
                                          <p:spTgt spid="3">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blinds(horizontal)">
                                      <p:cBhvr>
                                        <p:cTn id="51" dur="1000"/>
                                        <p:tgtEl>
                                          <p:spTgt spid="3">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3">
                                            <p:txEl>
                                              <p:pRg st="9" end="9"/>
                                            </p:txEl>
                                          </p:spTgt>
                                        </p:tgtEl>
                                        <p:attrNameLst>
                                          <p:attrName>style.visibility</p:attrName>
                                        </p:attrNameLst>
                                      </p:cBhvr>
                                      <p:to>
                                        <p:strVal val="visible"/>
                                      </p:to>
                                    </p:set>
                                    <p:animEffect transition="in" filter="blinds(horizontal)">
                                      <p:cBhvr>
                                        <p:cTn id="56" dur="1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13314"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14338"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15362"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16386"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17410"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Users\user\Desktop\images (16).jpg"/>
          <p:cNvPicPr>
            <a:picLocks noChangeAspect="1" noChangeArrowheads="1"/>
          </p:cNvPicPr>
          <p:nvPr/>
        </p:nvPicPr>
        <p:blipFill>
          <a:blip r:embed="rId2">
            <a:duotone>
              <a:schemeClr val="accent2">
                <a:shade val="45000"/>
                <a:satMod val="135000"/>
              </a:schemeClr>
              <a:prstClr val="white"/>
            </a:duotone>
          </a:blip>
          <a:srcRect/>
          <a:stretch>
            <a:fillRect/>
          </a:stretch>
        </p:blipFill>
        <p:spPr bwMode="auto">
          <a:xfrm>
            <a:off x="0" y="0"/>
            <a:ext cx="9144000" cy="6858000"/>
          </a:xfrm>
          <a:prstGeom prst="rect">
            <a:avLst/>
          </a:prstGeom>
          <a:noFill/>
          <a:ln w="9525">
            <a:noFill/>
            <a:miter lim="800000"/>
            <a:headEnd/>
            <a:tailEnd/>
          </a:ln>
          <a:effectLst>
            <a:outerShdw dist="139700" dir="2700000" algn="tl" rotWithShape="0">
              <a:srgbClr val="333333">
                <a:alpha val="64999"/>
              </a:srgbClr>
            </a:outerShdw>
          </a:effectLst>
        </p:spPr>
      </p:pic>
      <p:sp>
        <p:nvSpPr>
          <p:cNvPr id="26627" name="Rectangle 1"/>
          <p:cNvSpPr>
            <a:spLocks noChangeArrowheads="1"/>
          </p:cNvSpPr>
          <p:nvPr/>
        </p:nvSpPr>
        <p:spPr bwMode="auto">
          <a:xfrm>
            <a:off x="142844" y="1928802"/>
            <a:ext cx="9001156" cy="3108543"/>
          </a:xfrm>
          <a:prstGeom prst="rect">
            <a:avLst/>
          </a:prstGeom>
          <a:solidFill>
            <a:schemeClr val="accent1">
              <a:lumMod val="50000"/>
            </a:schemeClr>
          </a:solidFill>
          <a:ln w="9525">
            <a:noFill/>
            <a:miter lim="800000"/>
            <a:headEnd/>
            <a:tailEnd/>
          </a:ln>
        </p:spPr>
        <p:txBody>
          <a:bodyPr wrap="square" anchor="ctr">
            <a:spAutoFit/>
          </a:bodyPr>
          <a:lstStyle/>
          <a:p>
            <a:pPr indent="457200" algn="just" rtl="1" eaLnBrk="0" hangingPunct="0">
              <a:tabLst>
                <a:tab pos="5376863" algn="l"/>
              </a:tabLst>
              <a:defRPr/>
            </a:pPr>
            <a:endParaRPr lang="ar-DZ" sz="2800" dirty="0" smtClean="0">
              <a:latin typeface="Simplified Arabic" pitchFamily="18" charset="-78"/>
              <a:cs typeface="Simplified Arabic" pitchFamily="18" charset="-78"/>
            </a:endParaRPr>
          </a:p>
          <a:p>
            <a:pPr indent="457200" algn="just" rtl="1" eaLnBrk="0" hangingPunct="0">
              <a:tabLst>
                <a:tab pos="5376863" algn="l"/>
              </a:tabLst>
              <a:defRPr/>
            </a:pPr>
            <a:r>
              <a:rPr lang="ar-DZ" sz="2800" dirty="0" smtClean="0">
                <a:latin typeface="Simplified Arabic" pitchFamily="18" charset="-78"/>
                <a:cs typeface="Simplified Arabic" pitchFamily="18" charset="-78"/>
              </a:rPr>
              <a:t>يتيح برنامج </a:t>
            </a:r>
            <a:r>
              <a:rPr lang="fr-FR" sz="2800" dirty="0" smtClean="0">
                <a:latin typeface="Simplified Arabic" pitchFamily="18" charset="-78"/>
                <a:cs typeface="Simplified Arabic" pitchFamily="18" charset="-78"/>
              </a:rPr>
              <a:t>SPSS</a:t>
            </a:r>
            <a:r>
              <a:rPr lang="ar-DZ" sz="2800" dirty="0" smtClean="0">
                <a:latin typeface="Simplified Arabic" pitchFamily="18" charset="-78"/>
                <a:cs typeface="Simplified Arabic" pitchFamily="18" charset="-78"/>
              </a:rPr>
              <a:t> دراسة العلاقة بين ظاهرتين (متغيرين) أو أكثر وتحليل الارتباط بينهما وتشكيل النموذج الانحداري واختباره، وذلك بعد تعريف المتغيرات وإدخال قيمها، حيث في الخطوة الأولى نبدأ بتعريف المتغيرات وتحديد خصائصها في نافذة المتغيرات، ومن ثم ندخل قيمها في نافذة البيانات (المعطيات)، لنتوجه بعدها للتمثيل البياني لسحابة النقاط بين المتغيرين الموجود في </a:t>
            </a:r>
            <a:r>
              <a:rPr lang="fr-FR" sz="2800" dirty="0" smtClean="0">
                <a:latin typeface="Simplified Arabic" pitchFamily="18" charset="-78"/>
                <a:cs typeface="Simplified Arabic" pitchFamily="18" charset="-78"/>
              </a:rPr>
              <a:t>Graphiques</a:t>
            </a:r>
            <a:r>
              <a:rPr lang="ar-DZ" sz="2800" dirty="0" smtClean="0">
                <a:latin typeface="Simplified Arabic" pitchFamily="18" charset="-78"/>
                <a:cs typeface="Simplified Arabic" pitchFamily="18" charset="-78"/>
              </a:rPr>
              <a:t> ومن ثم للتحليل الإحصائي الموجود في الأمر </a:t>
            </a:r>
            <a:r>
              <a:rPr lang="fr-FR" sz="2800" dirty="0" smtClean="0">
                <a:latin typeface="Simplified Arabic" pitchFamily="18" charset="-78"/>
                <a:cs typeface="Simplified Arabic" pitchFamily="18" charset="-78"/>
              </a:rPr>
              <a:t>Analyse</a:t>
            </a:r>
            <a:r>
              <a:rPr lang="ar-DZ" sz="2800" dirty="0" smtClean="0">
                <a:latin typeface="Simplified Arabic" pitchFamily="18" charset="-78"/>
                <a:cs typeface="Simplified Arabic" pitchFamily="18" charset="-78"/>
              </a:rPr>
              <a:t>.</a:t>
            </a:r>
            <a:endParaRPr lang="ar-SA" sz="2800" dirty="0">
              <a:latin typeface="Simplified Arabic" pitchFamily="18" charset="-78"/>
              <a:cs typeface="Simplified Arabic" pitchFamily="18" charset="-78"/>
            </a:endParaRPr>
          </a:p>
        </p:txBody>
      </p:sp>
      <p:pic>
        <p:nvPicPr>
          <p:cNvPr id="8" name="Picture 7" descr="C:\Users\user\Desktop\images (23).jpg"/>
          <p:cNvPicPr>
            <a:picLocks noChangeAspect="1" noChangeArrowheads="1"/>
          </p:cNvPicPr>
          <p:nvPr/>
        </p:nvPicPr>
        <p:blipFill>
          <a:blip r:embed="rId3"/>
          <a:srcRect/>
          <a:stretch>
            <a:fillRect/>
          </a:stretch>
        </p:blipFill>
        <p:spPr bwMode="auto">
          <a:xfrm>
            <a:off x="0" y="6215082"/>
            <a:ext cx="9144000" cy="642918"/>
          </a:xfrm>
          <a:prstGeom prst="rect">
            <a:avLst/>
          </a:prstGeom>
          <a:ln>
            <a:noFill/>
          </a:ln>
          <a:effectLst>
            <a:softEdge rad="112500"/>
          </a:effectLst>
        </p:spPr>
      </p:pic>
      <p:pic>
        <p:nvPicPr>
          <p:cNvPr id="9" name="Picture 7" descr="C:\Users\user\Desktop\images (23).jpg"/>
          <p:cNvPicPr>
            <a:picLocks noChangeAspect="1" noChangeArrowheads="1"/>
          </p:cNvPicPr>
          <p:nvPr/>
        </p:nvPicPr>
        <p:blipFill>
          <a:blip r:embed="rId3"/>
          <a:srcRect/>
          <a:stretch>
            <a:fillRect/>
          </a:stretch>
        </p:blipFill>
        <p:spPr bwMode="auto">
          <a:xfrm>
            <a:off x="0" y="0"/>
            <a:ext cx="9144000" cy="642918"/>
          </a:xfrm>
          <a:prstGeom prst="rect">
            <a:avLst/>
          </a:prstGeom>
          <a:ln>
            <a:noFill/>
          </a:ln>
          <a:effectLst>
            <a:softEdge rad="112500"/>
          </a:effectLst>
        </p:spPr>
      </p:pic>
      <p:sp>
        <p:nvSpPr>
          <p:cNvPr id="10" name="Rectangle 9"/>
          <p:cNvSpPr/>
          <p:nvPr/>
        </p:nvSpPr>
        <p:spPr>
          <a:xfrm>
            <a:off x="214282" y="571480"/>
            <a:ext cx="8358246" cy="830997"/>
          </a:xfrm>
          <a:prstGeom prst="rect">
            <a:avLst/>
          </a:prstGeom>
          <a:solidFill>
            <a:schemeClr val="tx1"/>
          </a:solidFill>
        </p:spPr>
        <p:txBody>
          <a:bodyPr wrap="square">
            <a:spAutoFit/>
          </a:bodyPr>
          <a:lstStyle/>
          <a:p>
            <a:pPr algn="ctr" rtl="1">
              <a:defRPr/>
            </a:pPr>
            <a:r>
              <a:rPr lang="ar-DZ" sz="4800" b="1" dirty="0" smtClean="0">
                <a:ln w="10541" cmpd="sng">
                  <a:solidFill>
                    <a:schemeClr val="accent1">
                      <a:shade val="88000"/>
                      <a:satMod val="110000"/>
                    </a:schemeClr>
                  </a:solidFill>
                  <a:prstDash val="solid"/>
                </a:ln>
                <a:solidFill>
                  <a:schemeClr val="bg1"/>
                </a:solidFill>
                <a:effectLst>
                  <a:glow rad="139700">
                    <a:schemeClr val="accent4">
                      <a:satMod val="175000"/>
                      <a:alpha val="40000"/>
                    </a:schemeClr>
                  </a:glow>
                </a:effectLst>
                <a:latin typeface="Simplified Arabic" pitchFamily="18" charset="-78"/>
                <a:cs typeface="Simplified Arabic" pitchFamily="18" charset="-78"/>
              </a:rPr>
              <a:t>الارتباط والانحدار في برنامج </a:t>
            </a:r>
            <a:r>
              <a:rPr lang="fr-FR" sz="4800" b="1" dirty="0" smtClean="0">
                <a:ln w="10541" cmpd="sng">
                  <a:solidFill>
                    <a:schemeClr val="accent1">
                      <a:shade val="88000"/>
                      <a:satMod val="110000"/>
                    </a:schemeClr>
                  </a:solidFill>
                  <a:prstDash val="solid"/>
                </a:ln>
                <a:solidFill>
                  <a:schemeClr val="bg1"/>
                </a:solidFill>
                <a:effectLst>
                  <a:glow rad="139700">
                    <a:schemeClr val="accent4">
                      <a:satMod val="175000"/>
                      <a:alpha val="40000"/>
                    </a:schemeClr>
                  </a:glow>
                </a:effectLst>
                <a:latin typeface="Simplified Arabic" pitchFamily="18" charset="-78"/>
                <a:cs typeface="Simplified Arabic" pitchFamily="18" charset="-78"/>
              </a:rPr>
              <a:t>SPSS</a:t>
            </a:r>
            <a:endParaRPr lang="fr-FR" sz="4800" b="1" dirty="0">
              <a:ln w="10541" cmpd="sng">
                <a:solidFill>
                  <a:schemeClr val="accent1">
                    <a:shade val="88000"/>
                    <a:satMod val="110000"/>
                  </a:schemeClr>
                </a:solidFill>
                <a:prstDash val="solid"/>
              </a:ln>
              <a:solidFill>
                <a:schemeClr val="bg1"/>
              </a:solidFill>
              <a:effectLst>
                <a:glow rad="139700">
                  <a:schemeClr val="accent4">
                    <a:satMod val="175000"/>
                    <a:alpha val="40000"/>
                  </a:schemeClr>
                </a:glow>
              </a:effectLst>
              <a:latin typeface="Simplified Arabic" pitchFamily="18" charset="-78"/>
              <a:cs typeface="Simplified Arabic" pitchFamily="18" charset="-78"/>
            </a:endParaRPr>
          </a:p>
        </p:txBody>
      </p:sp>
    </p:spTree>
  </p:cSld>
  <p:clrMapOvr>
    <a:masterClrMapping/>
  </p:clrMapOvr>
  <p:transition spd="slow">
    <p:checker dir="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0" y="0"/>
            <a:ext cx="1171580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0" y="0"/>
            <a:ext cx="1207299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0"/>
            <a:ext cx="8229600" cy="500042"/>
          </a:xfrm>
        </p:spPr>
        <p:txBody>
          <a:bodyPr>
            <a:normAutofit fontScale="90000"/>
          </a:bodyPr>
          <a:lstStyle/>
          <a:p>
            <a:r>
              <a:rPr lang="fr-FR" sz="4800" b="1" u="sng" dirty="0" smtClean="0">
                <a:solidFill>
                  <a:srgbClr val="FFFF00"/>
                </a:solidFill>
                <a:latin typeface="Simplified Arabic" pitchFamily="18" charset="-78"/>
                <a:cs typeface="Simplified Arabic" pitchFamily="18" charset="-78"/>
              </a:rPr>
              <a:t>Programme de Module</a:t>
            </a:r>
            <a:endParaRPr lang="fr-FR" sz="4800" b="1" u="sng" dirty="0">
              <a:solidFill>
                <a:srgbClr val="FFFF00"/>
              </a:solidFill>
              <a:latin typeface="Simplified Arabic" pitchFamily="18" charset="-78"/>
              <a:cs typeface="Simplified Arabic" pitchFamily="18" charset="-78"/>
            </a:endParaRPr>
          </a:p>
        </p:txBody>
      </p:sp>
      <p:sp>
        <p:nvSpPr>
          <p:cNvPr id="3" name="Espace réservé du contenu 2"/>
          <p:cNvSpPr>
            <a:spLocks noGrp="1"/>
          </p:cNvSpPr>
          <p:nvPr>
            <p:ph idx="1"/>
          </p:nvPr>
        </p:nvSpPr>
        <p:spPr>
          <a:xfrm>
            <a:off x="0" y="285728"/>
            <a:ext cx="9144000" cy="6572272"/>
          </a:xfrm>
        </p:spPr>
        <p:txBody>
          <a:bodyPr>
            <a:noAutofit/>
          </a:bodyPr>
          <a:lstStyle/>
          <a:p>
            <a:pPr algn="just">
              <a:buNone/>
            </a:pPr>
            <a:r>
              <a:rPr lang="fr-FR" sz="2800" b="1" dirty="0" smtClean="0">
                <a:solidFill>
                  <a:srgbClr val="FFC000"/>
                </a:solidFill>
                <a:latin typeface="Times New Roman" pitchFamily="18" charset="0"/>
                <a:cs typeface="Times New Roman" pitchFamily="18" charset="0"/>
              </a:rPr>
              <a:t>Chapitre I:</a:t>
            </a:r>
            <a:r>
              <a:rPr lang="fr-FR" sz="2800" b="1" dirty="0" smtClean="0">
                <a:latin typeface="Times New Roman" pitchFamily="18" charset="0"/>
                <a:cs typeface="Times New Roman" pitchFamily="18" charset="0"/>
              </a:rPr>
              <a:t> Logiciels Statistiques appliqués à la Gestion.</a:t>
            </a:r>
          </a:p>
          <a:p>
            <a:pPr algn="just">
              <a:buNone/>
            </a:pPr>
            <a:r>
              <a:rPr lang="fr-FR" sz="2800" b="1" dirty="0" smtClean="0">
                <a:solidFill>
                  <a:srgbClr val="FFC000"/>
                </a:solidFill>
                <a:latin typeface="Times New Roman" pitchFamily="18" charset="0"/>
                <a:cs typeface="Times New Roman" pitchFamily="18" charset="0"/>
              </a:rPr>
              <a:t>Chapitre II: </a:t>
            </a:r>
            <a:r>
              <a:rPr lang="fr-FR" sz="2800" b="1" dirty="0" smtClean="0">
                <a:latin typeface="Times New Roman" pitchFamily="18" charset="0"/>
                <a:cs typeface="Times New Roman" pitchFamily="18" charset="0"/>
              </a:rPr>
              <a:t>Modélisation Mathématique sous Excel.</a:t>
            </a:r>
          </a:p>
          <a:p>
            <a:pPr algn="just">
              <a:buNone/>
            </a:pPr>
            <a:r>
              <a:rPr lang="fr-FR" sz="2800" b="1" dirty="0" smtClean="0">
                <a:solidFill>
                  <a:srgbClr val="FFC000"/>
                </a:solidFill>
                <a:latin typeface="Times New Roman" pitchFamily="18" charset="0"/>
                <a:cs typeface="Times New Roman" pitchFamily="18" charset="0"/>
              </a:rPr>
              <a:t>Chapitre III: </a:t>
            </a:r>
            <a:r>
              <a:rPr lang="fr-FR" sz="2800" b="1" dirty="0" smtClean="0">
                <a:latin typeface="Times New Roman" pitchFamily="18" charset="0"/>
                <a:cs typeface="Times New Roman" pitchFamily="18" charset="0"/>
              </a:rPr>
              <a:t>Statistique Descriptive Sous Logiciels Statistiques.</a:t>
            </a:r>
          </a:p>
          <a:p>
            <a:pPr algn="just">
              <a:buNone/>
            </a:pPr>
            <a:r>
              <a:rPr lang="fr-FR" sz="2800" b="1" dirty="0" smtClean="0">
                <a:solidFill>
                  <a:srgbClr val="FFC000"/>
                </a:solidFill>
                <a:latin typeface="Times New Roman" pitchFamily="18" charset="0"/>
                <a:cs typeface="Times New Roman" pitchFamily="18" charset="0"/>
              </a:rPr>
              <a:t>Chapitre IV: </a:t>
            </a:r>
            <a:r>
              <a:rPr lang="fr-FR" sz="2800" b="1" dirty="0" smtClean="0">
                <a:latin typeface="Times New Roman" pitchFamily="18" charset="0"/>
                <a:cs typeface="Times New Roman" pitchFamily="18" charset="0"/>
              </a:rPr>
              <a:t>Corrélation et Modèles de Régression sous LS.</a:t>
            </a:r>
          </a:p>
          <a:p>
            <a:pPr algn="just">
              <a:buNone/>
            </a:pPr>
            <a:r>
              <a:rPr lang="fr-FR" sz="2800" b="1" dirty="0" smtClean="0">
                <a:solidFill>
                  <a:srgbClr val="FFC000"/>
                </a:solidFill>
                <a:latin typeface="Times New Roman" pitchFamily="18" charset="0"/>
                <a:cs typeface="Times New Roman" pitchFamily="18" charset="0"/>
              </a:rPr>
              <a:t>Chapitre V:</a:t>
            </a:r>
            <a:r>
              <a:rPr lang="fr-FR" sz="2800" b="1" dirty="0" smtClean="0">
                <a:latin typeface="Times New Roman" pitchFamily="18" charset="0"/>
                <a:cs typeface="Times New Roman" pitchFamily="18" charset="0"/>
              </a:rPr>
              <a:t> Analyses De Données de Questionnaires: Pré-tests sous LS.</a:t>
            </a:r>
          </a:p>
          <a:p>
            <a:pPr algn="just">
              <a:buNone/>
            </a:pPr>
            <a:r>
              <a:rPr lang="fr-FR" sz="2800" b="1" dirty="0" smtClean="0">
                <a:solidFill>
                  <a:srgbClr val="FFC000"/>
                </a:solidFill>
                <a:latin typeface="Times New Roman" pitchFamily="18" charset="0"/>
                <a:cs typeface="Times New Roman" pitchFamily="18" charset="0"/>
              </a:rPr>
              <a:t>Chapitre VI: </a:t>
            </a:r>
            <a:r>
              <a:rPr lang="fr-FR" sz="2800" b="1" dirty="0" smtClean="0">
                <a:latin typeface="Times New Roman" pitchFamily="18" charset="0"/>
                <a:cs typeface="Times New Roman" pitchFamily="18" charset="0"/>
              </a:rPr>
              <a:t>Analyses De Données de Questionnaires: Tests Paramétriques sous LS.</a:t>
            </a:r>
          </a:p>
          <a:p>
            <a:pPr algn="just">
              <a:buNone/>
            </a:pPr>
            <a:r>
              <a:rPr lang="fr-FR" sz="2800" b="1" dirty="0" smtClean="0">
                <a:solidFill>
                  <a:srgbClr val="FFC000"/>
                </a:solidFill>
                <a:latin typeface="Times New Roman" pitchFamily="18" charset="0"/>
                <a:cs typeface="Times New Roman" pitchFamily="18" charset="0"/>
              </a:rPr>
              <a:t>Chapitre VII: </a:t>
            </a:r>
            <a:r>
              <a:rPr lang="fr-FR" sz="2800" b="1" dirty="0" smtClean="0">
                <a:latin typeface="Times New Roman" pitchFamily="18" charset="0"/>
                <a:cs typeface="Times New Roman" pitchFamily="18" charset="0"/>
              </a:rPr>
              <a:t>Analyses De Données de Questionnaires: Tests Non Paramétriques sous LS.</a:t>
            </a:r>
          </a:p>
          <a:p>
            <a:pPr algn="just">
              <a:buNone/>
            </a:pPr>
            <a:r>
              <a:rPr lang="fr-FR" sz="2800" b="1" dirty="0" smtClean="0">
                <a:solidFill>
                  <a:srgbClr val="FFC000"/>
                </a:solidFill>
                <a:latin typeface="Times New Roman" pitchFamily="18" charset="0"/>
                <a:cs typeface="Times New Roman" pitchFamily="18" charset="0"/>
              </a:rPr>
              <a:t>Chapitre VIII: </a:t>
            </a:r>
            <a:r>
              <a:rPr lang="fr-FR" sz="2800" b="1" dirty="0" smtClean="0">
                <a:latin typeface="Times New Roman" pitchFamily="18" charset="0"/>
                <a:cs typeface="Times New Roman" pitchFamily="18" charset="0"/>
              </a:rPr>
              <a:t>Analyses De Données de Questionnaires: Test des Hypothèses.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par>
                          <p:cTn id="8" fill="hold">
                            <p:stCondLst>
                              <p:cond delay="1000"/>
                            </p:stCondLst>
                            <p:childTnLst>
                              <p:par>
                                <p:cTn id="9" presetID="3" presetClass="entr" presetSubtype="1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linds(horizontal)">
                                      <p:cBhvr>
                                        <p:cTn id="11" dur="10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linds(horizontal)">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linds(horizontal)">
                                      <p:cBhvr>
                                        <p:cTn id="21" dur="10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blinds(horizontal)">
                                      <p:cBhvr>
                                        <p:cTn id="26" dur="10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blinds(horizontal)">
                                      <p:cBhvr>
                                        <p:cTn id="31" dur="10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blinds(horizontal)">
                                      <p:cBhvr>
                                        <p:cTn id="36" dur="10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blinds(horizontal)">
                                      <p:cBhvr>
                                        <p:cTn id="41" dur="1000"/>
                                        <p:tgtEl>
                                          <p:spTgt spid="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blinds(horizontal)">
                                      <p:cBhvr>
                                        <p:cTn id="46"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0" y="0"/>
            <a:ext cx="12358742"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0" y="0"/>
            <a:ext cx="12287304"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0" y="0"/>
            <a:ext cx="1207299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a:stretch>
            <a:fillRect/>
          </a:stretch>
        </p:blipFill>
        <p:spPr bwMode="auto">
          <a:xfrm>
            <a:off x="0" y="0"/>
            <a:ext cx="9358346"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srcRect/>
          <a:stretch>
            <a:fillRect/>
          </a:stretch>
        </p:blipFill>
        <p:spPr bwMode="auto">
          <a:xfrm>
            <a:off x="0" y="0"/>
            <a:ext cx="13011150" cy="6934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500042"/>
            <a:ext cx="8358246" cy="5715040"/>
          </a:xfrm>
        </p:spPr>
        <p:txBody>
          <a:bodyPr>
            <a:normAutofit fontScale="90000"/>
          </a:bodyPr>
          <a:lstStyle/>
          <a:p>
            <a:pPr rtl="1"/>
            <a:r>
              <a:rPr lang="ar-DZ" sz="6000" b="1" u="sng" dirty="0" smtClean="0">
                <a:solidFill>
                  <a:srgbClr val="FFFF00"/>
                </a:solidFill>
                <a:latin typeface="Simplified Arabic" pitchFamily="18" charset="-78"/>
                <a:cs typeface="Simplified Arabic" pitchFamily="18" charset="-78"/>
              </a:rPr>
              <a:t>الفصل الرابع</a:t>
            </a:r>
            <a:br>
              <a:rPr lang="ar-DZ" sz="6000" b="1" u="sng" dirty="0" smtClean="0">
                <a:solidFill>
                  <a:srgbClr val="FFFF00"/>
                </a:solidFill>
                <a:latin typeface="Simplified Arabic" pitchFamily="18" charset="-78"/>
                <a:cs typeface="Simplified Arabic" pitchFamily="18" charset="-78"/>
              </a:rPr>
            </a:br>
            <a:r>
              <a:rPr lang="ar-DZ" sz="6000" b="1" u="sng" dirty="0" smtClean="0">
                <a:latin typeface="Simplified Arabic" pitchFamily="18" charset="-78"/>
                <a:cs typeface="Simplified Arabic" pitchFamily="18" charset="-78"/>
              </a:rPr>
              <a:t>الارتباط والنماذج الانحدارية باستخدام البرمجيات الإحصائية</a:t>
            </a:r>
            <a:r>
              <a:rPr lang="fr-FR" sz="6000" b="1" u="sng" dirty="0" smtClean="0">
                <a:solidFill>
                  <a:srgbClr val="FFFF00"/>
                </a:solidFill>
                <a:latin typeface="Simplified Arabic" pitchFamily="18" charset="-78"/>
                <a:cs typeface="Simplified Arabic" pitchFamily="18" charset="-78"/>
              </a:rPr>
              <a:t/>
            </a:r>
            <a:br>
              <a:rPr lang="fr-FR" sz="6000" b="1" u="sng" dirty="0" smtClean="0">
                <a:solidFill>
                  <a:srgbClr val="FFFF00"/>
                </a:solidFill>
                <a:latin typeface="Simplified Arabic" pitchFamily="18" charset="-78"/>
                <a:cs typeface="Simplified Arabic" pitchFamily="18" charset="-78"/>
              </a:rPr>
            </a:br>
            <a:r>
              <a:rPr lang="fr-FR" sz="6000" b="1" u="sng" dirty="0" smtClean="0">
                <a:solidFill>
                  <a:srgbClr val="FFFF00"/>
                </a:solidFill>
                <a:latin typeface="Simplified Arabic" pitchFamily="18" charset="-78"/>
                <a:cs typeface="Simplified Arabic" pitchFamily="18" charset="-78"/>
              </a:rPr>
              <a:t>CHAPITRE I</a:t>
            </a:r>
            <a:br>
              <a:rPr lang="fr-FR" sz="6000" b="1" u="sng" dirty="0" smtClean="0">
                <a:solidFill>
                  <a:srgbClr val="FFFF00"/>
                </a:solidFill>
                <a:latin typeface="Simplified Arabic" pitchFamily="18" charset="-78"/>
                <a:cs typeface="Simplified Arabic" pitchFamily="18" charset="-78"/>
              </a:rPr>
            </a:br>
            <a:r>
              <a:rPr lang="fr-FR" sz="6000" b="1" u="sng" dirty="0" smtClean="0">
                <a:latin typeface="Simplified Arabic" pitchFamily="18" charset="-78"/>
                <a:cs typeface="Simplified Arabic" pitchFamily="18" charset="-78"/>
              </a:rPr>
              <a:t>Corrélation et Modèles de </a:t>
            </a:r>
            <a:r>
              <a:rPr lang="fr-FR" sz="6000" b="1" u="sng" dirty="0" err="1" smtClean="0">
                <a:latin typeface="Simplified Arabic" pitchFamily="18" charset="-78"/>
                <a:cs typeface="Simplified Arabic" pitchFamily="18" charset="-78"/>
              </a:rPr>
              <a:t>Régrression</a:t>
            </a:r>
            <a:r>
              <a:rPr lang="fr-FR" sz="6000" b="1" u="sng" dirty="0" smtClean="0">
                <a:latin typeface="Simplified Arabic" pitchFamily="18" charset="-78"/>
                <a:cs typeface="Simplified Arabic" pitchFamily="18" charset="-78"/>
              </a:rPr>
              <a:t> Sous Logiciels Statistiques</a:t>
            </a:r>
            <a:endParaRPr lang="fr-FR" sz="6000" b="1" u="sng" dirty="0">
              <a:solidFill>
                <a:srgbClr val="FFFF00"/>
              </a:solidFill>
              <a:latin typeface="Simplified Arabic" pitchFamily="18" charset="-78"/>
              <a:cs typeface="Simplified Arabic" pitchFamily="18"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Users\user\Desktop\images (16).jpg"/>
          <p:cNvPicPr>
            <a:picLocks noChangeAspect="1" noChangeArrowheads="1"/>
          </p:cNvPicPr>
          <p:nvPr/>
        </p:nvPicPr>
        <p:blipFill>
          <a:blip r:embed="rId2">
            <a:duotone>
              <a:schemeClr val="accent2">
                <a:shade val="45000"/>
                <a:satMod val="135000"/>
              </a:schemeClr>
              <a:prstClr val="white"/>
            </a:duotone>
          </a:blip>
          <a:srcRect/>
          <a:stretch>
            <a:fillRect/>
          </a:stretch>
        </p:blipFill>
        <p:spPr bwMode="auto">
          <a:xfrm>
            <a:off x="0" y="0"/>
            <a:ext cx="9144000" cy="6858000"/>
          </a:xfrm>
          <a:prstGeom prst="rect">
            <a:avLst/>
          </a:prstGeom>
          <a:noFill/>
          <a:ln w="9525">
            <a:noFill/>
            <a:miter lim="800000"/>
            <a:headEnd/>
            <a:tailEnd/>
          </a:ln>
          <a:effectLst>
            <a:outerShdw dist="139700" dir="2700000" algn="tl" rotWithShape="0">
              <a:srgbClr val="333333">
                <a:alpha val="64999"/>
              </a:srgbClr>
            </a:outerShdw>
          </a:effectLst>
        </p:spPr>
      </p:pic>
      <p:sp>
        <p:nvSpPr>
          <p:cNvPr id="26627" name="Rectangle 1"/>
          <p:cNvSpPr>
            <a:spLocks noChangeArrowheads="1"/>
          </p:cNvSpPr>
          <p:nvPr/>
        </p:nvSpPr>
        <p:spPr bwMode="auto">
          <a:xfrm>
            <a:off x="142844" y="1928802"/>
            <a:ext cx="9001156" cy="3108543"/>
          </a:xfrm>
          <a:prstGeom prst="rect">
            <a:avLst/>
          </a:prstGeom>
          <a:solidFill>
            <a:schemeClr val="accent1">
              <a:lumMod val="50000"/>
            </a:schemeClr>
          </a:solidFill>
          <a:ln w="9525">
            <a:noFill/>
            <a:miter lim="800000"/>
            <a:headEnd/>
            <a:tailEnd/>
          </a:ln>
        </p:spPr>
        <p:txBody>
          <a:bodyPr wrap="square" anchor="ctr">
            <a:spAutoFit/>
          </a:bodyPr>
          <a:lstStyle/>
          <a:p>
            <a:pPr indent="457200" algn="just" rtl="1" eaLnBrk="0" hangingPunct="0">
              <a:tabLst>
                <a:tab pos="5376863" algn="l"/>
              </a:tabLst>
              <a:defRPr/>
            </a:pPr>
            <a:endParaRPr lang="ar-DZ" sz="2800" dirty="0" smtClean="0">
              <a:latin typeface="Simplified Arabic" pitchFamily="18" charset="-78"/>
              <a:cs typeface="Simplified Arabic" pitchFamily="18" charset="-78"/>
            </a:endParaRPr>
          </a:p>
          <a:p>
            <a:pPr indent="457200" algn="just" rtl="1" eaLnBrk="0" hangingPunct="0">
              <a:tabLst>
                <a:tab pos="5376863" algn="l"/>
              </a:tabLst>
              <a:defRPr/>
            </a:pPr>
            <a:r>
              <a:rPr lang="ar-DZ" sz="2800" dirty="0" smtClean="0">
                <a:latin typeface="Simplified Arabic" pitchFamily="18" charset="-78"/>
                <a:cs typeface="Simplified Arabic" pitchFamily="18" charset="-78"/>
              </a:rPr>
              <a:t>بعد أن أوضح لنا التمثيل البياني طبيعة العلاقة بين المتغيرين، وبعد أن تم تحديد معامل التحديد فيه أي درجة تفسير تغيرات المتغير المستقل للمتغير التابع، نقوم في الخطوة الموالية باستخراج معادلة الانحدار بين المتغيرين وما يتبعها من مقاييس واختبارات لصلاحية النموذج للتنبؤ بالاعتماد على الأمر </a:t>
            </a:r>
            <a:r>
              <a:rPr lang="fr-FR" sz="2800" dirty="0" smtClean="0">
                <a:latin typeface="Simplified Arabic" pitchFamily="18" charset="-78"/>
                <a:cs typeface="Simplified Arabic" pitchFamily="18" charset="-78"/>
              </a:rPr>
              <a:t>Analyse</a:t>
            </a:r>
            <a:r>
              <a:rPr lang="ar-DZ" sz="2800" dirty="0" smtClean="0">
                <a:latin typeface="Simplified Arabic" pitchFamily="18" charset="-78"/>
                <a:cs typeface="Simplified Arabic" pitchFamily="18" charset="-78"/>
              </a:rPr>
              <a:t>، ومنه نذهب إلى </a:t>
            </a:r>
            <a:r>
              <a:rPr lang="fr-FR" sz="2800" dirty="0" smtClean="0">
                <a:latin typeface="Simplified Arabic" pitchFamily="18" charset="-78"/>
                <a:cs typeface="Simplified Arabic" pitchFamily="18" charset="-78"/>
              </a:rPr>
              <a:t>Régression </a:t>
            </a:r>
            <a:r>
              <a:rPr lang="ar-DZ" sz="2800" dirty="0" smtClean="0">
                <a:latin typeface="Simplified Arabic" pitchFamily="18" charset="-78"/>
                <a:cs typeface="Simplified Arabic" pitchFamily="18" charset="-78"/>
              </a:rPr>
              <a:t> ونحدد شكل الانحدار الخطي </a:t>
            </a:r>
            <a:r>
              <a:rPr lang="fr-FR" sz="2800" dirty="0" smtClean="0">
                <a:latin typeface="Simplified Arabic" pitchFamily="18" charset="-78"/>
                <a:cs typeface="Simplified Arabic" pitchFamily="18" charset="-78"/>
              </a:rPr>
              <a:t>Linéaire</a:t>
            </a:r>
            <a:r>
              <a:rPr lang="ar-DZ" sz="2800" dirty="0" smtClean="0">
                <a:latin typeface="Simplified Arabic" pitchFamily="18" charset="-78"/>
                <a:cs typeface="Simplified Arabic" pitchFamily="18" charset="-78"/>
              </a:rPr>
              <a:t> .</a:t>
            </a:r>
            <a:endParaRPr lang="ar-SA" sz="2800" dirty="0">
              <a:latin typeface="Simplified Arabic" pitchFamily="18" charset="-78"/>
              <a:cs typeface="Simplified Arabic" pitchFamily="18" charset="-78"/>
            </a:endParaRPr>
          </a:p>
        </p:txBody>
      </p:sp>
      <p:pic>
        <p:nvPicPr>
          <p:cNvPr id="8" name="Picture 7" descr="C:\Users\user\Desktop\images (23).jpg"/>
          <p:cNvPicPr>
            <a:picLocks noChangeAspect="1" noChangeArrowheads="1"/>
          </p:cNvPicPr>
          <p:nvPr/>
        </p:nvPicPr>
        <p:blipFill>
          <a:blip r:embed="rId3"/>
          <a:srcRect/>
          <a:stretch>
            <a:fillRect/>
          </a:stretch>
        </p:blipFill>
        <p:spPr bwMode="auto">
          <a:xfrm>
            <a:off x="0" y="6215082"/>
            <a:ext cx="9144000" cy="642918"/>
          </a:xfrm>
          <a:prstGeom prst="rect">
            <a:avLst/>
          </a:prstGeom>
          <a:ln>
            <a:noFill/>
          </a:ln>
          <a:effectLst>
            <a:softEdge rad="112500"/>
          </a:effectLst>
        </p:spPr>
      </p:pic>
      <p:pic>
        <p:nvPicPr>
          <p:cNvPr id="9" name="Picture 7" descr="C:\Users\user\Desktop\images (23).jpg"/>
          <p:cNvPicPr>
            <a:picLocks noChangeAspect="1" noChangeArrowheads="1"/>
          </p:cNvPicPr>
          <p:nvPr/>
        </p:nvPicPr>
        <p:blipFill>
          <a:blip r:embed="rId3"/>
          <a:srcRect/>
          <a:stretch>
            <a:fillRect/>
          </a:stretch>
        </p:blipFill>
        <p:spPr bwMode="auto">
          <a:xfrm>
            <a:off x="0" y="0"/>
            <a:ext cx="9144000" cy="642918"/>
          </a:xfrm>
          <a:prstGeom prst="rect">
            <a:avLst/>
          </a:prstGeom>
          <a:ln>
            <a:noFill/>
          </a:ln>
          <a:effectLst>
            <a:softEdge rad="112500"/>
          </a:effectLst>
        </p:spPr>
      </p:pic>
      <p:sp>
        <p:nvSpPr>
          <p:cNvPr id="10" name="Rectangle 9"/>
          <p:cNvSpPr/>
          <p:nvPr/>
        </p:nvSpPr>
        <p:spPr>
          <a:xfrm>
            <a:off x="214282" y="571480"/>
            <a:ext cx="8358246" cy="830997"/>
          </a:xfrm>
          <a:prstGeom prst="rect">
            <a:avLst/>
          </a:prstGeom>
          <a:solidFill>
            <a:schemeClr val="tx1"/>
          </a:solidFill>
        </p:spPr>
        <p:txBody>
          <a:bodyPr wrap="square">
            <a:spAutoFit/>
          </a:bodyPr>
          <a:lstStyle/>
          <a:p>
            <a:pPr algn="ctr" rtl="1">
              <a:defRPr/>
            </a:pPr>
            <a:r>
              <a:rPr lang="ar-DZ" sz="4800" b="1" dirty="0" smtClean="0">
                <a:ln w="10541" cmpd="sng">
                  <a:solidFill>
                    <a:schemeClr val="accent1">
                      <a:shade val="88000"/>
                      <a:satMod val="110000"/>
                    </a:schemeClr>
                  </a:solidFill>
                  <a:prstDash val="solid"/>
                </a:ln>
                <a:solidFill>
                  <a:schemeClr val="bg1"/>
                </a:solidFill>
                <a:effectLst>
                  <a:glow rad="139700">
                    <a:schemeClr val="accent4">
                      <a:satMod val="175000"/>
                      <a:alpha val="40000"/>
                    </a:schemeClr>
                  </a:glow>
                </a:effectLst>
                <a:latin typeface="Simplified Arabic" pitchFamily="18" charset="-78"/>
                <a:cs typeface="Simplified Arabic" pitchFamily="18" charset="-78"/>
              </a:rPr>
              <a:t>الارتباط والانحدار في برنامج </a:t>
            </a:r>
            <a:r>
              <a:rPr lang="fr-FR" sz="4800" b="1" dirty="0" smtClean="0">
                <a:ln w="10541" cmpd="sng">
                  <a:solidFill>
                    <a:schemeClr val="accent1">
                      <a:shade val="88000"/>
                      <a:satMod val="110000"/>
                    </a:schemeClr>
                  </a:solidFill>
                  <a:prstDash val="solid"/>
                </a:ln>
                <a:solidFill>
                  <a:schemeClr val="bg1"/>
                </a:solidFill>
                <a:effectLst>
                  <a:glow rad="139700">
                    <a:schemeClr val="accent4">
                      <a:satMod val="175000"/>
                      <a:alpha val="40000"/>
                    </a:schemeClr>
                  </a:glow>
                </a:effectLst>
                <a:latin typeface="Simplified Arabic" pitchFamily="18" charset="-78"/>
                <a:cs typeface="Simplified Arabic" pitchFamily="18" charset="-78"/>
              </a:rPr>
              <a:t>SPSS</a:t>
            </a:r>
            <a:endParaRPr lang="fr-FR" sz="4800" b="1" dirty="0">
              <a:ln w="10541" cmpd="sng">
                <a:solidFill>
                  <a:schemeClr val="accent1">
                    <a:shade val="88000"/>
                    <a:satMod val="110000"/>
                  </a:schemeClr>
                </a:solidFill>
                <a:prstDash val="solid"/>
              </a:ln>
              <a:solidFill>
                <a:schemeClr val="bg1"/>
              </a:solidFill>
              <a:effectLst>
                <a:glow rad="139700">
                  <a:schemeClr val="accent4">
                    <a:satMod val="175000"/>
                    <a:alpha val="40000"/>
                  </a:schemeClr>
                </a:glow>
              </a:effectLst>
              <a:latin typeface="Simplified Arabic" pitchFamily="18" charset="-78"/>
              <a:cs typeface="Simplified Arabic" pitchFamily="18" charset="-78"/>
            </a:endParaRPr>
          </a:p>
        </p:txBody>
      </p:sp>
    </p:spTree>
  </p:cSld>
  <p:clrMapOvr>
    <a:masterClrMapping/>
  </p:clrMapOvr>
  <p:transition spd="slow">
    <p:checker dir="ver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srcRect/>
          <a:stretch>
            <a:fillRect/>
          </a:stretch>
        </p:blipFill>
        <p:spPr bwMode="auto">
          <a:xfrm>
            <a:off x="0" y="0"/>
            <a:ext cx="11930114"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srcRect/>
          <a:stretch>
            <a:fillRect/>
          </a:stretch>
        </p:blipFill>
        <p:spPr bwMode="auto">
          <a:xfrm>
            <a:off x="0" y="0"/>
            <a:ext cx="1207299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srcRect/>
          <a:stretch>
            <a:fillRect/>
          </a:stretch>
        </p:blipFill>
        <p:spPr bwMode="auto">
          <a:xfrm>
            <a:off x="0" y="0"/>
            <a:ext cx="12287304"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srcRect/>
          <a:stretch>
            <a:fillRect/>
          </a:stretch>
        </p:blipFill>
        <p:spPr bwMode="auto">
          <a:xfrm>
            <a:off x="0" y="0"/>
            <a:ext cx="12358742"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srcRect/>
          <a:stretch>
            <a:fillRect/>
          </a:stretch>
        </p:blipFill>
        <p:spPr bwMode="auto">
          <a:xfrm>
            <a:off x="0" y="0"/>
            <a:ext cx="11930114"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500090"/>
            <a:ext cx="9144000" cy="7358090"/>
          </a:xfrm>
        </p:spPr>
        <p:txBody>
          <a:bodyPr>
            <a:normAutofit fontScale="90000"/>
          </a:bodyPr>
          <a:lstStyle/>
          <a:p>
            <a:pPr rtl="1"/>
            <a:r>
              <a:rPr lang="fr-FR" sz="3600" b="1" dirty="0" smtClean="0">
                <a:latin typeface="Simplified Arabic" pitchFamily="18" charset="-78"/>
                <a:cs typeface="Simplified Arabic" pitchFamily="18" charset="-78"/>
              </a:rPr>
              <a:t/>
            </a:r>
            <a:br>
              <a:rPr lang="fr-FR" sz="3600" b="1" dirty="0" smtClean="0">
                <a:latin typeface="Simplified Arabic" pitchFamily="18" charset="-78"/>
                <a:cs typeface="Simplified Arabic" pitchFamily="18" charset="-78"/>
              </a:rPr>
            </a:br>
            <a:r>
              <a:rPr lang="fr-FR" sz="3600" b="1" dirty="0" smtClean="0">
                <a:latin typeface="Simplified Arabic" pitchFamily="18" charset="-78"/>
                <a:cs typeface="Simplified Arabic" pitchFamily="18" charset="-78"/>
              </a:rPr>
              <a:t/>
            </a:r>
            <a:br>
              <a:rPr lang="fr-FR" sz="3600" b="1" dirty="0" smtClean="0">
                <a:latin typeface="Simplified Arabic" pitchFamily="18" charset="-78"/>
                <a:cs typeface="Simplified Arabic" pitchFamily="18" charset="-78"/>
              </a:rPr>
            </a:br>
            <a:r>
              <a:rPr lang="ar-DZ" sz="3600" b="1" u="sng" dirty="0" smtClean="0">
                <a:solidFill>
                  <a:srgbClr val="FFC000"/>
                </a:solidFill>
                <a:latin typeface="Simplified Arabic" pitchFamily="18" charset="-78"/>
                <a:cs typeface="Simplified Arabic" pitchFamily="18" charset="-78"/>
              </a:rPr>
              <a:t>دراسة الارتباط بين المتغيرات </a:t>
            </a:r>
            <a:r>
              <a:rPr lang="ar-DZ" sz="3600" b="1" dirty="0" smtClean="0">
                <a:latin typeface="Simplified Arabic" pitchFamily="18" charset="-78"/>
                <a:cs typeface="Simplified Arabic" pitchFamily="18" charset="-78"/>
              </a:rPr>
              <a:t/>
            </a:r>
            <a:br>
              <a:rPr lang="ar-DZ" sz="3600" b="1" dirty="0" smtClean="0">
                <a:latin typeface="Simplified Arabic" pitchFamily="18" charset="-78"/>
                <a:cs typeface="Simplified Arabic" pitchFamily="18" charset="-78"/>
              </a:rPr>
            </a:br>
            <a:r>
              <a:rPr lang="ar-DZ" sz="3600" b="1" dirty="0" smtClean="0">
                <a:latin typeface="Simplified Arabic" pitchFamily="18" charset="-78"/>
                <a:cs typeface="Simplified Arabic" pitchFamily="18" charset="-78"/>
              </a:rPr>
              <a:t/>
            </a:r>
            <a:br>
              <a:rPr lang="ar-DZ" sz="3600" b="1" dirty="0" smtClean="0">
                <a:latin typeface="Simplified Arabic" pitchFamily="18" charset="-78"/>
                <a:cs typeface="Simplified Arabic" pitchFamily="18" charset="-78"/>
              </a:rPr>
            </a:br>
            <a:r>
              <a:rPr lang="ar-DZ" sz="3600" dirty="0" smtClean="0">
                <a:latin typeface="Simplified Arabic" pitchFamily="18" charset="-78"/>
                <a:cs typeface="Simplified Arabic" pitchFamily="18" charset="-78"/>
              </a:rPr>
              <a:t>تشتمل العلوم الاقتصادية وعلوم التسيير على الكثير من المتغيرات المترابطة والمتفاعلة، ولإثبات صحة أو عدم صحة العديد من النظريات الاقتصادية والإدارية المتعلقة بالتفاعل بين المتغيرات والظواهر لابد من اللجوء إلى تقنيات إحصائية تتمثل في دراسة الارتباط بين متغيرين أو أكثر من خلال الإحصاء الحيوي أو ما يسمى أيضا الإحصاء الرياضي أو الاستدلالي أو التطبيقي (بما أنه يطبق في علوم متعددة كالاقتصاد والتسيير والمالية) ومن أبسط وأهم مقاييس دراسة الارتباط بين متغيرين: التمثيل البياني للعلاقة (سحابة النقاط)، معامل الارتباط </a:t>
            </a:r>
            <a:r>
              <a:rPr lang="fr-FR" sz="3600" dirty="0" smtClean="0">
                <a:latin typeface="Simplified Arabic" pitchFamily="18" charset="-78"/>
                <a:cs typeface="Simplified Arabic" pitchFamily="18" charset="-78"/>
              </a:rPr>
              <a:t>r</a:t>
            </a:r>
            <a:r>
              <a:rPr lang="ar-DZ" sz="3600" dirty="0" smtClean="0">
                <a:latin typeface="Simplified Arabic" pitchFamily="18" charset="-78"/>
                <a:cs typeface="Simplified Arabic" pitchFamily="18" charset="-78"/>
              </a:rPr>
              <a:t> </a:t>
            </a:r>
            <a:r>
              <a:rPr lang="fr-FR" sz="3600" dirty="0" smtClean="0">
                <a:latin typeface="Simplified Arabic" pitchFamily="18" charset="-78"/>
                <a:cs typeface="Simplified Arabic" pitchFamily="18" charset="-78"/>
              </a:rPr>
              <a:t>(Coefficient de Corrélation)</a:t>
            </a:r>
            <a:r>
              <a:rPr lang="ar-DZ" sz="3600" dirty="0" smtClean="0">
                <a:latin typeface="Simplified Arabic" pitchFamily="18" charset="-78"/>
                <a:cs typeface="Simplified Arabic" pitchFamily="18" charset="-78"/>
              </a:rPr>
              <a:t> ومعامل التحديد </a:t>
            </a:r>
            <a:r>
              <a:rPr lang="fr-FR" sz="3600" dirty="0" smtClean="0">
                <a:latin typeface="Simplified Arabic" pitchFamily="18" charset="-78"/>
                <a:cs typeface="Simplified Arabic" pitchFamily="18" charset="-78"/>
              </a:rPr>
              <a:t>(Coefficient de Détermination) </a:t>
            </a:r>
            <a:r>
              <a:rPr lang="ar-DZ" sz="3600" dirty="0" smtClean="0">
                <a:latin typeface="Simplified Arabic" pitchFamily="18" charset="-78"/>
                <a:cs typeface="Simplified Arabic" pitchFamily="18" charset="-78"/>
              </a:rPr>
              <a:t> </a:t>
            </a:r>
            <a:r>
              <a:rPr lang="fr-FR" sz="3600" dirty="0" smtClean="0">
                <a:latin typeface="Simplified Arabic" pitchFamily="18" charset="-78"/>
                <a:cs typeface="Simplified Arabic" pitchFamily="18" charset="-78"/>
              </a:rPr>
              <a:t>R²</a:t>
            </a:r>
            <a:r>
              <a:rPr lang="ar-DZ" sz="3600" dirty="0" smtClean="0">
                <a:latin typeface="Simplified Arabic" pitchFamily="18" charset="-78"/>
                <a:cs typeface="Simplified Arabic" pitchFamily="18" charset="-78"/>
              </a:rPr>
              <a:t> .</a:t>
            </a:r>
            <a:r>
              <a:rPr lang="ar-DZ" sz="3600" b="1" dirty="0" smtClean="0">
                <a:latin typeface="Simplified Arabic" pitchFamily="18" charset="-78"/>
                <a:cs typeface="Simplified Arabic" pitchFamily="18" charset="-78"/>
              </a:rPr>
              <a:t/>
            </a:r>
            <a:br>
              <a:rPr lang="ar-DZ" sz="3600" b="1" dirty="0" smtClean="0">
                <a:latin typeface="Simplified Arabic" pitchFamily="18" charset="-78"/>
                <a:cs typeface="Simplified Arabic" pitchFamily="18" charset="-78"/>
              </a:rPr>
            </a:br>
            <a:endParaRPr lang="fr-FR" sz="3600" b="1" dirty="0">
              <a:latin typeface="Simplified Arabic" pitchFamily="18" charset="-78"/>
              <a:cs typeface="Simplified Arabic" pitchFamily="18"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srcRect/>
          <a:stretch>
            <a:fillRect/>
          </a:stretch>
        </p:blipFill>
        <p:spPr bwMode="auto">
          <a:xfrm>
            <a:off x="0" y="0"/>
            <a:ext cx="1243018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srcRect/>
          <a:stretch>
            <a:fillRect/>
          </a:stretch>
        </p:blipFill>
        <p:spPr bwMode="auto">
          <a:xfrm>
            <a:off x="0" y="0"/>
            <a:ext cx="914400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Users\user\Desktop\images (16).jpg"/>
          <p:cNvPicPr>
            <a:picLocks noChangeAspect="1" noChangeArrowheads="1"/>
          </p:cNvPicPr>
          <p:nvPr/>
        </p:nvPicPr>
        <p:blipFill>
          <a:blip r:embed="rId2">
            <a:duotone>
              <a:schemeClr val="accent2">
                <a:shade val="45000"/>
                <a:satMod val="135000"/>
              </a:schemeClr>
              <a:prstClr val="white"/>
            </a:duotone>
          </a:blip>
          <a:srcRect/>
          <a:stretch>
            <a:fillRect/>
          </a:stretch>
        </p:blipFill>
        <p:spPr bwMode="auto">
          <a:xfrm>
            <a:off x="0" y="0"/>
            <a:ext cx="9144000" cy="6858000"/>
          </a:xfrm>
          <a:prstGeom prst="rect">
            <a:avLst/>
          </a:prstGeom>
          <a:noFill/>
          <a:ln w="9525">
            <a:noFill/>
            <a:miter lim="800000"/>
            <a:headEnd/>
            <a:tailEnd/>
          </a:ln>
          <a:effectLst>
            <a:outerShdw dist="139700" dir="2700000" algn="tl" rotWithShape="0">
              <a:srgbClr val="333333">
                <a:alpha val="64999"/>
              </a:srgbClr>
            </a:outerShdw>
          </a:effectLst>
        </p:spPr>
      </p:pic>
      <p:sp>
        <p:nvSpPr>
          <p:cNvPr id="26627" name="Rectangle 1"/>
          <p:cNvSpPr>
            <a:spLocks noChangeArrowheads="1"/>
          </p:cNvSpPr>
          <p:nvPr/>
        </p:nvSpPr>
        <p:spPr bwMode="auto">
          <a:xfrm>
            <a:off x="142844" y="1928802"/>
            <a:ext cx="9001156" cy="3539430"/>
          </a:xfrm>
          <a:prstGeom prst="rect">
            <a:avLst/>
          </a:prstGeom>
          <a:solidFill>
            <a:schemeClr val="accent1">
              <a:lumMod val="50000"/>
            </a:schemeClr>
          </a:solidFill>
          <a:ln w="9525">
            <a:noFill/>
            <a:miter lim="800000"/>
            <a:headEnd/>
            <a:tailEnd/>
          </a:ln>
        </p:spPr>
        <p:txBody>
          <a:bodyPr wrap="square" anchor="ctr">
            <a:spAutoFit/>
          </a:bodyPr>
          <a:lstStyle/>
          <a:p>
            <a:pPr indent="457200" algn="just" rtl="1" eaLnBrk="0" hangingPunct="0">
              <a:tabLst>
                <a:tab pos="5376863" algn="l"/>
              </a:tabLst>
              <a:defRPr/>
            </a:pPr>
            <a:endParaRPr lang="ar-DZ" sz="2800" dirty="0" smtClean="0">
              <a:latin typeface="Simplified Arabic" pitchFamily="18" charset="-78"/>
              <a:cs typeface="Simplified Arabic" pitchFamily="18" charset="-78"/>
            </a:endParaRPr>
          </a:p>
          <a:p>
            <a:pPr indent="457200" algn="just" rtl="1" eaLnBrk="0" hangingPunct="0">
              <a:tabLst>
                <a:tab pos="5376863" algn="l"/>
              </a:tabLst>
              <a:defRPr/>
            </a:pPr>
            <a:r>
              <a:rPr lang="ar-DZ" sz="2800" dirty="0" smtClean="0">
                <a:latin typeface="Simplified Arabic" pitchFamily="18" charset="-78"/>
                <a:cs typeface="Simplified Arabic" pitchFamily="18" charset="-78"/>
              </a:rPr>
              <a:t>ينتج لنا في التقرير جداول إحصائية ورسومات بيانية تفصل في النموذج الانحداري، الجدول الأول هو جدول أهم مقاييس الإحصاء الوصفي للمتغيرين يبين المتوسط الحسابي والانحراف المعياري لكل متغير (المستقل والتابع)، في حين الجدول الثاني يبين معامل الارتباط بين المتغيرين وهو يفوق هنا نسبة 91</a:t>
            </a:r>
            <a:r>
              <a:rPr lang="ar-DZ" sz="2800" dirty="0" smtClean="0">
                <a:latin typeface="Times New Roman"/>
                <a:cs typeface="Times New Roman"/>
              </a:rPr>
              <a:t>% ومستوى دلالته المحسوب 0.015 أقل من 0.05 وبالتالي نرفض الفرضية الصفرية بعدم وجود ارتباط بين المتغيرين ونقبل الفرضية البديلة بوجود ارتباط بين المتغيرين وهذا الارتباط طردي قوي جدا</a:t>
            </a:r>
            <a:r>
              <a:rPr lang="ar-DZ" sz="2800" dirty="0" smtClean="0">
                <a:latin typeface="Simplified Arabic" pitchFamily="18" charset="-78"/>
                <a:cs typeface="Simplified Arabic" pitchFamily="18" charset="-78"/>
              </a:rPr>
              <a:t>.</a:t>
            </a:r>
            <a:endParaRPr lang="ar-SA" sz="2800" dirty="0">
              <a:latin typeface="Simplified Arabic" pitchFamily="18" charset="-78"/>
              <a:cs typeface="Simplified Arabic" pitchFamily="18" charset="-78"/>
            </a:endParaRPr>
          </a:p>
        </p:txBody>
      </p:sp>
      <p:pic>
        <p:nvPicPr>
          <p:cNvPr id="8" name="Picture 7" descr="C:\Users\user\Desktop\images (23).jpg"/>
          <p:cNvPicPr>
            <a:picLocks noChangeAspect="1" noChangeArrowheads="1"/>
          </p:cNvPicPr>
          <p:nvPr/>
        </p:nvPicPr>
        <p:blipFill>
          <a:blip r:embed="rId3"/>
          <a:srcRect/>
          <a:stretch>
            <a:fillRect/>
          </a:stretch>
        </p:blipFill>
        <p:spPr bwMode="auto">
          <a:xfrm>
            <a:off x="0" y="6215082"/>
            <a:ext cx="9144000" cy="642918"/>
          </a:xfrm>
          <a:prstGeom prst="rect">
            <a:avLst/>
          </a:prstGeom>
          <a:ln>
            <a:noFill/>
          </a:ln>
          <a:effectLst>
            <a:softEdge rad="112500"/>
          </a:effectLst>
        </p:spPr>
      </p:pic>
      <p:pic>
        <p:nvPicPr>
          <p:cNvPr id="9" name="Picture 7" descr="C:\Users\user\Desktop\images (23).jpg"/>
          <p:cNvPicPr>
            <a:picLocks noChangeAspect="1" noChangeArrowheads="1"/>
          </p:cNvPicPr>
          <p:nvPr/>
        </p:nvPicPr>
        <p:blipFill>
          <a:blip r:embed="rId3"/>
          <a:srcRect/>
          <a:stretch>
            <a:fillRect/>
          </a:stretch>
        </p:blipFill>
        <p:spPr bwMode="auto">
          <a:xfrm>
            <a:off x="0" y="0"/>
            <a:ext cx="9144000" cy="642918"/>
          </a:xfrm>
          <a:prstGeom prst="rect">
            <a:avLst/>
          </a:prstGeom>
          <a:ln>
            <a:noFill/>
          </a:ln>
          <a:effectLst>
            <a:softEdge rad="112500"/>
          </a:effectLst>
        </p:spPr>
      </p:pic>
      <p:sp>
        <p:nvSpPr>
          <p:cNvPr id="10" name="Rectangle 9"/>
          <p:cNvSpPr/>
          <p:nvPr/>
        </p:nvSpPr>
        <p:spPr>
          <a:xfrm>
            <a:off x="214282" y="571480"/>
            <a:ext cx="8358246" cy="830997"/>
          </a:xfrm>
          <a:prstGeom prst="rect">
            <a:avLst/>
          </a:prstGeom>
          <a:solidFill>
            <a:schemeClr val="tx1"/>
          </a:solidFill>
        </p:spPr>
        <p:txBody>
          <a:bodyPr wrap="square">
            <a:spAutoFit/>
          </a:bodyPr>
          <a:lstStyle/>
          <a:p>
            <a:pPr algn="ctr" rtl="1">
              <a:defRPr/>
            </a:pPr>
            <a:r>
              <a:rPr lang="ar-DZ" sz="4800" b="1" dirty="0" smtClean="0">
                <a:ln w="10541" cmpd="sng">
                  <a:solidFill>
                    <a:schemeClr val="accent1">
                      <a:shade val="88000"/>
                      <a:satMod val="110000"/>
                    </a:schemeClr>
                  </a:solidFill>
                  <a:prstDash val="solid"/>
                </a:ln>
                <a:solidFill>
                  <a:schemeClr val="bg1"/>
                </a:solidFill>
                <a:effectLst>
                  <a:glow rad="139700">
                    <a:schemeClr val="accent4">
                      <a:satMod val="175000"/>
                      <a:alpha val="40000"/>
                    </a:schemeClr>
                  </a:glow>
                </a:effectLst>
                <a:latin typeface="Simplified Arabic" pitchFamily="18" charset="-78"/>
                <a:cs typeface="Simplified Arabic" pitchFamily="18" charset="-78"/>
              </a:rPr>
              <a:t>الارتباط والانحدار في برنامج </a:t>
            </a:r>
            <a:r>
              <a:rPr lang="fr-FR" sz="4800" b="1" dirty="0" smtClean="0">
                <a:ln w="10541" cmpd="sng">
                  <a:solidFill>
                    <a:schemeClr val="accent1">
                      <a:shade val="88000"/>
                      <a:satMod val="110000"/>
                    </a:schemeClr>
                  </a:solidFill>
                  <a:prstDash val="solid"/>
                </a:ln>
                <a:solidFill>
                  <a:schemeClr val="bg1"/>
                </a:solidFill>
                <a:effectLst>
                  <a:glow rad="139700">
                    <a:schemeClr val="accent4">
                      <a:satMod val="175000"/>
                      <a:alpha val="40000"/>
                    </a:schemeClr>
                  </a:glow>
                </a:effectLst>
                <a:latin typeface="Simplified Arabic" pitchFamily="18" charset="-78"/>
                <a:cs typeface="Simplified Arabic" pitchFamily="18" charset="-78"/>
              </a:rPr>
              <a:t>SPSS</a:t>
            </a:r>
            <a:endParaRPr lang="fr-FR" sz="4800" b="1" dirty="0">
              <a:ln w="10541" cmpd="sng">
                <a:solidFill>
                  <a:schemeClr val="accent1">
                    <a:shade val="88000"/>
                    <a:satMod val="110000"/>
                  </a:schemeClr>
                </a:solidFill>
                <a:prstDash val="solid"/>
              </a:ln>
              <a:solidFill>
                <a:schemeClr val="bg1"/>
              </a:solidFill>
              <a:effectLst>
                <a:glow rad="139700">
                  <a:schemeClr val="accent4">
                    <a:satMod val="175000"/>
                    <a:alpha val="40000"/>
                  </a:schemeClr>
                </a:glow>
              </a:effectLst>
              <a:latin typeface="Simplified Arabic" pitchFamily="18" charset="-78"/>
              <a:cs typeface="Simplified Arabic" pitchFamily="18" charset="-78"/>
            </a:endParaRPr>
          </a:p>
        </p:txBody>
      </p:sp>
    </p:spTree>
  </p:cSld>
  <p:clrMapOvr>
    <a:masterClrMapping/>
  </p:clrMapOvr>
  <p:transition spd="slow">
    <p:checker dir="vert"/>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Users\user\Desktop\images (16).jpg"/>
          <p:cNvPicPr>
            <a:picLocks noChangeAspect="1" noChangeArrowheads="1"/>
          </p:cNvPicPr>
          <p:nvPr/>
        </p:nvPicPr>
        <p:blipFill>
          <a:blip r:embed="rId2">
            <a:duotone>
              <a:schemeClr val="accent2">
                <a:shade val="45000"/>
                <a:satMod val="135000"/>
              </a:schemeClr>
              <a:prstClr val="white"/>
            </a:duotone>
          </a:blip>
          <a:srcRect/>
          <a:stretch>
            <a:fillRect/>
          </a:stretch>
        </p:blipFill>
        <p:spPr bwMode="auto">
          <a:xfrm>
            <a:off x="0" y="0"/>
            <a:ext cx="9144000" cy="6858000"/>
          </a:xfrm>
          <a:prstGeom prst="rect">
            <a:avLst/>
          </a:prstGeom>
          <a:noFill/>
          <a:ln w="9525">
            <a:noFill/>
            <a:miter lim="800000"/>
            <a:headEnd/>
            <a:tailEnd/>
          </a:ln>
          <a:effectLst>
            <a:outerShdw dist="139700" dir="2700000" algn="tl" rotWithShape="0">
              <a:srgbClr val="333333">
                <a:alpha val="64999"/>
              </a:srgbClr>
            </a:outerShdw>
          </a:effectLst>
        </p:spPr>
      </p:pic>
      <p:sp>
        <p:nvSpPr>
          <p:cNvPr id="26627" name="Rectangle 1"/>
          <p:cNvSpPr>
            <a:spLocks noChangeArrowheads="1"/>
          </p:cNvSpPr>
          <p:nvPr/>
        </p:nvSpPr>
        <p:spPr bwMode="auto">
          <a:xfrm>
            <a:off x="142844" y="1571612"/>
            <a:ext cx="9001156" cy="4832092"/>
          </a:xfrm>
          <a:prstGeom prst="rect">
            <a:avLst/>
          </a:prstGeom>
          <a:solidFill>
            <a:schemeClr val="accent1">
              <a:lumMod val="50000"/>
            </a:schemeClr>
          </a:solidFill>
          <a:ln w="9525">
            <a:noFill/>
            <a:miter lim="800000"/>
            <a:headEnd/>
            <a:tailEnd/>
          </a:ln>
        </p:spPr>
        <p:txBody>
          <a:bodyPr wrap="square" anchor="ctr">
            <a:spAutoFit/>
          </a:bodyPr>
          <a:lstStyle/>
          <a:p>
            <a:pPr indent="457200" algn="just" rtl="1" eaLnBrk="0" hangingPunct="0">
              <a:tabLst>
                <a:tab pos="5376863" algn="l"/>
              </a:tabLst>
              <a:defRPr/>
            </a:pPr>
            <a:endParaRPr lang="ar-DZ" sz="2800" dirty="0" smtClean="0">
              <a:latin typeface="Simplified Arabic" pitchFamily="18" charset="-78"/>
              <a:cs typeface="Simplified Arabic" pitchFamily="18" charset="-78"/>
            </a:endParaRPr>
          </a:p>
          <a:p>
            <a:pPr indent="457200" algn="just" rtl="1" eaLnBrk="0" hangingPunct="0">
              <a:tabLst>
                <a:tab pos="5376863" algn="l"/>
              </a:tabLst>
              <a:defRPr/>
            </a:pPr>
            <a:r>
              <a:rPr lang="ar-DZ" sz="2800" dirty="0" smtClean="0">
                <a:latin typeface="Simplified Arabic" pitchFamily="18" charset="-78"/>
                <a:cs typeface="Simplified Arabic" pitchFamily="18" charset="-78"/>
              </a:rPr>
              <a:t>الجدول الثالث يعرف المتغيرات المدخلة والمتغيرات الملغاة (إن وجدت) وهو يبين أن المتغير المستقل هو المتغير المدخل النفقات </a:t>
            </a:r>
            <a:r>
              <a:rPr lang="ar-DZ" sz="2800" dirty="0" err="1" smtClean="0">
                <a:latin typeface="Simplified Arabic" pitchFamily="18" charset="-78"/>
                <a:cs typeface="Simplified Arabic" pitchFamily="18" charset="-78"/>
              </a:rPr>
              <a:t>الإشهارية</a:t>
            </a:r>
            <a:r>
              <a:rPr lang="ar-DZ" sz="2800" dirty="0" smtClean="0">
                <a:latin typeface="Simplified Arabic" pitchFamily="18" charset="-78"/>
                <a:cs typeface="Simplified Arabic" pitchFamily="18" charset="-78"/>
              </a:rPr>
              <a:t> والمتغير التابع هو حجم المبيعات، بعدها الجدول الملخص </a:t>
            </a:r>
            <a:r>
              <a:rPr lang="fr-FR" sz="2800" dirty="0" smtClean="0">
                <a:latin typeface="Simplified Arabic" pitchFamily="18" charset="-78"/>
                <a:cs typeface="Simplified Arabic" pitchFamily="18" charset="-78"/>
              </a:rPr>
              <a:t>Récapitulatif</a:t>
            </a:r>
            <a:r>
              <a:rPr lang="ar-DZ" sz="2800" dirty="0" smtClean="0">
                <a:latin typeface="Simplified Arabic" pitchFamily="18" charset="-78"/>
                <a:cs typeface="Simplified Arabic" pitchFamily="18" charset="-78"/>
              </a:rPr>
              <a:t> للنموذج وهو يبرز  معامل الارتباط الذي بين في جدول الارتباط ومعامل التحديد الذي يفوق في مثالنا 83</a:t>
            </a:r>
            <a:r>
              <a:rPr lang="ar-DZ" sz="2800" dirty="0" smtClean="0">
                <a:latin typeface="Times New Roman"/>
                <a:cs typeface="Times New Roman"/>
              </a:rPr>
              <a:t>% وهو دليل أن التغيرات في النفقات </a:t>
            </a:r>
            <a:r>
              <a:rPr lang="ar-DZ" sz="2800" dirty="0" err="1" smtClean="0">
                <a:latin typeface="Times New Roman"/>
                <a:cs typeface="Times New Roman"/>
              </a:rPr>
              <a:t>الإشهارية</a:t>
            </a:r>
            <a:r>
              <a:rPr lang="ar-DZ" sz="2800" dirty="0" smtClean="0">
                <a:latin typeface="Times New Roman"/>
                <a:cs typeface="Times New Roman"/>
              </a:rPr>
              <a:t> تحدد وتفسر بصفة قوية جدا التغيرات في حجم المبيعات، كما يبين لنا معامل التحديد المصحح الذي يتجاوز 77%، والخطأ المعياري للتقدير، والاختبار الهام اختبار فيشر مع قيمة احتماله حيث تساوي قيمة اختبار فيشر هنا 14.97 في حين قيمته الاحتمالية تعادل 0.03 وهي أقل من 0.05 وبالتالي نرفض الفرضية الصفرية ما يؤكد أن النموذج مقبول إحصائيا وصالح للتنبؤ</a:t>
            </a:r>
            <a:r>
              <a:rPr lang="ar-DZ" sz="2800" dirty="0" smtClean="0">
                <a:latin typeface="Simplified Arabic" pitchFamily="18" charset="-78"/>
                <a:cs typeface="Simplified Arabic" pitchFamily="18" charset="-78"/>
              </a:rPr>
              <a:t>.</a:t>
            </a:r>
            <a:endParaRPr lang="ar-SA" sz="2800" dirty="0">
              <a:latin typeface="Simplified Arabic" pitchFamily="18" charset="-78"/>
              <a:cs typeface="Simplified Arabic" pitchFamily="18" charset="-78"/>
            </a:endParaRPr>
          </a:p>
        </p:txBody>
      </p:sp>
      <p:pic>
        <p:nvPicPr>
          <p:cNvPr id="8" name="Picture 7" descr="C:\Users\user\Desktop\images (23).jpg"/>
          <p:cNvPicPr>
            <a:picLocks noChangeAspect="1" noChangeArrowheads="1"/>
          </p:cNvPicPr>
          <p:nvPr/>
        </p:nvPicPr>
        <p:blipFill>
          <a:blip r:embed="rId3"/>
          <a:srcRect/>
          <a:stretch>
            <a:fillRect/>
          </a:stretch>
        </p:blipFill>
        <p:spPr bwMode="auto">
          <a:xfrm>
            <a:off x="0" y="6215082"/>
            <a:ext cx="9144000" cy="642918"/>
          </a:xfrm>
          <a:prstGeom prst="rect">
            <a:avLst/>
          </a:prstGeom>
          <a:ln>
            <a:noFill/>
          </a:ln>
          <a:effectLst>
            <a:softEdge rad="112500"/>
          </a:effectLst>
        </p:spPr>
      </p:pic>
      <p:pic>
        <p:nvPicPr>
          <p:cNvPr id="9" name="Picture 7" descr="C:\Users\user\Desktop\images (23).jpg"/>
          <p:cNvPicPr>
            <a:picLocks noChangeAspect="1" noChangeArrowheads="1"/>
          </p:cNvPicPr>
          <p:nvPr/>
        </p:nvPicPr>
        <p:blipFill>
          <a:blip r:embed="rId3"/>
          <a:srcRect/>
          <a:stretch>
            <a:fillRect/>
          </a:stretch>
        </p:blipFill>
        <p:spPr bwMode="auto">
          <a:xfrm>
            <a:off x="0" y="0"/>
            <a:ext cx="9144000" cy="642918"/>
          </a:xfrm>
          <a:prstGeom prst="rect">
            <a:avLst/>
          </a:prstGeom>
          <a:ln>
            <a:noFill/>
          </a:ln>
          <a:effectLst>
            <a:softEdge rad="112500"/>
          </a:effectLst>
        </p:spPr>
      </p:pic>
      <p:sp>
        <p:nvSpPr>
          <p:cNvPr id="10" name="Rectangle 9"/>
          <p:cNvSpPr/>
          <p:nvPr/>
        </p:nvSpPr>
        <p:spPr>
          <a:xfrm>
            <a:off x="214282" y="571480"/>
            <a:ext cx="8358246" cy="830997"/>
          </a:xfrm>
          <a:prstGeom prst="rect">
            <a:avLst/>
          </a:prstGeom>
          <a:solidFill>
            <a:schemeClr val="tx1"/>
          </a:solidFill>
        </p:spPr>
        <p:txBody>
          <a:bodyPr wrap="square">
            <a:spAutoFit/>
          </a:bodyPr>
          <a:lstStyle/>
          <a:p>
            <a:pPr algn="ctr" rtl="1">
              <a:defRPr/>
            </a:pPr>
            <a:r>
              <a:rPr lang="ar-DZ" sz="4800" b="1" dirty="0" smtClean="0">
                <a:ln w="10541" cmpd="sng">
                  <a:solidFill>
                    <a:schemeClr val="accent1">
                      <a:shade val="88000"/>
                      <a:satMod val="110000"/>
                    </a:schemeClr>
                  </a:solidFill>
                  <a:prstDash val="solid"/>
                </a:ln>
                <a:solidFill>
                  <a:schemeClr val="bg1"/>
                </a:solidFill>
                <a:effectLst>
                  <a:glow rad="139700">
                    <a:schemeClr val="accent4">
                      <a:satMod val="175000"/>
                      <a:alpha val="40000"/>
                    </a:schemeClr>
                  </a:glow>
                </a:effectLst>
                <a:latin typeface="Simplified Arabic" pitchFamily="18" charset="-78"/>
                <a:cs typeface="Simplified Arabic" pitchFamily="18" charset="-78"/>
              </a:rPr>
              <a:t>الارتباط والانحدار في برنامج </a:t>
            </a:r>
            <a:r>
              <a:rPr lang="fr-FR" sz="4800" b="1" dirty="0" smtClean="0">
                <a:ln w="10541" cmpd="sng">
                  <a:solidFill>
                    <a:schemeClr val="accent1">
                      <a:shade val="88000"/>
                      <a:satMod val="110000"/>
                    </a:schemeClr>
                  </a:solidFill>
                  <a:prstDash val="solid"/>
                </a:ln>
                <a:solidFill>
                  <a:schemeClr val="bg1"/>
                </a:solidFill>
                <a:effectLst>
                  <a:glow rad="139700">
                    <a:schemeClr val="accent4">
                      <a:satMod val="175000"/>
                      <a:alpha val="40000"/>
                    </a:schemeClr>
                  </a:glow>
                </a:effectLst>
                <a:latin typeface="Simplified Arabic" pitchFamily="18" charset="-78"/>
                <a:cs typeface="Simplified Arabic" pitchFamily="18" charset="-78"/>
              </a:rPr>
              <a:t>SPSS</a:t>
            </a:r>
            <a:endParaRPr lang="fr-FR" sz="4800" b="1" dirty="0">
              <a:ln w="10541" cmpd="sng">
                <a:solidFill>
                  <a:schemeClr val="accent1">
                    <a:shade val="88000"/>
                    <a:satMod val="110000"/>
                  </a:schemeClr>
                </a:solidFill>
                <a:prstDash val="solid"/>
              </a:ln>
              <a:solidFill>
                <a:schemeClr val="bg1"/>
              </a:solidFill>
              <a:effectLst>
                <a:glow rad="139700">
                  <a:schemeClr val="accent4">
                    <a:satMod val="175000"/>
                    <a:alpha val="40000"/>
                  </a:schemeClr>
                </a:glow>
              </a:effectLst>
              <a:latin typeface="Simplified Arabic" pitchFamily="18" charset="-78"/>
              <a:cs typeface="Simplified Arabic" pitchFamily="18" charset="-78"/>
            </a:endParaRPr>
          </a:p>
        </p:txBody>
      </p:sp>
    </p:spTree>
  </p:cSld>
  <p:clrMapOvr>
    <a:masterClrMapping/>
  </p:clrMapOvr>
  <p:transition spd="slow">
    <p:checke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500090"/>
            <a:ext cx="9144000" cy="7358090"/>
          </a:xfrm>
        </p:spPr>
        <p:txBody>
          <a:bodyPr>
            <a:normAutofit/>
          </a:bodyPr>
          <a:lstStyle/>
          <a:p>
            <a:pPr rtl="1"/>
            <a:r>
              <a:rPr lang="fr-FR" sz="3600" b="1" dirty="0" smtClean="0">
                <a:latin typeface="Simplified Arabic" pitchFamily="18" charset="-78"/>
                <a:cs typeface="Simplified Arabic" pitchFamily="18" charset="-78"/>
              </a:rPr>
              <a:t/>
            </a:r>
            <a:br>
              <a:rPr lang="fr-FR" sz="3600" b="1" dirty="0" smtClean="0">
                <a:latin typeface="Simplified Arabic" pitchFamily="18" charset="-78"/>
                <a:cs typeface="Simplified Arabic" pitchFamily="18" charset="-78"/>
              </a:rPr>
            </a:br>
            <a:r>
              <a:rPr lang="fr-FR" sz="3600" b="1" dirty="0" smtClean="0">
                <a:latin typeface="Simplified Arabic" pitchFamily="18" charset="-78"/>
                <a:cs typeface="Simplified Arabic" pitchFamily="18" charset="-78"/>
              </a:rPr>
              <a:t/>
            </a:r>
            <a:br>
              <a:rPr lang="fr-FR" sz="3600" b="1" dirty="0" smtClean="0">
                <a:latin typeface="Simplified Arabic" pitchFamily="18" charset="-78"/>
                <a:cs typeface="Simplified Arabic" pitchFamily="18" charset="-78"/>
              </a:rPr>
            </a:br>
            <a:r>
              <a:rPr lang="ar-DZ" sz="3600" b="1" u="sng" dirty="0" smtClean="0">
                <a:solidFill>
                  <a:srgbClr val="FFC000"/>
                </a:solidFill>
                <a:latin typeface="Simplified Arabic" pitchFamily="18" charset="-78"/>
                <a:cs typeface="Simplified Arabic" pitchFamily="18" charset="-78"/>
              </a:rPr>
              <a:t>دراسة الارتباط بين المتغيرات </a:t>
            </a:r>
            <a:r>
              <a:rPr lang="ar-DZ" sz="3600" b="1" dirty="0" smtClean="0">
                <a:latin typeface="Simplified Arabic" pitchFamily="18" charset="-78"/>
                <a:cs typeface="Simplified Arabic" pitchFamily="18" charset="-78"/>
              </a:rPr>
              <a:t/>
            </a:r>
            <a:br>
              <a:rPr lang="ar-DZ" sz="3600" b="1" dirty="0" smtClean="0">
                <a:latin typeface="Simplified Arabic" pitchFamily="18" charset="-78"/>
                <a:cs typeface="Simplified Arabic" pitchFamily="18" charset="-78"/>
              </a:rPr>
            </a:br>
            <a:r>
              <a:rPr lang="ar-DZ" sz="3600" b="1" dirty="0" smtClean="0">
                <a:latin typeface="Simplified Arabic" pitchFamily="18" charset="-78"/>
                <a:cs typeface="Simplified Arabic" pitchFamily="18" charset="-78"/>
              </a:rPr>
              <a:t/>
            </a:r>
            <a:br>
              <a:rPr lang="ar-DZ" sz="3600" b="1" dirty="0" smtClean="0">
                <a:latin typeface="Simplified Arabic" pitchFamily="18" charset="-78"/>
                <a:cs typeface="Simplified Arabic" pitchFamily="18" charset="-78"/>
              </a:rPr>
            </a:br>
            <a:r>
              <a:rPr lang="ar-DZ" sz="3600" b="1" dirty="0" smtClean="0">
                <a:solidFill>
                  <a:srgbClr val="FFFF00"/>
                </a:solidFill>
                <a:latin typeface="Simplified Arabic" pitchFamily="18" charset="-78"/>
                <a:cs typeface="Simplified Arabic" pitchFamily="18" charset="-78"/>
              </a:rPr>
              <a:t>- سحابة النقاط </a:t>
            </a:r>
            <a:r>
              <a:rPr lang="fr-FR" sz="3600" b="1" dirty="0" smtClean="0">
                <a:solidFill>
                  <a:srgbClr val="FFFF00"/>
                </a:solidFill>
                <a:latin typeface="Simplified Arabic" pitchFamily="18" charset="-78"/>
                <a:cs typeface="Simplified Arabic" pitchFamily="18" charset="-78"/>
              </a:rPr>
              <a:t>(Nuage de Points)</a:t>
            </a:r>
            <a:r>
              <a:rPr lang="ar-DZ" sz="3600" b="1" dirty="0" smtClean="0">
                <a:solidFill>
                  <a:srgbClr val="FFFF00"/>
                </a:solidFill>
                <a:latin typeface="Simplified Arabic" pitchFamily="18" charset="-78"/>
                <a:cs typeface="Simplified Arabic" pitchFamily="18" charset="-78"/>
              </a:rPr>
              <a:t>: </a:t>
            </a:r>
            <a:r>
              <a:rPr lang="ar-DZ" sz="3600" dirty="0" smtClean="0">
                <a:latin typeface="Simplified Arabic" pitchFamily="18" charset="-78"/>
                <a:cs typeface="Simplified Arabic" pitchFamily="18" charset="-78"/>
              </a:rPr>
              <a:t>هي تمثيل بياني لقيم المتغيرين عن طريق الإحداثيات </a:t>
            </a:r>
            <a:r>
              <a:rPr lang="fr-FR" sz="3600" dirty="0" smtClean="0">
                <a:latin typeface="Simplified Arabic" pitchFamily="18" charset="-78"/>
                <a:cs typeface="Simplified Arabic" pitchFamily="18" charset="-78"/>
              </a:rPr>
              <a:t>(Combinaisons) </a:t>
            </a:r>
            <a:r>
              <a:rPr lang="ar-DZ" sz="3600" dirty="0" smtClean="0">
                <a:latin typeface="Simplified Arabic" pitchFamily="18" charset="-78"/>
                <a:cs typeface="Simplified Arabic" pitchFamily="18" charset="-78"/>
              </a:rPr>
              <a:t> يمثل فيها المتغير المستقل في محور السينات الأفقي، في حين يمثل المتغير التابع في محور العينات، وهي نقاط تحدد الاتجاه العام للعلاقة بين المتغيرين، ولها أهمية كبرى في التفسير الأولي لطبيعة العلاقة بين المتغيرين، وتبيان هل هي طردية أم عكسية، قوية أم ضعيفة.</a:t>
            </a:r>
            <a:r>
              <a:rPr lang="ar-DZ" sz="3600" b="1" dirty="0" smtClean="0">
                <a:latin typeface="Simplified Arabic" pitchFamily="18" charset="-78"/>
                <a:cs typeface="Simplified Arabic" pitchFamily="18" charset="-78"/>
              </a:rPr>
              <a:t/>
            </a:r>
            <a:br>
              <a:rPr lang="ar-DZ" sz="3600" b="1" dirty="0" smtClean="0">
                <a:latin typeface="Simplified Arabic" pitchFamily="18" charset="-78"/>
                <a:cs typeface="Simplified Arabic" pitchFamily="18" charset="-78"/>
              </a:rPr>
            </a:br>
            <a:endParaRPr lang="fr-FR" sz="3600" b="1" dirty="0">
              <a:latin typeface="Simplified Arabic" pitchFamily="18" charset="-78"/>
              <a:cs typeface="Simplified Arabic" pitchFamily="18"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Users\user\Desktop\images (16).jpg"/>
          <p:cNvPicPr>
            <a:picLocks noChangeAspect="1" noChangeArrowheads="1"/>
          </p:cNvPicPr>
          <p:nvPr/>
        </p:nvPicPr>
        <p:blipFill>
          <a:blip r:embed="rId2">
            <a:duotone>
              <a:schemeClr val="accent2">
                <a:shade val="45000"/>
                <a:satMod val="135000"/>
              </a:schemeClr>
              <a:prstClr val="white"/>
            </a:duotone>
          </a:blip>
          <a:srcRect/>
          <a:stretch>
            <a:fillRect/>
          </a:stretch>
        </p:blipFill>
        <p:spPr bwMode="auto">
          <a:xfrm>
            <a:off x="0" y="0"/>
            <a:ext cx="9144000" cy="6858000"/>
          </a:xfrm>
          <a:prstGeom prst="rect">
            <a:avLst/>
          </a:prstGeom>
          <a:noFill/>
          <a:ln w="9525">
            <a:noFill/>
            <a:miter lim="800000"/>
            <a:headEnd/>
            <a:tailEnd/>
          </a:ln>
          <a:effectLst>
            <a:outerShdw dist="139700" dir="2700000" algn="tl" rotWithShape="0">
              <a:srgbClr val="333333">
                <a:alpha val="64999"/>
              </a:srgbClr>
            </a:outerShdw>
          </a:effectLst>
        </p:spPr>
      </p:pic>
      <p:sp>
        <p:nvSpPr>
          <p:cNvPr id="26627" name="Rectangle 1"/>
          <p:cNvSpPr>
            <a:spLocks noChangeArrowheads="1"/>
          </p:cNvSpPr>
          <p:nvPr/>
        </p:nvSpPr>
        <p:spPr bwMode="auto">
          <a:xfrm>
            <a:off x="142844" y="1571612"/>
            <a:ext cx="9001156" cy="4832092"/>
          </a:xfrm>
          <a:prstGeom prst="rect">
            <a:avLst/>
          </a:prstGeom>
          <a:solidFill>
            <a:schemeClr val="accent1">
              <a:lumMod val="50000"/>
            </a:schemeClr>
          </a:solidFill>
          <a:ln w="9525">
            <a:noFill/>
            <a:miter lim="800000"/>
            <a:headEnd/>
            <a:tailEnd/>
          </a:ln>
        </p:spPr>
        <p:txBody>
          <a:bodyPr wrap="square" anchor="ctr">
            <a:spAutoFit/>
          </a:bodyPr>
          <a:lstStyle/>
          <a:p>
            <a:pPr indent="457200" algn="just" rtl="1" eaLnBrk="0" hangingPunct="0">
              <a:tabLst>
                <a:tab pos="5376863" algn="l"/>
              </a:tabLst>
              <a:defRPr/>
            </a:pPr>
            <a:endParaRPr lang="ar-DZ" sz="2800" dirty="0" smtClean="0">
              <a:latin typeface="Simplified Arabic" pitchFamily="18" charset="-78"/>
              <a:cs typeface="Simplified Arabic" pitchFamily="18" charset="-78"/>
            </a:endParaRPr>
          </a:p>
          <a:p>
            <a:pPr indent="457200" algn="just" rtl="1" eaLnBrk="0" hangingPunct="0">
              <a:tabLst>
                <a:tab pos="5376863" algn="l"/>
              </a:tabLst>
              <a:defRPr/>
            </a:pPr>
            <a:r>
              <a:rPr lang="ar-DZ" sz="2800" dirty="0" smtClean="0">
                <a:latin typeface="Simplified Arabic" pitchFamily="18" charset="-78"/>
                <a:cs typeface="Simplified Arabic" pitchFamily="18" charset="-78"/>
              </a:rPr>
              <a:t>من أهم الجداول المخرجة جدول </a:t>
            </a:r>
            <a:r>
              <a:rPr lang="fr-FR" sz="2800" dirty="0" smtClean="0">
                <a:latin typeface="Simplified Arabic" pitchFamily="18" charset="-78"/>
                <a:cs typeface="Simplified Arabic" pitchFamily="18" charset="-78"/>
              </a:rPr>
              <a:t>ANOVA</a:t>
            </a:r>
            <a:r>
              <a:rPr lang="ar-DZ" sz="2800" dirty="0" smtClean="0">
                <a:latin typeface="Simplified Arabic" pitchFamily="18" charset="-78"/>
                <a:cs typeface="Simplified Arabic" pitchFamily="18" charset="-78"/>
              </a:rPr>
              <a:t> أي تحليل التباين، وهو يحدد مجموع مربع القيم المقدرة والذي يساوي في المثال 158284.884 ومجموع مربع البواقي </a:t>
            </a:r>
            <a:r>
              <a:rPr lang="fr-FR" sz="2800" dirty="0" smtClean="0">
                <a:latin typeface="Simplified Arabic" pitchFamily="18" charset="-78"/>
                <a:cs typeface="Simplified Arabic" pitchFamily="18" charset="-78"/>
              </a:rPr>
              <a:t>e</a:t>
            </a:r>
            <a:r>
              <a:rPr lang="ar-DZ" sz="2800" dirty="0" smtClean="0">
                <a:latin typeface="Simplified Arabic" pitchFamily="18" charset="-78"/>
                <a:cs typeface="Simplified Arabic" pitchFamily="18" charset="-78"/>
              </a:rPr>
              <a:t> الذي يساوي 31715.116، كما يحدد لنا قيمة اختبار فيشر وقيمته الاحتمالية، جدول المعلمات </a:t>
            </a:r>
            <a:r>
              <a:rPr lang="fr-FR" sz="2800" dirty="0" smtClean="0">
                <a:latin typeface="Simplified Arabic" pitchFamily="18" charset="-78"/>
                <a:cs typeface="Simplified Arabic" pitchFamily="18" charset="-78"/>
              </a:rPr>
              <a:t>Coefficients</a:t>
            </a:r>
            <a:r>
              <a:rPr lang="ar-DZ" sz="2800" dirty="0" smtClean="0">
                <a:latin typeface="Simplified Arabic" pitchFamily="18" charset="-78"/>
                <a:cs typeface="Simplified Arabic" pitchFamily="18" charset="-78"/>
              </a:rPr>
              <a:t> هو أهم الجداول المخرجة لأنه هو من يتيح لنا تشكيل المعادلة الانحدارية الكاملة للنموذج، وهي في مثالنا أخذت الشكل التالي:</a:t>
            </a:r>
            <a:endParaRPr lang="fr-FR" sz="2800" dirty="0" smtClean="0">
              <a:latin typeface="Simplified Arabic" pitchFamily="18" charset="-78"/>
              <a:cs typeface="Simplified Arabic" pitchFamily="18" charset="-78"/>
            </a:endParaRPr>
          </a:p>
          <a:p>
            <a:pPr indent="457200" algn="ctr" eaLnBrk="0" hangingPunct="0">
              <a:tabLst>
                <a:tab pos="5376863" algn="l"/>
              </a:tabLst>
              <a:defRPr/>
            </a:pPr>
            <a:r>
              <a:rPr lang="fr-FR" sz="2800" dirty="0" smtClean="0">
                <a:latin typeface="Simplified Arabic" pitchFamily="18" charset="-78"/>
                <a:cs typeface="Simplified Arabic" pitchFamily="18" charset="-78"/>
              </a:rPr>
              <a:t>  </a:t>
            </a:r>
            <a:r>
              <a:rPr lang="fr-FR" sz="2800" dirty="0" smtClean="0">
                <a:solidFill>
                  <a:srgbClr val="FFC000"/>
                </a:solidFill>
                <a:latin typeface="Simplified Arabic" pitchFamily="18" charset="-78"/>
                <a:cs typeface="Simplified Arabic" pitchFamily="18" charset="-78"/>
              </a:rPr>
              <a:t>Ÿ= 327.907 + 19.186 X</a:t>
            </a:r>
          </a:p>
          <a:p>
            <a:pPr indent="457200" algn="ctr" eaLnBrk="0" hangingPunct="0">
              <a:tabLst>
                <a:tab pos="5376863" algn="l"/>
              </a:tabLst>
              <a:defRPr/>
            </a:pPr>
            <a:r>
              <a:rPr lang="fr-FR" sz="2800" dirty="0" smtClean="0">
                <a:solidFill>
                  <a:srgbClr val="FFC000"/>
                </a:solidFill>
                <a:latin typeface="Simplified Arabic" pitchFamily="18" charset="-78"/>
                <a:cs typeface="Simplified Arabic" pitchFamily="18" charset="-78"/>
              </a:rPr>
              <a:t>     (118.379)  (4.958)    </a:t>
            </a:r>
            <a:endParaRPr lang="ar-DZ" sz="2800" dirty="0" smtClean="0">
              <a:solidFill>
                <a:srgbClr val="FFC000"/>
              </a:solidFill>
              <a:latin typeface="Simplified Arabic" pitchFamily="18" charset="-78"/>
              <a:cs typeface="Simplified Arabic" pitchFamily="18" charset="-78"/>
            </a:endParaRPr>
          </a:p>
          <a:p>
            <a:pPr indent="457200" algn="just" rtl="1" eaLnBrk="0" hangingPunct="0">
              <a:tabLst>
                <a:tab pos="5376863" algn="l"/>
              </a:tabLst>
              <a:defRPr/>
            </a:pPr>
            <a:r>
              <a:rPr lang="ar-DZ" sz="2800" dirty="0" smtClean="0">
                <a:latin typeface="Simplified Arabic" pitchFamily="18" charset="-78"/>
                <a:cs typeface="Simplified Arabic" pitchFamily="18" charset="-78"/>
              </a:rPr>
              <a:t>ونجد في الجدول نفسه اختبار </a:t>
            </a:r>
            <a:r>
              <a:rPr lang="ar-DZ" sz="2800" dirty="0" err="1" smtClean="0">
                <a:latin typeface="Simplified Arabic" pitchFamily="18" charset="-78"/>
                <a:cs typeface="Simplified Arabic" pitchFamily="18" charset="-78"/>
              </a:rPr>
              <a:t>ستيودنت</a:t>
            </a:r>
            <a:r>
              <a:rPr lang="ar-DZ" sz="2800" dirty="0" smtClean="0">
                <a:latin typeface="Simplified Arabic" pitchFamily="18" charset="-78"/>
                <a:cs typeface="Simplified Arabic" pitchFamily="18" charset="-78"/>
              </a:rPr>
              <a:t> الهام الذي يختبر كل معلمة أي الثابت على حدة والميل على حدة، وأفضى إلى النتائج الآتية: </a:t>
            </a:r>
            <a:r>
              <a:rPr lang="fr-FR" sz="2800" dirty="0" smtClean="0">
                <a:solidFill>
                  <a:srgbClr val="FFC000"/>
                </a:solidFill>
                <a:latin typeface="Simplified Arabic" pitchFamily="18" charset="-78"/>
                <a:cs typeface="Simplified Arabic" pitchFamily="18" charset="-78"/>
              </a:rPr>
              <a:t> </a:t>
            </a:r>
            <a:endParaRPr lang="ar-SA" sz="2800" dirty="0">
              <a:solidFill>
                <a:srgbClr val="FFC000"/>
              </a:solidFill>
              <a:latin typeface="Simplified Arabic" pitchFamily="18" charset="-78"/>
              <a:cs typeface="Simplified Arabic" pitchFamily="18" charset="-78"/>
            </a:endParaRPr>
          </a:p>
        </p:txBody>
      </p:sp>
      <p:pic>
        <p:nvPicPr>
          <p:cNvPr id="8" name="Picture 7" descr="C:\Users\user\Desktop\images (23).jpg"/>
          <p:cNvPicPr>
            <a:picLocks noChangeAspect="1" noChangeArrowheads="1"/>
          </p:cNvPicPr>
          <p:nvPr/>
        </p:nvPicPr>
        <p:blipFill>
          <a:blip r:embed="rId3"/>
          <a:srcRect/>
          <a:stretch>
            <a:fillRect/>
          </a:stretch>
        </p:blipFill>
        <p:spPr bwMode="auto">
          <a:xfrm>
            <a:off x="0" y="6215082"/>
            <a:ext cx="9144000" cy="642918"/>
          </a:xfrm>
          <a:prstGeom prst="rect">
            <a:avLst/>
          </a:prstGeom>
          <a:ln>
            <a:noFill/>
          </a:ln>
          <a:effectLst>
            <a:softEdge rad="112500"/>
          </a:effectLst>
        </p:spPr>
      </p:pic>
      <p:pic>
        <p:nvPicPr>
          <p:cNvPr id="9" name="Picture 7" descr="C:\Users\user\Desktop\images (23).jpg"/>
          <p:cNvPicPr>
            <a:picLocks noChangeAspect="1" noChangeArrowheads="1"/>
          </p:cNvPicPr>
          <p:nvPr/>
        </p:nvPicPr>
        <p:blipFill>
          <a:blip r:embed="rId3"/>
          <a:srcRect/>
          <a:stretch>
            <a:fillRect/>
          </a:stretch>
        </p:blipFill>
        <p:spPr bwMode="auto">
          <a:xfrm>
            <a:off x="0" y="0"/>
            <a:ext cx="9144000" cy="642918"/>
          </a:xfrm>
          <a:prstGeom prst="rect">
            <a:avLst/>
          </a:prstGeom>
          <a:ln>
            <a:noFill/>
          </a:ln>
          <a:effectLst>
            <a:softEdge rad="112500"/>
          </a:effectLst>
        </p:spPr>
      </p:pic>
      <p:sp>
        <p:nvSpPr>
          <p:cNvPr id="10" name="Rectangle 9"/>
          <p:cNvSpPr/>
          <p:nvPr/>
        </p:nvSpPr>
        <p:spPr>
          <a:xfrm>
            <a:off x="214282" y="571480"/>
            <a:ext cx="8358246" cy="830997"/>
          </a:xfrm>
          <a:prstGeom prst="rect">
            <a:avLst/>
          </a:prstGeom>
          <a:solidFill>
            <a:schemeClr val="tx1"/>
          </a:solidFill>
        </p:spPr>
        <p:txBody>
          <a:bodyPr wrap="square">
            <a:spAutoFit/>
          </a:bodyPr>
          <a:lstStyle/>
          <a:p>
            <a:pPr algn="ctr" rtl="1">
              <a:defRPr/>
            </a:pPr>
            <a:r>
              <a:rPr lang="ar-DZ" sz="4800" b="1" dirty="0" smtClean="0">
                <a:ln w="10541" cmpd="sng">
                  <a:solidFill>
                    <a:schemeClr val="accent1">
                      <a:shade val="88000"/>
                      <a:satMod val="110000"/>
                    </a:schemeClr>
                  </a:solidFill>
                  <a:prstDash val="solid"/>
                </a:ln>
                <a:solidFill>
                  <a:schemeClr val="bg1"/>
                </a:solidFill>
                <a:effectLst>
                  <a:glow rad="139700">
                    <a:schemeClr val="accent4">
                      <a:satMod val="175000"/>
                      <a:alpha val="40000"/>
                    </a:schemeClr>
                  </a:glow>
                </a:effectLst>
                <a:latin typeface="Simplified Arabic" pitchFamily="18" charset="-78"/>
                <a:cs typeface="Simplified Arabic" pitchFamily="18" charset="-78"/>
              </a:rPr>
              <a:t>الارتباط والانحدار في برنامج </a:t>
            </a:r>
            <a:r>
              <a:rPr lang="fr-FR" sz="4800" b="1" dirty="0" smtClean="0">
                <a:ln w="10541" cmpd="sng">
                  <a:solidFill>
                    <a:schemeClr val="accent1">
                      <a:shade val="88000"/>
                      <a:satMod val="110000"/>
                    </a:schemeClr>
                  </a:solidFill>
                  <a:prstDash val="solid"/>
                </a:ln>
                <a:solidFill>
                  <a:schemeClr val="bg1"/>
                </a:solidFill>
                <a:effectLst>
                  <a:glow rad="139700">
                    <a:schemeClr val="accent4">
                      <a:satMod val="175000"/>
                      <a:alpha val="40000"/>
                    </a:schemeClr>
                  </a:glow>
                </a:effectLst>
                <a:latin typeface="Simplified Arabic" pitchFamily="18" charset="-78"/>
                <a:cs typeface="Simplified Arabic" pitchFamily="18" charset="-78"/>
              </a:rPr>
              <a:t>SPSS</a:t>
            </a:r>
            <a:endParaRPr lang="fr-FR" sz="4800" b="1" dirty="0">
              <a:ln w="10541" cmpd="sng">
                <a:solidFill>
                  <a:schemeClr val="accent1">
                    <a:shade val="88000"/>
                    <a:satMod val="110000"/>
                  </a:schemeClr>
                </a:solidFill>
                <a:prstDash val="solid"/>
              </a:ln>
              <a:solidFill>
                <a:schemeClr val="bg1"/>
              </a:solidFill>
              <a:effectLst>
                <a:glow rad="139700">
                  <a:schemeClr val="accent4">
                    <a:satMod val="175000"/>
                    <a:alpha val="40000"/>
                  </a:schemeClr>
                </a:glow>
              </a:effectLst>
              <a:latin typeface="Simplified Arabic" pitchFamily="18" charset="-78"/>
              <a:cs typeface="Simplified Arabic" pitchFamily="18" charset="-78"/>
            </a:endParaRPr>
          </a:p>
        </p:txBody>
      </p:sp>
    </p:spTree>
  </p:cSld>
  <p:clrMapOvr>
    <a:masterClrMapping/>
  </p:clrMapOvr>
  <p:transition spd="slow">
    <p:checker dir="vert"/>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Users\user\Desktop\images (16).jpg"/>
          <p:cNvPicPr>
            <a:picLocks noChangeAspect="1" noChangeArrowheads="1"/>
          </p:cNvPicPr>
          <p:nvPr/>
        </p:nvPicPr>
        <p:blipFill>
          <a:blip r:embed="rId2">
            <a:duotone>
              <a:schemeClr val="accent2">
                <a:shade val="45000"/>
                <a:satMod val="135000"/>
              </a:schemeClr>
              <a:prstClr val="white"/>
            </a:duotone>
          </a:blip>
          <a:srcRect/>
          <a:stretch>
            <a:fillRect/>
          </a:stretch>
        </p:blipFill>
        <p:spPr bwMode="auto">
          <a:xfrm>
            <a:off x="0" y="0"/>
            <a:ext cx="9144000" cy="6858000"/>
          </a:xfrm>
          <a:prstGeom prst="rect">
            <a:avLst/>
          </a:prstGeom>
          <a:noFill/>
          <a:ln w="9525">
            <a:noFill/>
            <a:miter lim="800000"/>
            <a:headEnd/>
            <a:tailEnd/>
          </a:ln>
          <a:effectLst>
            <a:outerShdw dist="139700" dir="2700000" algn="tl" rotWithShape="0">
              <a:srgbClr val="333333">
                <a:alpha val="64999"/>
              </a:srgbClr>
            </a:outerShdw>
          </a:effectLst>
        </p:spPr>
      </p:pic>
      <p:sp>
        <p:nvSpPr>
          <p:cNvPr id="26627" name="Rectangle 1"/>
          <p:cNvSpPr>
            <a:spLocks noChangeArrowheads="1"/>
          </p:cNvSpPr>
          <p:nvPr/>
        </p:nvSpPr>
        <p:spPr bwMode="auto">
          <a:xfrm>
            <a:off x="142844" y="1571612"/>
            <a:ext cx="9001156" cy="4401205"/>
          </a:xfrm>
          <a:prstGeom prst="rect">
            <a:avLst/>
          </a:prstGeom>
          <a:solidFill>
            <a:schemeClr val="accent1">
              <a:lumMod val="50000"/>
            </a:schemeClr>
          </a:solidFill>
          <a:ln w="9525">
            <a:noFill/>
            <a:miter lim="800000"/>
            <a:headEnd/>
            <a:tailEnd/>
          </a:ln>
        </p:spPr>
        <p:txBody>
          <a:bodyPr wrap="square" anchor="ctr">
            <a:spAutoFit/>
          </a:bodyPr>
          <a:lstStyle/>
          <a:p>
            <a:pPr indent="457200" algn="just" rtl="1" eaLnBrk="0" hangingPunct="0">
              <a:tabLst>
                <a:tab pos="5376863" algn="l"/>
              </a:tabLst>
              <a:defRPr/>
            </a:pPr>
            <a:endParaRPr lang="ar-DZ" sz="2800" dirty="0" smtClean="0">
              <a:latin typeface="Simplified Arabic" pitchFamily="18" charset="-78"/>
              <a:cs typeface="Simplified Arabic" pitchFamily="18" charset="-78"/>
            </a:endParaRPr>
          </a:p>
          <a:p>
            <a:pPr indent="457200" algn="just" rtl="1" eaLnBrk="0" hangingPunct="0">
              <a:tabLst>
                <a:tab pos="5376863" algn="l"/>
              </a:tabLst>
              <a:defRPr/>
            </a:pPr>
            <a:r>
              <a:rPr lang="ar-DZ" sz="2800" dirty="0" smtClean="0">
                <a:latin typeface="Simplified Arabic" pitchFamily="18" charset="-78"/>
                <a:cs typeface="Simplified Arabic" pitchFamily="18" charset="-78"/>
              </a:rPr>
              <a:t>بالنسبة للمعلمة </a:t>
            </a:r>
            <a:r>
              <a:rPr lang="fr-FR" sz="2800" dirty="0" smtClean="0">
                <a:latin typeface="Simplified Arabic" pitchFamily="18" charset="-78"/>
                <a:cs typeface="Simplified Arabic" pitchFamily="18" charset="-78"/>
              </a:rPr>
              <a:t>a</a:t>
            </a:r>
            <a:r>
              <a:rPr lang="ar-DZ" sz="2800" dirty="0" smtClean="0">
                <a:latin typeface="Simplified Arabic" pitchFamily="18" charset="-78"/>
                <a:cs typeface="Simplified Arabic" pitchFamily="18" charset="-78"/>
              </a:rPr>
              <a:t> أي الثابت قيمة اختبار </a:t>
            </a:r>
            <a:r>
              <a:rPr lang="ar-DZ" sz="2800" dirty="0" err="1" smtClean="0">
                <a:latin typeface="Simplified Arabic" pitchFamily="18" charset="-78"/>
                <a:cs typeface="Simplified Arabic" pitchFamily="18" charset="-78"/>
              </a:rPr>
              <a:t>ستيودنت</a:t>
            </a:r>
            <a:r>
              <a:rPr lang="ar-DZ" sz="2800" dirty="0" smtClean="0">
                <a:latin typeface="Simplified Arabic" pitchFamily="18" charset="-78"/>
                <a:cs typeface="Simplified Arabic" pitchFamily="18" charset="-78"/>
              </a:rPr>
              <a:t> تساوي 2.770 وقيمته الاحتمالية 0.07 أي أكبر من 0.05 وبالتالي نقبل الفرضية الصفرية التي </a:t>
            </a:r>
            <a:r>
              <a:rPr lang="ar-DZ" sz="2800" dirty="0" err="1" smtClean="0">
                <a:latin typeface="Simplified Arabic" pitchFamily="18" charset="-78"/>
                <a:cs typeface="Simplified Arabic" pitchFamily="18" charset="-78"/>
              </a:rPr>
              <a:t>تنص</a:t>
            </a:r>
            <a:r>
              <a:rPr lang="ar-DZ" sz="2800" dirty="0" smtClean="0">
                <a:latin typeface="Simplified Arabic" pitchFamily="18" charset="-78"/>
                <a:cs typeface="Simplified Arabic" pitchFamily="18" charset="-78"/>
              </a:rPr>
              <a:t> على أن المعلمة </a:t>
            </a:r>
            <a:r>
              <a:rPr lang="fr-FR" sz="2800" dirty="0" smtClean="0">
                <a:latin typeface="Simplified Arabic" pitchFamily="18" charset="-78"/>
                <a:cs typeface="Simplified Arabic" pitchFamily="18" charset="-78"/>
              </a:rPr>
              <a:t>a</a:t>
            </a:r>
            <a:r>
              <a:rPr lang="ar-DZ" sz="2800" dirty="0" smtClean="0">
                <a:latin typeface="Simplified Arabic" pitchFamily="18" charset="-78"/>
                <a:cs typeface="Simplified Arabic" pitchFamily="18" charset="-78"/>
              </a:rPr>
              <a:t> مرفوضة إحصائيا، في حين أن اختبار </a:t>
            </a:r>
            <a:r>
              <a:rPr lang="ar-DZ" sz="2800" dirty="0" err="1" smtClean="0">
                <a:latin typeface="Simplified Arabic" pitchFamily="18" charset="-78"/>
                <a:cs typeface="Simplified Arabic" pitchFamily="18" charset="-78"/>
              </a:rPr>
              <a:t>ستيودنت</a:t>
            </a:r>
            <a:r>
              <a:rPr lang="ar-DZ" sz="2800" dirty="0" smtClean="0">
                <a:latin typeface="Simplified Arabic" pitchFamily="18" charset="-78"/>
                <a:cs typeface="Simplified Arabic" pitchFamily="18" charset="-78"/>
              </a:rPr>
              <a:t> للمعلمة </a:t>
            </a:r>
            <a:r>
              <a:rPr lang="fr-FR" sz="2800" dirty="0" smtClean="0">
                <a:latin typeface="Simplified Arabic" pitchFamily="18" charset="-78"/>
                <a:cs typeface="Simplified Arabic" pitchFamily="18" charset="-78"/>
              </a:rPr>
              <a:t>b</a:t>
            </a:r>
            <a:r>
              <a:rPr lang="ar-DZ" sz="2800" dirty="0" smtClean="0">
                <a:latin typeface="Simplified Arabic" pitchFamily="18" charset="-78"/>
                <a:cs typeface="Simplified Arabic" pitchFamily="18" charset="-78"/>
              </a:rPr>
              <a:t> أي الميل تساوي 3.869 وقيمته الاحتمالية 0.03 أي أقل من 0.05 وهو ما يقودنا لرفض الفرضية الصفرية والـتحقق أن المعلمة </a:t>
            </a:r>
            <a:r>
              <a:rPr lang="fr-FR" sz="2800" dirty="0" smtClean="0">
                <a:latin typeface="Simplified Arabic" pitchFamily="18" charset="-78"/>
                <a:cs typeface="Simplified Arabic" pitchFamily="18" charset="-78"/>
              </a:rPr>
              <a:t>b</a:t>
            </a:r>
            <a:r>
              <a:rPr lang="ar-DZ" sz="2800" dirty="0" smtClean="0">
                <a:latin typeface="Simplified Arabic" pitchFamily="18" charset="-78"/>
                <a:cs typeface="Simplified Arabic" pitchFamily="18" charset="-78"/>
              </a:rPr>
              <a:t> مقبولة إحصائيا، وفي هذه الحالة  أي حالة قبول معلمة ورفض الأخرى لنحدد مدى صلاحية النموذج للتنبؤ نستعين باختبار فيشر الذي يؤكد أن النموذج صالح للتنبؤ، وبالتالي نعتمد عليه مع تسجيل الضعف الإحصائي للمعلمة </a:t>
            </a:r>
            <a:r>
              <a:rPr lang="fr-FR" sz="2800" dirty="0" smtClean="0">
                <a:latin typeface="Simplified Arabic" pitchFamily="18" charset="-78"/>
                <a:cs typeface="Simplified Arabic" pitchFamily="18" charset="-78"/>
              </a:rPr>
              <a:t>a</a:t>
            </a:r>
            <a:r>
              <a:rPr lang="ar-DZ" sz="2800" dirty="0" smtClean="0">
                <a:latin typeface="Simplified Arabic" pitchFamily="18" charset="-78"/>
                <a:cs typeface="Simplified Arabic" pitchFamily="18" charset="-78"/>
              </a:rPr>
              <a:t> أي الثابت، ولا نستعين </a:t>
            </a:r>
            <a:r>
              <a:rPr lang="ar-DZ" sz="2800" dirty="0" err="1" smtClean="0">
                <a:latin typeface="Simplified Arabic" pitchFamily="18" charset="-78"/>
                <a:cs typeface="Simplified Arabic" pitchFamily="18" charset="-78"/>
              </a:rPr>
              <a:t>بفيشر</a:t>
            </a:r>
            <a:r>
              <a:rPr lang="ar-DZ" sz="2800" dirty="0" smtClean="0">
                <a:latin typeface="Simplified Arabic" pitchFamily="18" charset="-78"/>
                <a:cs typeface="Simplified Arabic" pitchFamily="18" charset="-78"/>
              </a:rPr>
              <a:t> في حالة قبول المعلمتين معا أو رفض المعلمتين معا في اختبار </a:t>
            </a:r>
            <a:r>
              <a:rPr lang="ar-DZ" sz="2800" dirty="0" err="1" smtClean="0">
                <a:latin typeface="Simplified Arabic" pitchFamily="18" charset="-78"/>
                <a:cs typeface="Simplified Arabic" pitchFamily="18" charset="-78"/>
              </a:rPr>
              <a:t>ستيودنت</a:t>
            </a:r>
            <a:r>
              <a:rPr lang="ar-DZ" sz="2800" dirty="0" smtClean="0">
                <a:latin typeface="Simplified Arabic" pitchFamily="18" charset="-78"/>
                <a:cs typeface="Simplified Arabic" pitchFamily="18" charset="-78"/>
              </a:rPr>
              <a:t>.</a:t>
            </a:r>
            <a:endParaRPr lang="ar-SA" sz="2800" dirty="0">
              <a:solidFill>
                <a:srgbClr val="FFC000"/>
              </a:solidFill>
              <a:latin typeface="Simplified Arabic" pitchFamily="18" charset="-78"/>
              <a:cs typeface="Simplified Arabic" pitchFamily="18" charset="-78"/>
            </a:endParaRPr>
          </a:p>
        </p:txBody>
      </p:sp>
      <p:pic>
        <p:nvPicPr>
          <p:cNvPr id="8" name="Picture 7" descr="C:\Users\user\Desktop\images (23).jpg"/>
          <p:cNvPicPr>
            <a:picLocks noChangeAspect="1" noChangeArrowheads="1"/>
          </p:cNvPicPr>
          <p:nvPr/>
        </p:nvPicPr>
        <p:blipFill>
          <a:blip r:embed="rId3"/>
          <a:srcRect/>
          <a:stretch>
            <a:fillRect/>
          </a:stretch>
        </p:blipFill>
        <p:spPr bwMode="auto">
          <a:xfrm>
            <a:off x="0" y="6215082"/>
            <a:ext cx="9144000" cy="642918"/>
          </a:xfrm>
          <a:prstGeom prst="rect">
            <a:avLst/>
          </a:prstGeom>
          <a:ln>
            <a:noFill/>
          </a:ln>
          <a:effectLst>
            <a:softEdge rad="112500"/>
          </a:effectLst>
        </p:spPr>
      </p:pic>
      <p:pic>
        <p:nvPicPr>
          <p:cNvPr id="9" name="Picture 7" descr="C:\Users\user\Desktop\images (23).jpg"/>
          <p:cNvPicPr>
            <a:picLocks noChangeAspect="1" noChangeArrowheads="1"/>
          </p:cNvPicPr>
          <p:nvPr/>
        </p:nvPicPr>
        <p:blipFill>
          <a:blip r:embed="rId3"/>
          <a:srcRect/>
          <a:stretch>
            <a:fillRect/>
          </a:stretch>
        </p:blipFill>
        <p:spPr bwMode="auto">
          <a:xfrm>
            <a:off x="0" y="0"/>
            <a:ext cx="9144000" cy="642918"/>
          </a:xfrm>
          <a:prstGeom prst="rect">
            <a:avLst/>
          </a:prstGeom>
          <a:ln>
            <a:noFill/>
          </a:ln>
          <a:effectLst>
            <a:softEdge rad="112500"/>
          </a:effectLst>
        </p:spPr>
      </p:pic>
      <p:sp>
        <p:nvSpPr>
          <p:cNvPr id="10" name="Rectangle 9"/>
          <p:cNvSpPr/>
          <p:nvPr/>
        </p:nvSpPr>
        <p:spPr>
          <a:xfrm>
            <a:off x="214282" y="571480"/>
            <a:ext cx="8358246" cy="830997"/>
          </a:xfrm>
          <a:prstGeom prst="rect">
            <a:avLst/>
          </a:prstGeom>
          <a:solidFill>
            <a:schemeClr val="tx1"/>
          </a:solidFill>
        </p:spPr>
        <p:txBody>
          <a:bodyPr wrap="square">
            <a:spAutoFit/>
          </a:bodyPr>
          <a:lstStyle/>
          <a:p>
            <a:pPr algn="ctr" rtl="1">
              <a:defRPr/>
            </a:pPr>
            <a:r>
              <a:rPr lang="ar-DZ" sz="4800" b="1" dirty="0" smtClean="0">
                <a:ln w="10541" cmpd="sng">
                  <a:solidFill>
                    <a:schemeClr val="accent1">
                      <a:shade val="88000"/>
                      <a:satMod val="110000"/>
                    </a:schemeClr>
                  </a:solidFill>
                  <a:prstDash val="solid"/>
                </a:ln>
                <a:solidFill>
                  <a:schemeClr val="bg1"/>
                </a:solidFill>
                <a:effectLst>
                  <a:glow rad="139700">
                    <a:schemeClr val="accent4">
                      <a:satMod val="175000"/>
                      <a:alpha val="40000"/>
                    </a:schemeClr>
                  </a:glow>
                </a:effectLst>
                <a:latin typeface="Simplified Arabic" pitchFamily="18" charset="-78"/>
                <a:cs typeface="Simplified Arabic" pitchFamily="18" charset="-78"/>
              </a:rPr>
              <a:t>الارتباط والانحدار في برنامج </a:t>
            </a:r>
            <a:r>
              <a:rPr lang="fr-FR" sz="4800" b="1" dirty="0" smtClean="0">
                <a:ln w="10541" cmpd="sng">
                  <a:solidFill>
                    <a:schemeClr val="accent1">
                      <a:shade val="88000"/>
                      <a:satMod val="110000"/>
                    </a:schemeClr>
                  </a:solidFill>
                  <a:prstDash val="solid"/>
                </a:ln>
                <a:solidFill>
                  <a:schemeClr val="bg1"/>
                </a:solidFill>
                <a:effectLst>
                  <a:glow rad="139700">
                    <a:schemeClr val="accent4">
                      <a:satMod val="175000"/>
                      <a:alpha val="40000"/>
                    </a:schemeClr>
                  </a:glow>
                </a:effectLst>
                <a:latin typeface="Simplified Arabic" pitchFamily="18" charset="-78"/>
                <a:cs typeface="Simplified Arabic" pitchFamily="18" charset="-78"/>
              </a:rPr>
              <a:t>SPSS</a:t>
            </a:r>
            <a:endParaRPr lang="fr-FR" sz="4800" b="1" dirty="0">
              <a:ln w="10541" cmpd="sng">
                <a:solidFill>
                  <a:schemeClr val="accent1">
                    <a:shade val="88000"/>
                    <a:satMod val="110000"/>
                  </a:schemeClr>
                </a:solidFill>
                <a:prstDash val="solid"/>
              </a:ln>
              <a:solidFill>
                <a:schemeClr val="bg1"/>
              </a:solidFill>
              <a:effectLst>
                <a:glow rad="139700">
                  <a:schemeClr val="accent4">
                    <a:satMod val="175000"/>
                    <a:alpha val="40000"/>
                  </a:schemeClr>
                </a:glow>
              </a:effectLst>
              <a:latin typeface="Simplified Arabic" pitchFamily="18" charset="-78"/>
              <a:cs typeface="Simplified Arabic" pitchFamily="18" charset="-78"/>
            </a:endParaRPr>
          </a:p>
        </p:txBody>
      </p:sp>
    </p:spTree>
  </p:cSld>
  <p:clrMapOvr>
    <a:masterClrMapping/>
  </p:clrMapOvr>
  <p:transition spd="slow">
    <p:checker dir="vert"/>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Users\user\Desktop\images (16).jpg"/>
          <p:cNvPicPr>
            <a:picLocks noChangeAspect="1" noChangeArrowheads="1"/>
          </p:cNvPicPr>
          <p:nvPr/>
        </p:nvPicPr>
        <p:blipFill>
          <a:blip r:embed="rId2">
            <a:duotone>
              <a:schemeClr val="accent2">
                <a:shade val="45000"/>
                <a:satMod val="135000"/>
              </a:schemeClr>
              <a:prstClr val="white"/>
            </a:duotone>
          </a:blip>
          <a:srcRect/>
          <a:stretch>
            <a:fillRect/>
          </a:stretch>
        </p:blipFill>
        <p:spPr bwMode="auto">
          <a:xfrm>
            <a:off x="0" y="0"/>
            <a:ext cx="9144000" cy="6858000"/>
          </a:xfrm>
          <a:prstGeom prst="rect">
            <a:avLst/>
          </a:prstGeom>
          <a:noFill/>
          <a:ln w="9525">
            <a:noFill/>
            <a:miter lim="800000"/>
            <a:headEnd/>
            <a:tailEnd/>
          </a:ln>
          <a:effectLst>
            <a:outerShdw dist="139700" dir="2700000" algn="tl" rotWithShape="0">
              <a:srgbClr val="333333">
                <a:alpha val="64999"/>
              </a:srgbClr>
            </a:outerShdw>
          </a:effectLst>
        </p:spPr>
      </p:pic>
      <p:sp>
        <p:nvSpPr>
          <p:cNvPr id="26627" name="Rectangle 1"/>
          <p:cNvSpPr>
            <a:spLocks noChangeArrowheads="1"/>
          </p:cNvSpPr>
          <p:nvPr/>
        </p:nvSpPr>
        <p:spPr bwMode="auto">
          <a:xfrm>
            <a:off x="142844" y="1571612"/>
            <a:ext cx="9001156" cy="4832092"/>
          </a:xfrm>
          <a:prstGeom prst="rect">
            <a:avLst/>
          </a:prstGeom>
          <a:solidFill>
            <a:schemeClr val="accent1">
              <a:lumMod val="50000"/>
            </a:schemeClr>
          </a:solidFill>
          <a:ln w="9525">
            <a:noFill/>
            <a:miter lim="800000"/>
            <a:headEnd/>
            <a:tailEnd/>
          </a:ln>
        </p:spPr>
        <p:txBody>
          <a:bodyPr wrap="square" anchor="ctr">
            <a:spAutoFit/>
          </a:bodyPr>
          <a:lstStyle/>
          <a:p>
            <a:pPr indent="457200" algn="just" rtl="1" eaLnBrk="0" hangingPunct="0">
              <a:tabLst>
                <a:tab pos="5376863" algn="l"/>
              </a:tabLst>
              <a:defRPr/>
            </a:pPr>
            <a:endParaRPr lang="ar-DZ" sz="2800" dirty="0" smtClean="0">
              <a:latin typeface="Simplified Arabic" pitchFamily="18" charset="-78"/>
              <a:cs typeface="Simplified Arabic" pitchFamily="18" charset="-78"/>
            </a:endParaRPr>
          </a:p>
          <a:p>
            <a:pPr indent="457200" algn="just" rtl="1" eaLnBrk="0" hangingPunct="0">
              <a:tabLst>
                <a:tab pos="5376863" algn="l"/>
              </a:tabLst>
              <a:defRPr/>
            </a:pPr>
            <a:r>
              <a:rPr lang="ar-DZ" sz="2800" dirty="0" smtClean="0">
                <a:latin typeface="Simplified Arabic" pitchFamily="18" charset="-78"/>
                <a:cs typeface="Simplified Arabic" pitchFamily="18" charset="-78"/>
              </a:rPr>
              <a:t>للقيام بعملية التنبؤ نعوض قيمة المتغير المستقل </a:t>
            </a:r>
            <a:r>
              <a:rPr lang="fr-FR" sz="2800" dirty="0" smtClean="0">
                <a:latin typeface="Simplified Arabic" pitchFamily="18" charset="-78"/>
                <a:cs typeface="Simplified Arabic" pitchFamily="18" charset="-78"/>
              </a:rPr>
              <a:t>X</a:t>
            </a:r>
            <a:r>
              <a:rPr lang="ar-DZ" sz="2800" dirty="0" smtClean="0">
                <a:latin typeface="Simplified Arabic" pitchFamily="18" charset="-78"/>
                <a:cs typeface="Simplified Arabic" pitchFamily="18" charset="-78"/>
              </a:rPr>
              <a:t> في المعادلة مثلا هنا 40 وحدة نقدية، وهذا التنبؤ صحيح ودقيق بنسبة 95٪، لتحديد مجال التنبؤ لابد من تحديد مجال الثقة بهذه النسبة وهي موضحة في الجدول نفسه جدول المعلمات ويمكن استخراج المعادلة الدنيا والمعادلة العليا لمجال الثقة، وهي كالتالي:</a:t>
            </a:r>
          </a:p>
          <a:p>
            <a:pPr indent="457200" algn="just" rtl="1" eaLnBrk="0" hangingPunct="0">
              <a:tabLst>
                <a:tab pos="5376863" algn="l"/>
              </a:tabLst>
              <a:defRPr/>
            </a:pPr>
            <a:r>
              <a:rPr lang="ar-DZ" sz="2800" dirty="0" smtClean="0">
                <a:latin typeface="Simplified Arabic" pitchFamily="18" charset="-78"/>
                <a:cs typeface="Simplified Arabic" pitchFamily="18" charset="-78"/>
              </a:rPr>
              <a:t>المعادلة الدنيا: </a:t>
            </a:r>
            <a:r>
              <a:rPr lang="fr-FR" sz="2800" dirty="0" smtClean="0">
                <a:latin typeface="Simplified Arabic" pitchFamily="18" charset="-78"/>
                <a:cs typeface="Simplified Arabic" pitchFamily="18" charset="-78"/>
              </a:rPr>
              <a:t> Ÿ= -48.829 + 3.460 X</a:t>
            </a:r>
          </a:p>
          <a:p>
            <a:pPr indent="457200" algn="just" rtl="1" eaLnBrk="0" hangingPunct="0">
              <a:tabLst>
                <a:tab pos="5376863" algn="l"/>
              </a:tabLst>
              <a:defRPr/>
            </a:pPr>
            <a:r>
              <a:rPr lang="ar-DZ" sz="2800" dirty="0" smtClean="0">
                <a:latin typeface="Simplified Arabic" pitchFamily="18" charset="-78"/>
                <a:cs typeface="Simplified Arabic" pitchFamily="18" charset="-78"/>
              </a:rPr>
              <a:t>المعادلة العليا: </a:t>
            </a:r>
            <a:r>
              <a:rPr lang="fr-FR" sz="2800" dirty="0" smtClean="0">
                <a:latin typeface="Simplified Arabic" pitchFamily="18" charset="-78"/>
                <a:cs typeface="Simplified Arabic" pitchFamily="18" charset="-78"/>
              </a:rPr>
              <a:t> Ÿ= 704.643 + 34.966 X</a:t>
            </a:r>
          </a:p>
          <a:p>
            <a:pPr indent="457200" algn="just" rtl="1" eaLnBrk="0" hangingPunct="0">
              <a:tabLst>
                <a:tab pos="5376863" algn="l"/>
              </a:tabLst>
              <a:defRPr/>
            </a:pPr>
            <a:r>
              <a:rPr lang="ar-DZ" sz="2800" dirty="0" smtClean="0">
                <a:latin typeface="Simplified Arabic" pitchFamily="18" charset="-78"/>
                <a:cs typeface="Simplified Arabic" pitchFamily="18" charset="-78"/>
              </a:rPr>
              <a:t>بتعويض قيمة المتغير المستقل في المعادلة الانحدارية نجد أن حجم المبيعات الموافق لنفقات </a:t>
            </a:r>
            <a:r>
              <a:rPr lang="ar-DZ" sz="2800" dirty="0" err="1" smtClean="0">
                <a:latin typeface="Simplified Arabic" pitchFamily="18" charset="-78"/>
                <a:cs typeface="Simplified Arabic" pitchFamily="18" charset="-78"/>
              </a:rPr>
              <a:t>إشهارية</a:t>
            </a:r>
            <a:r>
              <a:rPr lang="ar-DZ" sz="2800" dirty="0" smtClean="0">
                <a:latin typeface="Simplified Arabic" pitchFamily="18" charset="-78"/>
                <a:cs typeface="Simplified Arabic" pitchFamily="18" charset="-78"/>
              </a:rPr>
              <a:t> تقدر ﺑ40000 </a:t>
            </a:r>
            <a:r>
              <a:rPr lang="ar-DZ" sz="2800" dirty="0" err="1" smtClean="0">
                <a:latin typeface="Simplified Arabic" pitchFamily="18" charset="-78"/>
                <a:cs typeface="Simplified Arabic" pitchFamily="18" charset="-78"/>
              </a:rPr>
              <a:t>دج</a:t>
            </a:r>
            <a:r>
              <a:rPr lang="ar-DZ" sz="2800" dirty="0" smtClean="0">
                <a:latin typeface="Simplified Arabic" pitchFamily="18" charset="-78"/>
                <a:cs typeface="Simplified Arabic" pitchFamily="18" charset="-78"/>
              </a:rPr>
              <a:t> تساوي 1095348.84 </a:t>
            </a:r>
            <a:r>
              <a:rPr lang="ar-DZ" sz="2800" dirty="0" err="1" smtClean="0">
                <a:latin typeface="Simplified Arabic" pitchFamily="18" charset="-78"/>
                <a:cs typeface="Simplified Arabic" pitchFamily="18" charset="-78"/>
              </a:rPr>
              <a:t>دج</a:t>
            </a:r>
            <a:r>
              <a:rPr lang="ar-DZ" sz="2800" dirty="0" smtClean="0">
                <a:latin typeface="Simplified Arabic" pitchFamily="18" charset="-78"/>
                <a:cs typeface="Simplified Arabic" pitchFamily="18" charset="-78"/>
              </a:rPr>
              <a:t>.</a:t>
            </a:r>
            <a:endParaRPr lang="ar-SA" sz="2800" dirty="0">
              <a:latin typeface="Simplified Arabic" pitchFamily="18" charset="-78"/>
              <a:cs typeface="Simplified Arabic" pitchFamily="18" charset="-78"/>
            </a:endParaRPr>
          </a:p>
        </p:txBody>
      </p:sp>
      <p:pic>
        <p:nvPicPr>
          <p:cNvPr id="8" name="Picture 7" descr="C:\Users\user\Desktop\images (23).jpg"/>
          <p:cNvPicPr>
            <a:picLocks noChangeAspect="1" noChangeArrowheads="1"/>
          </p:cNvPicPr>
          <p:nvPr/>
        </p:nvPicPr>
        <p:blipFill>
          <a:blip r:embed="rId3"/>
          <a:srcRect/>
          <a:stretch>
            <a:fillRect/>
          </a:stretch>
        </p:blipFill>
        <p:spPr bwMode="auto">
          <a:xfrm>
            <a:off x="0" y="6215082"/>
            <a:ext cx="9144000" cy="642918"/>
          </a:xfrm>
          <a:prstGeom prst="rect">
            <a:avLst/>
          </a:prstGeom>
          <a:ln>
            <a:noFill/>
          </a:ln>
          <a:effectLst>
            <a:softEdge rad="112500"/>
          </a:effectLst>
        </p:spPr>
      </p:pic>
      <p:pic>
        <p:nvPicPr>
          <p:cNvPr id="9" name="Picture 7" descr="C:\Users\user\Desktop\images (23).jpg"/>
          <p:cNvPicPr>
            <a:picLocks noChangeAspect="1" noChangeArrowheads="1"/>
          </p:cNvPicPr>
          <p:nvPr/>
        </p:nvPicPr>
        <p:blipFill>
          <a:blip r:embed="rId3"/>
          <a:srcRect/>
          <a:stretch>
            <a:fillRect/>
          </a:stretch>
        </p:blipFill>
        <p:spPr bwMode="auto">
          <a:xfrm>
            <a:off x="0" y="0"/>
            <a:ext cx="9144000" cy="642918"/>
          </a:xfrm>
          <a:prstGeom prst="rect">
            <a:avLst/>
          </a:prstGeom>
          <a:ln>
            <a:noFill/>
          </a:ln>
          <a:effectLst>
            <a:softEdge rad="112500"/>
          </a:effectLst>
        </p:spPr>
      </p:pic>
      <p:sp>
        <p:nvSpPr>
          <p:cNvPr id="10" name="Rectangle 9"/>
          <p:cNvSpPr/>
          <p:nvPr/>
        </p:nvSpPr>
        <p:spPr>
          <a:xfrm>
            <a:off x="214282" y="571480"/>
            <a:ext cx="8358246" cy="830997"/>
          </a:xfrm>
          <a:prstGeom prst="rect">
            <a:avLst/>
          </a:prstGeom>
          <a:solidFill>
            <a:schemeClr val="tx1"/>
          </a:solidFill>
        </p:spPr>
        <p:txBody>
          <a:bodyPr wrap="square">
            <a:spAutoFit/>
          </a:bodyPr>
          <a:lstStyle/>
          <a:p>
            <a:pPr algn="ctr" rtl="1">
              <a:defRPr/>
            </a:pPr>
            <a:r>
              <a:rPr lang="ar-DZ" sz="4800" b="1" dirty="0" smtClean="0">
                <a:ln w="10541" cmpd="sng">
                  <a:solidFill>
                    <a:schemeClr val="accent1">
                      <a:shade val="88000"/>
                      <a:satMod val="110000"/>
                    </a:schemeClr>
                  </a:solidFill>
                  <a:prstDash val="solid"/>
                </a:ln>
                <a:solidFill>
                  <a:schemeClr val="bg1"/>
                </a:solidFill>
                <a:effectLst>
                  <a:glow rad="139700">
                    <a:schemeClr val="accent4">
                      <a:satMod val="175000"/>
                      <a:alpha val="40000"/>
                    </a:schemeClr>
                  </a:glow>
                </a:effectLst>
                <a:latin typeface="Simplified Arabic" pitchFamily="18" charset="-78"/>
                <a:cs typeface="Simplified Arabic" pitchFamily="18" charset="-78"/>
              </a:rPr>
              <a:t>الارتباط والانحدار في برنامج </a:t>
            </a:r>
            <a:r>
              <a:rPr lang="fr-FR" sz="4800" b="1" dirty="0" smtClean="0">
                <a:ln w="10541" cmpd="sng">
                  <a:solidFill>
                    <a:schemeClr val="accent1">
                      <a:shade val="88000"/>
                      <a:satMod val="110000"/>
                    </a:schemeClr>
                  </a:solidFill>
                  <a:prstDash val="solid"/>
                </a:ln>
                <a:solidFill>
                  <a:schemeClr val="bg1"/>
                </a:solidFill>
                <a:effectLst>
                  <a:glow rad="139700">
                    <a:schemeClr val="accent4">
                      <a:satMod val="175000"/>
                      <a:alpha val="40000"/>
                    </a:schemeClr>
                  </a:glow>
                </a:effectLst>
                <a:latin typeface="Simplified Arabic" pitchFamily="18" charset="-78"/>
                <a:cs typeface="Simplified Arabic" pitchFamily="18" charset="-78"/>
              </a:rPr>
              <a:t>SPSS</a:t>
            </a:r>
            <a:endParaRPr lang="fr-FR" sz="4800" b="1" dirty="0">
              <a:ln w="10541" cmpd="sng">
                <a:solidFill>
                  <a:schemeClr val="accent1">
                    <a:shade val="88000"/>
                    <a:satMod val="110000"/>
                  </a:schemeClr>
                </a:solidFill>
                <a:prstDash val="solid"/>
              </a:ln>
              <a:solidFill>
                <a:schemeClr val="bg1"/>
              </a:solidFill>
              <a:effectLst>
                <a:glow rad="139700">
                  <a:schemeClr val="accent4">
                    <a:satMod val="175000"/>
                    <a:alpha val="40000"/>
                  </a:schemeClr>
                </a:glow>
              </a:effectLst>
              <a:latin typeface="Simplified Arabic" pitchFamily="18" charset="-78"/>
              <a:cs typeface="Simplified Arabic" pitchFamily="18" charset="-78"/>
            </a:endParaRPr>
          </a:p>
        </p:txBody>
      </p:sp>
    </p:spTree>
  </p:cSld>
  <p:clrMapOvr>
    <a:masterClrMapping/>
  </p:clrMapOvr>
  <p:transition spd="slow">
    <p:checker dir="vert"/>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Users\user\Desktop\images (16).jpg"/>
          <p:cNvPicPr>
            <a:picLocks noChangeAspect="1" noChangeArrowheads="1"/>
          </p:cNvPicPr>
          <p:nvPr/>
        </p:nvPicPr>
        <p:blipFill>
          <a:blip r:embed="rId2">
            <a:duotone>
              <a:schemeClr val="accent2">
                <a:shade val="45000"/>
                <a:satMod val="135000"/>
              </a:schemeClr>
              <a:prstClr val="white"/>
            </a:duotone>
          </a:blip>
          <a:srcRect/>
          <a:stretch>
            <a:fillRect/>
          </a:stretch>
        </p:blipFill>
        <p:spPr bwMode="auto">
          <a:xfrm>
            <a:off x="0" y="0"/>
            <a:ext cx="9144000" cy="6858000"/>
          </a:xfrm>
          <a:prstGeom prst="rect">
            <a:avLst/>
          </a:prstGeom>
          <a:noFill/>
          <a:ln w="9525">
            <a:noFill/>
            <a:miter lim="800000"/>
            <a:headEnd/>
            <a:tailEnd/>
          </a:ln>
          <a:effectLst>
            <a:outerShdw dist="139700" dir="2700000" algn="tl" rotWithShape="0">
              <a:srgbClr val="333333">
                <a:alpha val="64999"/>
              </a:srgbClr>
            </a:outerShdw>
          </a:effectLst>
        </p:spPr>
      </p:pic>
      <p:sp>
        <p:nvSpPr>
          <p:cNvPr id="26627" name="Rectangle 1"/>
          <p:cNvSpPr>
            <a:spLocks noChangeArrowheads="1"/>
          </p:cNvSpPr>
          <p:nvPr/>
        </p:nvSpPr>
        <p:spPr bwMode="auto">
          <a:xfrm>
            <a:off x="142844" y="1571612"/>
            <a:ext cx="9001156" cy="3108543"/>
          </a:xfrm>
          <a:prstGeom prst="rect">
            <a:avLst/>
          </a:prstGeom>
          <a:solidFill>
            <a:schemeClr val="accent1">
              <a:lumMod val="50000"/>
            </a:schemeClr>
          </a:solidFill>
          <a:ln w="9525">
            <a:noFill/>
            <a:miter lim="800000"/>
            <a:headEnd/>
            <a:tailEnd/>
          </a:ln>
        </p:spPr>
        <p:txBody>
          <a:bodyPr wrap="square" anchor="ctr">
            <a:spAutoFit/>
          </a:bodyPr>
          <a:lstStyle/>
          <a:p>
            <a:pPr indent="457200" algn="just" rtl="1" eaLnBrk="0" hangingPunct="0">
              <a:tabLst>
                <a:tab pos="5376863" algn="l"/>
              </a:tabLst>
              <a:defRPr/>
            </a:pPr>
            <a:endParaRPr lang="ar-DZ" sz="2800" dirty="0" smtClean="0">
              <a:latin typeface="Simplified Arabic" pitchFamily="18" charset="-78"/>
              <a:cs typeface="Simplified Arabic" pitchFamily="18" charset="-78"/>
            </a:endParaRPr>
          </a:p>
          <a:p>
            <a:pPr indent="457200" algn="just" rtl="1" eaLnBrk="0" hangingPunct="0">
              <a:tabLst>
                <a:tab pos="5376863" algn="l"/>
              </a:tabLst>
              <a:defRPr/>
            </a:pPr>
            <a:r>
              <a:rPr lang="ar-DZ" sz="2800" dirty="0" smtClean="0">
                <a:latin typeface="Simplified Arabic" pitchFamily="18" charset="-78"/>
                <a:cs typeface="Simplified Arabic" pitchFamily="18" charset="-78"/>
              </a:rPr>
              <a:t>في حين أن مجال التنبؤ لحجم المبيعات الناتجة عن إنفاق 40000 </a:t>
            </a:r>
            <a:r>
              <a:rPr lang="ar-DZ" sz="2800" dirty="0" err="1" smtClean="0">
                <a:latin typeface="Simplified Arabic" pitchFamily="18" charset="-78"/>
                <a:cs typeface="Simplified Arabic" pitchFamily="18" charset="-78"/>
              </a:rPr>
              <a:t>دج</a:t>
            </a:r>
            <a:r>
              <a:rPr lang="ar-DZ" sz="2800" dirty="0" smtClean="0">
                <a:latin typeface="Simplified Arabic" pitchFamily="18" charset="-78"/>
                <a:cs typeface="Simplified Arabic" pitchFamily="18" charset="-78"/>
              </a:rPr>
              <a:t> شهريا من المصاريف </a:t>
            </a:r>
            <a:r>
              <a:rPr lang="ar-DZ" sz="2800" dirty="0" err="1" smtClean="0">
                <a:latin typeface="Simplified Arabic" pitchFamily="18" charset="-78"/>
                <a:cs typeface="Simplified Arabic" pitchFamily="18" charset="-78"/>
              </a:rPr>
              <a:t>الإشهارية</a:t>
            </a:r>
            <a:r>
              <a:rPr lang="ar-DZ" sz="2800" dirty="0" smtClean="0">
                <a:latin typeface="Simplified Arabic" pitchFamily="18" charset="-78"/>
                <a:cs typeface="Simplified Arabic" pitchFamily="18" charset="-78"/>
              </a:rPr>
              <a:t> هو من 87424.17 إلى 2103273.5 </a:t>
            </a:r>
            <a:r>
              <a:rPr lang="ar-DZ" sz="2800" dirty="0" err="1" smtClean="0">
                <a:latin typeface="Simplified Arabic" pitchFamily="18" charset="-78"/>
                <a:cs typeface="Simplified Arabic" pitchFamily="18" charset="-78"/>
              </a:rPr>
              <a:t>دج</a:t>
            </a:r>
            <a:r>
              <a:rPr lang="ar-DZ" sz="2800" dirty="0" smtClean="0">
                <a:latin typeface="Simplified Arabic" pitchFamily="18" charset="-78"/>
                <a:cs typeface="Simplified Arabic" pitchFamily="18" charset="-78"/>
              </a:rPr>
              <a:t> بنسبة ثقة 95٪.</a:t>
            </a:r>
          </a:p>
          <a:p>
            <a:pPr indent="457200" algn="just" rtl="1" eaLnBrk="0" hangingPunct="0">
              <a:tabLst>
                <a:tab pos="5376863" algn="l"/>
              </a:tabLst>
              <a:defRPr/>
            </a:pPr>
            <a:r>
              <a:rPr lang="ar-DZ" sz="2800" dirty="0" smtClean="0">
                <a:latin typeface="Simplified Arabic" pitchFamily="18" charset="-78"/>
                <a:cs typeface="Simplified Arabic" pitchFamily="18" charset="-78"/>
              </a:rPr>
              <a:t>كما أن التقرير يحوي جداول أخرى هامة تحدد مدى سلامة النموذج من المشاكل القياسية، ورسوم بيانية مرفقة تعنى بتحديد شكل توزيع المتغير التابع، وسحابة النقاط للعلاقة بين المتغيرين، وشكل انتشار البواقي.</a:t>
            </a:r>
            <a:endParaRPr lang="ar-SA" sz="2800" dirty="0">
              <a:latin typeface="Simplified Arabic" pitchFamily="18" charset="-78"/>
              <a:cs typeface="Simplified Arabic" pitchFamily="18" charset="-78"/>
            </a:endParaRPr>
          </a:p>
        </p:txBody>
      </p:sp>
      <p:pic>
        <p:nvPicPr>
          <p:cNvPr id="8" name="Picture 7" descr="C:\Users\user\Desktop\images (23).jpg"/>
          <p:cNvPicPr>
            <a:picLocks noChangeAspect="1" noChangeArrowheads="1"/>
          </p:cNvPicPr>
          <p:nvPr/>
        </p:nvPicPr>
        <p:blipFill>
          <a:blip r:embed="rId3"/>
          <a:srcRect/>
          <a:stretch>
            <a:fillRect/>
          </a:stretch>
        </p:blipFill>
        <p:spPr bwMode="auto">
          <a:xfrm>
            <a:off x="0" y="6215082"/>
            <a:ext cx="9144000" cy="642918"/>
          </a:xfrm>
          <a:prstGeom prst="rect">
            <a:avLst/>
          </a:prstGeom>
          <a:ln>
            <a:noFill/>
          </a:ln>
          <a:effectLst>
            <a:softEdge rad="112500"/>
          </a:effectLst>
        </p:spPr>
      </p:pic>
      <p:pic>
        <p:nvPicPr>
          <p:cNvPr id="9" name="Picture 7" descr="C:\Users\user\Desktop\images (23).jpg"/>
          <p:cNvPicPr>
            <a:picLocks noChangeAspect="1" noChangeArrowheads="1"/>
          </p:cNvPicPr>
          <p:nvPr/>
        </p:nvPicPr>
        <p:blipFill>
          <a:blip r:embed="rId3"/>
          <a:srcRect/>
          <a:stretch>
            <a:fillRect/>
          </a:stretch>
        </p:blipFill>
        <p:spPr bwMode="auto">
          <a:xfrm>
            <a:off x="0" y="0"/>
            <a:ext cx="9144000" cy="642918"/>
          </a:xfrm>
          <a:prstGeom prst="rect">
            <a:avLst/>
          </a:prstGeom>
          <a:ln>
            <a:noFill/>
          </a:ln>
          <a:effectLst>
            <a:softEdge rad="112500"/>
          </a:effectLst>
        </p:spPr>
      </p:pic>
      <p:sp>
        <p:nvSpPr>
          <p:cNvPr id="10" name="Rectangle 9"/>
          <p:cNvSpPr/>
          <p:nvPr/>
        </p:nvSpPr>
        <p:spPr>
          <a:xfrm>
            <a:off x="214282" y="571480"/>
            <a:ext cx="8358246" cy="830997"/>
          </a:xfrm>
          <a:prstGeom prst="rect">
            <a:avLst/>
          </a:prstGeom>
          <a:solidFill>
            <a:schemeClr val="tx1"/>
          </a:solidFill>
        </p:spPr>
        <p:txBody>
          <a:bodyPr wrap="square">
            <a:spAutoFit/>
          </a:bodyPr>
          <a:lstStyle/>
          <a:p>
            <a:pPr algn="ctr" rtl="1">
              <a:defRPr/>
            </a:pPr>
            <a:r>
              <a:rPr lang="ar-DZ" sz="4800" b="1" dirty="0" smtClean="0">
                <a:ln w="10541" cmpd="sng">
                  <a:solidFill>
                    <a:schemeClr val="accent1">
                      <a:shade val="88000"/>
                      <a:satMod val="110000"/>
                    </a:schemeClr>
                  </a:solidFill>
                  <a:prstDash val="solid"/>
                </a:ln>
                <a:solidFill>
                  <a:schemeClr val="bg1"/>
                </a:solidFill>
                <a:effectLst>
                  <a:glow rad="139700">
                    <a:schemeClr val="accent4">
                      <a:satMod val="175000"/>
                      <a:alpha val="40000"/>
                    </a:schemeClr>
                  </a:glow>
                </a:effectLst>
                <a:latin typeface="Simplified Arabic" pitchFamily="18" charset="-78"/>
                <a:cs typeface="Simplified Arabic" pitchFamily="18" charset="-78"/>
              </a:rPr>
              <a:t>الارتباط والانحدار في برنامج </a:t>
            </a:r>
            <a:r>
              <a:rPr lang="fr-FR" sz="4800" b="1" dirty="0" smtClean="0">
                <a:ln w="10541" cmpd="sng">
                  <a:solidFill>
                    <a:schemeClr val="accent1">
                      <a:shade val="88000"/>
                      <a:satMod val="110000"/>
                    </a:schemeClr>
                  </a:solidFill>
                  <a:prstDash val="solid"/>
                </a:ln>
                <a:solidFill>
                  <a:schemeClr val="bg1"/>
                </a:solidFill>
                <a:effectLst>
                  <a:glow rad="139700">
                    <a:schemeClr val="accent4">
                      <a:satMod val="175000"/>
                      <a:alpha val="40000"/>
                    </a:schemeClr>
                  </a:glow>
                </a:effectLst>
                <a:latin typeface="Simplified Arabic" pitchFamily="18" charset="-78"/>
                <a:cs typeface="Simplified Arabic" pitchFamily="18" charset="-78"/>
              </a:rPr>
              <a:t>SPSS</a:t>
            </a:r>
            <a:endParaRPr lang="fr-FR" sz="4800" b="1" dirty="0">
              <a:ln w="10541" cmpd="sng">
                <a:solidFill>
                  <a:schemeClr val="accent1">
                    <a:shade val="88000"/>
                    <a:satMod val="110000"/>
                  </a:schemeClr>
                </a:solidFill>
                <a:prstDash val="solid"/>
              </a:ln>
              <a:solidFill>
                <a:schemeClr val="bg1"/>
              </a:solidFill>
              <a:effectLst>
                <a:glow rad="139700">
                  <a:schemeClr val="accent4">
                    <a:satMod val="175000"/>
                    <a:alpha val="40000"/>
                  </a:schemeClr>
                </a:glow>
              </a:effectLst>
              <a:latin typeface="Simplified Arabic" pitchFamily="18" charset="-78"/>
              <a:cs typeface="Simplified Arabic" pitchFamily="18" charset="-78"/>
            </a:endParaRPr>
          </a:p>
        </p:txBody>
      </p:sp>
    </p:spTree>
  </p:cSld>
  <p:clrMapOvr>
    <a:masterClrMapping/>
  </p:clrMapOvr>
  <p:transition spd="slow">
    <p:checker dir="vert"/>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571480"/>
          </a:xfrm>
        </p:spPr>
        <p:txBody>
          <a:bodyPr>
            <a:noAutofit/>
          </a:bodyPr>
          <a:lstStyle/>
          <a:p>
            <a:r>
              <a:rPr lang="ar-DZ" sz="3600" b="1" u="sng" dirty="0" smtClean="0">
                <a:solidFill>
                  <a:srgbClr val="FFFF00"/>
                </a:solidFill>
                <a:latin typeface="Simplified Arabic" pitchFamily="18" charset="-78"/>
                <a:cs typeface="Simplified Arabic" pitchFamily="18" charset="-78"/>
              </a:rPr>
              <a:t> </a:t>
            </a:r>
            <a:r>
              <a:rPr lang="fr-FR" sz="3600" b="1" u="sng" dirty="0" smtClean="0">
                <a:solidFill>
                  <a:srgbClr val="FFFF00"/>
                </a:solidFill>
                <a:latin typeface="Simplified Arabic" pitchFamily="18" charset="-78"/>
                <a:cs typeface="Simplified Arabic" pitchFamily="18" charset="-78"/>
              </a:rPr>
              <a:t>STATA </a:t>
            </a:r>
            <a:r>
              <a:rPr lang="ar-DZ" sz="3600" b="1" u="sng" dirty="0" smtClean="0">
                <a:solidFill>
                  <a:srgbClr val="FFFF00"/>
                </a:solidFill>
                <a:latin typeface="Simplified Arabic" pitchFamily="18" charset="-78"/>
                <a:cs typeface="Simplified Arabic" pitchFamily="18" charset="-78"/>
              </a:rPr>
              <a:t>الارتباط والانحدار في برنامج</a:t>
            </a:r>
            <a:endParaRPr lang="fr-FR" sz="3600" b="1" u="sng" dirty="0">
              <a:solidFill>
                <a:srgbClr val="FFFF00"/>
              </a:solidFill>
              <a:latin typeface="Simplified Arabic" pitchFamily="18" charset="-78"/>
              <a:cs typeface="Simplified Arabic" pitchFamily="18" charset="-78"/>
            </a:endParaRPr>
          </a:p>
        </p:txBody>
      </p:sp>
      <p:sp>
        <p:nvSpPr>
          <p:cNvPr id="8" name="Espace réservé du contenu 7"/>
          <p:cNvSpPr>
            <a:spLocks noGrp="1"/>
          </p:cNvSpPr>
          <p:nvPr>
            <p:ph sz="quarter" idx="4"/>
          </p:nvPr>
        </p:nvSpPr>
        <p:spPr>
          <a:xfrm>
            <a:off x="0" y="571480"/>
            <a:ext cx="9144000" cy="6286520"/>
          </a:xfrm>
        </p:spPr>
        <p:txBody>
          <a:bodyPr>
            <a:normAutofit/>
          </a:bodyPr>
          <a:lstStyle/>
          <a:p>
            <a:pPr algn="just" rtl="1" fontAlgn="base">
              <a:buNone/>
            </a:pPr>
            <a:endParaRPr lang="fr-FR" sz="3200" b="1" dirty="0" smtClean="0">
              <a:latin typeface="Simplified Arabic" pitchFamily="18" charset="-78"/>
              <a:cs typeface="Simplified Arabic" pitchFamily="18" charset="-78"/>
            </a:endParaRPr>
          </a:p>
          <a:p>
            <a:pPr algn="just" rtl="1" fontAlgn="base">
              <a:buNone/>
            </a:pPr>
            <a:endParaRPr lang="fr-FR" sz="3200" b="1" dirty="0" smtClean="0">
              <a:latin typeface="Simplified Arabic" pitchFamily="18" charset="-78"/>
              <a:cs typeface="Simplified Arabic" pitchFamily="18" charset="-78"/>
            </a:endParaRPr>
          </a:p>
          <a:p>
            <a:pPr algn="just" rtl="1" fontAlgn="base">
              <a:buNone/>
            </a:pPr>
            <a:endParaRPr lang="fr-FR" sz="3200" b="1" dirty="0" smtClean="0">
              <a:latin typeface="Simplified Arabic" pitchFamily="18" charset="-78"/>
              <a:cs typeface="Simplified Arabic" pitchFamily="18" charset="-78"/>
            </a:endParaRPr>
          </a:p>
          <a:p>
            <a:pPr algn="just" rtl="1" fontAlgn="base">
              <a:buNone/>
            </a:pPr>
            <a:r>
              <a:rPr lang="ar-DZ" sz="3200" b="1" dirty="0" smtClean="0">
                <a:latin typeface="Simplified Arabic" pitchFamily="18" charset="-78"/>
                <a:cs typeface="Simplified Arabic" pitchFamily="18" charset="-78"/>
              </a:rPr>
              <a:t>قبل الشروع في التحليل الإحصائي لابد من إدخال بيانات المتغيرات في البرنامج وتحديدا في شاشة البيانات </a:t>
            </a:r>
            <a:r>
              <a:rPr lang="fr-FR" sz="3200" b="1" dirty="0" smtClean="0">
                <a:latin typeface="Simplified Arabic" pitchFamily="18" charset="-78"/>
                <a:cs typeface="Simplified Arabic" pitchFamily="18" charset="-78"/>
              </a:rPr>
              <a:t>(Data Editor)</a:t>
            </a:r>
            <a:r>
              <a:rPr lang="ar-DZ" sz="3200" b="1" dirty="0" smtClean="0">
                <a:latin typeface="Simplified Arabic" pitchFamily="18" charset="-78"/>
                <a:cs typeface="Simplified Arabic" pitchFamily="18" charset="-78"/>
              </a:rPr>
              <a:t> بالنقر عليها وإدخال البيانات فيها بما يشبه برنامج الإكسل بشكل كبير جدا.</a:t>
            </a:r>
          </a:p>
          <a:p>
            <a:pPr algn="just" rtl="1" fontAlgn="base">
              <a:buNone/>
            </a:pPr>
            <a:r>
              <a:rPr lang="ar-DZ" sz="3200" b="1" dirty="0" smtClean="0">
                <a:latin typeface="Simplified Arabic" pitchFamily="18" charset="-78"/>
                <a:cs typeface="Simplified Arabic" pitchFamily="18" charset="-78"/>
              </a:rPr>
              <a:t>لتمثيل سحابة النقاط بين المتغيرين نعود للشاشة الرئيسية ونستخدم الأمر </a:t>
            </a:r>
            <a:r>
              <a:rPr lang="fr-FR" sz="3200" b="1" dirty="0" err="1" smtClean="0">
                <a:latin typeface="Simplified Arabic" pitchFamily="18" charset="-78"/>
                <a:cs typeface="Simplified Arabic" pitchFamily="18" charset="-78"/>
              </a:rPr>
              <a:t>Graphics</a:t>
            </a:r>
            <a:r>
              <a:rPr lang="ar-DZ" sz="3200" b="1" dirty="0" smtClean="0">
                <a:latin typeface="Simplified Arabic" pitchFamily="18" charset="-78"/>
                <a:cs typeface="Simplified Arabic" pitchFamily="18" charset="-78"/>
              </a:rPr>
              <a:t> ومنه نختار </a:t>
            </a:r>
            <a:r>
              <a:rPr lang="fr-FR" sz="3200" b="1" dirty="0" err="1" smtClean="0">
                <a:latin typeface="Simplified Arabic" pitchFamily="18" charset="-78"/>
                <a:cs typeface="Simplified Arabic" pitchFamily="18" charset="-78"/>
              </a:rPr>
              <a:t>Twoway</a:t>
            </a:r>
            <a:r>
              <a:rPr lang="fr-FR" sz="3200" b="1" dirty="0" smtClean="0">
                <a:latin typeface="Simplified Arabic" pitchFamily="18" charset="-78"/>
                <a:cs typeface="Simplified Arabic" pitchFamily="18" charset="-78"/>
              </a:rPr>
              <a:t> Graph</a:t>
            </a:r>
            <a:r>
              <a:rPr lang="ar-DZ" sz="3200" b="1" dirty="0" smtClean="0">
                <a:latin typeface="Simplified Arabic" pitchFamily="18" charset="-78"/>
                <a:cs typeface="Simplified Arabic" pitchFamily="18" charset="-78"/>
              </a:rPr>
              <a:t> وننشئ التمثيل البياني مع إدخال المتغيرين في نافذة الأمر.</a:t>
            </a:r>
          </a:p>
          <a:p>
            <a:pPr algn="just" rtl="1" fontAlgn="base">
              <a:buNone/>
            </a:pPr>
            <a:endParaRPr lang="ar-DZ" sz="3200" b="1" dirty="0" smtClean="0">
              <a:latin typeface="Simplified Arabic" pitchFamily="18" charset="-78"/>
              <a:cs typeface="Simplified Arabic" pitchFamily="18" charset="-78"/>
            </a:endParaRPr>
          </a:p>
          <a:p>
            <a:pPr algn="just" rtl="1">
              <a:buNone/>
            </a:pPr>
            <a:endParaRPr lang="ar-DZ" sz="5500" b="1" dirty="0" smtClean="0">
              <a:solidFill>
                <a:srgbClr val="FFC000"/>
              </a:solidFill>
              <a:latin typeface="Simplified Arabic" pitchFamily="18" charset="-78"/>
              <a:cs typeface="Simplified Arabic" pitchFamily="18" charset="-78"/>
            </a:endParaRPr>
          </a:p>
          <a:p>
            <a:pPr algn="just" rtl="1">
              <a:buNone/>
            </a:pPr>
            <a:endParaRPr lang="ar-DZ" sz="5500" b="1" dirty="0" smtClean="0">
              <a:latin typeface="Simplified Arabic" pitchFamily="18" charset="-78"/>
              <a:cs typeface="Simplified Arabic" pitchFamily="18" charset="-78"/>
            </a:endParaRPr>
          </a:p>
        </p:txBody>
      </p:sp>
      <p:pic>
        <p:nvPicPr>
          <p:cNvPr id="1026" name="Picture 2" descr="D:\images.png"/>
          <p:cNvPicPr>
            <a:picLocks noChangeAspect="1" noChangeArrowheads="1"/>
          </p:cNvPicPr>
          <p:nvPr/>
        </p:nvPicPr>
        <p:blipFill>
          <a:blip r:embed="rId2"/>
          <a:srcRect/>
          <a:stretch>
            <a:fillRect/>
          </a:stretch>
        </p:blipFill>
        <p:spPr bwMode="auto">
          <a:xfrm>
            <a:off x="0" y="0"/>
            <a:ext cx="1643074" cy="42860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40962"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1026" name="Picture 2"/>
          <p:cNvPicPr>
            <a:picLocks noChangeAspect="1" noChangeArrowheads="1"/>
          </p:cNvPicPr>
          <p:nvPr/>
        </p:nvPicPr>
        <p:blipFill>
          <a:blip r:embed="rId2"/>
          <a:srcRect/>
          <a:stretch>
            <a:fillRect/>
          </a:stretch>
        </p:blipFill>
        <p:spPr bwMode="auto">
          <a:xfrm>
            <a:off x="0" y="0"/>
            <a:ext cx="914400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2050" name="Picture 2"/>
          <p:cNvPicPr>
            <a:picLocks noChangeAspect="1" noChangeArrowheads="1"/>
          </p:cNvPicPr>
          <p:nvPr/>
        </p:nvPicPr>
        <p:blipFill>
          <a:blip r:embed="rId2"/>
          <a:srcRect/>
          <a:stretch>
            <a:fillRect/>
          </a:stretch>
        </p:blipFill>
        <p:spPr bwMode="auto">
          <a:xfrm>
            <a:off x="0" y="0"/>
            <a:ext cx="13011150" cy="6934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3074"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4098" name="Picture 2"/>
          <p:cNvPicPr>
            <a:picLocks noChangeAspect="1" noChangeArrowheads="1"/>
          </p:cNvPicPr>
          <p:nvPr/>
        </p:nvPicPr>
        <p:blipFill>
          <a:blip r:embed="rId2"/>
          <a:srcRect/>
          <a:stretch>
            <a:fillRect/>
          </a:stretch>
        </p:blipFill>
        <p:spPr bwMode="auto">
          <a:xfrm>
            <a:off x="0" y="0"/>
            <a:ext cx="12144428"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500090"/>
            <a:ext cx="9144000" cy="7358090"/>
          </a:xfrm>
        </p:spPr>
        <p:txBody>
          <a:bodyPr>
            <a:noAutofit/>
          </a:bodyPr>
          <a:lstStyle/>
          <a:p>
            <a:pPr rtl="1"/>
            <a:r>
              <a:rPr lang="fr-FR" sz="2800" b="1" dirty="0" smtClean="0">
                <a:latin typeface="Simplified Arabic" pitchFamily="18" charset="-78"/>
                <a:cs typeface="Simplified Arabic" pitchFamily="18" charset="-78"/>
              </a:rPr>
              <a:t/>
            </a:r>
            <a:br>
              <a:rPr lang="fr-FR" sz="2800" b="1" dirty="0" smtClean="0">
                <a:latin typeface="Simplified Arabic" pitchFamily="18" charset="-78"/>
                <a:cs typeface="Simplified Arabic" pitchFamily="18" charset="-78"/>
              </a:rPr>
            </a:br>
            <a:r>
              <a:rPr lang="ar-DZ" sz="2800" b="1" dirty="0" smtClean="0">
                <a:latin typeface="Simplified Arabic" pitchFamily="18" charset="-78"/>
                <a:cs typeface="Simplified Arabic" pitchFamily="18" charset="-78"/>
              </a:rPr>
              <a:t/>
            </a:r>
            <a:br>
              <a:rPr lang="ar-DZ" sz="2800" b="1" dirty="0" smtClean="0">
                <a:latin typeface="Simplified Arabic" pitchFamily="18" charset="-78"/>
                <a:cs typeface="Simplified Arabic" pitchFamily="18" charset="-78"/>
              </a:rPr>
            </a:br>
            <a:r>
              <a:rPr lang="ar-DZ" sz="3000" b="1" u="sng" dirty="0" smtClean="0">
                <a:solidFill>
                  <a:srgbClr val="FFC000"/>
                </a:solidFill>
                <a:latin typeface="Simplified Arabic" pitchFamily="18" charset="-78"/>
                <a:cs typeface="Simplified Arabic" pitchFamily="18" charset="-78"/>
              </a:rPr>
              <a:t>دراسة الارتباط بين المتغيرات </a:t>
            </a:r>
            <a:r>
              <a:rPr lang="ar-DZ" sz="2800" b="1" dirty="0" smtClean="0">
                <a:latin typeface="Simplified Arabic" pitchFamily="18" charset="-78"/>
                <a:cs typeface="Simplified Arabic" pitchFamily="18" charset="-78"/>
              </a:rPr>
              <a:t/>
            </a:r>
            <a:br>
              <a:rPr lang="ar-DZ" sz="2800" b="1" dirty="0" smtClean="0">
                <a:latin typeface="Simplified Arabic" pitchFamily="18" charset="-78"/>
                <a:cs typeface="Simplified Arabic" pitchFamily="18" charset="-78"/>
              </a:rPr>
            </a:br>
            <a:r>
              <a:rPr lang="ar-DZ" sz="2700" b="1" dirty="0" smtClean="0">
                <a:solidFill>
                  <a:srgbClr val="FFFF00"/>
                </a:solidFill>
                <a:latin typeface="Simplified Arabic" pitchFamily="18" charset="-78"/>
                <a:cs typeface="Simplified Arabic" pitchFamily="18" charset="-78"/>
              </a:rPr>
              <a:t>- معامل الارتباط </a:t>
            </a:r>
            <a:r>
              <a:rPr lang="fr-FR" sz="2700" b="1" dirty="0" smtClean="0">
                <a:solidFill>
                  <a:srgbClr val="FFFF00"/>
                </a:solidFill>
                <a:latin typeface="Simplified Arabic" pitchFamily="18" charset="-78"/>
                <a:cs typeface="Simplified Arabic" pitchFamily="18" charset="-78"/>
              </a:rPr>
              <a:t>(Coefficient de Corrélation)</a:t>
            </a:r>
            <a:r>
              <a:rPr lang="ar-DZ" sz="2700" b="1" dirty="0" smtClean="0">
                <a:solidFill>
                  <a:srgbClr val="FFFF00"/>
                </a:solidFill>
                <a:latin typeface="Simplified Arabic" pitchFamily="18" charset="-78"/>
                <a:cs typeface="Simplified Arabic" pitchFamily="18" charset="-78"/>
              </a:rPr>
              <a:t>:</a:t>
            </a:r>
            <a:r>
              <a:rPr lang="ar-DZ" sz="2700" dirty="0" smtClean="0">
                <a:solidFill>
                  <a:srgbClr val="FFFF00"/>
                </a:solidFill>
                <a:latin typeface="Simplified Arabic" pitchFamily="18" charset="-78"/>
                <a:cs typeface="Simplified Arabic" pitchFamily="18" charset="-78"/>
              </a:rPr>
              <a:t> </a:t>
            </a:r>
            <a:r>
              <a:rPr lang="ar-DZ" sz="2700" dirty="0" smtClean="0">
                <a:latin typeface="Simplified Arabic" pitchFamily="18" charset="-78"/>
                <a:cs typeface="Simplified Arabic" pitchFamily="18" charset="-78"/>
              </a:rPr>
              <a:t>هو مقياس إحصائي يقيس العلاقة بين متغيرين ويحدد طبيعة العلاقة بينهما هل هي عكسية أم طردية، قوية أم ضعيفة، وهو رياضيا محصور بين </a:t>
            </a:r>
            <a:r>
              <a:rPr lang="fr-FR" sz="2700" dirty="0" smtClean="0">
                <a:latin typeface="Simplified Arabic" pitchFamily="18" charset="-78"/>
                <a:cs typeface="Simplified Arabic" pitchFamily="18" charset="-78"/>
              </a:rPr>
              <a:t>-1</a:t>
            </a:r>
            <a:r>
              <a:rPr lang="ar-DZ" sz="2700" dirty="0" smtClean="0">
                <a:latin typeface="Simplified Arabic" pitchFamily="18" charset="-78"/>
                <a:cs typeface="Simplified Arabic" pitchFamily="18" charset="-78"/>
              </a:rPr>
              <a:t> و </a:t>
            </a:r>
            <a:r>
              <a:rPr lang="fr-FR" sz="2700" dirty="0" smtClean="0">
                <a:latin typeface="Simplified Arabic" pitchFamily="18" charset="-78"/>
                <a:cs typeface="Simplified Arabic" pitchFamily="18" charset="-78"/>
              </a:rPr>
              <a:t>+1</a:t>
            </a:r>
            <a:r>
              <a:rPr lang="ar-DZ" sz="2700" dirty="0" smtClean="0">
                <a:latin typeface="Simplified Arabic" pitchFamily="18" charset="-78"/>
                <a:cs typeface="Simplified Arabic" pitchFamily="18" charset="-78"/>
              </a:rPr>
              <a:t> وتحدد طبيعة العلاقة بين المتغيرين على أساس قيمه:</a:t>
            </a:r>
            <a:br>
              <a:rPr lang="ar-DZ" sz="2700" dirty="0" smtClean="0">
                <a:latin typeface="Simplified Arabic" pitchFamily="18" charset="-78"/>
                <a:cs typeface="Simplified Arabic" pitchFamily="18" charset="-78"/>
              </a:rPr>
            </a:br>
            <a:r>
              <a:rPr lang="ar-DZ" sz="2700" dirty="0" smtClean="0">
                <a:latin typeface="Simplified Arabic" pitchFamily="18" charset="-78"/>
                <a:cs typeface="Simplified Arabic" pitchFamily="18" charset="-78"/>
              </a:rPr>
              <a:t>- </a:t>
            </a:r>
            <a:r>
              <a:rPr lang="fr-FR" sz="2700" dirty="0" smtClean="0">
                <a:latin typeface="Simplified Arabic" pitchFamily="18" charset="-78"/>
                <a:cs typeface="Simplified Arabic" pitchFamily="18" charset="-78"/>
              </a:rPr>
              <a:t>r= -1</a:t>
            </a:r>
            <a:r>
              <a:rPr lang="ar-DZ" sz="2700" dirty="0" smtClean="0">
                <a:latin typeface="Simplified Arabic" pitchFamily="18" charset="-78"/>
                <a:cs typeface="Simplified Arabic" pitchFamily="18" charset="-78"/>
              </a:rPr>
              <a:t> : الارتباط عكسي تام؛</a:t>
            </a:r>
            <a:br>
              <a:rPr lang="ar-DZ" sz="2700" dirty="0" smtClean="0">
                <a:latin typeface="Simplified Arabic" pitchFamily="18" charset="-78"/>
                <a:cs typeface="Simplified Arabic" pitchFamily="18" charset="-78"/>
              </a:rPr>
            </a:br>
            <a:r>
              <a:rPr lang="ar-DZ" sz="2700" dirty="0" smtClean="0">
                <a:latin typeface="Simplified Arabic" pitchFamily="18" charset="-78"/>
                <a:cs typeface="Simplified Arabic" pitchFamily="18" charset="-78"/>
              </a:rPr>
              <a:t>- </a:t>
            </a:r>
            <a:r>
              <a:rPr lang="fr-FR" sz="2700" dirty="0" smtClean="0">
                <a:latin typeface="Simplified Arabic" pitchFamily="18" charset="-78"/>
                <a:cs typeface="Simplified Arabic" pitchFamily="18" charset="-78"/>
              </a:rPr>
              <a:t>r≤ -0,70</a:t>
            </a:r>
            <a:r>
              <a:rPr lang="ar-DZ" sz="2700" dirty="0" smtClean="0">
                <a:latin typeface="Simplified Arabic" pitchFamily="18" charset="-78"/>
                <a:cs typeface="Simplified Arabic" pitchFamily="18" charset="-78"/>
              </a:rPr>
              <a:t> : الارتباط عكسي قوي جدا؛</a:t>
            </a:r>
            <a:br>
              <a:rPr lang="ar-DZ" sz="2700" dirty="0" smtClean="0">
                <a:latin typeface="Simplified Arabic" pitchFamily="18" charset="-78"/>
                <a:cs typeface="Simplified Arabic" pitchFamily="18" charset="-78"/>
              </a:rPr>
            </a:br>
            <a:r>
              <a:rPr lang="ar-DZ" sz="2700" dirty="0" smtClean="0">
                <a:latin typeface="Simplified Arabic" pitchFamily="18" charset="-78"/>
                <a:cs typeface="Simplified Arabic" pitchFamily="18" charset="-78"/>
              </a:rPr>
              <a:t>- </a:t>
            </a:r>
            <a:r>
              <a:rPr lang="fr-FR" sz="2700" dirty="0" smtClean="0">
                <a:latin typeface="Simplified Arabic" pitchFamily="18" charset="-78"/>
                <a:cs typeface="Simplified Arabic" pitchFamily="18" charset="-78"/>
              </a:rPr>
              <a:t>-0,70&lt; r≤ -0,50</a:t>
            </a:r>
            <a:r>
              <a:rPr lang="ar-DZ" sz="2700" dirty="0" smtClean="0">
                <a:latin typeface="Simplified Arabic" pitchFamily="18" charset="-78"/>
                <a:cs typeface="Simplified Arabic" pitchFamily="18" charset="-78"/>
              </a:rPr>
              <a:t> : الارتباط عكسي قوي؛</a:t>
            </a:r>
            <a:br>
              <a:rPr lang="ar-DZ" sz="2700" dirty="0" smtClean="0">
                <a:latin typeface="Simplified Arabic" pitchFamily="18" charset="-78"/>
                <a:cs typeface="Simplified Arabic" pitchFamily="18" charset="-78"/>
              </a:rPr>
            </a:br>
            <a:r>
              <a:rPr lang="ar-DZ" sz="2700" dirty="0" smtClean="0">
                <a:latin typeface="Simplified Arabic" pitchFamily="18" charset="-78"/>
                <a:cs typeface="Simplified Arabic" pitchFamily="18" charset="-78"/>
              </a:rPr>
              <a:t>- </a:t>
            </a:r>
            <a:r>
              <a:rPr lang="fr-FR" sz="2700" dirty="0" smtClean="0">
                <a:latin typeface="Simplified Arabic" pitchFamily="18" charset="-78"/>
                <a:cs typeface="Simplified Arabic" pitchFamily="18" charset="-78"/>
              </a:rPr>
              <a:t>-0,50&lt; r≤ -0,30</a:t>
            </a:r>
            <a:r>
              <a:rPr lang="ar-DZ" sz="2700" dirty="0" smtClean="0">
                <a:latin typeface="Simplified Arabic" pitchFamily="18" charset="-78"/>
                <a:cs typeface="Simplified Arabic" pitchFamily="18" charset="-78"/>
              </a:rPr>
              <a:t>: الارتباط عكسي متوسط؛</a:t>
            </a:r>
            <a:br>
              <a:rPr lang="ar-DZ" sz="2700" dirty="0" smtClean="0">
                <a:latin typeface="Simplified Arabic" pitchFamily="18" charset="-78"/>
                <a:cs typeface="Simplified Arabic" pitchFamily="18" charset="-78"/>
              </a:rPr>
            </a:br>
            <a:r>
              <a:rPr lang="ar-DZ" sz="2700" dirty="0" smtClean="0">
                <a:latin typeface="Simplified Arabic" pitchFamily="18" charset="-78"/>
                <a:cs typeface="Simplified Arabic" pitchFamily="18" charset="-78"/>
              </a:rPr>
              <a:t>- </a:t>
            </a:r>
            <a:r>
              <a:rPr lang="fr-FR" sz="2700" dirty="0" smtClean="0">
                <a:latin typeface="Simplified Arabic" pitchFamily="18" charset="-78"/>
                <a:cs typeface="Simplified Arabic" pitchFamily="18" charset="-78"/>
              </a:rPr>
              <a:t>0,30&lt; r&lt; 0</a:t>
            </a:r>
            <a:r>
              <a:rPr lang="ar-DZ" sz="2700" dirty="0" smtClean="0">
                <a:latin typeface="Simplified Arabic" pitchFamily="18" charset="-78"/>
                <a:cs typeface="Simplified Arabic" pitchFamily="18" charset="-78"/>
              </a:rPr>
              <a:t>-: الارتباط عكسي ضعيف؛</a:t>
            </a:r>
            <a:br>
              <a:rPr lang="ar-DZ" sz="2700" dirty="0" smtClean="0">
                <a:latin typeface="Simplified Arabic" pitchFamily="18" charset="-78"/>
                <a:cs typeface="Simplified Arabic" pitchFamily="18" charset="-78"/>
              </a:rPr>
            </a:br>
            <a:r>
              <a:rPr lang="ar-DZ" sz="2700" dirty="0" smtClean="0">
                <a:latin typeface="Simplified Arabic" pitchFamily="18" charset="-78"/>
                <a:cs typeface="Simplified Arabic" pitchFamily="18" charset="-78"/>
              </a:rPr>
              <a:t>- </a:t>
            </a:r>
            <a:r>
              <a:rPr lang="fr-FR" sz="2700" dirty="0" smtClean="0">
                <a:latin typeface="Simplified Arabic" pitchFamily="18" charset="-78"/>
                <a:cs typeface="Simplified Arabic" pitchFamily="18" charset="-78"/>
              </a:rPr>
              <a:t> r= 0</a:t>
            </a:r>
            <a:r>
              <a:rPr lang="ar-DZ" sz="2700" dirty="0" smtClean="0">
                <a:latin typeface="Simplified Arabic" pitchFamily="18" charset="-78"/>
                <a:cs typeface="Simplified Arabic" pitchFamily="18" charset="-78"/>
              </a:rPr>
              <a:t>: لا يوجد ارتباط بين المتغيرين؛</a:t>
            </a:r>
            <a:br>
              <a:rPr lang="ar-DZ" sz="2700" dirty="0" smtClean="0">
                <a:latin typeface="Simplified Arabic" pitchFamily="18" charset="-78"/>
                <a:cs typeface="Simplified Arabic" pitchFamily="18" charset="-78"/>
              </a:rPr>
            </a:br>
            <a:r>
              <a:rPr lang="ar-DZ" sz="2700" dirty="0" smtClean="0">
                <a:latin typeface="Simplified Arabic" pitchFamily="18" charset="-78"/>
                <a:cs typeface="Simplified Arabic" pitchFamily="18" charset="-78"/>
              </a:rPr>
              <a:t>- </a:t>
            </a:r>
            <a:r>
              <a:rPr lang="fr-FR" sz="2700" dirty="0" smtClean="0">
                <a:latin typeface="Simplified Arabic" pitchFamily="18" charset="-78"/>
                <a:cs typeface="Simplified Arabic" pitchFamily="18" charset="-78"/>
              </a:rPr>
              <a:t>0&lt; r≤ 0,30</a:t>
            </a:r>
            <a:r>
              <a:rPr lang="ar-DZ" sz="2700" dirty="0" smtClean="0">
                <a:latin typeface="Simplified Arabic" pitchFamily="18" charset="-78"/>
                <a:cs typeface="Simplified Arabic" pitchFamily="18" charset="-78"/>
              </a:rPr>
              <a:t> : الارتباط طردي ضعيف؛</a:t>
            </a:r>
            <a:br>
              <a:rPr lang="ar-DZ" sz="2700" dirty="0" smtClean="0">
                <a:latin typeface="Simplified Arabic" pitchFamily="18" charset="-78"/>
                <a:cs typeface="Simplified Arabic" pitchFamily="18" charset="-78"/>
              </a:rPr>
            </a:br>
            <a:r>
              <a:rPr lang="ar-DZ" sz="2700" dirty="0" smtClean="0">
                <a:latin typeface="Simplified Arabic" pitchFamily="18" charset="-78"/>
                <a:cs typeface="Simplified Arabic" pitchFamily="18" charset="-78"/>
              </a:rPr>
              <a:t>- </a:t>
            </a:r>
            <a:r>
              <a:rPr lang="fr-FR" sz="2700" dirty="0" smtClean="0">
                <a:latin typeface="Simplified Arabic" pitchFamily="18" charset="-78"/>
                <a:cs typeface="Simplified Arabic" pitchFamily="18" charset="-78"/>
              </a:rPr>
              <a:t>0,30&lt; r≤ 0,50</a:t>
            </a:r>
            <a:r>
              <a:rPr lang="ar-DZ" sz="2700" dirty="0" smtClean="0">
                <a:latin typeface="Simplified Arabic" pitchFamily="18" charset="-78"/>
                <a:cs typeface="Simplified Arabic" pitchFamily="18" charset="-78"/>
              </a:rPr>
              <a:t> : الارتباط طردي متوسط؛</a:t>
            </a:r>
            <a:r>
              <a:rPr lang="ar-DZ" sz="2700" dirty="0" smtClean="0">
                <a:latin typeface="Times New Roman"/>
              </a:rPr>
              <a:t/>
            </a:r>
            <a:br>
              <a:rPr lang="ar-DZ" sz="2700" dirty="0" smtClean="0">
                <a:latin typeface="Times New Roman"/>
              </a:rPr>
            </a:br>
            <a:r>
              <a:rPr lang="ar-DZ" sz="2700" dirty="0" smtClean="0">
                <a:latin typeface="Times New Roman"/>
              </a:rPr>
              <a:t>- </a:t>
            </a:r>
            <a:r>
              <a:rPr lang="fr-FR" sz="2700" dirty="0" smtClean="0">
                <a:latin typeface="Simplified Arabic" pitchFamily="18" charset="-78"/>
                <a:cs typeface="Simplified Arabic" pitchFamily="18" charset="-78"/>
              </a:rPr>
              <a:t>0,50&lt; r≤ 0,70</a:t>
            </a:r>
            <a:r>
              <a:rPr lang="ar-DZ" sz="2700" dirty="0" smtClean="0">
                <a:latin typeface="Simplified Arabic" pitchFamily="18" charset="-78"/>
                <a:cs typeface="Simplified Arabic" pitchFamily="18" charset="-78"/>
              </a:rPr>
              <a:t> : الارتباط طردي قوي؛</a:t>
            </a:r>
            <a:br>
              <a:rPr lang="ar-DZ" sz="2700" dirty="0" smtClean="0">
                <a:latin typeface="Simplified Arabic" pitchFamily="18" charset="-78"/>
                <a:cs typeface="Simplified Arabic" pitchFamily="18" charset="-78"/>
              </a:rPr>
            </a:br>
            <a:r>
              <a:rPr lang="ar-DZ" sz="2700" dirty="0" smtClean="0">
                <a:latin typeface="Simplified Arabic" pitchFamily="18" charset="-78"/>
                <a:cs typeface="Simplified Arabic" pitchFamily="18" charset="-78"/>
              </a:rPr>
              <a:t>- </a:t>
            </a:r>
            <a:r>
              <a:rPr lang="fr-FR" sz="2700" dirty="0" smtClean="0">
                <a:latin typeface="Simplified Arabic" pitchFamily="18" charset="-78"/>
                <a:cs typeface="Simplified Arabic" pitchFamily="18" charset="-78"/>
              </a:rPr>
              <a:t>0,70&lt; r≤ 1</a:t>
            </a:r>
            <a:r>
              <a:rPr lang="ar-DZ" sz="2700" dirty="0" smtClean="0">
                <a:latin typeface="Simplified Arabic" pitchFamily="18" charset="-78"/>
                <a:cs typeface="Simplified Arabic" pitchFamily="18" charset="-78"/>
              </a:rPr>
              <a:t> : الارتباط طردي قوي جدا؛</a:t>
            </a:r>
            <a:br>
              <a:rPr lang="ar-DZ" sz="2700" dirty="0" smtClean="0">
                <a:latin typeface="Simplified Arabic" pitchFamily="18" charset="-78"/>
                <a:cs typeface="Simplified Arabic" pitchFamily="18" charset="-78"/>
              </a:rPr>
            </a:br>
            <a:r>
              <a:rPr lang="ar-DZ" sz="2700" dirty="0" smtClean="0">
                <a:latin typeface="Simplified Arabic" pitchFamily="18" charset="-78"/>
                <a:cs typeface="Simplified Arabic" pitchFamily="18" charset="-78"/>
              </a:rPr>
              <a:t> - </a:t>
            </a:r>
            <a:r>
              <a:rPr lang="fr-FR" sz="2700" dirty="0" smtClean="0">
                <a:latin typeface="Simplified Arabic" pitchFamily="18" charset="-78"/>
                <a:cs typeface="Simplified Arabic" pitchFamily="18" charset="-78"/>
              </a:rPr>
              <a:t>r= 1</a:t>
            </a:r>
            <a:r>
              <a:rPr lang="ar-DZ" sz="2700" dirty="0" smtClean="0">
                <a:latin typeface="Simplified Arabic" pitchFamily="18" charset="-78"/>
                <a:cs typeface="Simplified Arabic" pitchFamily="18" charset="-78"/>
              </a:rPr>
              <a:t> : الارتباط طردي تام؛ </a:t>
            </a:r>
            <a:r>
              <a:rPr lang="ar-DZ" sz="2800" b="1" dirty="0" smtClean="0">
                <a:latin typeface="Simplified Arabic" pitchFamily="18" charset="-78"/>
                <a:cs typeface="Simplified Arabic" pitchFamily="18" charset="-78"/>
              </a:rPr>
              <a:t/>
            </a:r>
            <a:br>
              <a:rPr lang="ar-DZ" sz="2800" b="1" dirty="0" smtClean="0">
                <a:latin typeface="Simplified Arabic" pitchFamily="18" charset="-78"/>
                <a:cs typeface="Simplified Arabic" pitchFamily="18" charset="-78"/>
              </a:rPr>
            </a:br>
            <a:endParaRPr lang="fr-FR" sz="2800" b="1" dirty="0">
              <a:latin typeface="Simplified Arabic" pitchFamily="18" charset="-78"/>
              <a:cs typeface="Simplified Arabic" pitchFamily="18"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5122" name="Picture 2"/>
          <p:cNvPicPr>
            <a:picLocks noChangeAspect="1" noChangeArrowheads="1"/>
          </p:cNvPicPr>
          <p:nvPr/>
        </p:nvPicPr>
        <p:blipFill>
          <a:blip r:embed="rId2"/>
          <a:srcRect/>
          <a:stretch>
            <a:fillRect/>
          </a:stretch>
        </p:blipFill>
        <p:spPr bwMode="auto">
          <a:xfrm>
            <a:off x="0" y="0"/>
            <a:ext cx="10144164"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6146" name="Picture 2"/>
          <p:cNvPicPr>
            <a:picLocks noChangeAspect="1" noChangeArrowheads="1"/>
          </p:cNvPicPr>
          <p:nvPr/>
        </p:nvPicPr>
        <p:blipFill>
          <a:blip r:embed="rId2"/>
          <a:srcRect/>
          <a:stretch>
            <a:fillRect/>
          </a:stretch>
        </p:blipFill>
        <p:spPr bwMode="auto">
          <a:xfrm>
            <a:off x="0" y="0"/>
            <a:ext cx="11144296"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8194"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571480"/>
          </a:xfrm>
        </p:spPr>
        <p:txBody>
          <a:bodyPr>
            <a:noAutofit/>
          </a:bodyPr>
          <a:lstStyle/>
          <a:p>
            <a:r>
              <a:rPr lang="ar-DZ" sz="3600" b="1" u="sng" dirty="0" smtClean="0">
                <a:solidFill>
                  <a:srgbClr val="FFFF00"/>
                </a:solidFill>
                <a:latin typeface="Simplified Arabic" pitchFamily="18" charset="-78"/>
                <a:cs typeface="Simplified Arabic" pitchFamily="18" charset="-78"/>
              </a:rPr>
              <a:t> </a:t>
            </a:r>
            <a:r>
              <a:rPr lang="fr-FR" sz="3600" b="1" u="sng" dirty="0" smtClean="0">
                <a:solidFill>
                  <a:srgbClr val="FFFF00"/>
                </a:solidFill>
                <a:latin typeface="Simplified Arabic" pitchFamily="18" charset="-78"/>
                <a:cs typeface="Simplified Arabic" pitchFamily="18" charset="-78"/>
              </a:rPr>
              <a:t>STATA </a:t>
            </a:r>
            <a:r>
              <a:rPr lang="ar-DZ" sz="3600" b="1" u="sng" dirty="0" smtClean="0">
                <a:solidFill>
                  <a:srgbClr val="FFFF00"/>
                </a:solidFill>
                <a:latin typeface="Simplified Arabic" pitchFamily="18" charset="-78"/>
                <a:cs typeface="Simplified Arabic" pitchFamily="18" charset="-78"/>
              </a:rPr>
              <a:t>الارتباط والانحدار في برنامج</a:t>
            </a:r>
            <a:endParaRPr lang="fr-FR" sz="3600" b="1" u="sng" dirty="0">
              <a:solidFill>
                <a:srgbClr val="FFFF00"/>
              </a:solidFill>
              <a:latin typeface="Simplified Arabic" pitchFamily="18" charset="-78"/>
              <a:cs typeface="Simplified Arabic" pitchFamily="18" charset="-78"/>
            </a:endParaRPr>
          </a:p>
        </p:txBody>
      </p:sp>
      <p:sp>
        <p:nvSpPr>
          <p:cNvPr id="8" name="Espace réservé du contenu 7"/>
          <p:cNvSpPr>
            <a:spLocks noGrp="1"/>
          </p:cNvSpPr>
          <p:nvPr>
            <p:ph sz="quarter" idx="4"/>
          </p:nvPr>
        </p:nvSpPr>
        <p:spPr>
          <a:xfrm>
            <a:off x="0" y="571480"/>
            <a:ext cx="9144000" cy="6286520"/>
          </a:xfrm>
        </p:spPr>
        <p:txBody>
          <a:bodyPr>
            <a:normAutofit/>
          </a:bodyPr>
          <a:lstStyle/>
          <a:p>
            <a:pPr algn="just" rtl="1" fontAlgn="base">
              <a:buNone/>
            </a:pPr>
            <a:endParaRPr lang="fr-FR" sz="3200" b="1" dirty="0" smtClean="0">
              <a:latin typeface="Simplified Arabic" pitchFamily="18" charset="-78"/>
              <a:cs typeface="Simplified Arabic" pitchFamily="18" charset="-78"/>
            </a:endParaRPr>
          </a:p>
          <a:p>
            <a:pPr algn="just" rtl="1" fontAlgn="base">
              <a:buNone/>
            </a:pPr>
            <a:endParaRPr lang="fr-FR" sz="3200" b="1" dirty="0" smtClean="0">
              <a:latin typeface="Simplified Arabic" pitchFamily="18" charset="-78"/>
              <a:cs typeface="Simplified Arabic" pitchFamily="18" charset="-78"/>
            </a:endParaRPr>
          </a:p>
          <a:p>
            <a:pPr algn="just" rtl="1" fontAlgn="base">
              <a:buNone/>
            </a:pPr>
            <a:endParaRPr lang="fr-FR" sz="3200" b="1" dirty="0" smtClean="0">
              <a:latin typeface="Simplified Arabic" pitchFamily="18" charset="-78"/>
              <a:cs typeface="Simplified Arabic" pitchFamily="18" charset="-78"/>
            </a:endParaRPr>
          </a:p>
          <a:p>
            <a:pPr algn="just" rtl="1" fontAlgn="base">
              <a:buNone/>
            </a:pPr>
            <a:r>
              <a:rPr lang="ar-DZ" sz="3200" b="1" dirty="0" smtClean="0">
                <a:latin typeface="Simplified Arabic" pitchFamily="18" charset="-78"/>
                <a:cs typeface="Simplified Arabic" pitchFamily="18" charset="-78"/>
              </a:rPr>
              <a:t>لاستخراج المعادلة الانحدارية للنموذج وما يرافقها من مقاييس واختبارات نستخدم أهم أمر في </a:t>
            </a:r>
            <a:r>
              <a:rPr lang="fr-FR" sz="3200" b="1" dirty="0" smtClean="0">
                <a:latin typeface="Simplified Arabic" pitchFamily="18" charset="-78"/>
                <a:cs typeface="Simplified Arabic" pitchFamily="18" charset="-78"/>
              </a:rPr>
              <a:t>STATA</a:t>
            </a:r>
            <a:r>
              <a:rPr lang="ar-DZ" sz="3200" b="1" dirty="0" smtClean="0">
                <a:latin typeface="Simplified Arabic" pitchFamily="18" charset="-78"/>
                <a:cs typeface="Simplified Arabic" pitchFamily="18" charset="-78"/>
              </a:rPr>
              <a:t> وهو الأمر </a:t>
            </a:r>
            <a:r>
              <a:rPr lang="fr-FR" sz="3200" b="1" dirty="0" err="1" smtClean="0">
                <a:latin typeface="Simplified Arabic" pitchFamily="18" charset="-78"/>
                <a:cs typeface="Simplified Arabic" pitchFamily="18" charset="-78"/>
              </a:rPr>
              <a:t>Statistics</a:t>
            </a:r>
            <a:r>
              <a:rPr lang="ar-DZ" sz="3200" b="1" dirty="0" smtClean="0">
                <a:latin typeface="Simplified Arabic" pitchFamily="18" charset="-78"/>
                <a:cs typeface="Simplified Arabic" pitchFamily="18" charset="-78"/>
              </a:rPr>
              <a:t> ومنه نختار الخيار الثاني منه ”النماذج الخطية ومرفقاتها“ وأول خيار فرعي منه هو الانحدار الخطي </a:t>
            </a:r>
            <a:r>
              <a:rPr lang="fr-FR" sz="3200" b="1" dirty="0" err="1" smtClean="0">
                <a:latin typeface="Simplified Arabic" pitchFamily="18" charset="-78"/>
                <a:cs typeface="Simplified Arabic" pitchFamily="18" charset="-78"/>
              </a:rPr>
              <a:t>Linear</a:t>
            </a:r>
            <a:r>
              <a:rPr lang="fr-FR" sz="3200" b="1" dirty="0" smtClean="0">
                <a:latin typeface="Simplified Arabic" pitchFamily="18" charset="-78"/>
                <a:cs typeface="Simplified Arabic" pitchFamily="18" charset="-78"/>
              </a:rPr>
              <a:t> </a:t>
            </a:r>
            <a:r>
              <a:rPr lang="fr-FR" sz="3200" b="1" dirty="0" err="1" smtClean="0">
                <a:latin typeface="Simplified Arabic" pitchFamily="18" charset="-78"/>
                <a:cs typeface="Simplified Arabic" pitchFamily="18" charset="-78"/>
              </a:rPr>
              <a:t>Regression</a:t>
            </a:r>
            <a:r>
              <a:rPr lang="ar-DZ" sz="3200" b="1" dirty="0" smtClean="0">
                <a:latin typeface="Simplified Arabic" pitchFamily="18" charset="-78"/>
                <a:cs typeface="Simplified Arabic" pitchFamily="18" charset="-78"/>
              </a:rPr>
              <a:t>، نحدد المتغيرات في نافذة الخيار وننقر </a:t>
            </a:r>
            <a:r>
              <a:rPr lang="fr-FR" sz="3200" b="1" dirty="0" smtClean="0">
                <a:latin typeface="Simplified Arabic" pitchFamily="18" charset="-78"/>
                <a:cs typeface="Simplified Arabic" pitchFamily="18" charset="-78"/>
              </a:rPr>
              <a:t>OK</a:t>
            </a:r>
            <a:r>
              <a:rPr lang="ar-DZ" sz="3200" b="1" dirty="0" smtClean="0">
                <a:latin typeface="Simplified Arabic" pitchFamily="18" charset="-78"/>
                <a:cs typeface="Simplified Arabic" pitchFamily="18" charset="-78"/>
              </a:rPr>
              <a:t> تنتج لنا جداول إحصائية مصغرة تعطينا نفس النتائج في البرمجيات السابقة .</a:t>
            </a:r>
          </a:p>
          <a:p>
            <a:pPr algn="just" rtl="1" fontAlgn="base">
              <a:buNone/>
            </a:pPr>
            <a:endParaRPr lang="ar-DZ" sz="3200" b="1" dirty="0" smtClean="0">
              <a:latin typeface="Simplified Arabic" pitchFamily="18" charset="-78"/>
              <a:cs typeface="Simplified Arabic" pitchFamily="18" charset="-78"/>
            </a:endParaRPr>
          </a:p>
          <a:p>
            <a:pPr algn="just" rtl="1">
              <a:buNone/>
            </a:pPr>
            <a:endParaRPr lang="ar-DZ" sz="5500" b="1" dirty="0" smtClean="0">
              <a:solidFill>
                <a:srgbClr val="FFC000"/>
              </a:solidFill>
              <a:latin typeface="Simplified Arabic" pitchFamily="18" charset="-78"/>
              <a:cs typeface="Simplified Arabic" pitchFamily="18" charset="-78"/>
            </a:endParaRPr>
          </a:p>
          <a:p>
            <a:pPr algn="just" rtl="1">
              <a:buNone/>
            </a:pPr>
            <a:endParaRPr lang="ar-DZ" sz="5500" b="1" dirty="0" smtClean="0">
              <a:latin typeface="Simplified Arabic" pitchFamily="18" charset="-78"/>
              <a:cs typeface="Simplified Arabic" pitchFamily="18" charset="-78"/>
            </a:endParaRPr>
          </a:p>
        </p:txBody>
      </p:sp>
      <p:pic>
        <p:nvPicPr>
          <p:cNvPr id="1026" name="Picture 2" descr="D:\images.png"/>
          <p:cNvPicPr>
            <a:picLocks noChangeAspect="1" noChangeArrowheads="1"/>
          </p:cNvPicPr>
          <p:nvPr/>
        </p:nvPicPr>
        <p:blipFill>
          <a:blip r:embed="rId2"/>
          <a:srcRect/>
          <a:stretch>
            <a:fillRect/>
          </a:stretch>
        </p:blipFill>
        <p:spPr bwMode="auto">
          <a:xfrm>
            <a:off x="0" y="0"/>
            <a:ext cx="1643074" cy="42860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9218"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10242" name="Picture 2"/>
          <p:cNvPicPr>
            <a:picLocks noChangeAspect="1" noChangeArrowheads="1"/>
          </p:cNvPicPr>
          <p:nvPr/>
        </p:nvPicPr>
        <p:blipFill>
          <a:blip r:embed="rId2"/>
          <a:srcRect/>
          <a:stretch>
            <a:fillRect/>
          </a:stretch>
        </p:blipFill>
        <p:spPr bwMode="auto">
          <a:xfrm>
            <a:off x="0" y="0"/>
            <a:ext cx="11072858"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11266" name="Picture 2"/>
          <p:cNvPicPr>
            <a:picLocks noChangeAspect="1" noChangeArrowheads="1"/>
          </p:cNvPicPr>
          <p:nvPr/>
        </p:nvPicPr>
        <p:blipFill>
          <a:blip r:embed="rId2"/>
          <a:srcRect/>
          <a:stretch>
            <a:fillRect/>
          </a:stretch>
        </p:blipFill>
        <p:spPr bwMode="auto">
          <a:xfrm>
            <a:off x="0" y="0"/>
            <a:ext cx="9786974"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12290"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571480"/>
          </a:xfrm>
        </p:spPr>
        <p:txBody>
          <a:bodyPr>
            <a:noAutofit/>
          </a:bodyPr>
          <a:lstStyle/>
          <a:p>
            <a:r>
              <a:rPr lang="ar-DZ" sz="3600" b="1" u="sng" dirty="0" smtClean="0">
                <a:solidFill>
                  <a:srgbClr val="FFFF00"/>
                </a:solidFill>
                <a:latin typeface="Simplified Arabic" pitchFamily="18" charset="-78"/>
                <a:cs typeface="Simplified Arabic" pitchFamily="18" charset="-78"/>
              </a:rPr>
              <a:t> </a:t>
            </a:r>
            <a:r>
              <a:rPr lang="fr-FR" sz="3600" b="1" u="sng" dirty="0" smtClean="0">
                <a:solidFill>
                  <a:srgbClr val="FFFF00"/>
                </a:solidFill>
                <a:latin typeface="Simplified Arabic" pitchFamily="18" charset="-78"/>
                <a:cs typeface="Simplified Arabic" pitchFamily="18" charset="-78"/>
              </a:rPr>
              <a:t>STATA </a:t>
            </a:r>
            <a:r>
              <a:rPr lang="ar-DZ" sz="3600" b="1" u="sng" dirty="0" smtClean="0">
                <a:solidFill>
                  <a:srgbClr val="FFFF00"/>
                </a:solidFill>
                <a:latin typeface="Simplified Arabic" pitchFamily="18" charset="-78"/>
                <a:cs typeface="Simplified Arabic" pitchFamily="18" charset="-78"/>
              </a:rPr>
              <a:t>الارتباط والانحدار في برنامج</a:t>
            </a:r>
            <a:endParaRPr lang="fr-FR" sz="3600" b="1" u="sng" dirty="0">
              <a:solidFill>
                <a:srgbClr val="FFFF00"/>
              </a:solidFill>
              <a:latin typeface="Simplified Arabic" pitchFamily="18" charset="-78"/>
              <a:cs typeface="Simplified Arabic" pitchFamily="18" charset="-78"/>
            </a:endParaRPr>
          </a:p>
        </p:txBody>
      </p:sp>
      <p:sp>
        <p:nvSpPr>
          <p:cNvPr id="8" name="Espace réservé du contenu 7"/>
          <p:cNvSpPr>
            <a:spLocks noGrp="1"/>
          </p:cNvSpPr>
          <p:nvPr>
            <p:ph sz="quarter" idx="4"/>
          </p:nvPr>
        </p:nvSpPr>
        <p:spPr>
          <a:xfrm>
            <a:off x="0" y="571480"/>
            <a:ext cx="9144000" cy="6286520"/>
          </a:xfrm>
        </p:spPr>
        <p:txBody>
          <a:bodyPr>
            <a:normAutofit/>
          </a:bodyPr>
          <a:lstStyle/>
          <a:p>
            <a:pPr algn="just" rtl="1" fontAlgn="base">
              <a:buNone/>
            </a:pPr>
            <a:endParaRPr lang="ar-DZ" sz="3200" b="1" dirty="0" smtClean="0">
              <a:latin typeface="Simplified Arabic" pitchFamily="18" charset="-78"/>
              <a:cs typeface="Simplified Arabic" pitchFamily="18" charset="-78"/>
            </a:endParaRPr>
          </a:p>
          <a:p>
            <a:pPr algn="just" rtl="1" fontAlgn="base">
              <a:buNone/>
            </a:pPr>
            <a:endParaRPr lang="ar-DZ" sz="3200" b="1" dirty="0" smtClean="0">
              <a:latin typeface="Simplified Arabic" pitchFamily="18" charset="-78"/>
              <a:cs typeface="Simplified Arabic" pitchFamily="18" charset="-78"/>
            </a:endParaRPr>
          </a:p>
          <a:p>
            <a:pPr algn="just" rtl="1" fontAlgn="base">
              <a:buNone/>
            </a:pPr>
            <a:r>
              <a:rPr lang="ar-DZ" sz="3200" b="1" dirty="0" smtClean="0">
                <a:latin typeface="Simplified Arabic" pitchFamily="18" charset="-78"/>
                <a:cs typeface="Simplified Arabic" pitchFamily="18" charset="-78"/>
              </a:rPr>
              <a:t> </a:t>
            </a:r>
          </a:p>
          <a:p>
            <a:pPr algn="just" rtl="1" fontAlgn="base">
              <a:buNone/>
            </a:pPr>
            <a:r>
              <a:rPr lang="ar-DZ" sz="3200" b="1" dirty="0" smtClean="0">
                <a:latin typeface="Simplified Arabic" pitchFamily="18" charset="-78"/>
                <a:cs typeface="Simplified Arabic" pitchFamily="18" charset="-78"/>
              </a:rPr>
              <a:t>ولعدم ضياع البيانات والنتائج نفتح ملف من نوع </a:t>
            </a:r>
            <a:r>
              <a:rPr lang="fr-FR" sz="3200" b="1" dirty="0" smtClean="0">
                <a:latin typeface="Simplified Arabic" pitchFamily="18" charset="-78"/>
                <a:cs typeface="Simplified Arabic" pitchFamily="18" charset="-78"/>
              </a:rPr>
              <a:t>DO-file</a:t>
            </a:r>
            <a:r>
              <a:rPr lang="ar-DZ" sz="3200" b="1" dirty="0" smtClean="0">
                <a:latin typeface="Simplified Arabic" pitchFamily="18" charset="-78"/>
                <a:cs typeface="Simplified Arabic" pitchFamily="18" charset="-78"/>
              </a:rPr>
              <a:t> وننسخ فيه كل الأوامر والنتائج، وهو الذي نحفظه وعندما نفتحه من جديد نحصل على الأوامر والنتائج نفسها.</a:t>
            </a:r>
          </a:p>
          <a:p>
            <a:pPr algn="just" rtl="1">
              <a:buNone/>
            </a:pPr>
            <a:endParaRPr lang="ar-DZ" sz="5500" b="1" dirty="0" smtClean="0">
              <a:solidFill>
                <a:srgbClr val="FFC000"/>
              </a:solidFill>
              <a:latin typeface="Simplified Arabic" pitchFamily="18" charset="-78"/>
              <a:cs typeface="Simplified Arabic" pitchFamily="18" charset="-78"/>
            </a:endParaRPr>
          </a:p>
          <a:p>
            <a:pPr algn="just" rtl="1">
              <a:buNone/>
            </a:pPr>
            <a:endParaRPr lang="ar-DZ" sz="5500" b="1" dirty="0" smtClean="0">
              <a:latin typeface="Simplified Arabic" pitchFamily="18" charset="-78"/>
              <a:cs typeface="Simplified Arabic" pitchFamily="18" charset="-78"/>
            </a:endParaRPr>
          </a:p>
        </p:txBody>
      </p:sp>
      <p:pic>
        <p:nvPicPr>
          <p:cNvPr id="1026" name="Picture 2" descr="D:\images.png"/>
          <p:cNvPicPr>
            <a:picLocks noChangeAspect="1" noChangeArrowheads="1"/>
          </p:cNvPicPr>
          <p:nvPr/>
        </p:nvPicPr>
        <p:blipFill>
          <a:blip r:embed="rId2"/>
          <a:srcRect/>
          <a:stretch>
            <a:fillRect/>
          </a:stretch>
        </p:blipFill>
        <p:spPr bwMode="auto">
          <a:xfrm>
            <a:off x="0" y="0"/>
            <a:ext cx="1643074" cy="42860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13314"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500090"/>
            <a:ext cx="9144000" cy="7358090"/>
          </a:xfrm>
        </p:spPr>
        <p:txBody>
          <a:bodyPr>
            <a:normAutofit fontScale="90000"/>
          </a:bodyPr>
          <a:lstStyle/>
          <a:p>
            <a:pPr rtl="1"/>
            <a:r>
              <a:rPr lang="fr-FR" sz="3600" b="1" dirty="0" smtClean="0">
                <a:latin typeface="Simplified Arabic" pitchFamily="18" charset="-78"/>
                <a:cs typeface="Simplified Arabic" pitchFamily="18" charset="-78"/>
              </a:rPr>
              <a:t/>
            </a:r>
            <a:br>
              <a:rPr lang="fr-FR" sz="3600" b="1" dirty="0" smtClean="0">
                <a:latin typeface="Simplified Arabic" pitchFamily="18" charset="-78"/>
                <a:cs typeface="Simplified Arabic" pitchFamily="18" charset="-78"/>
              </a:rPr>
            </a:br>
            <a:r>
              <a:rPr lang="fr-FR" sz="3600" b="1" dirty="0" smtClean="0">
                <a:latin typeface="Simplified Arabic" pitchFamily="18" charset="-78"/>
                <a:cs typeface="Simplified Arabic" pitchFamily="18" charset="-78"/>
              </a:rPr>
              <a:t/>
            </a:r>
            <a:br>
              <a:rPr lang="fr-FR" sz="3600" b="1" dirty="0" smtClean="0">
                <a:latin typeface="Simplified Arabic" pitchFamily="18" charset="-78"/>
                <a:cs typeface="Simplified Arabic" pitchFamily="18" charset="-78"/>
              </a:rPr>
            </a:br>
            <a:r>
              <a:rPr lang="ar-DZ" sz="3600" b="1" dirty="0" smtClean="0">
                <a:latin typeface="Simplified Arabic" pitchFamily="18" charset="-78"/>
                <a:cs typeface="Simplified Arabic" pitchFamily="18" charset="-78"/>
              </a:rPr>
              <a:t/>
            </a:r>
            <a:br>
              <a:rPr lang="ar-DZ" sz="3600" b="1" dirty="0" smtClean="0">
                <a:latin typeface="Simplified Arabic" pitchFamily="18" charset="-78"/>
                <a:cs typeface="Simplified Arabic" pitchFamily="18" charset="-78"/>
              </a:rPr>
            </a:br>
            <a:r>
              <a:rPr lang="ar-DZ" sz="3600" b="1" u="sng" dirty="0" smtClean="0">
                <a:solidFill>
                  <a:srgbClr val="FFC000"/>
                </a:solidFill>
                <a:latin typeface="Simplified Arabic" pitchFamily="18" charset="-78"/>
                <a:cs typeface="Simplified Arabic" pitchFamily="18" charset="-78"/>
              </a:rPr>
              <a:t>دراسة الارتباط بين المتغيرات </a:t>
            </a:r>
            <a:r>
              <a:rPr lang="ar-DZ" sz="3600" b="1" dirty="0" smtClean="0">
                <a:latin typeface="Simplified Arabic" pitchFamily="18" charset="-78"/>
                <a:cs typeface="Simplified Arabic" pitchFamily="18" charset="-78"/>
              </a:rPr>
              <a:t/>
            </a:r>
            <a:br>
              <a:rPr lang="ar-DZ" sz="3600" b="1" dirty="0" smtClean="0">
                <a:latin typeface="Simplified Arabic" pitchFamily="18" charset="-78"/>
                <a:cs typeface="Simplified Arabic" pitchFamily="18" charset="-78"/>
              </a:rPr>
            </a:br>
            <a:r>
              <a:rPr lang="ar-DZ" sz="3600" b="1" dirty="0" smtClean="0">
                <a:solidFill>
                  <a:srgbClr val="FFFF00"/>
                </a:solidFill>
                <a:latin typeface="Simplified Arabic" pitchFamily="18" charset="-78"/>
                <a:cs typeface="Simplified Arabic" pitchFamily="18" charset="-78"/>
              </a:rPr>
              <a:t>- معامل التحديد </a:t>
            </a:r>
            <a:r>
              <a:rPr lang="fr-FR" sz="3600" b="1" dirty="0" smtClean="0">
                <a:solidFill>
                  <a:srgbClr val="FFFF00"/>
                </a:solidFill>
                <a:latin typeface="Simplified Arabic" pitchFamily="18" charset="-78"/>
                <a:cs typeface="Simplified Arabic" pitchFamily="18" charset="-78"/>
              </a:rPr>
              <a:t>(Coefficient de Détermination)</a:t>
            </a:r>
            <a:r>
              <a:rPr lang="ar-DZ" sz="3600" b="1" dirty="0" smtClean="0">
                <a:solidFill>
                  <a:srgbClr val="FFFF00"/>
                </a:solidFill>
                <a:latin typeface="Simplified Arabic" pitchFamily="18" charset="-78"/>
                <a:cs typeface="Simplified Arabic" pitchFamily="18" charset="-78"/>
              </a:rPr>
              <a:t>: </a:t>
            </a:r>
            <a:r>
              <a:rPr lang="ar-DZ" sz="3600" dirty="0" smtClean="0">
                <a:latin typeface="Simplified Arabic" pitchFamily="18" charset="-78"/>
                <a:cs typeface="Simplified Arabic" pitchFamily="18" charset="-78"/>
              </a:rPr>
              <a:t>هو مقياس إحصائي يساوي مربع معامل الارتباط وهو يحدد إن كانت تغيرات المتغير المستقل تفسر بصفة كبيرة تغيرات المتغير التابع أي إن كان المتغير المستقل محددا ومفسرا قويا للمتغير التابع، وهو رياضيا دائما موجب يقع بين 0 </a:t>
            </a:r>
            <a:r>
              <a:rPr lang="ar-DZ" sz="3600" dirty="0" err="1" smtClean="0">
                <a:latin typeface="Simplified Arabic" pitchFamily="18" charset="-78"/>
                <a:cs typeface="Simplified Arabic" pitchFamily="18" charset="-78"/>
              </a:rPr>
              <a:t>و</a:t>
            </a:r>
            <a:r>
              <a:rPr lang="ar-DZ" sz="3600" dirty="0" smtClean="0">
                <a:latin typeface="Simplified Arabic" pitchFamily="18" charset="-78"/>
                <a:cs typeface="Simplified Arabic" pitchFamily="18" charset="-78"/>
              </a:rPr>
              <a:t> 1، ويمكن تحديد درجة تفسير المتغير المستقل للمتغير التابع وفق المجالات التالية:</a:t>
            </a:r>
            <a:br>
              <a:rPr lang="ar-DZ" sz="3600" dirty="0" smtClean="0">
                <a:latin typeface="Simplified Arabic" pitchFamily="18" charset="-78"/>
                <a:cs typeface="Simplified Arabic" pitchFamily="18" charset="-78"/>
              </a:rPr>
            </a:br>
            <a:r>
              <a:rPr lang="ar-DZ" sz="3600" dirty="0" smtClean="0">
                <a:latin typeface="Simplified Arabic" pitchFamily="18" charset="-78"/>
                <a:cs typeface="Simplified Arabic" pitchFamily="18" charset="-78"/>
              </a:rPr>
              <a:t> - </a:t>
            </a:r>
            <a:r>
              <a:rPr lang="fr-FR" sz="3600" dirty="0" smtClean="0">
                <a:latin typeface="Simplified Arabic" pitchFamily="18" charset="-78"/>
                <a:cs typeface="Simplified Arabic" pitchFamily="18" charset="-78"/>
              </a:rPr>
              <a:t> R²= 0</a:t>
            </a:r>
            <a:r>
              <a:rPr lang="ar-DZ" sz="3600" dirty="0" smtClean="0">
                <a:latin typeface="Simplified Arabic" pitchFamily="18" charset="-78"/>
                <a:cs typeface="Simplified Arabic" pitchFamily="18" charset="-78"/>
              </a:rPr>
              <a:t>: المتغير المستقل لا يفسر تماما تغيرات المتغير التابع؛</a:t>
            </a:r>
            <a:br>
              <a:rPr lang="ar-DZ" sz="3600" dirty="0" smtClean="0">
                <a:latin typeface="Simplified Arabic" pitchFamily="18" charset="-78"/>
                <a:cs typeface="Simplified Arabic" pitchFamily="18" charset="-78"/>
              </a:rPr>
            </a:br>
            <a:r>
              <a:rPr lang="ar-DZ" sz="3600" dirty="0" smtClean="0">
                <a:latin typeface="Simplified Arabic" pitchFamily="18" charset="-78"/>
                <a:cs typeface="Simplified Arabic" pitchFamily="18" charset="-78"/>
              </a:rPr>
              <a:t>- </a:t>
            </a:r>
            <a:r>
              <a:rPr lang="fr-FR" sz="3600" dirty="0" smtClean="0">
                <a:latin typeface="Simplified Arabic" pitchFamily="18" charset="-78"/>
                <a:cs typeface="Simplified Arabic" pitchFamily="18" charset="-78"/>
              </a:rPr>
              <a:t>0&lt; R² ≤ 0,30</a:t>
            </a:r>
            <a:r>
              <a:rPr lang="ar-DZ" sz="3600" dirty="0" smtClean="0">
                <a:latin typeface="Simplified Arabic" pitchFamily="18" charset="-78"/>
                <a:cs typeface="Simplified Arabic" pitchFamily="18" charset="-78"/>
              </a:rPr>
              <a:t> : تفسير ضعيف لتغيرات المتغير التابع؛</a:t>
            </a:r>
            <a:br>
              <a:rPr lang="ar-DZ" sz="3600" dirty="0" smtClean="0">
                <a:latin typeface="Simplified Arabic" pitchFamily="18" charset="-78"/>
                <a:cs typeface="Simplified Arabic" pitchFamily="18" charset="-78"/>
              </a:rPr>
            </a:br>
            <a:r>
              <a:rPr lang="ar-DZ" sz="3600" dirty="0" smtClean="0">
                <a:latin typeface="Simplified Arabic" pitchFamily="18" charset="-78"/>
                <a:cs typeface="Simplified Arabic" pitchFamily="18" charset="-78"/>
              </a:rPr>
              <a:t>- </a:t>
            </a:r>
            <a:r>
              <a:rPr lang="fr-FR" sz="3600" dirty="0" smtClean="0">
                <a:latin typeface="Simplified Arabic" pitchFamily="18" charset="-78"/>
                <a:cs typeface="Simplified Arabic" pitchFamily="18" charset="-78"/>
              </a:rPr>
              <a:t>0,30&lt; R² ≤ 0,50</a:t>
            </a:r>
            <a:r>
              <a:rPr lang="ar-DZ" sz="3600" dirty="0" smtClean="0">
                <a:latin typeface="Simplified Arabic" pitchFamily="18" charset="-78"/>
                <a:cs typeface="Simplified Arabic" pitchFamily="18" charset="-78"/>
              </a:rPr>
              <a:t> : تفسير متوسط لتغيرات المتغير التابع؛</a:t>
            </a:r>
            <a:r>
              <a:rPr lang="ar-DZ" sz="3600" dirty="0" smtClean="0">
                <a:latin typeface="Times New Roman"/>
              </a:rPr>
              <a:t/>
            </a:r>
            <a:br>
              <a:rPr lang="ar-DZ" sz="3600" dirty="0" smtClean="0">
                <a:latin typeface="Times New Roman"/>
              </a:rPr>
            </a:br>
            <a:r>
              <a:rPr lang="ar-DZ" sz="3600" dirty="0" smtClean="0">
                <a:latin typeface="Times New Roman"/>
              </a:rPr>
              <a:t>- </a:t>
            </a:r>
            <a:r>
              <a:rPr lang="fr-FR" sz="3600" dirty="0" smtClean="0">
                <a:latin typeface="Simplified Arabic" pitchFamily="18" charset="-78"/>
                <a:cs typeface="Simplified Arabic" pitchFamily="18" charset="-78"/>
              </a:rPr>
              <a:t>0,50&lt; R² ≤ 0,70</a:t>
            </a:r>
            <a:r>
              <a:rPr lang="ar-DZ" sz="3600" dirty="0" smtClean="0">
                <a:latin typeface="Simplified Arabic" pitchFamily="18" charset="-78"/>
                <a:cs typeface="Simplified Arabic" pitchFamily="18" charset="-78"/>
              </a:rPr>
              <a:t> : تفسير قوي لتغيرات المتغير التابع؛</a:t>
            </a:r>
            <a:br>
              <a:rPr lang="ar-DZ" sz="3600" dirty="0" smtClean="0">
                <a:latin typeface="Simplified Arabic" pitchFamily="18" charset="-78"/>
                <a:cs typeface="Simplified Arabic" pitchFamily="18" charset="-78"/>
              </a:rPr>
            </a:br>
            <a:r>
              <a:rPr lang="ar-DZ" sz="3600" dirty="0" smtClean="0">
                <a:latin typeface="Simplified Arabic" pitchFamily="18" charset="-78"/>
                <a:cs typeface="Simplified Arabic" pitchFamily="18" charset="-78"/>
              </a:rPr>
              <a:t>- </a:t>
            </a:r>
            <a:r>
              <a:rPr lang="fr-FR" sz="3600" dirty="0" smtClean="0">
                <a:latin typeface="Simplified Arabic" pitchFamily="18" charset="-78"/>
                <a:cs typeface="Simplified Arabic" pitchFamily="18" charset="-78"/>
              </a:rPr>
              <a:t>0,70&lt; R² ≤ 1</a:t>
            </a:r>
            <a:r>
              <a:rPr lang="ar-DZ" sz="3600" dirty="0" smtClean="0">
                <a:latin typeface="Simplified Arabic" pitchFamily="18" charset="-78"/>
                <a:cs typeface="Simplified Arabic" pitchFamily="18" charset="-78"/>
              </a:rPr>
              <a:t> : تفسير قوي جدا لتغيرات المتغير التابع؛</a:t>
            </a:r>
            <a:br>
              <a:rPr lang="ar-DZ" sz="3600" dirty="0" smtClean="0">
                <a:latin typeface="Simplified Arabic" pitchFamily="18" charset="-78"/>
                <a:cs typeface="Simplified Arabic" pitchFamily="18" charset="-78"/>
              </a:rPr>
            </a:br>
            <a:r>
              <a:rPr lang="ar-DZ" sz="3600" dirty="0" smtClean="0">
                <a:latin typeface="Simplified Arabic" pitchFamily="18" charset="-78"/>
                <a:cs typeface="Simplified Arabic" pitchFamily="18" charset="-78"/>
              </a:rPr>
              <a:t> - </a:t>
            </a:r>
            <a:r>
              <a:rPr lang="fr-FR" sz="3600" dirty="0" smtClean="0">
                <a:latin typeface="Simplified Arabic" pitchFamily="18" charset="-78"/>
                <a:cs typeface="Simplified Arabic" pitchFamily="18" charset="-78"/>
              </a:rPr>
              <a:t>R² = 1</a:t>
            </a:r>
            <a:r>
              <a:rPr lang="ar-DZ" sz="3600" dirty="0" smtClean="0">
                <a:latin typeface="Simplified Arabic" pitchFamily="18" charset="-78"/>
                <a:cs typeface="Simplified Arabic" pitchFamily="18" charset="-78"/>
              </a:rPr>
              <a:t> : تفسير تام لتغيرات المتغير التابع؛ </a:t>
            </a:r>
            <a:br>
              <a:rPr lang="ar-DZ" sz="3600" dirty="0" smtClean="0">
                <a:latin typeface="Simplified Arabic" pitchFamily="18" charset="-78"/>
                <a:cs typeface="Simplified Arabic" pitchFamily="18" charset="-78"/>
              </a:rPr>
            </a:br>
            <a:r>
              <a:rPr lang="ar-DZ" sz="3600" b="1" dirty="0" smtClean="0">
                <a:latin typeface="Simplified Arabic" pitchFamily="18" charset="-78"/>
                <a:cs typeface="Simplified Arabic" pitchFamily="18" charset="-78"/>
              </a:rPr>
              <a:t/>
            </a:r>
            <a:br>
              <a:rPr lang="ar-DZ" sz="3600" b="1" dirty="0" smtClean="0">
                <a:latin typeface="Simplified Arabic" pitchFamily="18" charset="-78"/>
                <a:cs typeface="Simplified Arabic" pitchFamily="18" charset="-78"/>
              </a:rPr>
            </a:br>
            <a:endParaRPr lang="fr-FR" sz="3600" b="1" dirty="0">
              <a:latin typeface="Simplified Arabic" pitchFamily="18" charset="-78"/>
              <a:cs typeface="Simplified Arabic" pitchFamily="18"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14338"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15362"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16386"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17410"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18434"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19458"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20482"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571480"/>
          </a:xfrm>
        </p:spPr>
        <p:txBody>
          <a:bodyPr>
            <a:normAutofit fontScale="90000"/>
          </a:bodyPr>
          <a:lstStyle/>
          <a:p>
            <a:r>
              <a:rPr lang="ar-DZ" sz="4800" b="1" u="sng" dirty="0" smtClean="0">
                <a:solidFill>
                  <a:srgbClr val="FFFF00"/>
                </a:solidFill>
                <a:latin typeface="Simplified Arabic" pitchFamily="18" charset="-78"/>
                <a:cs typeface="Simplified Arabic" pitchFamily="18" charset="-78"/>
              </a:rPr>
              <a:t> </a:t>
            </a:r>
            <a:r>
              <a:rPr lang="fr-FR" sz="4800" b="1" u="sng" dirty="0" err="1" smtClean="0">
                <a:solidFill>
                  <a:srgbClr val="FFFF00"/>
                </a:solidFill>
                <a:latin typeface="Simplified Arabic" pitchFamily="18" charset="-78"/>
                <a:cs typeface="Simplified Arabic" pitchFamily="18" charset="-78"/>
              </a:rPr>
              <a:t>Eviews</a:t>
            </a:r>
            <a:r>
              <a:rPr lang="fr-FR" sz="4800" b="1" u="sng" dirty="0" smtClean="0">
                <a:solidFill>
                  <a:srgbClr val="FFFF00"/>
                </a:solidFill>
                <a:latin typeface="Simplified Arabic" pitchFamily="18" charset="-78"/>
                <a:cs typeface="Simplified Arabic" pitchFamily="18" charset="-78"/>
              </a:rPr>
              <a:t> </a:t>
            </a:r>
            <a:r>
              <a:rPr lang="ar-DZ" sz="4800" b="1" u="sng" dirty="0" smtClean="0">
                <a:solidFill>
                  <a:srgbClr val="FFFF00"/>
                </a:solidFill>
                <a:latin typeface="Simplified Arabic" pitchFamily="18" charset="-78"/>
                <a:cs typeface="Simplified Arabic" pitchFamily="18" charset="-78"/>
              </a:rPr>
              <a:t>الارتباط والانحدار في برنامج</a:t>
            </a:r>
            <a:endParaRPr lang="fr-FR" sz="4800" b="1" u="sng" dirty="0">
              <a:solidFill>
                <a:srgbClr val="FFFF00"/>
              </a:solidFill>
              <a:latin typeface="Simplified Arabic" pitchFamily="18" charset="-78"/>
              <a:cs typeface="Simplified Arabic" pitchFamily="18" charset="-78"/>
            </a:endParaRPr>
          </a:p>
        </p:txBody>
      </p:sp>
      <p:sp>
        <p:nvSpPr>
          <p:cNvPr id="8" name="Espace réservé du contenu 7"/>
          <p:cNvSpPr>
            <a:spLocks noGrp="1"/>
          </p:cNvSpPr>
          <p:nvPr>
            <p:ph sz="quarter" idx="4"/>
          </p:nvPr>
        </p:nvSpPr>
        <p:spPr>
          <a:xfrm>
            <a:off x="0" y="571480"/>
            <a:ext cx="9144000" cy="6286520"/>
          </a:xfrm>
        </p:spPr>
        <p:txBody>
          <a:bodyPr>
            <a:normAutofit/>
          </a:bodyPr>
          <a:lstStyle/>
          <a:p>
            <a:pPr algn="just" rtl="1">
              <a:buNone/>
            </a:pPr>
            <a:endParaRPr lang="ar-DZ" sz="3200" dirty="0" smtClean="0">
              <a:latin typeface="Simplified Arabic" pitchFamily="18" charset="-78"/>
              <a:cs typeface="Simplified Arabic" pitchFamily="18" charset="-78"/>
            </a:endParaRPr>
          </a:p>
          <a:p>
            <a:pPr algn="just" rtl="1">
              <a:buNone/>
            </a:pPr>
            <a:endParaRPr lang="ar-DZ" sz="3200" dirty="0" smtClean="0">
              <a:latin typeface="Simplified Arabic" pitchFamily="18" charset="-78"/>
              <a:cs typeface="Simplified Arabic" pitchFamily="18" charset="-78"/>
            </a:endParaRPr>
          </a:p>
          <a:p>
            <a:pPr algn="just" rtl="1">
              <a:buNone/>
            </a:pPr>
            <a:r>
              <a:rPr lang="ar-DZ" sz="3200" dirty="0" smtClean="0">
                <a:latin typeface="Simplified Arabic" pitchFamily="18" charset="-78"/>
                <a:cs typeface="Simplified Arabic" pitchFamily="18" charset="-78"/>
              </a:rPr>
              <a:t>للبداية في العمل في برنامج </a:t>
            </a:r>
            <a:r>
              <a:rPr lang="ar-DZ" sz="3200" dirty="0" err="1" smtClean="0">
                <a:latin typeface="Simplified Arabic" pitchFamily="18" charset="-78"/>
                <a:cs typeface="Simplified Arabic" pitchFamily="18" charset="-78"/>
              </a:rPr>
              <a:t>إفيوز</a:t>
            </a:r>
            <a:r>
              <a:rPr lang="ar-DZ" sz="3200" dirty="0" smtClean="0">
                <a:latin typeface="Simplified Arabic" pitchFamily="18" charset="-78"/>
                <a:cs typeface="Simplified Arabic" pitchFamily="18" charset="-78"/>
              </a:rPr>
              <a:t> الإحصائي القياسي لابد من فتح ملف عمل جديد أو ورقة عمل جديدة وتسميتها، </a:t>
            </a:r>
            <a:r>
              <a:rPr lang="fr-FR" sz="3200" dirty="0" smtClean="0">
                <a:latin typeface="Simplified Arabic" pitchFamily="18" charset="-78"/>
                <a:cs typeface="Simplified Arabic" pitchFamily="18" charset="-78"/>
              </a:rPr>
              <a:t>A new </a:t>
            </a:r>
            <a:r>
              <a:rPr lang="fr-FR" sz="3200" dirty="0" err="1" smtClean="0">
                <a:latin typeface="Simplified Arabic" pitchFamily="18" charset="-78"/>
                <a:cs typeface="Simplified Arabic" pitchFamily="18" charset="-78"/>
              </a:rPr>
              <a:t>workfile</a:t>
            </a:r>
            <a:r>
              <a:rPr lang="ar-DZ" sz="3200" dirty="0" smtClean="0">
                <a:latin typeface="Simplified Arabic" pitchFamily="18" charset="-78"/>
                <a:cs typeface="Simplified Arabic" pitchFamily="18" charset="-78"/>
              </a:rPr>
              <a:t>، وبما أن المتغير ليس سلسلة زمنية بل مشاهدات لظاهرة بغض النظر عن الزمن نختار </a:t>
            </a:r>
            <a:r>
              <a:rPr lang="fr-FR" sz="3200" dirty="0" err="1" smtClean="0">
                <a:latin typeface="Simplified Arabic" pitchFamily="18" charset="-78"/>
                <a:cs typeface="Simplified Arabic" pitchFamily="18" charset="-78"/>
              </a:rPr>
              <a:t>Undated</a:t>
            </a:r>
            <a:r>
              <a:rPr lang="ar-DZ" sz="3200" dirty="0" smtClean="0">
                <a:latin typeface="Simplified Arabic" pitchFamily="18" charset="-78"/>
                <a:cs typeface="Simplified Arabic" pitchFamily="18" charset="-78"/>
              </a:rPr>
              <a:t> ونكتب عدد المشاهدات هنا 5 ونسمي الملف والورقة.</a:t>
            </a:r>
          </a:p>
          <a:p>
            <a:pPr algn="just" rtl="1">
              <a:buNone/>
            </a:pPr>
            <a:r>
              <a:rPr lang="ar-DZ" sz="3200" dirty="0" smtClean="0">
                <a:latin typeface="Simplified Arabic" pitchFamily="18" charset="-78"/>
                <a:cs typeface="Simplified Arabic" pitchFamily="18" charset="-78"/>
              </a:rPr>
              <a:t>ومن ثم إضافة متغير جديد بالذهاب إلى الأمر </a:t>
            </a:r>
            <a:r>
              <a:rPr lang="fr-FR" sz="3200" dirty="0" smtClean="0">
                <a:latin typeface="Simplified Arabic" pitchFamily="18" charset="-78"/>
                <a:cs typeface="Simplified Arabic" pitchFamily="18" charset="-78"/>
              </a:rPr>
              <a:t>Object</a:t>
            </a:r>
            <a:r>
              <a:rPr lang="ar-DZ" sz="3200" dirty="0" smtClean="0">
                <a:latin typeface="Simplified Arabic" pitchFamily="18" charset="-78"/>
                <a:cs typeface="Simplified Arabic" pitchFamily="18" charset="-78"/>
              </a:rPr>
              <a:t> ثم نختار </a:t>
            </a:r>
            <a:r>
              <a:rPr lang="fr-FR" sz="3200" dirty="0" smtClean="0">
                <a:latin typeface="Simplified Arabic" pitchFamily="18" charset="-78"/>
                <a:cs typeface="Simplified Arabic" pitchFamily="18" charset="-78"/>
              </a:rPr>
              <a:t>New Object</a:t>
            </a:r>
            <a:r>
              <a:rPr lang="ar-DZ" sz="3200" dirty="0" smtClean="0">
                <a:latin typeface="Simplified Arabic" pitchFamily="18" charset="-78"/>
                <a:cs typeface="Simplified Arabic" pitchFamily="18" charset="-78"/>
              </a:rPr>
              <a:t> ومنها نختار </a:t>
            </a:r>
            <a:r>
              <a:rPr lang="fr-FR" sz="3200" dirty="0" err="1" smtClean="0">
                <a:latin typeface="Simplified Arabic" pitchFamily="18" charset="-78"/>
                <a:cs typeface="Simplified Arabic" pitchFamily="18" charset="-78"/>
              </a:rPr>
              <a:t>Series</a:t>
            </a:r>
            <a:r>
              <a:rPr lang="ar-DZ" sz="3200" dirty="0" smtClean="0">
                <a:latin typeface="Simplified Arabic" pitchFamily="18" charset="-78"/>
                <a:cs typeface="Simplified Arabic" pitchFamily="18" charset="-78"/>
              </a:rPr>
              <a:t> مع تسميتها </a:t>
            </a:r>
            <a:r>
              <a:rPr lang="fr-FR" sz="3200" dirty="0" smtClean="0">
                <a:latin typeface="Simplified Arabic" pitchFamily="18" charset="-78"/>
                <a:cs typeface="Simplified Arabic" pitchFamily="18" charset="-78"/>
              </a:rPr>
              <a:t>X</a:t>
            </a:r>
            <a:r>
              <a:rPr lang="ar-DZ" sz="3200" dirty="0" smtClean="0">
                <a:latin typeface="Simplified Arabic" pitchFamily="18" charset="-78"/>
                <a:cs typeface="Simplified Arabic" pitchFamily="18" charset="-78"/>
              </a:rPr>
              <a:t> ومن ثم نكرر الأمر نفسه مع </a:t>
            </a:r>
            <a:r>
              <a:rPr lang="fr-FR" sz="3200" dirty="0" smtClean="0">
                <a:latin typeface="Simplified Arabic" pitchFamily="18" charset="-78"/>
                <a:cs typeface="Simplified Arabic" pitchFamily="18" charset="-78"/>
              </a:rPr>
              <a:t>Y</a:t>
            </a:r>
            <a:r>
              <a:rPr lang="ar-DZ" sz="3200" dirty="0" smtClean="0">
                <a:latin typeface="Simplified Arabic" pitchFamily="18" charset="-78"/>
                <a:cs typeface="Simplified Arabic" pitchFamily="18" charset="-78"/>
              </a:rPr>
              <a:t>. نعين المتغيرين معا وبيمين الفأرة نفتحهما معا كمجموعة </a:t>
            </a:r>
            <a:r>
              <a:rPr lang="fr-FR" sz="3200" dirty="0" smtClean="0">
                <a:latin typeface="Simplified Arabic" pitchFamily="18" charset="-78"/>
                <a:cs typeface="Simplified Arabic" pitchFamily="18" charset="-78"/>
              </a:rPr>
              <a:t>Open as a group</a:t>
            </a:r>
            <a:r>
              <a:rPr lang="ar-DZ" sz="3200" dirty="0" smtClean="0">
                <a:latin typeface="Simplified Arabic" pitchFamily="18" charset="-78"/>
                <a:cs typeface="Simplified Arabic" pitchFamily="18" charset="-78"/>
              </a:rPr>
              <a:t> فتظهر لنا بيانات فارغة لنملأها نذهب للأمر </a:t>
            </a:r>
            <a:r>
              <a:rPr lang="fr-FR" sz="3200" dirty="0" smtClean="0">
                <a:latin typeface="Simplified Arabic" pitchFamily="18" charset="-78"/>
                <a:cs typeface="Simplified Arabic" pitchFamily="18" charset="-78"/>
              </a:rPr>
              <a:t>+/-</a:t>
            </a:r>
            <a:r>
              <a:rPr lang="ar-DZ" sz="3200" dirty="0" smtClean="0">
                <a:latin typeface="Simplified Arabic" pitchFamily="18" charset="-78"/>
                <a:cs typeface="Simplified Arabic" pitchFamily="18" charset="-78"/>
              </a:rPr>
              <a:t> </a:t>
            </a:r>
            <a:r>
              <a:rPr lang="fr-FR" sz="3200" dirty="0" smtClean="0">
                <a:latin typeface="Simplified Arabic" pitchFamily="18" charset="-78"/>
                <a:cs typeface="Simplified Arabic" pitchFamily="18" charset="-78"/>
              </a:rPr>
              <a:t>Edit</a:t>
            </a:r>
            <a:r>
              <a:rPr lang="ar-DZ" sz="3200" dirty="0" smtClean="0">
                <a:latin typeface="Simplified Arabic" pitchFamily="18" charset="-78"/>
                <a:cs typeface="Simplified Arabic" pitchFamily="18" charset="-78"/>
              </a:rPr>
              <a:t> ونملأ القيم الخاصة بالمتغيرين المدروسين.</a:t>
            </a:r>
            <a:endParaRPr lang="fr-FR" sz="3200" dirty="0" smtClean="0">
              <a:latin typeface="Simplified Arabic" pitchFamily="18" charset="-78"/>
              <a:cs typeface="Simplified Arabic" pitchFamily="18" charset="-78"/>
            </a:endParaRPr>
          </a:p>
          <a:p>
            <a:pPr algn="just" rtl="1">
              <a:buNone/>
            </a:pPr>
            <a:endParaRPr lang="fr-FR" sz="3200" dirty="0" smtClean="0">
              <a:latin typeface="Simplified Arabic" pitchFamily="18" charset="-78"/>
              <a:cs typeface="Simplified Arabic" pitchFamily="18" charset="-78"/>
            </a:endParaRPr>
          </a:p>
          <a:p>
            <a:pPr algn="just" rtl="1">
              <a:buNone/>
            </a:pPr>
            <a:endParaRPr lang="ar-DZ" sz="5500" b="1" dirty="0" smtClean="0">
              <a:solidFill>
                <a:srgbClr val="FFC000"/>
              </a:solidFill>
              <a:latin typeface="Simplified Arabic" pitchFamily="18" charset="-78"/>
              <a:cs typeface="Simplified Arabic" pitchFamily="18" charset="-78"/>
            </a:endParaRPr>
          </a:p>
          <a:p>
            <a:pPr algn="just" rtl="1">
              <a:buNone/>
            </a:pPr>
            <a:endParaRPr lang="ar-DZ" sz="5500" b="1" dirty="0" smtClean="0">
              <a:latin typeface="Simplified Arabic" pitchFamily="18" charset="-78"/>
              <a:cs typeface="Simplified Arabic" pitchFamily="18" charset="-78"/>
            </a:endParaRPr>
          </a:p>
        </p:txBody>
      </p:sp>
      <p:pic>
        <p:nvPicPr>
          <p:cNvPr id="5122" name="Picture 2" descr="D:\eviews9_com-800x640-e1429675752342.png"/>
          <p:cNvPicPr>
            <a:picLocks noChangeAspect="1" noChangeArrowheads="1"/>
          </p:cNvPicPr>
          <p:nvPr/>
        </p:nvPicPr>
        <p:blipFill>
          <a:blip r:embed="rId2"/>
          <a:srcRect/>
          <a:stretch>
            <a:fillRect/>
          </a:stretch>
        </p:blipFill>
        <p:spPr bwMode="auto">
          <a:xfrm>
            <a:off x="0" y="0"/>
            <a:ext cx="1071538" cy="42862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21506"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sp>
        <p:nvSpPr>
          <p:cNvPr id="5" name="Espace réservé du texte 4"/>
          <p:cNvSpPr>
            <a:spLocks noGrp="1"/>
          </p:cNvSpPr>
          <p:nvPr>
            <p:ph type="body" sz="quarter" idx="3"/>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pic>
        <p:nvPicPr>
          <p:cNvPr id="22530" name="Picture 2"/>
          <p:cNvPicPr>
            <a:picLocks noChangeAspect="1" noChangeArrowheads="1"/>
          </p:cNvPicPr>
          <p:nvPr/>
        </p:nvPicPr>
        <p:blipFill>
          <a:blip r:embed="rId2"/>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2595</TotalTime>
  <Words>2308</Words>
  <Application>Microsoft Office PowerPoint</Application>
  <PresentationFormat>Affichage à l'écran (4:3)</PresentationFormat>
  <Paragraphs>157</Paragraphs>
  <Slides>181</Slides>
  <Notes>2</Notes>
  <HiddenSlides>0</HiddenSlides>
  <MMClips>0</MMClips>
  <ScaleCrop>false</ScaleCrop>
  <HeadingPairs>
    <vt:vector size="4" baseType="variant">
      <vt:variant>
        <vt:lpstr>Thème</vt:lpstr>
      </vt:variant>
      <vt:variant>
        <vt:i4>1</vt:i4>
      </vt:variant>
      <vt:variant>
        <vt:lpstr>Titres des diapositives</vt:lpstr>
      </vt:variant>
      <vt:variant>
        <vt:i4>181</vt:i4>
      </vt:variant>
    </vt:vector>
  </HeadingPairs>
  <TitlesOfParts>
    <vt:vector size="182" baseType="lpstr">
      <vt:lpstr>1_Thème Office</vt:lpstr>
      <vt:lpstr>برنامج مقياس تطبيقات الإعلام الآلي في التسيير</vt:lpstr>
      <vt:lpstr>Programme de module Applications d’Informatique à la Gestion</vt:lpstr>
      <vt:lpstr>برنامج المقياس</vt:lpstr>
      <vt:lpstr>Programme de Module</vt:lpstr>
      <vt:lpstr>الفصل الرابع الارتباط والنماذج الانحدارية باستخدام البرمجيات الإحصائية CHAPITRE I Corrélation et Modèles de Régrression Sous Logiciels Statistiques</vt:lpstr>
      <vt:lpstr>  دراسة الارتباط بين المتغيرات   تشتمل العلوم الاقتصادية وعلوم التسيير على الكثير من المتغيرات المترابطة والمتفاعلة، ولإثبات صحة أو عدم صحة العديد من النظريات الاقتصادية والإدارية المتعلقة بالتفاعل بين المتغيرات والظواهر لابد من اللجوء إلى تقنيات إحصائية تتمثل في دراسة الارتباط بين متغيرين أو أكثر من خلال الإحصاء الحيوي أو ما يسمى أيضا الإحصاء الرياضي أو الاستدلالي أو التطبيقي (بما أنه يطبق في علوم متعددة كالاقتصاد والتسيير والمالية) ومن أبسط وأهم مقاييس دراسة الارتباط بين متغيرين: التمثيل البياني للعلاقة (سحابة النقاط)، معامل الارتباط r (Coefficient de Corrélation) ومعامل التحديد (Coefficient de Détermination)  R² . </vt:lpstr>
      <vt:lpstr>  دراسة الارتباط بين المتغيرات   - سحابة النقاط (Nuage de Points): هي تمثيل بياني لقيم المتغيرين عن طريق الإحداثيات (Combinaisons)  يمثل فيها المتغير المستقل في محور السينات الأفقي، في حين يمثل المتغير التابع في محور العينات، وهي نقاط تحدد الاتجاه العام للعلاقة بين المتغيرين، ولها أهمية كبرى في التفسير الأولي لطبيعة العلاقة بين المتغيرين، وتبيان هل هي طردية أم عكسية، قوية أم ضعيفة. </vt:lpstr>
      <vt:lpstr>  دراسة الارتباط بين المتغيرات  - معامل الارتباط (Coefficient de Corrélation): هو مقياس إحصائي يقيس العلاقة بين متغيرين ويحدد طبيعة العلاقة بينهما هل هي عكسية أم طردية، قوية أم ضعيفة، وهو رياضيا محصور بين -1 و +1 وتحدد طبيعة العلاقة بين المتغيرين على أساس قيمه: - r= -1 : الارتباط عكسي تام؛ - r≤ -0,70 : الارتباط عكسي قوي جدا؛ - -0,70&lt; r≤ -0,50 : الارتباط عكسي قوي؛ - -0,50&lt; r≤ -0,30: الارتباط عكسي متوسط؛ - 0,30&lt; r&lt; 0-: الارتباط عكسي ضعيف؛ -  r= 0: لا يوجد ارتباط بين المتغيرين؛ - 0&lt; r≤ 0,30 : الارتباط طردي ضعيف؛ - 0,30&lt; r≤ 0,50 : الارتباط طردي متوسط؛ - 0,50&lt; r≤ 0,70 : الارتباط طردي قوي؛ - 0,70&lt; r≤ 1 : الارتباط طردي قوي جدا؛  - r= 1 : الارتباط طردي تام؛  </vt:lpstr>
      <vt:lpstr>   دراسة الارتباط بين المتغيرات  - معامل التحديد (Coefficient de Détermination): هو مقياس إحصائي يساوي مربع معامل الارتباط وهو يحدد إن كانت تغيرات المتغير المستقل تفسر بصفة كبيرة تغيرات المتغير التابع أي إن كان المتغير المستقل محددا ومفسرا قويا للمتغير التابع، وهو رياضيا دائما موجب يقع بين 0 و 1، ويمكن تحديد درجة تفسير المتغير المستقل للمتغير التابع وفق المجالات التالية:  -  R²= 0: المتغير المستقل لا يفسر تماما تغيرات المتغير التابع؛ - 0&lt; R² ≤ 0,30 : تفسير ضعيف لتغيرات المتغير التابع؛ - 0,30&lt; R² ≤ 0,50 : تفسير متوسط لتغيرات المتغير التابع؛ - 0,50&lt; R² ≤ 0,70 : تفسير قوي لتغيرات المتغير التابع؛ - 0,70&lt; R² ≤ 1 : تفسير قوي جدا لتغيرات المتغير التابع؛  - R² = 1 : تفسير تام لتغيرات المتغير التابع؛   </vt:lpstr>
      <vt:lpstr>  النماذج الإنحدارية   تعنى هذه النماذج بدراسة متغير تابع والتنبؤ بسلوكه مستقبلا بالاعتماد على متغير مستقل أو مجموعة من المتغيرات المستقلة، وتسمى هذه المعادلة التي تربط بين المتغيرين أو المتغيرات بالمعادلة الانحدارية (Equation de Régression)، وأبسط شكل لهذه المعادلة هو الشكل الخطي أي معادلة مستقيم، وإن كان النموذج يشمل متغيرين فقط يسمى نموذج انحداري بسيط، أما إن كان يشمل مجموعة من المتغيرات فيسمى نموذج انحداري متعدد، ويكون في الشكل التالي (النماذج الخطية): Y= a + B.X + e  (نموذج انحداري خطي بسيط) Y= a+ B1.X1+ B2.X2+ B3.X3+ e (نموذج انحداري خطي متعدد) حيث e يمثل البواقي نظرا لعدم إدماج المتغيرات الأخرى في النموذج.  </vt:lpstr>
      <vt:lpstr>  النماذج الإنحدارية   وأبسط النماذج الانحدارية هي النماذج التي تعتمد على طريقة المربعات الصغرى العادية (Moindre Carrées Ordinaires) (MCO) بالفرنسية، (Ordinary Least Squares) (OLS)  بالإنجليزية، والتي تقوم على تدنية مربع البواقي إلى أدنى حد ممكن، وتعتمد هذه النماذج في نوعين من التنبؤ، التنبؤ التاريخي الاختباري (ex- Post) ويستخدم لاختبار دقة نتائج النموذج وذلك بمقارنة النتائج المشاهدة مع النتائج المتنبؤ بها، والتنبؤ المستقبلي (ex- ante) وهو أهم من الأول لكن يعتمد على نتائجه لأنه يتنبأ بنتائج المتغير مستقبلا وتحديد سلوكه المستقبلي.  </vt:lpstr>
      <vt:lpstr>     النماذج الإنحدارية  طريقة المربعات الصغرى تقوم على 5 فرضيات رئيسية لابد من تحققها، وهي: 1- متوسط الخطأ (المتغير) العشوائي أو التوقع الرياضي له يساوي الصفر، أي E(e)= 0 وذلك لأن مجموع الأخطاء العشوائية يساوي الصفر؛ 2- تباين المتغير العشوائي V(e) لابد أن يساوي قيمة ثابتة، وهو ما يعني أن كل مشاهدة تؤثر بنفس القدر في العلاقة المطلوب تقديرها، وهو ما يسمى بفرضية ثبات التباين Homo scedasticity .  3- عدم وجود ارتباط بين حدود المتغير العشوائي، أي أن المتغير العشوائي لمشاهدة معينة مستقل عن المتغير العشوائي للمشاهدة الأخرى، أي تغايرهما يساوي الصفر Cov(ei, ej)= 0 ، وهو ما يسمى بفرضية عدم الارتباط الخطي Non-Auto-corrélation ؛ 4- المتغير العشوائي لكل مشاهدة غير مرتبطة بالمتغيرات المستقلة الأخرى       X أي تغايرهما يساوي الصفر Cov (ei, Xi)= 0 ؛ 5- البواقي (الأخطاء) التي تمثل المتغير العشوائي e تتبع توزيعا طبيعيا (معتدلا).  (عدم تحقق أي منها معناه يوجد مشكل في النموذج)    </vt:lpstr>
      <vt:lpstr>     النماذج الإنحدارية   قبل اعتماد النموذج لابد من اختبار صلاحيته للتنبؤ وجودته إحصائيا، إضافة إلى اختباره نظريا إذا كان يتماشى مع النظرية الاقتصادية أو الإدارية المدروسة، ولاختبار صلاحية النموذج للتنبؤ، لدينا محددات ومقاييس واختبارات إحصائية، أهمها: - معامل الارتباط r الذي يجب أن يكون عاليا ودالا إحصائيا عند مستوى %5؛ - معامل التحديد R² الذي يجب أن يكون عاليا ودالا إحصائيا عند مستوى %5؛  - اختبار ستيودنت (T Test) لمعلمات النموذج، والذي يفصل في كل معلمة وهل هي مقبولة إحصائيا أم مرفوضة عند مستوى معنوية (دلالة) %5؛ - اختبار فيشر (F Test) والذي يحدد بصفة إجمالية هل النموذج مقبول أم مرفوض إحصائيا عند مستوى معنوية (دلالة) %5.    </vt:lpstr>
      <vt:lpstr>  النماذج الإنحدارية  - فرضيات اختبار ستيودنت:  H0: a= 0 المعلمة a (الثابت) مرفوضة إحصائيا؛ H1: a≠ 0 المعلمة a (الثابت) مقبولة إحصائيا؛   H0: b= 0 المعلمة b (الميل) مرفوضة إحصائيا؛ H1: b≠ 0 المعلمة b (الميل) مقبولة إحصائيا؛  - فرضيات اختبار فيشر:  H0: a= b= 0 النموذج مرفوض إحصائيا؛  H1: a≠ b≠ 0 النموذج مقبول إحصائيا؛  نقبل الفرضية الصفرية في حالة القيمة الاحتمالية للاختبار (Signification) أكبر من 0,05 وبالتالي في اختبار ستيودنت المعلمة مرفوضة وفي اختبار فيشر النموذج مرفوض، في حين نرفض الفرضية الصفرية إن كانت القيمة الاحتمالية للاختبار أصغر من أو تساوي 0,05، وهو ما معناه أن المعلمة مقبولة في اختبار ستيودنت أو النموذج مقبول في اختبار فيشر. </vt:lpstr>
      <vt:lpstr>  النماذج الإنحدارية  بالنسبة للتنبؤ فهو دقيق بنسبة 95% وهو خاضع لمجال الثقة أي القيم التي تأخذها المعلمات (التي تشكل المعادلة) بنسبة 95% ، وبتعويض قيمة المتغير المستقل في المعادلة نجد قيمة المتغير التابع المتنبأ بها، وهي أيضا في مجال محدد يسمى مجال التنبؤ، نجده بتعويض قيمة المتغير (المتغيرات ) المستقل في معادلة الحد الأدنى والحد الأقصى لمجال الثقة. ورغم أن النماذج الانحدارية من أبسط نماذج التنبؤ وأكثرها استعمالا إلا أن ما يعيبها أن أسسها مرتكزة على النظرية التي بني عليها النموذج، فإن تم نفي النظرية  أو تفنيدها لم يصبح لهذا النموذج أي معنى أو قوة لا إحصائية ولا نظرية، عكس نماذج السلاسل الزمنية التي تتبع سلوك الظاهرة عبر الزمن بعيدا عن النظريات الاقتصادية والإدارية.</vt:lpstr>
      <vt:lpstr> Excel الارتباط والانحدار في برنامج</vt:lpstr>
      <vt:lpstr>Diapositive 17</vt:lpstr>
      <vt:lpstr>Diapositive 18</vt:lpstr>
      <vt:lpstr>Diapositive 19</vt:lpstr>
      <vt:lpstr>Diapositive 20</vt:lpstr>
      <vt:lpstr>Diapositive 21</vt:lpstr>
      <vt:lpstr>Diapositive 22</vt:lpstr>
      <vt:lpstr>Diapositive 23</vt:lpstr>
      <vt:lpstr>Diapositive 24</vt:lpstr>
      <vt:lpstr>Diapositive 25</vt:lpstr>
      <vt:lpstr> Excel الارتباط والانحدار في برنامج</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lpstr>Diapositive 43</vt:lpstr>
      <vt:lpstr>Diapositive 44</vt:lpstr>
      <vt:lpstr>Diapositive 45</vt:lpstr>
      <vt:lpstr>Diapositive 46</vt:lpstr>
      <vt:lpstr>Diapositive 47</vt:lpstr>
      <vt:lpstr>Diapositive 48</vt:lpstr>
      <vt:lpstr>Diapositive 49</vt:lpstr>
      <vt:lpstr>Diapositive 50</vt:lpstr>
      <vt:lpstr>Diapositive 51</vt:lpstr>
      <vt:lpstr>Diapositive 52</vt:lpstr>
      <vt:lpstr>Diapositive 53</vt:lpstr>
      <vt:lpstr>Diapositive 54</vt:lpstr>
      <vt:lpstr>Diapositive 55</vt:lpstr>
      <vt:lpstr>Diapositive 56</vt:lpstr>
      <vt:lpstr>Diapositive 57</vt:lpstr>
      <vt:lpstr>Diapositive 58</vt:lpstr>
      <vt:lpstr>Diapositive 59</vt:lpstr>
      <vt:lpstr>Diapositive 60</vt:lpstr>
      <vt:lpstr>Diapositive 61</vt:lpstr>
      <vt:lpstr>Diapositive 62</vt:lpstr>
      <vt:lpstr>Diapositive 63</vt:lpstr>
      <vt:lpstr>Diapositive 64</vt:lpstr>
      <vt:lpstr>Diapositive 65</vt:lpstr>
      <vt:lpstr>Diapositive 66</vt:lpstr>
      <vt:lpstr>Diapositive 67</vt:lpstr>
      <vt:lpstr>Diapositive 68</vt:lpstr>
      <vt:lpstr>Diapositive 69</vt:lpstr>
      <vt:lpstr>Diapositive 70</vt:lpstr>
      <vt:lpstr>Diapositive 71</vt:lpstr>
      <vt:lpstr>Diapositive 72</vt:lpstr>
      <vt:lpstr>Diapositive 73</vt:lpstr>
      <vt:lpstr> STATA الارتباط والانحدار في برنامج</vt:lpstr>
      <vt:lpstr>Diapositive 75</vt:lpstr>
      <vt:lpstr>Diapositive 76</vt:lpstr>
      <vt:lpstr>Diapositive 77</vt:lpstr>
      <vt:lpstr>Diapositive 78</vt:lpstr>
      <vt:lpstr>Diapositive 79</vt:lpstr>
      <vt:lpstr>Diapositive 80</vt:lpstr>
      <vt:lpstr>Diapositive 81</vt:lpstr>
      <vt:lpstr>Diapositive 82</vt:lpstr>
      <vt:lpstr> STATA الارتباط والانحدار في برنامج</vt:lpstr>
      <vt:lpstr>Diapositive 84</vt:lpstr>
      <vt:lpstr>Diapositive 85</vt:lpstr>
      <vt:lpstr>Diapositive 86</vt:lpstr>
      <vt:lpstr>Diapositive 87</vt:lpstr>
      <vt:lpstr> STATA الارتباط والانحدار في برنامج</vt:lpstr>
      <vt:lpstr>Diapositive 89</vt:lpstr>
      <vt:lpstr>Diapositive 90</vt:lpstr>
      <vt:lpstr>Diapositive 91</vt:lpstr>
      <vt:lpstr>Diapositive 92</vt:lpstr>
      <vt:lpstr>Diapositive 93</vt:lpstr>
      <vt:lpstr>Diapositive 94</vt:lpstr>
      <vt:lpstr>Diapositive 95</vt:lpstr>
      <vt:lpstr>Diapositive 96</vt:lpstr>
      <vt:lpstr> Eviews الارتباط والانحدار في برنامج</vt:lpstr>
      <vt:lpstr>Diapositive 98</vt:lpstr>
      <vt:lpstr>Diapositive 99</vt:lpstr>
      <vt:lpstr>Diapositive 100</vt:lpstr>
      <vt:lpstr>Diapositive 101</vt:lpstr>
      <vt:lpstr> Eviews الارتباط والانحدار في برنامج</vt:lpstr>
      <vt:lpstr>Diapositive 103</vt:lpstr>
      <vt:lpstr>Diapositive 104</vt:lpstr>
      <vt:lpstr>Diapositive 105</vt:lpstr>
      <vt:lpstr>Diapositive 106</vt:lpstr>
      <vt:lpstr>Diapositive 107</vt:lpstr>
      <vt:lpstr>Diapositive 108</vt:lpstr>
      <vt:lpstr>Diapositive 109</vt:lpstr>
      <vt:lpstr>Diapositive 110</vt:lpstr>
      <vt:lpstr> Eviews الارتباط والانحدار في برنامج</vt:lpstr>
      <vt:lpstr>Diapositive 112</vt:lpstr>
      <vt:lpstr>Diapositive 113</vt:lpstr>
      <vt:lpstr>Diapositive 114</vt:lpstr>
      <vt:lpstr>Diapositive 115</vt:lpstr>
      <vt:lpstr>Diapositive 116</vt:lpstr>
      <vt:lpstr>Diapositive 117</vt:lpstr>
      <vt:lpstr>Diapositive 118</vt:lpstr>
      <vt:lpstr>Diapositive 119</vt:lpstr>
      <vt:lpstr>Diapositive 120</vt:lpstr>
      <vt:lpstr>  النماذج الإنحدارية المتعددة  هي نماذج تشمل مجموعة من المتغيرات المستقلة المؤثرة في متغير تابع واحد، وتكون في الشكل التالي (النماذج الخطية): Y= a+ B1.X1+ B2.X2+ B3.X3+ e حيث e يمثل البواقي نظرا لعدم إدماج المتغيرات الأخرى في النموذج.  وينطبق عليها تماما ما ينطبق على النموذج البسيط، في اختبار سيودنت لصلاحية النموذج للتنبؤ في هذه الحالة نختبر أكثر من معلمتين لوجود مجموعة من المتغيرات الخطية، كما أنه يمكن أن يوجد مشكل قياسي في النموذج وهو الارتباط بين المتغيرات المستقلة الذي يؤثر في مصداقية النموذج وقوته الإحصائية. </vt:lpstr>
      <vt:lpstr>  النماذج غير الخطية تعتبر النماذج الخطية هي أبسط النماذج الانحدارية، وأكثرها احتراما وتحقيقا لشروط وفرضيات طريقة المربعات الصغرى العادية، لكن في الكثير من الحالات تكون النماذج الخطية غير مناسبة لتمثيل العلاقة بين المتغيرات، لذا يتم اللجوء رياضيا إلى نماذج غير خطية كالنماذج الأسية، اللوغاريتمية، التربيعية، التكعيبية، وغيرها من المعادلات الرياضية غير الخطية. يطرح الاستعمال المباشر للنماذج غير الخطية مشكلة إحصائية كبيرة لأنها لا تتناسب مع فرضيات طريقة المربعات الصغرى العادية، وهو ما يفرض تحويلها للشكل الخطي باستخدام التقنيات الرياضية، كتحويل المتغير بالنسبة للكثير من الدوال التربيعية والتكعيبية وحتى المتغيرات الأسية واللوغاريتمية، أو إدخال الأس في الدوال اللوغاريتمية، أو إدخال اللوغاريتم في الدوال الأسية، وهو ما يتيح استخراج النموذج في الشكل الخطي ومن ثم تحويله إلى شكله الأصلي. ننوه أن دراسة صلاحية النموذج للتنبؤ دائما ما تتم في الشكل الخطي وليس الأصلي، لأنه الشكل الذي يسمح بتحقيق شروط طريقة المربعات الصغرى العادية، في حين أنه يمكن التنبؤ باستعمال الشكل الأصلي للمعادلة.  </vt:lpstr>
      <vt:lpstr> Excel تحويل النماذج غير الخطية في برنامج</vt:lpstr>
      <vt:lpstr>Diapositive 124</vt:lpstr>
      <vt:lpstr>Diapositive 125</vt:lpstr>
      <vt:lpstr>Diapositive 126</vt:lpstr>
      <vt:lpstr>Diapositive 127</vt:lpstr>
      <vt:lpstr>Diapositive 128</vt:lpstr>
      <vt:lpstr>Diapositive 129</vt:lpstr>
      <vt:lpstr>Diapositive 130</vt:lpstr>
      <vt:lpstr>Diapositive 131</vt:lpstr>
      <vt:lpstr>Diapositive 132</vt:lpstr>
      <vt:lpstr>Diapositive 133</vt:lpstr>
      <vt:lpstr>Diapositive 134</vt:lpstr>
      <vt:lpstr>Diapositive 135</vt:lpstr>
      <vt:lpstr>Diapositive 136</vt:lpstr>
      <vt:lpstr>Diapositive 137</vt:lpstr>
      <vt:lpstr> Excel تحويل النماذج غير الخطية في برنامج</vt:lpstr>
      <vt:lpstr>Diapositive 139</vt:lpstr>
      <vt:lpstr>Diapositive 140</vt:lpstr>
      <vt:lpstr>Diapositive 141</vt:lpstr>
      <vt:lpstr>Diapositive 142</vt:lpstr>
      <vt:lpstr>Diapositive 143</vt:lpstr>
      <vt:lpstr>Diapositive 144</vt:lpstr>
      <vt:lpstr>Diapositive 145</vt:lpstr>
      <vt:lpstr>Diapositive 146</vt:lpstr>
      <vt:lpstr>Diapositive 147</vt:lpstr>
      <vt:lpstr>Diapositive 148</vt:lpstr>
      <vt:lpstr>Diapositive 149</vt:lpstr>
      <vt:lpstr>Diapositive 150</vt:lpstr>
      <vt:lpstr>Diapositive 151</vt:lpstr>
      <vt:lpstr>Diapositive 152</vt:lpstr>
      <vt:lpstr>Diapositive 153</vt:lpstr>
      <vt:lpstr> STATA تحويل النماذج غير الخطية في برنامج</vt:lpstr>
      <vt:lpstr>Diapositive 155</vt:lpstr>
      <vt:lpstr>Diapositive 156</vt:lpstr>
      <vt:lpstr>Diapositive 157</vt:lpstr>
      <vt:lpstr>Diapositive 158</vt:lpstr>
      <vt:lpstr>Diapositive 159</vt:lpstr>
      <vt:lpstr>Diapositive 160</vt:lpstr>
      <vt:lpstr>Diapositive 161</vt:lpstr>
      <vt:lpstr>Diapositive 162</vt:lpstr>
      <vt:lpstr>Diapositive 163</vt:lpstr>
      <vt:lpstr>Diapositive 164</vt:lpstr>
      <vt:lpstr>Diapositive 165</vt:lpstr>
      <vt:lpstr>Diapositive 166</vt:lpstr>
      <vt:lpstr>Diapositive 167</vt:lpstr>
      <vt:lpstr>Diapositive 168</vt:lpstr>
      <vt:lpstr>Diapositive 169</vt:lpstr>
      <vt:lpstr>Diapositive 170</vt:lpstr>
      <vt:lpstr> Eviews تحويل النماذج غير الخطية في برنامج</vt:lpstr>
      <vt:lpstr>Diapositive 172</vt:lpstr>
      <vt:lpstr>Diapositive 173</vt:lpstr>
      <vt:lpstr>Diapositive 174</vt:lpstr>
      <vt:lpstr>Diapositive 175</vt:lpstr>
      <vt:lpstr>Diapositive 176</vt:lpstr>
      <vt:lpstr>Diapositive 177</vt:lpstr>
      <vt:lpstr>Diapositive 178</vt:lpstr>
      <vt:lpstr>Diapositive 179</vt:lpstr>
      <vt:lpstr>Diapositive 180</vt:lpstr>
      <vt:lpstr>Diapositive 181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تفعيل الإبداع التكنولوجي في المؤسسات العربية  وأثره على التنافسية الصناعية العربية -الجزائر نموذجا-</dc:title>
  <dc:creator>galaxy.net</dc:creator>
  <cp:lastModifiedBy>moh</cp:lastModifiedBy>
  <cp:revision>659</cp:revision>
  <dcterms:created xsi:type="dcterms:W3CDTF">2013-11-05T13:08:58Z</dcterms:created>
  <dcterms:modified xsi:type="dcterms:W3CDTF">2017-11-14T18:24:42Z</dcterms:modified>
</cp:coreProperties>
</file>