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51" r:id="rId2"/>
    <p:sldId id="479" r:id="rId3"/>
    <p:sldId id="480" r:id="rId4"/>
    <p:sldId id="463" r:id="rId5"/>
    <p:sldId id="476" r:id="rId6"/>
    <p:sldId id="477" r:id="rId7"/>
    <p:sldId id="478" r:id="rId8"/>
    <p:sldId id="464" r:id="rId9"/>
    <p:sldId id="482" r:id="rId10"/>
    <p:sldId id="481" r:id="rId11"/>
    <p:sldId id="483" r:id="rId12"/>
    <p:sldId id="484" r:id="rId13"/>
  </p:sldIdLst>
  <p:sldSz cx="11125200" cy="6858000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ED"/>
    <a:srgbClr val="0000FF"/>
    <a:srgbClr val="FF3300"/>
    <a:srgbClr val="0066FF"/>
    <a:srgbClr val="E9E1E6"/>
    <a:srgbClr val="CC66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98" autoAdjust="0"/>
    <p:restoredTop sz="93658" autoAdjust="0"/>
  </p:normalViewPr>
  <p:slideViewPr>
    <p:cSldViewPr>
      <p:cViewPr>
        <p:scale>
          <a:sx n="70" d="100"/>
          <a:sy n="70" d="100"/>
        </p:scale>
        <p:origin x="-894" y="-84"/>
      </p:cViewPr>
      <p:guideLst>
        <p:guide orient="horz" pos="2205"/>
        <p:guide pos="3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6771A2-434B-48B4-991F-EC8F1A886AA0}" type="datetimeFigureOut">
              <a:rPr lang="fr-FR"/>
              <a:pPr>
                <a:defRPr/>
              </a:pPr>
              <a:t>05/05/2026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859957-2566-420A-987E-CDB3D783C8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A076A-60E7-4977-83AB-2CD4A70F162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81925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415A3-07C9-4EF7-818E-7F2312CD95D2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415A3-07C9-4EF7-818E-7F2312CD95D2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415A3-07C9-4EF7-818E-7F2312CD95D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390" y="2130426"/>
            <a:ext cx="945642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8780" y="3886200"/>
            <a:ext cx="77876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DD5C-01AC-4841-BE51-C005EA5E7C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D1550-88D8-4829-A63B-058EFF4B6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65770" y="274639"/>
            <a:ext cx="250317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6260" y="274639"/>
            <a:ext cx="732409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6342-AB98-4935-8587-C2B33391DD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56260" y="274639"/>
            <a:ext cx="1001268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EC67-2898-4BD9-943F-6334A7DBF5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65986-D752-4F93-B32E-3D08A2C1C2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814" y="4406901"/>
            <a:ext cx="9456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814" y="2906713"/>
            <a:ext cx="94564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23BC-B547-4F58-BA0D-02E8141A0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626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531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9213-EA09-4289-8CB4-FC187BE361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6260" y="1535113"/>
            <a:ext cx="4915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6260" y="2174875"/>
            <a:ext cx="4915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51448" y="1535113"/>
            <a:ext cx="4917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51448" y="2174875"/>
            <a:ext cx="4917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0FFB-6534-4E59-AF93-50192BB3CA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9627-9CAB-40C4-A8CA-BA393FCE2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4C94-AC5D-4843-89CB-F11F83492F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261" y="273050"/>
            <a:ext cx="36601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9644" y="273051"/>
            <a:ext cx="62192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6261" y="1435101"/>
            <a:ext cx="36601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0CFB-1245-423A-9D47-7622A20833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0617" y="4800600"/>
            <a:ext cx="66751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80617" y="612775"/>
            <a:ext cx="66751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80617" y="5367338"/>
            <a:ext cx="66751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8C9A-7FF6-403D-A28E-E91C11FD01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274638"/>
            <a:ext cx="1001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5625" y="1600200"/>
            <a:ext cx="10013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625" y="6245225"/>
            <a:ext cx="2597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0475" y="6245225"/>
            <a:ext cx="352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2425" y="6245225"/>
            <a:ext cx="2597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F0A7EA-92FB-46B6-A1F0-5357C695EB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2633663" y="6457950"/>
            <a:ext cx="6357937" cy="4000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0" dirty="0" smtClean="0">
                <a:solidFill>
                  <a:srgbClr val="0000FF"/>
                </a:solidFill>
                <a:cs typeface="Times New Roman" pitchFamily="18" charset="0"/>
              </a:rPr>
              <a:t>Présenté </a:t>
            </a:r>
            <a:r>
              <a:rPr lang="fr-FR" sz="2000" i="0" dirty="0">
                <a:solidFill>
                  <a:srgbClr val="0000FF"/>
                </a:solidFill>
                <a:cs typeface="Times New Roman" pitchFamily="18" charset="0"/>
              </a:rPr>
              <a:t>par :   </a:t>
            </a:r>
            <a:r>
              <a:rPr lang="fr-FR" sz="2000" i="0" dirty="0" smtClean="0">
                <a:solidFill>
                  <a:srgbClr val="0000FF"/>
                </a:solidFill>
                <a:cs typeface="Times New Roman" pitchFamily="18" charset="0"/>
              </a:rPr>
              <a:t>Dr .</a:t>
            </a:r>
            <a:r>
              <a:rPr lang="fr-FR" sz="2000" i="0" dirty="0" smtClean="0">
                <a:solidFill>
                  <a:srgbClr val="0000FF"/>
                </a:solidFill>
                <a:ea typeface="FangSong" pitchFamily="49" charset="-122"/>
                <a:cs typeface="Times New Roman" pitchFamily="18" charset="0"/>
              </a:rPr>
              <a:t> </a:t>
            </a:r>
            <a:r>
              <a:rPr lang="fr-FR" sz="2000" i="0" dirty="0">
                <a:solidFill>
                  <a:srgbClr val="0000FF"/>
                </a:solidFill>
                <a:ea typeface="FangSong" pitchFamily="49" charset="-122"/>
                <a:cs typeface="Times New Roman" pitchFamily="18" charset="0"/>
              </a:rPr>
              <a:t>TADJER Sid Ahmed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33038" y="6442075"/>
            <a:ext cx="711200" cy="365125"/>
          </a:xfrm>
        </p:spPr>
        <p:txBody>
          <a:bodyPr/>
          <a:lstStyle/>
          <a:p>
            <a:pPr>
              <a:defRPr/>
            </a:pPr>
            <a:fld id="{79DA0795-C9A5-4B47-B26D-6F3A544C9401}" type="slidenum">
              <a:rPr lang="en-US" b="1" smtClean="0"/>
              <a:pPr>
                <a:defRPr/>
              </a:pPr>
              <a:t>1</a:t>
            </a:fld>
            <a:endParaRPr lang="en-US" b="1" dirty="0"/>
          </a:p>
        </p:txBody>
      </p:sp>
      <p:pic>
        <p:nvPicPr>
          <p:cNvPr id="32772" name="Image 12" descr="C:\Users\TADJER\Desktop\um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571500"/>
            <a:ext cx="1208087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773" name="AutoShape 2" descr="Résultat de recherche d'images pour &quot;faculté des hydrocarbures et de la chimie (campus nord - boumerdès)&quot;"/>
          <p:cNvSpPr>
            <a:spLocks noChangeAspect="1" noChangeArrowheads="1"/>
          </p:cNvSpPr>
          <p:nvPr/>
        </p:nvSpPr>
        <p:spPr bwMode="auto">
          <a:xfrm>
            <a:off x="141288" y="-144463"/>
            <a:ext cx="279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4" name="AutoShape 4" descr="Résultat de recherche d'images pour &quot;faculté des hydrocarbures et de la chimie (campus nord - boumerdès)&quot;"/>
          <p:cNvSpPr>
            <a:spLocks noChangeAspect="1" noChangeArrowheads="1"/>
          </p:cNvSpPr>
          <p:nvPr/>
        </p:nvSpPr>
        <p:spPr bwMode="auto">
          <a:xfrm>
            <a:off x="141288" y="-144463"/>
            <a:ext cx="279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2775" name="Image 16" descr="Résultat de recherche d'images pour &quot;faculté des hydrocarbures et de la chimie (campus nord - boumerdès)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350" y="642938"/>
            <a:ext cx="1214438" cy="933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212725" y="6488113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1204913" y="3073400"/>
            <a:ext cx="835818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i="0" dirty="0" smtClean="0">
                <a:solidFill>
                  <a:srgbClr val="FF0000"/>
                </a:solidFill>
              </a:rPr>
              <a:t>Perturbation de la qualité de l’énergie électrique</a:t>
            </a:r>
            <a:endParaRPr lang="fr-FR" sz="4800" i="0" dirty="0">
              <a:solidFill>
                <a:srgbClr val="FF0000"/>
              </a:solidFill>
            </a:endParaRPr>
          </a:p>
        </p:txBody>
      </p:sp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2205038" y="1670050"/>
            <a:ext cx="645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i="0" dirty="0" smtClean="0">
                <a:solidFill>
                  <a:srgbClr val="00B050"/>
                </a:solidFill>
              </a:rPr>
              <a:t>TD</a:t>
            </a:r>
            <a:endParaRPr lang="fr-FR" sz="4800" i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5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10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1275694"/>
            <a:ext cx="10644187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Partie I) 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Une ligne triphasée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400 V/50 Hz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alimente des habitations et transporte, sur une longueur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200 m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dans trois conducteurs de section 185 mm² (section adaptée à l’intensité), une puissance apparente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S = 90 </a:t>
            </a:r>
            <a:r>
              <a:rPr lang="fr-FR" sz="2000" i="0" dirty="0" err="1" smtClean="0">
                <a:solidFill>
                  <a:schemeClr val="tx1"/>
                </a:solidFill>
                <a:latin typeface="Perpetua" pitchFamily="18" charset="0"/>
              </a:rPr>
              <a:t>kVA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. La résistivité est de l’ordre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30.10-9 </a:t>
            </a:r>
            <a:r>
              <a:rPr lang="fr-FR" sz="2000" i="0" dirty="0" err="1" smtClean="0">
                <a:solidFill>
                  <a:schemeClr val="tx1"/>
                </a:solidFill>
                <a:latin typeface="Perpetua" pitchFamily="18" charset="0"/>
              </a:rPr>
              <a:t>Ω.m</a:t>
            </a:r>
            <a:endParaRPr lang="fr-FR" sz="2000" i="0" dirty="0" smtClean="0">
              <a:solidFill>
                <a:schemeClr val="tx1"/>
              </a:solidFill>
              <a:latin typeface="Perpetua" pitchFamily="18" charset="0"/>
            </a:endParaRPr>
          </a:p>
          <a:p>
            <a:pPr marL="457200" lvl="0" indent="-184150" algn="l">
              <a:spcBef>
                <a:spcPts val="0"/>
              </a:spcBef>
              <a:buFont typeface="+mj-lt"/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Calculez l’intensité I du courant en ligne.</a:t>
            </a:r>
          </a:p>
          <a:p>
            <a:pPr marL="457200" lvl="0" indent="-184150" algn="l">
              <a:spcBef>
                <a:spcPts val="0"/>
              </a:spcBef>
              <a:buFont typeface="+mj-lt"/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Calculez la résistance de chaque fil de ligne.</a:t>
            </a:r>
          </a:p>
          <a:p>
            <a:pPr marL="457200" lvl="0" indent="-184150" algn="l">
              <a:spcBef>
                <a:spcPts val="0"/>
              </a:spcBef>
              <a:buFont typeface="+mj-lt"/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Déterminez les pertes joules dans la ligne triphasée.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4825" y="3726610"/>
            <a:ext cx="10644187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Partie II)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La ligne, transportant la même puissance apparente soit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S = 90 </a:t>
            </a:r>
            <a:r>
              <a:rPr lang="fr-FR" sz="2000" i="0" dirty="0" err="1" smtClean="0">
                <a:solidFill>
                  <a:schemeClr val="tx1"/>
                </a:solidFill>
                <a:latin typeface="Perpetua" pitchFamily="18" charset="0"/>
              </a:rPr>
              <a:t>kVA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sur une longueur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200 m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, est à présent alimentée en triphasée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20 kV/50 Hz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et les conducteurs ont une section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54.6 mm²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(adaptée à l’intensité).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	4. Calculez l’intensité I du courant en ligne. </a:t>
            </a:r>
          </a:p>
          <a:p>
            <a:pPr lvl="0"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	5. Calculez la résistance de chaque fil de ligne.</a:t>
            </a:r>
          </a:p>
          <a:p>
            <a:pPr lvl="0"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	6.  Déterminez les pertes joules dans la ligne triphasée.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494963" y="6500813"/>
            <a:ext cx="711200" cy="365125"/>
          </a:xfrm>
        </p:spPr>
        <p:txBody>
          <a:bodyPr/>
          <a:lstStyle/>
          <a:p>
            <a:pPr>
              <a:defRPr/>
            </a:pPr>
            <a:fld id="{D204BAC6-2622-4C83-BA02-6A49ABA61600}" type="slidenum">
              <a:rPr lang="en-US" b="1" smtClean="0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906" t="20833" r="20844" b="15833"/>
          <a:stretch>
            <a:fillRect/>
          </a:stretch>
        </p:blipFill>
        <p:spPr bwMode="auto">
          <a:xfrm>
            <a:off x="1133444" y="571480"/>
            <a:ext cx="842012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61874" y="-24"/>
            <a:ext cx="10995025" cy="64800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fr-FR" sz="2000" i="0" kern="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Test : Qualité de l’énergie </a:t>
            </a:r>
            <a:r>
              <a:rPr lang="fr-FR" sz="2000" i="0" kern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électrique :                                                                   </a:t>
            </a:r>
            <a:r>
              <a:rPr lang="fr-FR" sz="2000" i="0" kern="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MAEI  2025/2026</a:t>
            </a:r>
            <a:endParaRPr lang="fr-FR" sz="2000" i="0" kern="0" dirty="0">
              <a:solidFill>
                <a:srgbClr val="FF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12</a:t>
            </a:fld>
            <a:endParaRPr lang="en-US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6188" y="643764"/>
            <a:ext cx="1064418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Une ligne triphasée moyenne tension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50 km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alimente un récepteur triphasé équilibré qui consomme une puissance active P1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1.50 MW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et impose un facteur de puissance k1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0.9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 La valeur efficace de la tension entre phases à l'arrivée de la ligne est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U</a:t>
            </a:r>
            <a:r>
              <a:rPr lang="fr-FR" sz="200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= 20 kV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, sa fréquence est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50 Hz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En plus de sa résistance, la ligne a une autre caractéristique qui est son inductance par unité de longueur. Ainsi chaque fil de ligne a une résistance de 220 m/ km et une inductance de 1.2 </a:t>
            </a:r>
            <a:r>
              <a:rPr lang="fr-FR" sz="2000" b="0" i="0" dirty="0" err="1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mH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/ km.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2416" y="2825082"/>
            <a:ext cx="613781" cy="136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/>
          <p:cNvSpPr>
            <a:spLocks/>
          </p:cNvSpPr>
          <p:nvPr/>
        </p:nvSpPr>
        <p:spPr bwMode="auto">
          <a:xfrm>
            <a:off x="6680100" y="2907609"/>
            <a:ext cx="1750377" cy="1989"/>
          </a:xfrm>
          <a:custGeom>
            <a:avLst/>
            <a:gdLst/>
            <a:ahLst/>
            <a:cxnLst>
              <a:cxn ang="0">
                <a:pos x="1828" y="0"/>
              </a:cxn>
              <a:cxn ang="0">
                <a:pos x="1552" y="0"/>
              </a:cxn>
              <a:cxn ang="0">
                <a:pos x="911" y="0"/>
              </a:cxn>
              <a:cxn ang="0">
                <a:pos x="0" y="0"/>
              </a:cxn>
            </a:cxnLst>
            <a:rect l="0" t="0" r="r" b="b"/>
            <a:pathLst>
              <a:path w="1828">
                <a:moveTo>
                  <a:pt x="1828" y="0"/>
                </a:moveTo>
                <a:lnTo>
                  <a:pt x="1552" y="0"/>
                </a:lnTo>
                <a:moveTo>
                  <a:pt x="91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2416" y="3262576"/>
            <a:ext cx="613781" cy="135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/>
          <p:cNvSpPr>
            <a:spLocks/>
          </p:cNvSpPr>
          <p:nvPr/>
        </p:nvSpPr>
        <p:spPr bwMode="auto">
          <a:xfrm>
            <a:off x="6680100" y="3342121"/>
            <a:ext cx="1750377" cy="1989"/>
          </a:xfrm>
          <a:custGeom>
            <a:avLst/>
            <a:gdLst/>
            <a:ahLst/>
            <a:cxnLst>
              <a:cxn ang="0">
                <a:pos x="1828" y="1"/>
              </a:cxn>
              <a:cxn ang="0">
                <a:pos x="1552" y="0"/>
              </a:cxn>
              <a:cxn ang="0">
                <a:pos x="911" y="1"/>
              </a:cxn>
              <a:cxn ang="0">
                <a:pos x="0" y="0"/>
              </a:cxn>
            </a:cxnLst>
            <a:rect l="0" t="0" r="r" b="b"/>
            <a:pathLst>
              <a:path w="1828" h="1">
                <a:moveTo>
                  <a:pt x="1828" y="1"/>
                </a:moveTo>
                <a:lnTo>
                  <a:pt x="1552" y="0"/>
                </a:lnTo>
                <a:moveTo>
                  <a:pt x="911" y="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312" y="2950364"/>
            <a:ext cx="114904" cy="37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357" y="2850934"/>
            <a:ext cx="190550" cy="1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/>
          <p:cNvSpPr>
            <a:spLocks/>
          </p:cNvSpPr>
          <p:nvPr/>
        </p:nvSpPr>
        <p:spPr bwMode="auto">
          <a:xfrm>
            <a:off x="8391218" y="2801218"/>
            <a:ext cx="627187" cy="105396"/>
          </a:xfrm>
          <a:custGeom>
            <a:avLst/>
            <a:gdLst/>
            <a:ahLst/>
            <a:cxnLst>
              <a:cxn ang="0">
                <a:pos x="323" y="94"/>
              </a:cxn>
              <a:cxn ang="0">
                <a:pos x="322" y="69"/>
              </a:cxn>
              <a:cxn ang="0">
                <a:pos x="329" y="43"/>
              </a:cxn>
              <a:cxn ang="0">
                <a:pos x="344" y="16"/>
              </a:cxn>
              <a:cxn ang="0">
                <a:pos x="366" y="2"/>
              </a:cxn>
              <a:cxn ang="0">
                <a:pos x="398" y="2"/>
              </a:cxn>
              <a:cxn ang="0">
                <a:pos x="420" y="16"/>
              </a:cxn>
              <a:cxn ang="0">
                <a:pos x="435" y="43"/>
              </a:cxn>
              <a:cxn ang="0">
                <a:pos x="442" y="69"/>
              </a:cxn>
              <a:cxn ang="0">
                <a:pos x="441" y="94"/>
              </a:cxn>
              <a:cxn ang="0">
                <a:pos x="431" y="106"/>
              </a:cxn>
              <a:cxn ang="0">
                <a:pos x="428" y="81"/>
              </a:cxn>
              <a:cxn ang="0">
                <a:pos x="431" y="56"/>
              </a:cxn>
              <a:cxn ang="0">
                <a:pos x="442" y="28"/>
              </a:cxn>
              <a:cxn ang="0">
                <a:pos x="460" y="7"/>
              </a:cxn>
              <a:cxn ang="0">
                <a:pos x="489" y="0"/>
              </a:cxn>
              <a:cxn ang="0">
                <a:pos x="517" y="7"/>
              </a:cxn>
              <a:cxn ang="0">
                <a:pos x="535" y="28"/>
              </a:cxn>
              <a:cxn ang="0">
                <a:pos x="546" y="56"/>
              </a:cxn>
              <a:cxn ang="0">
                <a:pos x="549" y="81"/>
              </a:cxn>
              <a:cxn ang="0">
                <a:pos x="546" y="106"/>
              </a:cxn>
              <a:cxn ang="0">
                <a:pos x="536" y="94"/>
              </a:cxn>
              <a:cxn ang="0">
                <a:pos x="535" y="69"/>
              </a:cxn>
              <a:cxn ang="0">
                <a:pos x="542" y="43"/>
              </a:cxn>
              <a:cxn ang="0">
                <a:pos x="557" y="16"/>
              </a:cxn>
              <a:cxn ang="0">
                <a:pos x="579" y="2"/>
              </a:cxn>
              <a:cxn ang="0">
                <a:pos x="611" y="2"/>
              </a:cxn>
              <a:cxn ang="0">
                <a:pos x="633" y="16"/>
              </a:cxn>
              <a:cxn ang="0">
                <a:pos x="648" y="43"/>
              </a:cxn>
              <a:cxn ang="0">
                <a:pos x="655" y="69"/>
              </a:cxn>
              <a:cxn ang="0">
                <a:pos x="654" y="94"/>
              </a:cxn>
              <a:cxn ang="0">
                <a:pos x="0" y="106"/>
              </a:cxn>
            </a:cxnLst>
            <a:rect l="0" t="0" r="r" b="b"/>
            <a:pathLst>
              <a:path w="655" h="106">
                <a:moveTo>
                  <a:pt x="325" y="106"/>
                </a:moveTo>
                <a:lnTo>
                  <a:pt x="323" y="94"/>
                </a:lnTo>
                <a:lnTo>
                  <a:pt x="322" y="81"/>
                </a:lnTo>
                <a:lnTo>
                  <a:pt x="322" y="69"/>
                </a:lnTo>
                <a:lnTo>
                  <a:pt x="325" y="56"/>
                </a:lnTo>
                <a:lnTo>
                  <a:pt x="329" y="43"/>
                </a:lnTo>
                <a:lnTo>
                  <a:pt x="336" y="28"/>
                </a:lnTo>
                <a:lnTo>
                  <a:pt x="344" y="16"/>
                </a:lnTo>
                <a:lnTo>
                  <a:pt x="353" y="7"/>
                </a:lnTo>
                <a:lnTo>
                  <a:pt x="366" y="2"/>
                </a:lnTo>
                <a:lnTo>
                  <a:pt x="382" y="0"/>
                </a:lnTo>
                <a:lnTo>
                  <a:pt x="398" y="2"/>
                </a:lnTo>
                <a:lnTo>
                  <a:pt x="411" y="7"/>
                </a:lnTo>
                <a:lnTo>
                  <a:pt x="420" y="16"/>
                </a:lnTo>
                <a:lnTo>
                  <a:pt x="429" y="28"/>
                </a:lnTo>
                <a:lnTo>
                  <a:pt x="435" y="43"/>
                </a:lnTo>
                <a:lnTo>
                  <a:pt x="439" y="56"/>
                </a:lnTo>
                <a:lnTo>
                  <a:pt x="442" y="69"/>
                </a:lnTo>
                <a:lnTo>
                  <a:pt x="442" y="81"/>
                </a:lnTo>
                <a:lnTo>
                  <a:pt x="441" y="94"/>
                </a:lnTo>
                <a:lnTo>
                  <a:pt x="439" y="106"/>
                </a:lnTo>
                <a:moveTo>
                  <a:pt x="431" y="106"/>
                </a:moveTo>
                <a:lnTo>
                  <a:pt x="429" y="94"/>
                </a:lnTo>
                <a:lnTo>
                  <a:pt x="428" y="81"/>
                </a:lnTo>
                <a:lnTo>
                  <a:pt x="428" y="69"/>
                </a:lnTo>
                <a:lnTo>
                  <a:pt x="431" y="56"/>
                </a:lnTo>
                <a:lnTo>
                  <a:pt x="435" y="43"/>
                </a:lnTo>
                <a:lnTo>
                  <a:pt x="442" y="28"/>
                </a:lnTo>
                <a:lnTo>
                  <a:pt x="450" y="16"/>
                </a:lnTo>
                <a:lnTo>
                  <a:pt x="460" y="7"/>
                </a:lnTo>
                <a:lnTo>
                  <a:pt x="473" y="2"/>
                </a:lnTo>
                <a:lnTo>
                  <a:pt x="489" y="0"/>
                </a:lnTo>
                <a:lnTo>
                  <a:pt x="504" y="2"/>
                </a:lnTo>
                <a:lnTo>
                  <a:pt x="517" y="7"/>
                </a:lnTo>
                <a:lnTo>
                  <a:pt x="527" y="16"/>
                </a:lnTo>
                <a:lnTo>
                  <a:pt x="535" y="28"/>
                </a:lnTo>
                <a:lnTo>
                  <a:pt x="542" y="43"/>
                </a:lnTo>
                <a:lnTo>
                  <a:pt x="546" y="56"/>
                </a:lnTo>
                <a:lnTo>
                  <a:pt x="549" y="69"/>
                </a:lnTo>
                <a:lnTo>
                  <a:pt x="549" y="81"/>
                </a:lnTo>
                <a:lnTo>
                  <a:pt x="548" y="94"/>
                </a:lnTo>
                <a:lnTo>
                  <a:pt x="546" y="106"/>
                </a:lnTo>
                <a:moveTo>
                  <a:pt x="538" y="106"/>
                </a:moveTo>
                <a:lnTo>
                  <a:pt x="536" y="94"/>
                </a:lnTo>
                <a:lnTo>
                  <a:pt x="535" y="81"/>
                </a:lnTo>
                <a:lnTo>
                  <a:pt x="535" y="69"/>
                </a:lnTo>
                <a:lnTo>
                  <a:pt x="538" y="56"/>
                </a:lnTo>
                <a:lnTo>
                  <a:pt x="542" y="43"/>
                </a:lnTo>
                <a:lnTo>
                  <a:pt x="549" y="28"/>
                </a:lnTo>
                <a:lnTo>
                  <a:pt x="557" y="16"/>
                </a:lnTo>
                <a:lnTo>
                  <a:pt x="566" y="7"/>
                </a:lnTo>
                <a:lnTo>
                  <a:pt x="579" y="2"/>
                </a:lnTo>
                <a:lnTo>
                  <a:pt x="595" y="0"/>
                </a:lnTo>
                <a:lnTo>
                  <a:pt x="611" y="2"/>
                </a:lnTo>
                <a:lnTo>
                  <a:pt x="624" y="7"/>
                </a:lnTo>
                <a:lnTo>
                  <a:pt x="633" y="16"/>
                </a:lnTo>
                <a:lnTo>
                  <a:pt x="642" y="28"/>
                </a:lnTo>
                <a:lnTo>
                  <a:pt x="648" y="43"/>
                </a:lnTo>
                <a:lnTo>
                  <a:pt x="652" y="56"/>
                </a:lnTo>
                <a:lnTo>
                  <a:pt x="655" y="69"/>
                </a:lnTo>
                <a:lnTo>
                  <a:pt x="655" y="81"/>
                </a:lnTo>
                <a:lnTo>
                  <a:pt x="654" y="94"/>
                </a:lnTo>
                <a:lnTo>
                  <a:pt x="652" y="106"/>
                </a:lnTo>
                <a:moveTo>
                  <a:pt x="0" y="106"/>
                </a:moveTo>
                <a:lnTo>
                  <a:pt x="320" y="1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316199" y="2907609"/>
            <a:ext cx="69229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9316199" y="3343115"/>
            <a:ext cx="69229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06004" y="2951359"/>
            <a:ext cx="114904" cy="34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AutoShape 13"/>
          <p:cNvSpPr>
            <a:spLocks/>
          </p:cNvSpPr>
          <p:nvPr/>
        </p:nvSpPr>
        <p:spPr bwMode="auto">
          <a:xfrm>
            <a:off x="8408454" y="2906615"/>
            <a:ext cx="920193" cy="439483"/>
          </a:xfrm>
          <a:custGeom>
            <a:avLst/>
            <a:gdLst/>
            <a:ahLst/>
            <a:cxnLst>
              <a:cxn ang="0">
                <a:pos x="941" y="0"/>
              </a:cxn>
              <a:cxn ang="0">
                <a:pos x="323" y="430"/>
              </a:cxn>
              <a:cxn ang="0">
                <a:pos x="322" y="405"/>
              </a:cxn>
              <a:cxn ang="0">
                <a:pos x="329" y="379"/>
              </a:cxn>
              <a:cxn ang="0">
                <a:pos x="344" y="352"/>
              </a:cxn>
              <a:cxn ang="0">
                <a:pos x="367" y="338"/>
              </a:cxn>
              <a:cxn ang="0">
                <a:pos x="398" y="338"/>
              </a:cxn>
              <a:cxn ang="0">
                <a:pos x="421" y="352"/>
              </a:cxn>
              <a:cxn ang="0">
                <a:pos x="436" y="379"/>
              </a:cxn>
              <a:cxn ang="0">
                <a:pos x="443" y="405"/>
              </a:cxn>
              <a:cxn ang="0">
                <a:pos x="442" y="430"/>
              </a:cxn>
              <a:cxn ang="0">
                <a:pos x="432" y="442"/>
              </a:cxn>
              <a:cxn ang="0">
                <a:pos x="429" y="417"/>
              </a:cxn>
              <a:cxn ang="0">
                <a:pos x="432" y="392"/>
              </a:cxn>
              <a:cxn ang="0">
                <a:pos x="443" y="364"/>
              </a:cxn>
              <a:cxn ang="0">
                <a:pos x="461" y="343"/>
              </a:cxn>
              <a:cxn ang="0">
                <a:pos x="490" y="336"/>
              </a:cxn>
              <a:cxn ang="0">
                <a:pos x="518" y="343"/>
              </a:cxn>
              <a:cxn ang="0">
                <a:pos x="536" y="364"/>
              </a:cxn>
              <a:cxn ang="0">
                <a:pos x="547" y="392"/>
              </a:cxn>
              <a:cxn ang="0">
                <a:pos x="550" y="417"/>
              </a:cxn>
              <a:cxn ang="0">
                <a:pos x="547" y="442"/>
              </a:cxn>
              <a:cxn ang="0">
                <a:pos x="537" y="430"/>
              </a:cxn>
              <a:cxn ang="0">
                <a:pos x="536" y="405"/>
              </a:cxn>
              <a:cxn ang="0">
                <a:pos x="543" y="379"/>
              </a:cxn>
              <a:cxn ang="0">
                <a:pos x="558" y="352"/>
              </a:cxn>
              <a:cxn ang="0">
                <a:pos x="580" y="338"/>
              </a:cxn>
              <a:cxn ang="0">
                <a:pos x="612" y="338"/>
              </a:cxn>
              <a:cxn ang="0">
                <a:pos x="634" y="352"/>
              </a:cxn>
              <a:cxn ang="0">
                <a:pos x="649" y="379"/>
              </a:cxn>
              <a:cxn ang="0">
                <a:pos x="656" y="405"/>
              </a:cxn>
              <a:cxn ang="0">
                <a:pos x="655" y="430"/>
              </a:cxn>
              <a:cxn ang="0">
                <a:pos x="0" y="442"/>
              </a:cxn>
              <a:cxn ang="0">
                <a:pos x="641" y="442"/>
              </a:cxn>
            </a:cxnLst>
            <a:rect l="0" t="0" r="r" b="b"/>
            <a:pathLst>
              <a:path w="961" h="442">
                <a:moveTo>
                  <a:pt x="621" y="0"/>
                </a:moveTo>
                <a:lnTo>
                  <a:pt x="941" y="0"/>
                </a:lnTo>
                <a:moveTo>
                  <a:pt x="325" y="442"/>
                </a:moveTo>
                <a:lnTo>
                  <a:pt x="323" y="430"/>
                </a:lnTo>
                <a:lnTo>
                  <a:pt x="322" y="417"/>
                </a:lnTo>
                <a:lnTo>
                  <a:pt x="322" y="405"/>
                </a:lnTo>
                <a:lnTo>
                  <a:pt x="325" y="392"/>
                </a:lnTo>
                <a:lnTo>
                  <a:pt x="329" y="379"/>
                </a:lnTo>
                <a:lnTo>
                  <a:pt x="336" y="364"/>
                </a:lnTo>
                <a:lnTo>
                  <a:pt x="344" y="352"/>
                </a:lnTo>
                <a:lnTo>
                  <a:pt x="354" y="343"/>
                </a:lnTo>
                <a:lnTo>
                  <a:pt x="367" y="338"/>
                </a:lnTo>
                <a:lnTo>
                  <a:pt x="383" y="336"/>
                </a:lnTo>
                <a:lnTo>
                  <a:pt x="398" y="338"/>
                </a:lnTo>
                <a:lnTo>
                  <a:pt x="411" y="343"/>
                </a:lnTo>
                <a:lnTo>
                  <a:pt x="421" y="352"/>
                </a:lnTo>
                <a:lnTo>
                  <a:pt x="429" y="364"/>
                </a:lnTo>
                <a:lnTo>
                  <a:pt x="436" y="379"/>
                </a:lnTo>
                <a:lnTo>
                  <a:pt x="440" y="392"/>
                </a:lnTo>
                <a:lnTo>
                  <a:pt x="443" y="405"/>
                </a:lnTo>
                <a:lnTo>
                  <a:pt x="443" y="417"/>
                </a:lnTo>
                <a:lnTo>
                  <a:pt x="442" y="430"/>
                </a:lnTo>
                <a:lnTo>
                  <a:pt x="440" y="442"/>
                </a:lnTo>
                <a:moveTo>
                  <a:pt x="432" y="442"/>
                </a:moveTo>
                <a:lnTo>
                  <a:pt x="430" y="430"/>
                </a:lnTo>
                <a:lnTo>
                  <a:pt x="429" y="417"/>
                </a:lnTo>
                <a:lnTo>
                  <a:pt x="429" y="405"/>
                </a:lnTo>
                <a:lnTo>
                  <a:pt x="432" y="392"/>
                </a:lnTo>
                <a:lnTo>
                  <a:pt x="436" y="379"/>
                </a:lnTo>
                <a:lnTo>
                  <a:pt x="443" y="364"/>
                </a:lnTo>
                <a:lnTo>
                  <a:pt x="451" y="352"/>
                </a:lnTo>
                <a:lnTo>
                  <a:pt x="461" y="343"/>
                </a:lnTo>
                <a:lnTo>
                  <a:pt x="474" y="338"/>
                </a:lnTo>
                <a:lnTo>
                  <a:pt x="490" y="336"/>
                </a:lnTo>
                <a:lnTo>
                  <a:pt x="505" y="338"/>
                </a:lnTo>
                <a:lnTo>
                  <a:pt x="518" y="343"/>
                </a:lnTo>
                <a:lnTo>
                  <a:pt x="528" y="352"/>
                </a:lnTo>
                <a:lnTo>
                  <a:pt x="536" y="364"/>
                </a:lnTo>
                <a:lnTo>
                  <a:pt x="543" y="379"/>
                </a:lnTo>
                <a:lnTo>
                  <a:pt x="547" y="392"/>
                </a:lnTo>
                <a:lnTo>
                  <a:pt x="550" y="405"/>
                </a:lnTo>
                <a:lnTo>
                  <a:pt x="550" y="417"/>
                </a:lnTo>
                <a:lnTo>
                  <a:pt x="549" y="430"/>
                </a:lnTo>
                <a:lnTo>
                  <a:pt x="547" y="442"/>
                </a:lnTo>
                <a:moveTo>
                  <a:pt x="539" y="442"/>
                </a:moveTo>
                <a:lnTo>
                  <a:pt x="537" y="430"/>
                </a:lnTo>
                <a:lnTo>
                  <a:pt x="536" y="417"/>
                </a:lnTo>
                <a:lnTo>
                  <a:pt x="536" y="405"/>
                </a:lnTo>
                <a:lnTo>
                  <a:pt x="539" y="392"/>
                </a:lnTo>
                <a:lnTo>
                  <a:pt x="543" y="379"/>
                </a:lnTo>
                <a:lnTo>
                  <a:pt x="550" y="364"/>
                </a:lnTo>
                <a:lnTo>
                  <a:pt x="558" y="352"/>
                </a:lnTo>
                <a:lnTo>
                  <a:pt x="567" y="343"/>
                </a:lnTo>
                <a:lnTo>
                  <a:pt x="580" y="338"/>
                </a:lnTo>
                <a:lnTo>
                  <a:pt x="596" y="336"/>
                </a:lnTo>
                <a:lnTo>
                  <a:pt x="612" y="338"/>
                </a:lnTo>
                <a:lnTo>
                  <a:pt x="625" y="343"/>
                </a:lnTo>
                <a:lnTo>
                  <a:pt x="634" y="352"/>
                </a:lnTo>
                <a:lnTo>
                  <a:pt x="643" y="364"/>
                </a:lnTo>
                <a:lnTo>
                  <a:pt x="649" y="379"/>
                </a:lnTo>
                <a:lnTo>
                  <a:pt x="653" y="392"/>
                </a:lnTo>
                <a:lnTo>
                  <a:pt x="656" y="405"/>
                </a:lnTo>
                <a:lnTo>
                  <a:pt x="656" y="417"/>
                </a:lnTo>
                <a:lnTo>
                  <a:pt x="655" y="430"/>
                </a:lnTo>
                <a:lnTo>
                  <a:pt x="653" y="442"/>
                </a:lnTo>
                <a:moveTo>
                  <a:pt x="0" y="442"/>
                </a:moveTo>
                <a:lnTo>
                  <a:pt x="320" y="442"/>
                </a:lnTo>
                <a:moveTo>
                  <a:pt x="641" y="442"/>
                </a:moveTo>
                <a:lnTo>
                  <a:pt x="961" y="4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552416" y="3704049"/>
            <a:ext cx="613781" cy="135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AutoShape 15"/>
          <p:cNvSpPr>
            <a:spLocks/>
          </p:cNvSpPr>
          <p:nvPr/>
        </p:nvSpPr>
        <p:spPr bwMode="auto">
          <a:xfrm>
            <a:off x="6680100" y="3681180"/>
            <a:ext cx="3328398" cy="104402"/>
          </a:xfrm>
          <a:custGeom>
            <a:avLst/>
            <a:gdLst/>
            <a:ahLst/>
            <a:cxnLst>
              <a:cxn ang="0">
                <a:pos x="1552" y="105"/>
              </a:cxn>
              <a:cxn ang="0">
                <a:pos x="0" y="105"/>
              </a:cxn>
              <a:cxn ang="0">
                <a:pos x="2139" y="93"/>
              </a:cxn>
              <a:cxn ang="0">
                <a:pos x="2138" y="68"/>
              </a:cxn>
              <a:cxn ang="0">
                <a:pos x="2145" y="42"/>
              </a:cxn>
              <a:cxn ang="0">
                <a:pos x="2160" y="15"/>
              </a:cxn>
              <a:cxn ang="0">
                <a:pos x="2183" y="2"/>
              </a:cxn>
              <a:cxn ang="0">
                <a:pos x="2214" y="2"/>
              </a:cxn>
              <a:cxn ang="0">
                <a:pos x="2237" y="15"/>
              </a:cxn>
              <a:cxn ang="0">
                <a:pos x="2252" y="42"/>
              </a:cxn>
              <a:cxn ang="0">
                <a:pos x="2259" y="68"/>
              </a:cxn>
              <a:cxn ang="0">
                <a:pos x="2258" y="93"/>
              </a:cxn>
              <a:cxn ang="0">
                <a:pos x="2248" y="105"/>
              </a:cxn>
              <a:cxn ang="0">
                <a:pos x="2245" y="81"/>
              </a:cxn>
              <a:cxn ang="0">
                <a:pos x="2248" y="56"/>
              </a:cxn>
              <a:cxn ang="0">
                <a:pos x="2259" y="28"/>
              </a:cxn>
              <a:cxn ang="0">
                <a:pos x="2276" y="6"/>
              </a:cxn>
              <a:cxn ang="0">
                <a:pos x="2305" y="0"/>
              </a:cxn>
              <a:cxn ang="0">
                <a:pos x="2334" y="6"/>
              </a:cxn>
              <a:cxn ang="0">
                <a:pos x="2352" y="28"/>
              </a:cxn>
              <a:cxn ang="0">
                <a:pos x="2362" y="56"/>
              </a:cxn>
              <a:cxn ang="0">
                <a:pos x="2365" y="81"/>
              </a:cxn>
              <a:cxn ang="0">
                <a:pos x="2362" y="105"/>
              </a:cxn>
              <a:cxn ang="0">
                <a:pos x="2352" y="93"/>
              </a:cxn>
              <a:cxn ang="0">
                <a:pos x="2351" y="68"/>
              </a:cxn>
              <a:cxn ang="0">
                <a:pos x="2358" y="42"/>
              </a:cxn>
              <a:cxn ang="0">
                <a:pos x="2373" y="15"/>
              </a:cxn>
              <a:cxn ang="0">
                <a:pos x="2395" y="2"/>
              </a:cxn>
              <a:cxn ang="0">
                <a:pos x="2427" y="2"/>
              </a:cxn>
              <a:cxn ang="0">
                <a:pos x="2449" y="15"/>
              </a:cxn>
              <a:cxn ang="0">
                <a:pos x="2464" y="42"/>
              </a:cxn>
              <a:cxn ang="0">
                <a:pos x="2471" y="68"/>
              </a:cxn>
              <a:cxn ang="0">
                <a:pos x="2470" y="93"/>
              </a:cxn>
              <a:cxn ang="0">
                <a:pos x="1817" y="105"/>
              </a:cxn>
              <a:cxn ang="0">
                <a:pos x="2753" y="105"/>
              </a:cxn>
              <a:cxn ang="0">
                <a:pos x="2456" y="105"/>
              </a:cxn>
            </a:cxnLst>
            <a:rect l="0" t="0" r="r" b="b"/>
            <a:pathLst>
              <a:path w="3476" h="105">
                <a:moveTo>
                  <a:pt x="1828" y="105"/>
                </a:moveTo>
                <a:lnTo>
                  <a:pt x="1552" y="105"/>
                </a:lnTo>
                <a:moveTo>
                  <a:pt x="911" y="105"/>
                </a:moveTo>
                <a:lnTo>
                  <a:pt x="0" y="105"/>
                </a:lnTo>
                <a:moveTo>
                  <a:pt x="2141" y="105"/>
                </a:moveTo>
                <a:lnTo>
                  <a:pt x="2139" y="93"/>
                </a:lnTo>
                <a:lnTo>
                  <a:pt x="2138" y="81"/>
                </a:lnTo>
                <a:lnTo>
                  <a:pt x="2138" y="68"/>
                </a:lnTo>
                <a:lnTo>
                  <a:pt x="2141" y="56"/>
                </a:lnTo>
                <a:lnTo>
                  <a:pt x="2145" y="42"/>
                </a:lnTo>
                <a:lnTo>
                  <a:pt x="2152" y="28"/>
                </a:lnTo>
                <a:lnTo>
                  <a:pt x="2160" y="15"/>
                </a:lnTo>
                <a:lnTo>
                  <a:pt x="2170" y="6"/>
                </a:lnTo>
                <a:lnTo>
                  <a:pt x="2183" y="2"/>
                </a:lnTo>
                <a:lnTo>
                  <a:pt x="2199" y="0"/>
                </a:lnTo>
                <a:lnTo>
                  <a:pt x="2214" y="2"/>
                </a:lnTo>
                <a:lnTo>
                  <a:pt x="2227" y="6"/>
                </a:lnTo>
                <a:lnTo>
                  <a:pt x="2237" y="15"/>
                </a:lnTo>
                <a:lnTo>
                  <a:pt x="2245" y="28"/>
                </a:lnTo>
                <a:lnTo>
                  <a:pt x="2252" y="42"/>
                </a:lnTo>
                <a:lnTo>
                  <a:pt x="2256" y="56"/>
                </a:lnTo>
                <a:lnTo>
                  <a:pt x="2259" y="68"/>
                </a:lnTo>
                <a:lnTo>
                  <a:pt x="2259" y="81"/>
                </a:lnTo>
                <a:lnTo>
                  <a:pt x="2258" y="93"/>
                </a:lnTo>
                <a:lnTo>
                  <a:pt x="2256" y="105"/>
                </a:lnTo>
                <a:moveTo>
                  <a:pt x="2248" y="105"/>
                </a:moveTo>
                <a:lnTo>
                  <a:pt x="2246" y="93"/>
                </a:lnTo>
                <a:lnTo>
                  <a:pt x="2245" y="81"/>
                </a:lnTo>
                <a:lnTo>
                  <a:pt x="2245" y="68"/>
                </a:lnTo>
                <a:lnTo>
                  <a:pt x="2248" y="56"/>
                </a:lnTo>
                <a:lnTo>
                  <a:pt x="2252" y="42"/>
                </a:lnTo>
                <a:lnTo>
                  <a:pt x="2259" y="28"/>
                </a:lnTo>
                <a:lnTo>
                  <a:pt x="2267" y="15"/>
                </a:lnTo>
                <a:lnTo>
                  <a:pt x="2276" y="6"/>
                </a:lnTo>
                <a:lnTo>
                  <a:pt x="2289" y="2"/>
                </a:lnTo>
                <a:lnTo>
                  <a:pt x="2305" y="0"/>
                </a:lnTo>
                <a:lnTo>
                  <a:pt x="2321" y="2"/>
                </a:lnTo>
                <a:lnTo>
                  <a:pt x="2334" y="6"/>
                </a:lnTo>
                <a:lnTo>
                  <a:pt x="2343" y="15"/>
                </a:lnTo>
                <a:lnTo>
                  <a:pt x="2352" y="28"/>
                </a:lnTo>
                <a:lnTo>
                  <a:pt x="2358" y="42"/>
                </a:lnTo>
                <a:lnTo>
                  <a:pt x="2362" y="56"/>
                </a:lnTo>
                <a:lnTo>
                  <a:pt x="2365" y="68"/>
                </a:lnTo>
                <a:lnTo>
                  <a:pt x="2365" y="81"/>
                </a:lnTo>
                <a:lnTo>
                  <a:pt x="2364" y="93"/>
                </a:lnTo>
                <a:lnTo>
                  <a:pt x="2362" y="105"/>
                </a:lnTo>
                <a:moveTo>
                  <a:pt x="2354" y="105"/>
                </a:moveTo>
                <a:lnTo>
                  <a:pt x="2352" y="93"/>
                </a:lnTo>
                <a:lnTo>
                  <a:pt x="2351" y="81"/>
                </a:lnTo>
                <a:lnTo>
                  <a:pt x="2351" y="68"/>
                </a:lnTo>
                <a:lnTo>
                  <a:pt x="2354" y="56"/>
                </a:lnTo>
                <a:lnTo>
                  <a:pt x="2358" y="42"/>
                </a:lnTo>
                <a:lnTo>
                  <a:pt x="2365" y="28"/>
                </a:lnTo>
                <a:lnTo>
                  <a:pt x="2373" y="15"/>
                </a:lnTo>
                <a:lnTo>
                  <a:pt x="2382" y="6"/>
                </a:lnTo>
                <a:lnTo>
                  <a:pt x="2395" y="2"/>
                </a:lnTo>
                <a:lnTo>
                  <a:pt x="2411" y="0"/>
                </a:lnTo>
                <a:lnTo>
                  <a:pt x="2427" y="2"/>
                </a:lnTo>
                <a:lnTo>
                  <a:pt x="2440" y="6"/>
                </a:lnTo>
                <a:lnTo>
                  <a:pt x="2449" y="15"/>
                </a:lnTo>
                <a:lnTo>
                  <a:pt x="2458" y="28"/>
                </a:lnTo>
                <a:lnTo>
                  <a:pt x="2464" y="42"/>
                </a:lnTo>
                <a:lnTo>
                  <a:pt x="2468" y="56"/>
                </a:lnTo>
                <a:lnTo>
                  <a:pt x="2471" y="68"/>
                </a:lnTo>
                <a:lnTo>
                  <a:pt x="2471" y="81"/>
                </a:lnTo>
                <a:lnTo>
                  <a:pt x="2470" y="93"/>
                </a:lnTo>
                <a:lnTo>
                  <a:pt x="2468" y="105"/>
                </a:lnTo>
                <a:moveTo>
                  <a:pt x="1817" y="105"/>
                </a:moveTo>
                <a:lnTo>
                  <a:pt x="2136" y="105"/>
                </a:lnTo>
                <a:moveTo>
                  <a:pt x="2753" y="105"/>
                </a:moveTo>
                <a:lnTo>
                  <a:pt x="3476" y="105"/>
                </a:lnTo>
                <a:moveTo>
                  <a:pt x="2456" y="105"/>
                </a:moveTo>
                <a:lnTo>
                  <a:pt x="2775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115" y="2649089"/>
            <a:ext cx="525688" cy="13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8921694" y="3421666"/>
            <a:ext cx="113947" cy="1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9848880" y="2583465"/>
            <a:ext cx="1188000" cy="1428818"/>
          </a:xfrm>
          <a:prstGeom prst="rect">
            <a:avLst/>
          </a:prstGeom>
          <a:solidFill>
            <a:srgbClr val="DDEDE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Arial" pitchFamily="34" charset="0"/>
                <a:cs typeface="Arial" pitchFamily="34" charset="0"/>
              </a:rPr>
              <a:t>P=1.5</a:t>
            </a:r>
            <a:r>
              <a:rPr lang="fr-FR" sz="1800" i="0" dirty="0" smtClean="0">
                <a:solidFill>
                  <a:schemeClr val="tx1"/>
                </a:solidFill>
                <a:latin typeface="Times" pitchFamily="18" charset="0"/>
                <a:ea typeface="Arial" pitchFamily="34" charset="0"/>
                <a:cs typeface="Arial" pitchFamily="34" charset="0"/>
              </a:rPr>
              <a:t>MW</a:t>
            </a:r>
            <a:endParaRPr kumimoji="0" lang="fr-FR" sz="180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Arial" pitchFamily="34" charset="0"/>
              <a:cs typeface="Arial" pitchFamily="34" charset="0"/>
            </a:endParaRPr>
          </a:p>
          <a:p>
            <a:pPr marL="173038" marR="90488" lvl="1" indent="-77788">
              <a:spcBef>
                <a:spcPct val="0"/>
              </a:spcBef>
              <a:spcAft>
                <a:spcPts val="1000"/>
              </a:spcAft>
            </a:pPr>
            <a:r>
              <a:rPr lang="fr-FR" sz="1800" i="0" dirty="0" smtClean="0">
                <a:solidFill>
                  <a:schemeClr val="tx1"/>
                </a:solidFill>
                <a:latin typeface="Times" pitchFamily="18" charset="0"/>
                <a:ea typeface="Arial" pitchFamily="34" charset="0"/>
                <a:cs typeface="Arial" pitchFamily="34" charset="0"/>
              </a:rPr>
              <a:t>k=0.9</a:t>
            </a:r>
            <a:endParaRPr kumimoji="0" lang="fr-FR" sz="180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173038" marR="90488" lvl="1" indent="-77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19856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i(t)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4170" y="292893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</a:t>
            </a:r>
            <a:r>
              <a:rPr lang="fr-FR" sz="2000" baseline="-25000" dirty="0" smtClean="0"/>
              <a:t>D</a:t>
            </a:r>
            <a:r>
              <a:rPr lang="fr-FR" sz="2000" dirty="0" smtClean="0"/>
              <a:t>(t)</a:t>
            </a:r>
            <a:endParaRPr lang="fr-FR" sz="2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491558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L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063062" y="292893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smtClean="0"/>
              <a:t>U</a:t>
            </a:r>
            <a:r>
              <a:rPr lang="fr-FR" sz="2000" baseline="-25000" dirty="0" smtClean="0"/>
              <a:t>A</a:t>
            </a:r>
            <a:r>
              <a:rPr lang="fr-FR" sz="2000" dirty="0" smtClean="0"/>
              <a:t>(t)</a:t>
            </a:r>
            <a:endParaRPr lang="fr-FR" sz="2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348550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R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33312" y="2506800"/>
            <a:ext cx="564360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1.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Calculer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l’intensité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I dans la ligne et l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puissance réactive Q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1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absorbée par la charge. 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1874" y="4781804"/>
            <a:ext cx="10777574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3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Pour l’ensemble (ligne+récepteur), exprimer et calculer : </a:t>
            </a:r>
          </a:p>
          <a:p>
            <a:pPr algn="l">
              <a:tabLst>
                <a:tab pos="95250" algn="l"/>
              </a:tabLst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La puissance active P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et réactive Q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transportées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La puissance apparente S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transportée.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3312" y="3331019"/>
            <a:ext cx="628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2- 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La résistance R et l’inductance L pour chaque fil de ligne de longueur 50 km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. </a:t>
            </a:r>
          </a:p>
          <a:p>
            <a:pPr algn="l"/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Les 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puissances active P</a:t>
            </a:r>
            <a:r>
              <a:rPr lang="fr-FR" sz="2000" b="0" i="0" baseline="-2500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2  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et réactive Q</a:t>
            </a:r>
            <a:r>
              <a:rPr lang="fr-FR" sz="2000" b="0" i="0" baseline="-2500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2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 consommée par la ligne.</a:t>
            </a:r>
            <a:endParaRPr lang="fr-FR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874" y="5721510"/>
            <a:ext cx="1064426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4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Déduisez-en la valeur efficace de la tension entre phases 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au départ de la ligne ainsi que la chute de tension relative ΔU/U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785794"/>
            <a:ext cx="10644187" cy="5786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Une ligne monophasée fournit à une usine courant alternatif de fréquence f= 50 Hz, d’intensité I=1kA, sous une tension U=45kV. Le facteur de puissance de l’usine est k = 0,8 (charge inductive).  50Hz. Le réseau est utilisé pour alimenter une installation électrique comprenant :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Le modèle équivalent simplifié de cette ligne est représenté par le schéma ci contre avec R= 8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.</a:t>
            </a:r>
          </a:p>
          <a:p>
            <a:pPr marL="457200" indent="-457200"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	1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- Calculer les pertes par effet Joule dans la ligne.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</a:p>
          <a:p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  <a:sym typeface="Symbol"/>
              </a:rPr>
              <a:t>	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2-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Calculer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la puissance active P, la puissance réactive Q et la puissance apparente S au départ de la ligne. 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               3-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Calculer la tension U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et le facteur de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puissance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k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au départ de la ligne.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acer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               4-Tracer la tension </a:t>
            </a:r>
            <a:r>
              <a:rPr lang="fr-FR" sz="2000" b="0" i="0" smtClean="0">
                <a:solidFill>
                  <a:schemeClr val="tx1"/>
                </a:solidFill>
                <a:latin typeface="Perpetua" pitchFamily="18" charset="0"/>
              </a:rPr>
              <a:t>U et le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courant I absorbé par l’usine.</a:t>
            </a:r>
            <a:endParaRPr lang="fr-FR" sz="2000" b="0" i="0" dirty="0">
              <a:solidFill>
                <a:schemeClr val="tx1"/>
              </a:solidFill>
              <a:latin typeface="Perpetua" pitchFamily="18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 l="39781" t="48083" r="37719" b="35000"/>
          <a:stretch>
            <a:fillRect/>
          </a:stretch>
        </p:blipFill>
        <p:spPr bwMode="auto">
          <a:xfrm>
            <a:off x="2633642" y="2571744"/>
            <a:ext cx="5286413" cy="2235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1142984"/>
            <a:ext cx="1064418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2. Le modèle équivalent réel de cette ligne est représenté par le schéma de la figure ci-contre avec R = 8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, L</a:t>
            </a:r>
            <a:r>
              <a:rPr lang="el-GR" sz="2000" b="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=3,2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et C=3μF.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6188" y="3929066"/>
            <a:ext cx="1064418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endParaRPr lang="fr-FR" sz="2000" dirty="0"/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a. Calculer la puissance réactive Q</a:t>
            </a:r>
            <a:r>
              <a:rPr lang="fr-FR" sz="1200" b="0" i="0" dirty="0">
                <a:solidFill>
                  <a:schemeClr val="tx1"/>
                </a:solidFill>
                <a:latin typeface="Perpetua" pitchFamily="18" charset="0"/>
              </a:rPr>
              <a:t>C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absorbée par le condensateur.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b. Calculer la nouvelle puissance apparente relative au groupement « usine + condensateur ». En déduire le courant de ligne I'.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c. Calculer alors la puissance active P</a:t>
            </a:r>
            <a:r>
              <a:rPr lang="fr-FR" sz="1400" b="0" i="0" dirty="0">
                <a:solidFill>
                  <a:schemeClr val="tx1"/>
                </a:solidFill>
                <a:latin typeface="Perpetua" pitchFamily="18" charset="0"/>
              </a:rPr>
              <a:t>R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consommée dans la résistance de ligne et la puissance réactive Q</a:t>
            </a:r>
            <a:r>
              <a:rPr lang="fr-FR" sz="1200" b="0" i="0" dirty="0">
                <a:solidFill>
                  <a:schemeClr val="tx1"/>
                </a:solidFill>
                <a:latin typeface="Perpetua" pitchFamily="18" charset="0"/>
              </a:rPr>
              <a:t>L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consommée dans l'inductance de ligne.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d. En déduire la tension U'</a:t>
            </a:r>
            <a:r>
              <a:rPr lang="fr-FR" sz="1400" b="0" i="0" dirty="0">
                <a:solidFill>
                  <a:schemeClr val="tx1"/>
                </a:solidFill>
                <a:latin typeface="Perpetua" pitchFamily="18" charset="0"/>
              </a:rPr>
              <a:t>0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et le facteur de puissance k'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au départ de la ligne. 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 l="40719" t="45833" r="37718" b="35833"/>
          <a:stretch>
            <a:fillRect/>
          </a:stretch>
        </p:blipFill>
        <p:spPr bwMode="auto">
          <a:xfrm>
            <a:off x="2919394" y="1643050"/>
            <a:ext cx="4714908" cy="22549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356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4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79448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2: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 l="2281" t="30652" r="49437" b="39167"/>
          <a:stretch>
            <a:fillRect/>
          </a:stretch>
        </p:blipFill>
        <p:spPr bwMode="auto">
          <a:xfrm>
            <a:off x="133312" y="1643050"/>
            <a:ext cx="10767972" cy="37862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1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Solution Exercice 1: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 t="17500" r="55531" b="17500"/>
          <a:stretch>
            <a:fillRect/>
          </a:stretch>
        </p:blipFill>
        <p:spPr bwMode="auto">
          <a:xfrm>
            <a:off x="1428760" y="857232"/>
            <a:ext cx="6777046" cy="55721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1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Solution Exercice 2: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 t="29491" r="56000" b="46667"/>
          <a:stretch>
            <a:fillRect/>
          </a:stretch>
        </p:blipFill>
        <p:spPr bwMode="auto">
          <a:xfrm>
            <a:off x="556608" y="785794"/>
            <a:ext cx="10078090" cy="3071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/>
          <a:srcRect l="2281" t="26667" r="49597" b="50000"/>
          <a:stretch>
            <a:fillRect/>
          </a:stretch>
        </p:blipFill>
        <p:spPr bwMode="auto">
          <a:xfrm>
            <a:off x="633378" y="3857628"/>
            <a:ext cx="10001320" cy="25003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494963" y="6500813"/>
            <a:ext cx="711200" cy="365125"/>
          </a:xfrm>
        </p:spPr>
        <p:txBody>
          <a:bodyPr/>
          <a:lstStyle/>
          <a:p>
            <a:pPr>
              <a:defRPr/>
            </a:pPr>
            <a:fld id="{D204BAC6-2622-4C83-BA02-6A49ABA61600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312" t="23333" r="24594" b="9166"/>
          <a:stretch>
            <a:fillRect/>
          </a:stretch>
        </p:blipFill>
        <p:spPr bwMode="auto">
          <a:xfrm>
            <a:off x="1419196" y="357166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494963" y="6500813"/>
            <a:ext cx="711200" cy="365125"/>
          </a:xfrm>
        </p:spPr>
        <p:txBody>
          <a:bodyPr/>
          <a:lstStyle/>
          <a:p>
            <a:pPr>
              <a:defRPr/>
            </a:pPr>
            <a:fld id="{D204BAC6-2622-4C83-BA02-6A49ABA61600}" type="slidenum">
              <a:rPr lang="en-US" b="1" smtClean="0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031" t="18333" r="23656" b="31667"/>
          <a:stretch>
            <a:fillRect/>
          </a:stretch>
        </p:blipFill>
        <p:spPr bwMode="auto">
          <a:xfrm>
            <a:off x="633378" y="642918"/>
            <a:ext cx="102086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400" b="1" i="1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400" b="1" i="1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71202</TotalTime>
  <Words>601</Words>
  <Application>Microsoft Office PowerPoint</Application>
  <PresentationFormat>Personnalisé</PresentationFormat>
  <Paragraphs>91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Cmep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Boudjerda</dc:creator>
  <cp:lastModifiedBy>Sid Ahmed</cp:lastModifiedBy>
  <cp:revision>879</cp:revision>
  <cp:lastPrinted>2010-02-17T13:31:31Z</cp:lastPrinted>
  <dcterms:created xsi:type="dcterms:W3CDTF">2006-11-20T13:52:21Z</dcterms:created>
  <dcterms:modified xsi:type="dcterms:W3CDTF">2026-05-05T07:51:25Z</dcterms:modified>
</cp:coreProperties>
</file>