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9"/>
  </p:notesMasterIdLst>
  <p:handoutMasterIdLst>
    <p:handoutMasterId r:id="rId40"/>
  </p:handoutMasterIdLst>
  <p:sldIdLst>
    <p:sldId id="276" r:id="rId3"/>
    <p:sldId id="277" r:id="rId4"/>
    <p:sldId id="278" r:id="rId5"/>
    <p:sldId id="279" r:id="rId6"/>
    <p:sldId id="280" r:id="rId7"/>
    <p:sldId id="281" r:id="rId8"/>
    <p:sldId id="282" r:id="rId9"/>
    <p:sldId id="293" r:id="rId10"/>
    <p:sldId id="283" r:id="rId11"/>
    <p:sldId id="284" r:id="rId12"/>
    <p:sldId id="285" r:id="rId13"/>
    <p:sldId id="286" r:id="rId14"/>
    <p:sldId id="287" r:id="rId15"/>
    <p:sldId id="288" r:id="rId16"/>
    <p:sldId id="290" r:id="rId17"/>
    <p:sldId id="291" r:id="rId18"/>
    <p:sldId id="292" r:id="rId19"/>
    <p:sldId id="257" r:id="rId20"/>
    <p:sldId id="258" r:id="rId21"/>
    <p:sldId id="259" r:id="rId22"/>
    <p:sldId id="260" r:id="rId23"/>
    <p:sldId id="261" r:id="rId24"/>
    <p:sldId id="262" r:id="rId25"/>
    <p:sldId id="263" r:id="rId26"/>
    <p:sldId id="264" r:id="rId27"/>
    <p:sldId id="265" r:id="rId28"/>
    <p:sldId id="266" r:id="rId29"/>
    <p:sldId id="267" r:id="rId30"/>
    <p:sldId id="268" r:id="rId31"/>
    <p:sldId id="269" r:id="rId32"/>
    <p:sldId id="270" r:id="rId33"/>
    <p:sldId id="271" r:id="rId34"/>
    <p:sldId id="272" r:id="rId35"/>
    <p:sldId id="273" r:id="rId36"/>
    <p:sldId id="274" r:id="rId37"/>
    <p:sldId id="275" r:id="rId3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876" y="66"/>
      </p:cViewPr>
      <p:guideLst/>
    </p:cSldViewPr>
  </p:slideViewPr>
  <p:notesTextViewPr>
    <p:cViewPr>
      <p:scale>
        <a:sx n="1" d="1"/>
        <a:sy n="1" d="1"/>
      </p:scale>
      <p:origin x="0" y="0"/>
    </p:cViewPr>
  </p:notesTextViewPr>
  <p:notesViewPr>
    <p:cSldViewPr snapToGrid="0">
      <p:cViewPr varScale="1">
        <p:scale>
          <a:sx n="53" d="100"/>
          <a:sy n="53" d="100"/>
        </p:scale>
        <p:origin x="292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6059384-3258-46EB-9B70-E30F5A44DE86}" type="datetimeFigureOut">
              <a:rPr lang="fr-FR" smtClean="0"/>
              <a:t>28/10/2023</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fr-FR" dirty="0" smtClean="0"/>
              <a:t>S, BELKACELM</a:t>
            </a:r>
            <a:endParaRPr lang="fr-FR" dirty="0"/>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0BFBF7A-31E4-48C4-A7C7-63583AFFDDB7}" type="slidenum">
              <a:rPr lang="fr-FR" smtClean="0"/>
              <a:t>‹N°›</a:t>
            </a:fld>
            <a:endParaRPr lang="fr-FR"/>
          </a:p>
        </p:txBody>
      </p:sp>
    </p:spTree>
    <p:extLst>
      <p:ext uri="{BB962C8B-B14F-4D97-AF65-F5344CB8AC3E}">
        <p14:creationId xmlns:p14="http://schemas.microsoft.com/office/powerpoint/2010/main" val="5111730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8331FA-5AD1-4072-82B4-DBDEEAED8FA4}" type="datetimeFigureOut">
              <a:rPr lang="fr-FR" smtClean="0"/>
              <a:t>28/10/2023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fr-FR" dirty="0" smtClean="0"/>
              <a:t>S ,BELKACEM</a:t>
            </a:r>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631E7A-7169-490A-AEEC-07ABF1CC0730}" type="slidenum">
              <a:rPr lang="fr-FR" smtClean="0"/>
              <a:t>‹N°›</a:t>
            </a:fld>
            <a:endParaRPr lang="fr-FR"/>
          </a:p>
        </p:txBody>
      </p:sp>
    </p:spTree>
    <p:extLst>
      <p:ext uri="{BB962C8B-B14F-4D97-AF65-F5344CB8AC3E}">
        <p14:creationId xmlns:p14="http://schemas.microsoft.com/office/powerpoint/2010/main" val="855572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labunix.uqam.ca/~boukadoum_m/MIC4220/Notes/6-MIC4220_RIF.pdf"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Seulement les coefficients ai est</a:t>
            </a:r>
            <a:r>
              <a:rPr lang="fr-FR" baseline="0" dirty="0" smtClean="0"/>
              <a:t> présent </a:t>
            </a:r>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7464C6-3043-40D8-A7DC-FB1F80CF0C46}"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32079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Faire la conception de filtre RIF par trois méthodes: </a:t>
            </a:r>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7464C6-3043-40D8-A7DC-FB1F80CF0C46}"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755736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7464C6-3043-40D8-A7DC-FB1F80CF0C46}"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41060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hlinkClick r:id="rId3"/>
              </a:rPr>
              <a:t>https://www.labunix.uqam.ca/~boukadoum_m/MIC4220/Notes/6-MIC4220_RIF.pdf</a:t>
            </a:r>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7464C6-3043-40D8-A7DC-FB1F80CF0C46}"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90956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Les deux coefficients ai et </a:t>
            </a:r>
            <a:r>
              <a:rPr lang="fr-FR" dirty="0" err="1" smtClean="0"/>
              <a:t>bj</a:t>
            </a:r>
            <a:r>
              <a:rPr lang="fr-FR" dirty="0" smtClean="0"/>
              <a:t> sont présent</a:t>
            </a:r>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7464C6-3043-40D8-A7DC-FB1F80CF0C46}"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77981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defTabSz="876452">
              <a:defRPr/>
            </a:pPr>
            <a:r>
              <a:rPr lang="fr-FR" dirty="0" smtClean="0"/>
              <a:t>Il existe différentes structures permettant d'implémenter les filtres RII sur un calculateur. En voici deux exemples :</a:t>
            </a:r>
          </a:p>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7464C6-3043-40D8-A7DC-FB1F80CF0C46}"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73792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686941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22349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840288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4656917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solidFill>
                  <a:schemeClr val="tx2"/>
                </a:solidFill>
              </a:defRPr>
            </a:lvl1pPr>
          </a:lstStyle>
          <a:p>
            <a:fld id="{2A5BC1A6-89D5-4EB1-A157-87F06467B6E5}" type="datetimeFigureOut">
              <a:rPr lang="fr-FR" smtClean="0">
                <a:solidFill>
                  <a:srgbClr val="1F497D"/>
                </a:solidFill>
              </a:rPr>
              <a:pPr/>
              <a:t>28/10/2023</a:t>
            </a:fld>
            <a:endParaRPr lang="fr-FR">
              <a:solidFill>
                <a:srgbClr val="1F497D"/>
              </a:solidFill>
            </a:endParaRPr>
          </a:p>
        </p:txBody>
      </p:sp>
      <p:sp>
        <p:nvSpPr>
          <p:cNvPr id="5" name="Espace réservé du pied de page 4"/>
          <p:cNvSpPr>
            <a:spLocks noGrp="1"/>
          </p:cNvSpPr>
          <p:nvPr>
            <p:ph type="ftr" sz="quarter" idx="11"/>
          </p:nvPr>
        </p:nvSpPr>
        <p:spPr/>
        <p:txBody>
          <a:bodyPr/>
          <a:lstStyle/>
          <a:p>
            <a:endParaRPr lang="fr-FR" dirty="0">
              <a:solidFill>
                <a:prstClr val="black">
                  <a:tint val="75000"/>
                </a:prstClr>
              </a:solidFill>
            </a:endParaRPr>
          </a:p>
        </p:txBody>
      </p:sp>
      <p:sp>
        <p:nvSpPr>
          <p:cNvPr id="7" name="Espace réservé du numéro de diapositive 17"/>
          <p:cNvSpPr txBox="1">
            <a:spLocks/>
          </p:cNvSpPr>
          <p:nvPr userDrawn="1"/>
        </p:nvSpPr>
        <p:spPr>
          <a:xfrm>
            <a:off x="10763283" y="6310336"/>
            <a:ext cx="1333509" cy="476250"/>
          </a:xfrm>
          <a:prstGeom prst="rect">
            <a:avLst/>
          </a:prstGeom>
          <a:noFill/>
          <a:ln>
            <a:noFill/>
          </a:ln>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94DC088-E726-4982-8EEA-EC63353EF912}" type="slidenum">
              <a:rPr kumimoji="0" lang="fr-FR" sz="1800" b="1" i="0" u="none" strike="noStrike" kern="1200" cap="none" spc="0" normalizeH="0" baseline="0" noProof="0" smtClean="0">
                <a:ln>
                  <a:noFill/>
                </a:ln>
                <a:solidFill>
                  <a:srgbClr val="FF0000"/>
                </a:solidFill>
                <a:effectLst/>
                <a:uLnTx/>
                <a:uFillTx/>
                <a:latin typeface="Cambr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1800" b="1" i="0" u="none" strike="noStrike" kern="1200" cap="none" spc="0" normalizeH="0" baseline="0" noProof="0" dirty="0">
              <a:ln>
                <a:noFill/>
              </a:ln>
              <a:solidFill>
                <a:srgbClr val="FF0000"/>
              </a:solidFill>
              <a:effectLst/>
              <a:uLnTx/>
              <a:uFillTx/>
              <a:latin typeface="Cambria" pitchFamily="18" charset="0"/>
              <a:ea typeface="+mn-ea"/>
              <a:cs typeface="+mn-cs"/>
            </a:endParaRPr>
          </a:p>
        </p:txBody>
      </p:sp>
      <p:cxnSp>
        <p:nvCxnSpPr>
          <p:cNvPr id="11" name="Connecteur droit 10"/>
          <p:cNvCxnSpPr/>
          <p:nvPr userDrawn="1"/>
        </p:nvCxnSpPr>
        <p:spPr>
          <a:xfrm>
            <a:off x="0" y="6215082"/>
            <a:ext cx="12192000" cy="1588"/>
          </a:xfrm>
          <a:prstGeom prst="line">
            <a:avLst/>
          </a:prstGeom>
          <a:ln/>
        </p:spPr>
        <p:style>
          <a:lnRef idx="2">
            <a:schemeClr val="accent5"/>
          </a:lnRef>
          <a:fillRef idx="0">
            <a:schemeClr val="accent5"/>
          </a:fillRef>
          <a:effectRef idx="1">
            <a:schemeClr val="accent5"/>
          </a:effectRef>
          <a:fontRef idx="minor">
            <a:schemeClr val="tx1"/>
          </a:fontRef>
        </p:style>
      </p:cxnSp>
      <p:cxnSp>
        <p:nvCxnSpPr>
          <p:cNvPr id="12" name="Connecteur droit 11"/>
          <p:cNvCxnSpPr/>
          <p:nvPr userDrawn="1"/>
        </p:nvCxnSpPr>
        <p:spPr>
          <a:xfrm>
            <a:off x="580539" y="1428736"/>
            <a:ext cx="11040000" cy="1588"/>
          </a:xfrm>
          <a:prstGeom prst="line">
            <a:avLst/>
          </a:prstGeom>
          <a:ln/>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28858000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5115268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810550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8625903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7943464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5224247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624731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solidFill>
                  <a:schemeClr val="tx2"/>
                </a:solidFill>
              </a:defRPr>
            </a:lvl1pPr>
          </a:lstStyle>
          <a:p>
            <a:fld id="{2A5BC1A6-89D5-4EB1-A157-87F06467B6E5}" type="datetimeFigureOut">
              <a:rPr lang="fr-FR" smtClean="0">
                <a:solidFill>
                  <a:srgbClr val="1F497D"/>
                </a:solidFill>
              </a:rPr>
              <a:pPr/>
              <a:t>28/10/2023</a:t>
            </a:fld>
            <a:endParaRPr lang="fr-FR">
              <a:solidFill>
                <a:srgbClr val="1F497D"/>
              </a:solidFill>
            </a:endParaRPr>
          </a:p>
        </p:txBody>
      </p:sp>
      <p:sp>
        <p:nvSpPr>
          <p:cNvPr id="5" name="Espace réservé du pied de page 4"/>
          <p:cNvSpPr>
            <a:spLocks noGrp="1"/>
          </p:cNvSpPr>
          <p:nvPr>
            <p:ph type="ftr" sz="quarter" idx="11"/>
          </p:nvPr>
        </p:nvSpPr>
        <p:spPr/>
        <p:txBody>
          <a:bodyPr/>
          <a:lstStyle/>
          <a:p>
            <a:r>
              <a:rPr lang="fr-FR" dirty="0" smtClean="0">
                <a:solidFill>
                  <a:prstClr val="black">
                    <a:tint val="75000"/>
                  </a:prstClr>
                </a:solidFill>
              </a:rPr>
              <a:t>S, BELKACEM</a:t>
            </a:r>
            <a:endParaRPr lang="fr-FR" dirty="0">
              <a:solidFill>
                <a:prstClr val="black">
                  <a:tint val="75000"/>
                </a:prstClr>
              </a:solidFill>
            </a:endParaRPr>
          </a:p>
        </p:txBody>
      </p:sp>
      <p:sp>
        <p:nvSpPr>
          <p:cNvPr id="7" name="Espace réservé du numéro de diapositive 17"/>
          <p:cNvSpPr txBox="1">
            <a:spLocks/>
          </p:cNvSpPr>
          <p:nvPr userDrawn="1"/>
        </p:nvSpPr>
        <p:spPr>
          <a:xfrm>
            <a:off x="10763283" y="6310336"/>
            <a:ext cx="1333509" cy="476250"/>
          </a:xfrm>
          <a:prstGeom prst="rect">
            <a:avLst/>
          </a:prstGeom>
          <a:noFill/>
          <a:ln>
            <a:noFill/>
          </a:ln>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94DC088-E726-4982-8EEA-EC63353EF912}" type="slidenum">
              <a:rPr kumimoji="0" lang="fr-FR" sz="1800" b="1" i="0" u="none" strike="noStrike" kern="1200" cap="none" spc="0" normalizeH="0" baseline="0" noProof="0" smtClean="0">
                <a:ln>
                  <a:noFill/>
                </a:ln>
                <a:solidFill>
                  <a:srgbClr val="FF0000"/>
                </a:solidFill>
                <a:effectLst/>
                <a:uLnTx/>
                <a:uFillTx/>
                <a:latin typeface="Cambr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1800" b="1" i="0" u="none" strike="noStrike" kern="1200" cap="none" spc="0" normalizeH="0" baseline="0" noProof="0" dirty="0">
              <a:ln>
                <a:noFill/>
              </a:ln>
              <a:solidFill>
                <a:srgbClr val="FF0000"/>
              </a:solidFill>
              <a:effectLst/>
              <a:uLnTx/>
              <a:uFillTx/>
              <a:latin typeface="Cambria" pitchFamily="18" charset="0"/>
              <a:ea typeface="+mn-ea"/>
              <a:cs typeface="+mn-cs"/>
            </a:endParaRPr>
          </a:p>
        </p:txBody>
      </p:sp>
      <p:cxnSp>
        <p:nvCxnSpPr>
          <p:cNvPr id="11" name="Connecteur droit 10"/>
          <p:cNvCxnSpPr/>
          <p:nvPr userDrawn="1"/>
        </p:nvCxnSpPr>
        <p:spPr>
          <a:xfrm>
            <a:off x="0" y="6215082"/>
            <a:ext cx="12192000" cy="1588"/>
          </a:xfrm>
          <a:prstGeom prst="line">
            <a:avLst/>
          </a:prstGeom>
          <a:ln/>
        </p:spPr>
        <p:style>
          <a:lnRef idx="2">
            <a:schemeClr val="accent5"/>
          </a:lnRef>
          <a:fillRef idx="0">
            <a:schemeClr val="accent5"/>
          </a:fillRef>
          <a:effectRef idx="1">
            <a:schemeClr val="accent5"/>
          </a:effectRef>
          <a:fontRef idx="minor">
            <a:schemeClr val="tx1"/>
          </a:fontRef>
        </p:style>
      </p:cxnSp>
      <p:cxnSp>
        <p:nvCxnSpPr>
          <p:cNvPr id="12" name="Connecteur droit 11"/>
          <p:cNvCxnSpPr/>
          <p:nvPr userDrawn="1"/>
        </p:nvCxnSpPr>
        <p:spPr>
          <a:xfrm>
            <a:off x="580539" y="1428736"/>
            <a:ext cx="11040000" cy="1588"/>
          </a:xfrm>
          <a:prstGeom prst="line">
            <a:avLst/>
          </a:prstGeom>
          <a:ln/>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2730843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9240601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010719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653410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506330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727523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287562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666995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380209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423400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81861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dirty="0" smtClean="0">
                <a:solidFill>
                  <a:prstClr val="black">
                    <a:tint val="75000"/>
                  </a:prstClr>
                </a:solidFill>
              </a:rPr>
              <a:t>S, BELKACEM</a:t>
            </a:r>
            <a:endParaRPr lang="fr-FR" dirty="0">
              <a:solidFill>
                <a:prstClr val="black">
                  <a:tint val="75000"/>
                </a:prstClr>
              </a:solidFill>
            </a:endParaRPr>
          </a:p>
        </p:txBody>
      </p:sp>
      <p:sp>
        <p:nvSpPr>
          <p:cNvPr id="6" name="Espace réservé du numéro de diapositive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5238692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5BC1A6-89D5-4EB1-A157-87F06467B6E5}" type="datetimeFigureOut">
              <a:rPr lang="fr-FR" smtClean="0">
                <a:solidFill>
                  <a:prstClr val="black">
                    <a:tint val="75000"/>
                  </a:prstClr>
                </a:solidFill>
              </a:rPr>
              <a:pPr/>
              <a:t>28/10/2023</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53D1FB-F0A2-4A82-B422-82B76CB78BF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6763101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21.png"/></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gif"/></Relationships>
</file>

<file path=ppt/slides/_rels/slide2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 Id="rId6" Type="http://schemas.openxmlformats.org/officeDocument/2006/relationships/image" Target="../media/image45.png"/><Relationship Id="rId5" Type="http://schemas.openxmlformats.org/officeDocument/2006/relationships/image" Target="../media/image44.png"/><Relationship Id="rId4" Type="http://schemas.openxmlformats.org/officeDocument/2006/relationships/image" Target="../media/image43.png"/></Relationships>
</file>

<file path=ppt/slides/_rels/slide34.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9.wmf"/><Relationship Id="rId5" Type="http://schemas.openxmlformats.org/officeDocument/2006/relationships/oleObject" Target="../embeddings/oleObject2.bin"/><Relationship Id="rId4" Type="http://schemas.openxmlformats.org/officeDocument/2006/relationships/image" Target="../media/image48.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3.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au 15"/>
          <p:cNvGraphicFramePr>
            <a:graphicFrameLocks noGrp="1"/>
          </p:cNvGraphicFramePr>
          <p:nvPr/>
        </p:nvGraphicFramePr>
        <p:xfrm>
          <a:off x="9675223" y="3422469"/>
          <a:ext cx="208280" cy="1410788"/>
        </p:xfrm>
        <a:graphic>
          <a:graphicData uri="http://schemas.openxmlformats.org/drawingml/2006/table">
            <a:tbl>
              <a:tblPr/>
              <a:tblGrid>
                <a:gridCol w="208280">
                  <a:extLst>
                    <a:ext uri="{9D8B030D-6E8A-4147-A177-3AD203B41FA5}">
                      <a16:colId xmlns:a16="http://schemas.microsoft.com/office/drawing/2014/main" val="20000"/>
                    </a:ext>
                  </a:extLst>
                </a:gridCol>
              </a:tblGrid>
              <a:tr h="1410788">
                <a:tc>
                  <a:txBody>
                    <a:bodyPr/>
                    <a:lstStyle/>
                    <a:p>
                      <a:endParaRPr lang="fr-FR" dirty="0"/>
                    </a:p>
                  </a:txBody>
                  <a:tcP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28" name="Rectangle 30"/>
          <p:cNvSpPr>
            <a:spLocks noChangeArrowheads="1"/>
          </p:cNvSpPr>
          <p:nvPr/>
        </p:nvSpPr>
        <p:spPr bwMode="auto">
          <a:xfrm>
            <a:off x="3167042" y="3786190"/>
            <a:ext cx="5400000" cy="46038"/>
          </a:xfrm>
          <a:prstGeom prst="rect">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path path="circle">
              <a:fillToRect l="50000" t="50000" r="50000" b="50000"/>
            </a:path>
            <a:tileRect/>
          </a:gradFill>
          <a:ln w="9525">
            <a:noFill/>
            <a:miter lim="800000"/>
            <a:headEnd/>
            <a:tailEnd/>
          </a:ln>
          <a:effectLst/>
        </p:spPr>
        <p:txBody>
          <a:bodyPr wrap="none" anchor="ctr"/>
          <a:lstStyle/>
          <a:p>
            <a:pPr algn="ctr">
              <a:defRPr/>
            </a:pPr>
            <a:endParaRPr lang="fr-FR">
              <a:solidFill>
                <a:prstClr val="black"/>
              </a:solidFill>
              <a:latin typeface="Calibri"/>
              <a:cs typeface="Arial" charset="0"/>
            </a:endParaRPr>
          </a:p>
        </p:txBody>
      </p:sp>
      <p:sp>
        <p:nvSpPr>
          <p:cNvPr id="29" name="Rectangle 30"/>
          <p:cNvSpPr>
            <a:spLocks noChangeArrowheads="1"/>
          </p:cNvSpPr>
          <p:nvPr/>
        </p:nvSpPr>
        <p:spPr bwMode="auto">
          <a:xfrm>
            <a:off x="2666976" y="4857760"/>
            <a:ext cx="6480000" cy="46038"/>
          </a:xfrm>
          <a:prstGeom prst="rect">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path path="circle">
              <a:fillToRect l="50000" t="50000" r="50000" b="50000"/>
            </a:path>
            <a:tileRect/>
          </a:gradFill>
          <a:ln w="9525">
            <a:noFill/>
            <a:miter lim="800000"/>
            <a:headEnd/>
            <a:tailEnd/>
          </a:ln>
          <a:effectLst/>
        </p:spPr>
        <p:txBody>
          <a:bodyPr wrap="none" anchor="ctr"/>
          <a:lstStyle/>
          <a:p>
            <a:pPr algn="ctr">
              <a:defRPr/>
            </a:pPr>
            <a:endParaRPr lang="fr-FR">
              <a:solidFill>
                <a:prstClr val="black"/>
              </a:solidFill>
              <a:latin typeface="Calibri"/>
              <a:cs typeface="Arial" charset="0"/>
            </a:endParaRPr>
          </a:p>
        </p:txBody>
      </p:sp>
      <p:sp>
        <p:nvSpPr>
          <p:cNvPr id="30" name="Organigramme : Processus 29"/>
          <p:cNvSpPr/>
          <p:nvPr/>
        </p:nvSpPr>
        <p:spPr bwMode="auto">
          <a:xfrm>
            <a:off x="2381224" y="3714752"/>
            <a:ext cx="7643866" cy="1071570"/>
          </a:xfrm>
          <a:prstGeom prst="flowChartProcess">
            <a:avLst/>
          </a:prstGeom>
          <a:noFill/>
          <a:ln>
            <a:noFill/>
          </a:ln>
        </p:spPr>
        <p:style>
          <a:lnRef idx="1">
            <a:schemeClr val="accent4"/>
          </a:lnRef>
          <a:fillRef idx="2">
            <a:schemeClr val="accent4"/>
          </a:fillRef>
          <a:effectRef idx="1">
            <a:schemeClr val="accent4"/>
          </a:effectRef>
          <a:fontRef idx="minor">
            <a:schemeClr val="dk1"/>
          </a:fontRef>
        </p:style>
        <p:txBody>
          <a:bodyPr anchor="ctr"/>
          <a:lstStyle/>
          <a:p>
            <a:pPr algn="ctr">
              <a:defRPr/>
            </a:pPr>
            <a:endParaRPr lang="fr-FR" sz="2800" dirty="0">
              <a:solidFill>
                <a:prstClr val="black"/>
              </a:solidFill>
              <a:latin typeface="Calibri"/>
            </a:endParaRPr>
          </a:p>
          <a:p>
            <a:pPr algn="ctr">
              <a:defRPr/>
            </a:pPr>
            <a:r>
              <a:rPr lang="fr-FR" sz="2800" b="1" i="1" dirty="0">
                <a:solidFill>
                  <a:srgbClr val="FF0000"/>
                </a:solidFill>
                <a:effectLst>
                  <a:outerShdw blurRad="38100" dist="38100" dir="2700000" algn="tl">
                    <a:srgbClr val="000000">
                      <a:alpha val="43137"/>
                    </a:srgbClr>
                  </a:outerShdw>
                </a:effectLst>
                <a:latin typeface="Cambria" pitchFamily="18" charset="0"/>
              </a:rPr>
              <a:t>II. Les  filtres numériques: FIR </a:t>
            </a:r>
          </a:p>
          <a:p>
            <a:pPr algn="ctr">
              <a:defRPr/>
            </a:pPr>
            <a:endParaRPr lang="fr-FR" dirty="0">
              <a:solidFill>
                <a:prstClr val="black"/>
              </a:solidFill>
              <a:latin typeface="Calibri"/>
            </a:endParaRPr>
          </a:p>
        </p:txBody>
      </p:sp>
    </p:spTree>
    <p:extLst>
      <p:ext uri="{BB962C8B-B14F-4D97-AF65-F5344CB8AC3E}">
        <p14:creationId xmlns:p14="http://schemas.microsoft.com/office/powerpoint/2010/main" val="1078028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0"/>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6)Conception de FIR par fenêtrage </a:t>
            </a:r>
            <a:endParaRPr lang="fr-FR" dirty="0">
              <a:solidFill>
                <a:srgbClr val="FF0000"/>
              </a:solidFill>
            </a:endParaRPr>
          </a:p>
        </p:txBody>
      </p:sp>
      <p:sp>
        <p:nvSpPr>
          <p:cNvPr id="6" name="Espace réservé du contenu 2"/>
          <p:cNvSpPr>
            <a:spLocks noGrp="1"/>
          </p:cNvSpPr>
          <p:nvPr>
            <p:ph idx="1"/>
          </p:nvPr>
        </p:nvSpPr>
        <p:spPr>
          <a:xfrm>
            <a:off x="1524000" y="1571612"/>
            <a:ext cx="9144000" cy="3900502"/>
          </a:xfrm>
        </p:spPr>
        <p:txBody>
          <a:bodyPr>
            <a:normAutofit/>
          </a:bodyPr>
          <a:lstStyle/>
          <a:p>
            <a:pPr algn="just"/>
            <a:r>
              <a:rPr lang="fr-FR" dirty="0" smtClean="0"/>
              <a:t>Dans la méthode de la fenêtre, nous développons un filtre FIR de phase linéaire causal en </a:t>
            </a:r>
            <a:r>
              <a:rPr lang="fr-FR" dirty="0" smtClean="0">
                <a:solidFill>
                  <a:srgbClr val="FF0000"/>
                </a:solidFill>
              </a:rPr>
              <a:t>multipliant</a:t>
            </a:r>
            <a:r>
              <a:rPr lang="fr-FR" dirty="0" smtClean="0"/>
              <a:t> un </a:t>
            </a:r>
            <a:r>
              <a:rPr lang="fr-FR" dirty="0" smtClean="0">
                <a:solidFill>
                  <a:srgbClr val="92D050"/>
                </a:solidFill>
              </a:rPr>
              <a:t>filtre idéal (</a:t>
            </a:r>
            <a:r>
              <a:rPr lang="fr-FR" dirty="0" err="1" smtClean="0">
                <a:solidFill>
                  <a:srgbClr val="92D050"/>
                </a:solidFill>
              </a:rPr>
              <a:t>hd</a:t>
            </a:r>
            <a:r>
              <a:rPr lang="fr-FR" dirty="0" smtClean="0">
                <a:solidFill>
                  <a:srgbClr val="92D050"/>
                </a:solidFill>
              </a:rPr>
              <a:t>(n))</a:t>
            </a:r>
            <a:r>
              <a:rPr lang="fr-FR" dirty="0" smtClean="0"/>
              <a:t> par une </a:t>
            </a:r>
            <a:r>
              <a:rPr lang="fr-FR" dirty="0" smtClean="0">
                <a:solidFill>
                  <a:srgbClr val="92D050"/>
                </a:solidFill>
              </a:rPr>
              <a:t>fonction fenêtre (w(n))</a:t>
            </a:r>
            <a:r>
              <a:rPr lang="fr-FR" dirty="0" smtClean="0"/>
              <a:t>de durée finie:</a:t>
            </a:r>
            <a:endParaRPr lang="fr-FR" dirty="0"/>
          </a:p>
        </p:txBody>
      </p:sp>
      <p:pic>
        <p:nvPicPr>
          <p:cNvPr id="1026" name="Picture 2"/>
          <p:cNvPicPr>
            <a:picLocks noChangeAspect="1" noChangeArrowheads="1"/>
          </p:cNvPicPr>
          <p:nvPr/>
        </p:nvPicPr>
        <p:blipFill>
          <a:blip r:embed="rId2"/>
          <a:srcRect/>
          <a:stretch>
            <a:fillRect/>
          </a:stretch>
        </p:blipFill>
        <p:spPr bwMode="auto">
          <a:xfrm>
            <a:off x="4484221" y="4402150"/>
            <a:ext cx="3493318" cy="85725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592159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solidFill>
                  <a:srgbClr val="FF0000"/>
                </a:solidFill>
              </a:rPr>
              <a:t>7)Réponse impulsionelle des filtres idéals </a:t>
            </a:r>
            <a:endParaRPr lang="fr-FR" dirty="0">
              <a:solidFill>
                <a:srgbClr val="FF0000"/>
              </a:solidFill>
            </a:endParaRPr>
          </a:p>
        </p:txBody>
      </p:sp>
      <p:pic>
        <p:nvPicPr>
          <p:cNvPr id="5122" name="Picture 2"/>
          <p:cNvPicPr>
            <a:picLocks noChangeAspect="1" noChangeArrowheads="1"/>
          </p:cNvPicPr>
          <p:nvPr/>
        </p:nvPicPr>
        <p:blipFill>
          <a:blip r:embed="rId2"/>
          <a:srcRect/>
          <a:stretch>
            <a:fillRect/>
          </a:stretch>
        </p:blipFill>
        <p:spPr bwMode="auto">
          <a:xfrm>
            <a:off x="1524000" y="1500174"/>
            <a:ext cx="4929190" cy="4648200"/>
          </a:xfrm>
          <a:prstGeom prst="rect">
            <a:avLst/>
          </a:prstGeom>
          <a:ln>
            <a:noFill/>
          </a:ln>
          <a:effectLst>
            <a:outerShdw blurRad="292100" dist="139700" dir="2700000" algn="tl" rotWithShape="0">
              <a:srgbClr val="333333">
                <a:alpha val="65000"/>
              </a:srgbClr>
            </a:outerShdw>
          </a:effectLst>
        </p:spPr>
      </p:pic>
      <p:pic>
        <p:nvPicPr>
          <p:cNvPr id="5123" name="Picture 3"/>
          <p:cNvPicPr>
            <a:picLocks noChangeAspect="1" noChangeArrowheads="1"/>
          </p:cNvPicPr>
          <p:nvPr/>
        </p:nvPicPr>
        <p:blipFill>
          <a:blip r:embed="rId3"/>
          <a:srcRect/>
          <a:stretch>
            <a:fillRect/>
          </a:stretch>
        </p:blipFill>
        <p:spPr bwMode="auto">
          <a:xfrm>
            <a:off x="6667505" y="5000637"/>
            <a:ext cx="3800475" cy="117157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423948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8)</a:t>
            </a:r>
            <a:r>
              <a:rPr lang="fr-FR" dirty="0" err="1" smtClean="0">
                <a:solidFill>
                  <a:srgbClr val="FF0000"/>
                </a:solidFill>
              </a:rPr>
              <a:t>Implementation</a:t>
            </a:r>
            <a:r>
              <a:rPr lang="fr-FR" dirty="0" smtClean="0">
                <a:solidFill>
                  <a:srgbClr val="FF0000"/>
                </a:solidFill>
              </a:rPr>
              <a:t> en Matlab</a:t>
            </a:r>
            <a:endParaRPr lang="fr-FR" dirty="0">
              <a:solidFill>
                <a:srgbClr val="FF0000"/>
              </a:solidFill>
            </a:endParaRPr>
          </a:p>
        </p:txBody>
      </p:sp>
      <p:pic>
        <p:nvPicPr>
          <p:cNvPr id="44034" name="Picture 2"/>
          <p:cNvPicPr>
            <a:picLocks noChangeAspect="1" noChangeArrowheads="1"/>
          </p:cNvPicPr>
          <p:nvPr/>
        </p:nvPicPr>
        <p:blipFill>
          <a:blip r:embed="rId2"/>
          <a:srcRect/>
          <a:stretch>
            <a:fillRect/>
          </a:stretch>
        </p:blipFill>
        <p:spPr bwMode="auto">
          <a:xfrm>
            <a:off x="1667312" y="1928802"/>
            <a:ext cx="8857844" cy="4714908"/>
          </a:xfrm>
          <a:prstGeom prst="rect">
            <a:avLst/>
          </a:prstGeom>
          <a:noFill/>
          <a:ln w="9525">
            <a:noFill/>
            <a:miter lim="800000"/>
            <a:headEnd/>
            <a:tailEnd/>
          </a:ln>
          <a:effectLst/>
        </p:spPr>
      </p:pic>
    </p:spTree>
    <p:extLst>
      <p:ext uri="{BB962C8B-B14F-4D97-AF65-F5344CB8AC3E}">
        <p14:creationId xmlns:p14="http://schemas.microsoft.com/office/powerpoint/2010/main" val="1322285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9)Exemple de </a:t>
            </a:r>
            <a:r>
              <a:rPr lang="fr-FR" dirty="0" err="1" smtClean="0">
                <a:solidFill>
                  <a:srgbClr val="FF0000"/>
                </a:solidFill>
              </a:rPr>
              <a:t>fenêtre:wvtool</a:t>
            </a:r>
            <a:r>
              <a:rPr lang="fr-FR" dirty="0" smtClean="0">
                <a:solidFill>
                  <a:srgbClr val="FF0000"/>
                </a:solidFill>
              </a:rPr>
              <a:t> </a:t>
            </a:r>
            <a:endParaRPr lang="fr-FR" dirty="0">
              <a:solidFill>
                <a:srgbClr val="FF0000"/>
              </a:solidFill>
            </a:endParaRPr>
          </a:p>
        </p:txBody>
      </p:sp>
      <p:pic>
        <p:nvPicPr>
          <p:cNvPr id="4" name="Image 3"/>
          <p:cNvPicPr/>
          <p:nvPr/>
        </p:nvPicPr>
        <p:blipFill>
          <a:blip r:embed="rId3"/>
          <a:srcRect/>
          <a:stretch>
            <a:fillRect/>
          </a:stretch>
        </p:blipFill>
        <p:spPr bwMode="auto">
          <a:xfrm>
            <a:off x="2809852" y="2714620"/>
            <a:ext cx="6858048" cy="4214842"/>
          </a:xfrm>
          <a:prstGeom prst="rect">
            <a:avLst/>
          </a:prstGeom>
          <a:ln>
            <a:noFill/>
          </a:ln>
          <a:effectLst>
            <a:outerShdw blurRad="292100" dist="139700" dir="2700000" algn="tl" rotWithShape="0">
              <a:srgbClr val="333333">
                <a:alpha val="65000"/>
              </a:srgbClr>
            </a:outerShdw>
          </a:effectLst>
        </p:spPr>
      </p:pic>
      <p:pic>
        <p:nvPicPr>
          <p:cNvPr id="1026" name="Picture 2"/>
          <p:cNvPicPr>
            <a:picLocks noChangeAspect="1" noChangeArrowheads="1"/>
          </p:cNvPicPr>
          <p:nvPr/>
        </p:nvPicPr>
        <p:blipFill>
          <a:blip r:embed="rId4"/>
          <a:srcRect/>
          <a:stretch>
            <a:fillRect/>
          </a:stretch>
        </p:blipFill>
        <p:spPr bwMode="auto">
          <a:xfrm>
            <a:off x="3809984" y="1785927"/>
            <a:ext cx="4972050" cy="1114425"/>
          </a:xfrm>
          <a:prstGeom prst="rect">
            <a:avLst/>
          </a:prstGeom>
          <a:ln>
            <a:noFill/>
          </a:ln>
          <a:effectLst>
            <a:outerShdw blurRad="292100" dist="139700" dir="2700000" algn="tl" rotWithShape="0">
              <a:srgbClr val="333333">
                <a:alpha val="65000"/>
              </a:srgbClr>
            </a:outerShdw>
          </a:effectLst>
        </p:spPr>
      </p:pic>
      <p:sp>
        <p:nvSpPr>
          <p:cNvPr id="5" name="ZoneTexte 4"/>
          <p:cNvSpPr txBox="1"/>
          <p:nvPr/>
        </p:nvSpPr>
        <p:spPr>
          <a:xfrm>
            <a:off x="1809720" y="1643050"/>
            <a:ext cx="1857388" cy="369332"/>
          </a:xfrm>
          <a:prstGeom prst="rect">
            <a:avLst/>
          </a:prstGeom>
          <a:noFill/>
        </p:spPr>
        <p:txBody>
          <a:bodyPr wrap="square" rtlCol="0">
            <a:spAutoFit/>
          </a:bodyPr>
          <a:lstStyle/>
          <a:p>
            <a:r>
              <a:rPr lang="fr-FR" dirty="0">
                <a:solidFill>
                  <a:prstClr val="black"/>
                </a:solidFill>
                <a:latin typeface="Calibri"/>
              </a:rPr>
              <a:t>M: ordre du filtre </a:t>
            </a:r>
          </a:p>
        </p:txBody>
      </p:sp>
    </p:spTree>
    <p:extLst>
      <p:ext uri="{BB962C8B-B14F-4D97-AF65-F5344CB8AC3E}">
        <p14:creationId xmlns:p14="http://schemas.microsoft.com/office/powerpoint/2010/main" val="17362834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6700373" y="2075079"/>
            <a:ext cx="5491627" cy="4019567"/>
          </a:xfrm>
          <a:prstGeom prst="rect">
            <a:avLst/>
          </a:prstGeom>
          <a:ln>
            <a:noFill/>
          </a:ln>
          <a:effectLst>
            <a:outerShdw blurRad="292100" dist="139700" dir="2700000" algn="tl" rotWithShape="0">
              <a:srgbClr val="333333">
                <a:alpha val="65000"/>
              </a:srgbClr>
            </a:outerShdw>
          </a:effectLst>
        </p:spPr>
      </p:pic>
      <p:sp>
        <p:nvSpPr>
          <p:cNvPr id="5" name="Titre 1"/>
          <p:cNvSpPr>
            <a:spLocks noGrp="1"/>
          </p:cNvSpPr>
          <p:nvPr>
            <p:ph type="title"/>
          </p:nvPr>
        </p:nvSpPr>
        <p:spPr>
          <a:xfrm>
            <a:off x="1981200" y="274638"/>
            <a:ext cx="8229600" cy="1143000"/>
          </a:xfrm>
        </p:spPr>
        <p:txBody>
          <a:bodyPr/>
          <a:lstStyle/>
          <a:p>
            <a:r>
              <a:rPr lang="fr-FR" dirty="0" smtClean="0">
                <a:solidFill>
                  <a:srgbClr val="FF0000"/>
                </a:solidFill>
              </a:rPr>
              <a:t>9)Exemple de </a:t>
            </a:r>
            <a:r>
              <a:rPr lang="fr-FR" dirty="0" err="1" smtClean="0">
                <a:solidFill>
                  <a:srgbClr val="FF0000"/>
                </a:solidFill>
              </a:rPr>
              <a:t>fenêtre:temporelle</a:t>
            </a:r>
            <a:r>
              <a:rPr lang="fr-FR" dirty="0" smtClean="0">
                <a:solidFill>
                  <a:srgbClr val="FF0000"/>
                </a:solidFill>
              </a:rPr>
              <a:t>  </a:t>
            </a:r>
            <a:endParaRPr lang="fr-FR" dirty="0">
              <a:solidFill>
                <a:srgbClr val="FF0000"/>
              </a:solidFill>
            </a:endParaRPr>
          </a:p>
        </p:txBody>
      </p:sp>
      <p:pic>
        <p:nvPicPr>
          <p:cNvPr id="2" name="Image 1"/>
          <p:cNvPicPr>
            <a:picLocks noChangeAspect="1"/>
          </p:cNvPicPr>
          <p:nvPr/>
        </p:nvPicPr>
        <p:blipFill>
          <a:blip r:embed="rId3"/>
          <a:stretch>
            <a:fillRect/>
          </a:stretch>
        </p:blipFill>
        <p:spPr>
          <a:xfrm>
            <a:off x="321580" y="2075078"/>
            <a:ext cx="6209331" cy="4019567"/>
          </a:xfrm>
          <a:prstGeom prst="rect">
            <a:avLst/>
          </a:prstGeom>
        </p:spPr>
      </p:pic>
    </p:spTree>
    <p:extLst>
      <p:ext uri="{BB962C8B-B14F-4D97-AF65-F5344CB8AC3E}">
        <p14:creationId xmlns:p14="http://schemas.microsoft.com/office/powerpoint/2010/main" val="36392458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11)La méthode des fenêtres</a:t>
            </a:r>
            <a:endParaRPr lang="fr-FR" dirty="0">
              <a:solidFill>
                <a:srgbClr val="FF0000"/>
              </a:solidFill>
            </a:endParaRPr>
          </a:p>
        </p:txBody>
      </p:sp>
      <p:sp>
        <p:nvSpPr>
          <p:cNvPr id="3" name="Espace réservé du contenu 2"/>
          <p:cNvSpPr>
            <a:spLocks noGrp="1"/>
          </p:cNvSpPr>
          <p:nvPr>
            <p:ph idx="1"/>
          </p:nvPr>
        </p:nvSpPr>
        <p:spPr>
          <a:xfrm>
            <a:off x="1981200" y="1600201"/>
            <a:ext cx="8229600" cy="685792"/>
          </a:xfrm>
        </p:spPr>
        <p:txBody>
          <a:bodyPr>
            <a:normAutofit lnSpcReduction="10000"/>
          </a:bodyPr>
          <a:lstStyle/>
          <a:p>
            <a:pPr algn="just">
              <a:buNone/>
            </a:pPr>
            <a:r>
              <a:rPr lang="fr-FR" sz="2000" dirty="0"/>
              <a:t>On trouve l’ordre du filtre selon la largeur de la bande de transition, une fois l’atténuation est déterminée dans la bande d’arrêt.</a:t>
            </a:r>
          </a:p>
        </p:txBody>
      </p:sp>
      <p:pic>
        <p:nvPicPr>
          <p:cNvPr id="3074" name="Picture 2"/>
          <p:cNvPicPr>
            <a:picLocks noChangeAspect="1" noChangeArrowheads="1"/>
          </p:cNvPicPr>
          <p:nvPr/>
        </p:nvPicPr>
        <p:blipFill>
          <a:blip r:embed="rId3"/>
          <a:srcRect/>
          <a:stretch>
            <a:fillRect/>
          </a:stretch>
        </p:blipFill>
        <p:spPr bwMode="auto">
          <a:xfrm>
            <a:off x="1524000" y="3143248"/>
            <a:ext cx="9144000" cy="3714752"/>
          </a:xfrm>
          <a:prstGeom prst="rect">
            <a:avLst/>
          </a:prstGeom>
          <a:ln>
            <a:noFill/>
          </a:ln>
          <a:effectLst>
            <a:outerShdw blurRad="292100" dist="139700" dir="2700000" algn="tl" rotWithShape="0">
              <a:srgbClr val="333333">
                <a:alpha val="65000"/>
              </a:srgbClr>
            </a:outerShdw>
          </a:effectLst>
        </p:spPr>
      </p:pic>
      <p:sp>
        <p:nvSpPr>
          <p:cNvPr id="5" name="ZoneTexte 4"/>
          <p:cNvSpPr txBox="1"/>
          <p:nvPr/>
        </p:nvSpPr>
        <p:spPr>
          <a:xfrm>
            <a:off x="1524000" y="2285992"/>
            <a:ext cx="8643966" cy="923330"/>
          </a:xfrm>
          <a:prstGeom prst="rect">
            <a:avLst/>
          </a:prstGeom>
          <a:noFill/>
        </p:spPr>
        <p:txBody>
          <a:bodyPr wrap="square" rtlCol="0">
            <a:spAutoFit/>
          </a:bodyPr>
          <a:lstStyle/>
          <a:p>
            <a:r>
              <a:rPr lang="fr-FR" b="1" dirty="0">
                <a:solidFill>
                  <a:prstClr val="black"/>
                </a:solidFill>
                <a:latin typeface="Batang" pitchFamily="18" charset="-127"/>
                <a:ea typeface="Batang" pitchFamily="18" charset="-127"/>
              </a:rPr>
              <a:t>N: la longueur de la fenêtre</a:t>
            </a:r>
          </a:p>
          <a:p>
            <a:r>
              <a:rPr lang="fr-FR" b="1" dirty="0">
                <a:solidFill>
                  <a:prstClr val="black"/>
                </a:solidFill>
                <a:latin typeface="Batang" pitchFamily="18" charset="-127"/>
                <a:ea typeface="Batang" pitchFamily="18" charset="-127"/>
                <a:sym typeface="Symbol"/>
              </a:rPr>
              <a:t></a:t>
            </a:r>
            <a:r>
              <a:rPr lang="fr-FR" b="1" dirty="0">
                <a:solidFill>
                  <a:prstClr val="black"/>
                </a:solidFill>
                <a:latin typeface="Batang" pitchFamily="18" charset="-127"/>
                <a:ea typeface="Batang" pitchFamily="18" charset="-127"/>
              </a:rPr>
              <a:t>f=</a:t>
            </a:r>
            <a:r>
              <a:rPr lang="fr-FR" b="1" dirty="0" err="1">
                <a:solidFill>
                  <a:prstClr val="black"/>
                </a:solidFill>
                <a:latin typeface="Batang" pitchFamily="18" charset="-127"/>
                <a:ea typeface="Batang" pitchFamily="18" charset="-127"/>
              </a:rPr>
              <a:t>fs</a:t>
            </a:r>
            <a:r>
              <a:rPr lang="fr-FR" b="1" dirty="0">
                <a:solidFill>
                  <a:prstClr val="black"/>
                </a:solidFill>
                <a:latin typeface="Batang" pitchFamily="18" charset="-127"/>
                <a:ea typeface="Batang" pitchFamily="18" charset="-127"/>
              </a:rPr>
              <a:t>-</a:t>
            </a:r>
            <a:r>
              <a:rPr lang="fr-FR" b="1" dirty="0" err="1">
                <a:solidFill>
                  <a:prstClr val="black"/>
                </a:solidFill>
                <a:latin typeface="Batang" pitchFamily="18" charset="-127"/>
                <a:ea typeface="Batang" pitchFamily="18" charset="-127"/>
              </a:rPr>
              <a:t>fp</a:t>
            </a:r>
            <a:endParaRPr lang="fr-FR" b="1" dirty="0">
              <a:solidFill>
                <a:prstClr val="black"/>
              </a:solidFill>
              <a:latin typeface="Batang" pitchFamily="18" charset="-127"/>
              <a:ea typeface="Batang" pitchFamily="18" charset="-127"/>
            </a:endParaRPr>
          </a:p>
          <a:p>
            <a:r>
              <a:rPr lang="fr-FR" b="1" dirty="0">
                <a:solidFill>
                  <a:prstClr val="black"/>
                </a:solidFill>
                <a:latin typeface="Batang" pitchFamily="18" charset="-127"/>
                <a:ea typeface="Batang" pitchFamily="18" charset="-127"/>
              </a:rPr>
              <a:t>Ordre M=N-1</a:t>
            </a:r>
          </a:p>
        </p:txBody>
      </p:sp>
    </p:spTree>
    <p:extLst>
      <p:ext uri="{BB962C8B-B14F-4D97-AF65-F5344CB8AC3E}">
        <p14:creationId xmlns:p14="http://schemas.microsoft.com/office/powerpoint/2010/main" val="25256243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12)Méthode de la conception </a:t>
            </a:r>
            <a:endParaRPr lang="fr-FR" dirty="0">
              <a:solidFill>
                <a:srgbClr val="FF0000"/>
              </a:solidFill>
            </a:endParaRPr>
          </a:p>
        </p:txBody>
      </p:sp>
      <p:pic>
        <p:nvPicPr>
          <p:cNvPr id="62468" name="Picture 4"/>
          <p:cNvPicPr>
            <a:picLocks noChangeAspect="1" noChangeArrowheads="1"/>
          </p:cNvPicPr>
          <p:nvPr/>
        </p:nvPicPr>
        <p:blipFill>
          <a:blip r:embed="rId2"/>
          <a:srcRect/>
          <a:stretch>
            <a:fillRect/>
          </a:stretch>
        </p:blipFill>
        <p:spPr bwMode="auto">
          <a:xfrm>
            <a:off x="1952596" y="1500175"/>
            <a:ext cx="6858048" cy="458152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94263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Exercice </a:t>
            </a:r>
            <a:endParaRPr lang="fr-FR" dirty="0">
              <a:solidFill>
                <a:srgbClr val="FF0000"/>
              </a:solidFill>
            </a:endParaRPr>
          </a:p>
        </p:txBody>
      </p:sp>
      <p:pic>
        <p:nvPicPr>
          <p:cNvPr id="4" name="Image 3"/>
          <p:cNvPicPr>
            <a:picLocks noChangeAspect="1"/>
          </p:cNvPicPr>
          <p:nvPr/>
        </p:nvPicPr>
        <p:blipFill>
          <a:blip r:embed="rId2"/>
          <a:stretch>
            <a:fillRect/>
          </a:stretch>
        </p:blipFill>
        <p:spPr>
          <a:xfrm>
            <a:off x="579783" y="2612572"/>
            <a:ext cx="10395003" cy="1538514"/>
          </a:xfrm>
          <a:prstGeom prst="rect">
            <a:avLst/>
          </a:prstGeom>
        </p:spPr>
      </p:pic>
    </p:spTree>
    <p:extLst>
      <p:ext uri="{BB962C8B-B14F-4D97-AF65-F5344CB8AC3E}">
        <p14:creationId xmlns:p14="http://schemas.microsoft.com/office/powerpoint/2010/main" val="3608468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au 15"/>
          <p:cNvGraphicFramePr>
            <a:graphicFrameLocks noGrp="1"/>
          </p:cNvGraphicFramePr>
          <p:nvPr/>
        </p:nvGraphicFramePr>
        <p:xfrm>
          <a:off x="9675223" y="3422469"/>
          <a:ext cx="208280" cy="1410788"/>
        </p:xfrm>
        <a:graphic>
          <a:graphicData uri="http://schemas.openxmlformats.org/drawingml/2006/table">
            <a:tbl>
              <a:tblPr/>
              <a:tblGrid>
                <a:gridCol w="208280">
                  <a:extLst>
                    <a:ext uri="{9D8B030D-6E8A-4147-A177-3AD203B41FA5}">
                      <a16:colId xmlns:a16="http://schemas.microsoft.com/office/drawing/2014/main" val="20000"/>
                    </a:ext>
                  </a:extLst>
                </a:gridCol>
              </a:tblGrid>
              <a:tr h="1410788">
                <a:tc>
                  <a:txBody>
                    <a:bodyPr/>
                    <a:lstStyle/>
                    <a:p>
                      <a:endParaRPr lang="fr-FR" dirty="0"/>
                    </a:p>
                  </a:txBody>
                  <a:tcP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28" name="Rectangle 30"/>
          <p:cNvSpPr>
            <a:spLocks noChangeArrowheads="1"/>
          </p:cNvSpPr>
          <p:nvPr/>
        </p:nvSpPr>
        <p:spPr bwMode="auto">
          <a:xfrm>
            <a:off x="3167042" y="3786190"/>
            <a:ext cx="5400000" cy="46038"/>
          </a:xfrm>
          <a:prstGeom prst="rect">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path path="circle">
              <a:fillToRect l="50000" t="50000" r="50000" b="50000"/>
            </a:path>
            <a:tileRect/>
          </a:gradFill>
          <a:ln w="9525">
            <a:noFill/>
            <a:miter lim="800000"/>
            <a:headEnd/>
            <a:tailEnd/>
          </a:ln>
          <a:effectLst/>
        </p:spPr>
        <p:txBody>
          <a:bodyPr wrap="none" anchor="ctr"/>
          <a:lstStyle/>
          <a:p>
            <a:pPr algn="ctr">
              <a:defRPr/>
            </a:pPr>
            <a:endParaRPr lang="fr-FR">
              <a:solidFill>
                <a:prstClr val="black"/>
              </a:solidFill>
              <a:latin typeface="Calibri"/>
              <a:cs typeface="Arial" charset="0"/>
            </a:endParaRPr>
          </a:p>
        </p:txBody>
      </p:sp>
      <p:sp>
        <p:nvSpPr>
          <p:cNvPr id="29" name="Rectangle 30"/>
          <p:cNvSpPr>
            <a:spLocks noChangeArrowheads="1"/>
          </p:cNvSpPr>
          <p:nvPr/>
        </p:nvSpPr>
        <p:spPr bwMode="auto">
          <a:xfrm>
            <a:off x="2666976" y="4857760"/>
            <a:ext cx="6480000" cy="46038"/>
          </a:xfrm>
          <a:prstGeom prst="rect">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path path="circle">
              <a:fillToRect l="50000" t="50000" r="50000" b="50000"/>
            </a:path>
            <a:tileRect/>
          </a:gradFill>
          <a:ln w="9525">
            <a:noFill/>
            <a:miter lim="800000"/>
            <a:headEnd/>
            <a:tailEnd/>
          </a:ln>
          <a:effectLst/>
        </p:spPr>
        <p:txBody>
          <a:bodyPr wrap="none" anchor="ctr"/>
          <a:lstStyle/>
          <a:p>
            <a:pPr algn="ctr">
              <a:defRPr/>
            </a:pPr>
            <a:endParaRPr lang="fr-FR">
              <a:solidFill>
                <a:prstClr val="black"/>
              </a:solidFill>
              <a:latin typeface="Calibri"/>
              <a:cs typeface="Arial" charset="0"/>
            </a:endParaRPr>
          </a:p>
        </p:txBody>
      </p:sp>
      <p:sp>
        <p:nvSpPr>
          <p:cNvPr id="30" name="Organigramme : Processus 29"/>
          <p:cNvSpPr/>
          <p:nvPr/>
        </p:nvSpPr>
        <p:spPr bwMode="auto">
          <a:xfrm>
            <a:off x="2381224" y="3714752"/>
            <a:ext cx="7643866" cy="1071570"/>
          </a:xfrm>
          <a:prstGeom prst="flowChartProcess">
            <a:avLst/>
          </a:prstGeom>
          <a:noFill/>
          <a:ln>
            <a:noFill/>
          </a:ln>
        </p:spPr>
        <p:style>
          <a:lnRef idx="1">
            <a:schemeClr val="accent4"/>
          </a:lnRef>
          <a:fillRef idx="2">
            <a:schemeClr val="accent4"/>
          </a:fillRef>
          <a:effectRef idx="1">
            <a:schemeClr val="accent4"/>
          </a:effectRef>
          <a:fontRef idx="minor">
            <a:schemeClr val="dk1"/>
          </a:fontRef>
        </p:style>
        <p:txBody>
          <a:bodyPr anchor="ctr"/>
          <a:lstStyle/>
          <a:p>
            <a:pPr algn="ctr">
              <a:defRPr/>
            </a:pPr>
            <a:endParaRPr lang="fr-FR" sz="2800" dirty="0">
              <a:solidFill>
                <a:prstClr val="black"/>
              </a:solidFill>
              <a:latin typeface="Calibri"/>
            </a:endParaRPr>
          </a:p>
          <a:p>
            <a:pPr algn="ctr">
              <a:defRPr/>
            </a:pPr>
            <a:r>
              <a:rPr lang="fr-FR" sz="2800" b="1" i="1" dirty="0">
                <a:solidFill>
                  <a:srgbClr val="FF0000"/>
                </a:solidFill>
                <a:effectLst>
                  <a:outerShdw blurRad="38100" dist="38100" dir="2700000" algn="tl">
                    <a:srgbClr val="000000">
                      <a:alpha val="43137"/>
                    </a:srgbClr>
                  </a:outerShdw>
                </a:effectLst>
                <a:latin typeface="Cambria" pitchFamily="18" charset="0"/>
              </a:rPr>
              <a:t>III. Les  filtres numériques IIR </a:t>
            </a:r>
          </a:p>
          <a:p>
            <a:pPr algn="ctr">
              <a:defRPr/>
            </a:pPr>
            <a:endParaRPr lang="fr-FR" dirty="0">
              <a:solidFill>
                <a:prstClr val="black"/>
              </a:solidFill>
              <a:latin typeface="Calibri"/>
            </a:endParaRPr>
          </a:p>
        </p:txBody>
      </p:sp>
    </p:spTree>
    <p:extLst>
      <p:ext uri="{BB962C8B-B14F-4D97-AF65-F5344CB8AC3E}">
        <p14:creationId xmlns:p14="http://schemas.microsoft.com/office/powerpoint/2010/main" val="4010773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0"/>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1)Introduction </a:t>
            </a:r>
            <a:endParaRPr lang="fr-FR" dirty="0">
              <a:solidFill>
                <a:srgbClr val="FF0000"/>
              </a:solidFill>
            </a:endParaRPr>
          </a:p>
        </p:txBody>
      </p:sp>
      <p:sp>
        <p:nvSpPr>
          <p:cNvPr id="3" name="Espace réservé du contenu 2"/>
          <p:cNvSpPr>
            <a:spLocks noGrp="1"/>
          </p:cNvSpPr>
          <p:nvPr>
            <p:ph idx="1"/>
          </p:nvPr>
        </p:nvSpPr>
        <p:spPr/>
        <p:txBody>
          <a:bodyPr/>
          <a:lstStyle/>
          <a:p>
            <a:r>
              <a:rPr lang="fr-FR" dirty="0" smtClean="0"/>
              <a:t>Les FIR n’a pas d’équivalence analogique</a:t>
            </a:r>
          </a:p>
          <a:p>
            <a:pPr algn="just"/>
            <a:r>
              <a:rPr lang="fr-FR" dirty="0" smtClean="0"/>
              <a:t>IIR peut être dérivé d’un filtre analogique équivalent</a:t>
            </a:r>
          </a:p>
          <a:p>
            <a:pPr algn="just"/>
            <a:r>
              <a:rPr lang="fr-FR" dirty="0" smtClean="0"/>
              <a:t>L’introduction des pôles dans H(z) de IIR réduit considérablement le </a:t>
            </a:r>
            <a:r>
              <a:rPr lang="fr-FR" dirty="0" err="1" smtClean="0"/>
              <a:t>nbre</a:t>
            </a:r>
            <a:r>
              <a:rPr lang="fr-FR" dirty="0" smtClean="0"/>
              <a:t> de </a:t>
            </a:r>
            <a:r>
              <a:rPr lang="fr-FR" dirty="0" err="1" smtClean="0"/>
              <a:t>coeff</a:t>
            </a:r>
            <a:r>
              <a:rPr lang="fr-FR" dirty="0" smtClean="0"/>
              <a:t> par rapport à un filtre équivalent FIR </a:t>
            </a:r>
          </a:p>
          <a:p>
            <a:pPr algn="just"/>
            <a:r>
              <a:rPr lang="fr-FR" dirty="0" smtClean="0"/>
              <a:t>Inconvénient: la stabilité des IIR doivent être vérifiées lors de sa conception </a:t>
            </a:r>
            <a:endParaRPr lang="fr-FR" dirty="0"/>
          </a:p>
        </p:txBody>
      </p:sp>
    </p:spTree>
    <p:extLst>
      <p:ext uri="{BB962C8B-B14F-4D97-AF65-F5344CB8AC3E}">
        <p14:creationId xmlns:p14="http://schemas.microsoft.com/office/powerpoint/2010/main" val="649226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p:cNvPicPr>
            <a:picLocks noChangeAspect="1" noChangeArrowheads="1"/>
          </p:cNvPicPr>
          <p:nvPr/>
        </p:nvPicPr>
        <p:blipFill>
          <a:blip r:embed="rId2"/>
          <a:srcRect/>
          <a:stretch>
            <a:fillRect/>
          </a:stretch>
        </p:blipFill>
        <p:spPr bwMode="auto">
          <a:xfrm>
            <a:off x="1809720" y="1500174"/>
            <a:ext cx="8858280" cy="2000264"/>
          </a:xfrm>
          <a:prstGeom prst="rect">
            <a:avLst/>
          </a:prstGeom>
          <a:ln>
            <a:noFill/>
          </a:ln>
          <a:effectLst>
            <a:outerShdw blurRad="292100" dist="139700" dir="2700000" algn="tl" rotWithShape="0">
              <a:srgbClr val="333333">
                <a:alpha val="65000"/>
              </a:srgbClr>
            </a:outerShdw>
          </a:effectLst>
        </p:spPr>
      </p:pic>
      <p:sp>
        <p:nvSpPr>
          <p:cNvPr id="6" name="Titre 1"/>
          <p:cNvSpPr>
            <a:spLocks noGrp="1"/>
          </p:cNvSpPr>
          <p:nvPr>
            <p:ph type="title"/>
          </p:nvPr>
        </p:nvSpPr>
        <p:spPr>
          <a:xfrm>
            <a:off x="1981200" y="274638"/>
            <a:ext cx="8229600" cy="1143000"/>
          </a:xfrm>
        </p:spPr>
        <p:txBody>
          <a:bodyPr>
            <a:normAutofit/>
          </a:bodyPr>
          <a:lstStyle/>
          <a:p>
            <a:pPr marL="514350" indent="-514350"/>
            <a:r>
              <a:rPr lang="fr-FR" dirty="0" smtClean="0">
                <a:solidFill>
                  <a:srgbClr val="FF0000"/>
                </a:solidFill>
                <a:latin typeface="Cambria" pitchFamily="18" charset="0"/>
              </a:rPr>
              <a:t>1)Définition: FIR </a:t>
            </a:r>
          </a:p>
        </p:txBody>
      </p:sp>
      <p:sp>
        <p:nvSpPr>
          <p:cNvPr id="8" name="ZoneTexte 7"/>
          <p:cNvSpPr txBox="1"/>
          <p:nvPr/>
        </p:nvSpPr>
        <p:spPr>
          <a:xfrm>
            <a:off x="10239404" y="1785926"/>
            <a:ext cx="357158" cy="369332"/>
          </a:xfrm>
          <a:prstGeom prst="rect">
            <a:avLst/>
          </a:prstGeom>
          <a:solidFill>
            <a:schemeClr val="bg1"/>
          </a:solidFill>
        </p:spPr>
        <p:txBody>
          <a:bodyPr wrap="square" rtlCol="0">
            <a:spAutoFit/>
          </a:bodyPr>
          <a:lstStyle/>
          <a:p>
            <a:r>
              <a:rPr lang="fr-FR" dirty="0">
                <a:solidFill>
                  <a:prstClr val="black"/>
                </a:solidFill>
                <a:latin typeface="Calibri"/>
              </a:rPr>
              <a:t>bi</a:t>
            </a:r>
          </a:p>
        </p:txBody>
      </p:sp>
    </p:spTree>
    <p:extLst>
      <p:ext uri="{BB962C8B-B14F-4D97-AF65-F5344CB8AC3E}">
        <p14:creationId xmlns:p14="http://schemas.microsoft.com/office/powerpoint/2010/main" val="15286671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1981200" y="274638"/>
            <a:ext cx="8229600" cy="1143000"/>
          </a:xfrm>
        </p:spPr>
        <p:txBody>
          <a:bodyPr/>
          <a:lstStyle/>
          <a:p>
            <a:pPr marL="514350" indent="-514350"/>
            <a:r>
              <a:rPr lang="fr-FR" dirty="0" smtClean="0">
                <a:solidFill>
                  <a:srgbClr val="FF0000"/>
                </a:solidFill>
                <a:latin typeface="Cambria" pitchFamily="18" charset="0"/>
              </a:rPr>
              <a:t>2)Définition :filtres récursif IIR</a:t>
            </a:r>
          </a:p>
        </p:txBody>
      </p:sp>
      <p:sp>
        <p:nvSpPr>
          <p:cNvPr id="4" name="Rectangle 3"/>
          <p:cNvSpPr/>
          <p:nvPr/>
        </p:nvSpPr>
        <p:spPr>
          <a:xfrm>
            <a:off x="638630" y="2617496"/>
            <a:ext cx="10624456" cy="1941557"/>
          </a:xfrm>
          <a:prstGeom prst="rect">
            <a:avLst/>
          </a:prstGeom>
        </p:spPr>
        <p:txBody>
          <a:bodyPr wrap="square">
            <a:spAutoFit/>
          </a:bodyPr>
          <a:lstStyle/>
          <a:p>
            <a:pPr marL="342900" lvl="0" indent="-342900" algn="just">
              <a:lnSpc>
                <a:spcPct val="115000"/>
              </a:lnSpc>
              <a:spcAft>
                <a:spcPts val="1000"/>
              </a:spcAft>
              <a:buFont typeface="Wingdings" panose="05000000000000000000" pitchFamily="2" charset="2"/>
              <a:buChar char=""/>
            </a:pPr>
            <a:r>
              <a:rPr lang="fr-FR" dirty="0">
                <a:latin typeface="Cambria" panose="02040503050406030204" pitchFamily="18" charset="0"/>
                <a:ea typeface="Calibri" panose="020F0502020204030204" pitchFamily="34" charset="0"/>
                <a:cs typeface="Arial" panose="020B0604020202020204" pitchFamily="34" charset="0"/>
              </a:rPr>
              <a:t>Filtres à réponse impulsionelle infinie (RII) ou IIR (</a:t>
            </a:r>
            <a:r>
              <a:rPr lang="fr-FR" dirty="0" err="1">
                <a:latin typeface="Cambria" panose="02040503050406030204" pitchFamily="18" charset="0"/>
                <a:ea typeface="Calibri" panose="020F0502020204030204" pitchFamily="34" charset="0"/>
                <a:cs typeface="Arial" panose="020B0604020202020204" pitchFamily="34" charset="0"/>
              </a:rPr>
              <a:t>Infinite</a:t>
            </a:r>
            <a:r>
              <a:rPr lang="fr-FR" dirty="0">
                <a:latin typeface="Cambria" panose="02040503050406030204" pitchFamily="18" charset="0"/>
                <a:ea typeface="Calibri" panose="020F0502020204030204" pitchFamily="34" charset="0"/>
                <a:cs typeface="Arial" panose="020B0604020202020204" pitchFamily="34" charset="0"/>
              </a:rPr>
              <a:t> Impulse </a:t>
            </a:r>
            <a:r>
              <a:rPr lang="fr-FR" dirty="0" err="1">
                <a:latin typeface="Cambria" panose="02040503050406030204" pitchFamily="18" charset="0"/>
                <a:ea typeface="Calibri" panose="020F0502020204030204" pitchFamily="34" charset="0"/>
                <a:cs typeface="Arial" panose="020B0604020202020204" pitchFamily="34" charset="0"/>
              </a:rPr>
              <a:t>Response</a:t>
            </a:r>
            <a:r>
              <a:rPr lang="fr-FR" dirty="0">
                <a:latin typeface="Cambria" panose="02040503050406030204" pitchFamily="18" charset="0"/>
                <a:ea typeface="Calibri" panose="020F0502020204030204" pitchFamily="34" charset="0"/>
                <a:cs typeface="Arial" panose="020B0604020202020204" pitchFamily="34" charset="0"/>
              </a:rPr>
              <a:t>), ces filtres sont encore appelés filtres récursifs.</a:t>
            </a:r>
          </a:p>
          <a:p>
            <a:pPr marL="342900" lvl="0" indent="-342900" algn="just">
              <a:lnSpc>
                <a:spcPct val="115000"/>
              </a:lnSpc>
              <a:spcAft>
                <a:spcPts val="1000"/>
              </a:spcAft>
              <a:buFont typeface="Wingdings" panose="05000000000000000000" pitchFamily="2" charset="2"/>
              <a:buChar char=""/>
            </a:pPr>
            <a:r>
              <a:rPr lang="fr-FR" dirty="0">
                <a:latin typeface="Cambria" panose="02040503050406030204" pitchFamily="18" charset="0"/>
                <a:ea typeface="Calibri" panose="020F0502020204030204" pitchFamily="34" charset="0"/>
                <a:cs typeface="Arial" panose="020B0604020202020204" pitchFamily="34" charset="0"/>
              </a:rPr>
              <a:t>Dans ces filtres les coefficients </a:t>
            </a:r>
            <a:r>
              <a:rPr lang="fr-FR" dirty="0" err="1">
                <a:solidFill>
                  <a:srgbClr val="FF0000"/>
                </a:solidFill>
                <a:latin typeface="Cambria" panose="02040503050406030204" pitchFamily="18" charset="0"/>
                <a:ea typeface="Calibri" panose="020F0502020204030204" pitchFamily="34" charset="0"/>
                <a:cs typeface="Arial" panose="020B0604020202020204" pitchFamily="34" charset="0"/>
              </a:rPr>
              <a:t>aj</a:t>
            </a:r>
            <a:r>
              <a:rPr lang="fr-FR" dirty="0">
                <a:latin typeface="Cambria" panose="02040503050406030204" pitchFamily="18" charset="0"/>
                <a:ea typeface="Calibri" panose="020F0502020204030204" pitchFamily="34" charset="0"/>
                <a:cs typeface="Arial" panose="020B0604020202020204" pitchFamily="34" charset="0"/>
              </a:rPr>
              <a:t> sont différents de zéro, en conséquence un échantillon y(n) dépend de tous les échantillons x(n) présents et passés, et aussi en fonction des valeurs passées de la sortie y(n-1).</a:t>
            </a:r>
          </a:p>
          <a:p>
            <a:pPr marL="342900" lvl="0" indent="-342900" algn="just">
              <a:lnSpc>
                <a:spcPct val="115000"/>
              </a:lnSpc>
              <a:spcAft>
                <a:spcPts val="1000"/>
              </a:spcAft>
              <a:buFont typeface="Wingdings" panose="05000000000000000000" pitchFamily="2" charset="2"/>
              <a:buChar char=""/>
            </a:pPr>
            <a:r>
              <a:rPr lang="fr-FR" dirty="0">
                <a:latin typeface="Cambria" panose="02040503050406030204" pitchFamily="18" charset="0"/>
                <a:ea typeface="Calibri" panose="020F0502020204030204" pitchFamily="34" charset="0"/>
                <a:cs typeface="Arial" panose="020B0604020202020204" pitchFamily="34" charset="0"/>
              </a:rPr>
              <a:t>La transformée H(z) de ces filtres s'écrit : </a:t>
            </a:r>
            <a:endParaRPr lang="fr-FR" dirty="0">
              <a:effectLst/>
              <a:latin typeface="Cambria" panose="02040503050406030204" pitchFamily="18" charset="0"/>
              <a:ea typeface="Calibri" panose="020F0502020204030204" pitchFamily="34" charset="0"/>
              <a:cs typeface="Arial" panose="020B0604020202020204" pitchFamily="34" charset="0"/>
            </a:endParaRPr>
          </a:p>
        </p:txBody>
      </p:sp>
      <p:pic>
        <p:nvPicPr>
          <p:cNvPr id="6" name="Image 5"/>
          <p:cNvPicPr>
            <a:picLocks noChangeAspect="1"/>
          </p:cNvPicPr>
          <p:nvPr/>
        </p:nvPicPr>
        <p:blipFill>
          <a:blip r:embed="rId3"/>
          <a:stretch>
            <a:fillRect/>
          </a:stretch>
        </p:blipFill>
        <p:spPr>
          <a:xfrm>
            <a:off x="5029199" y="4559053"/>
            <a:ext cx="4072245" cy="1199858"/>
          </a:xfrm>
          <a:prstGeom prst="rect">
            <a:avLst/>
          </a:prstGeom>
        </p:spPr>
      </p:pic>
    </p:spTree>
    <p:extLst>
      <p:ext uri="{BB962C8B-B14F-4D97-AF65-F5344CB8AC3E}">
        <p14:creationId xmlns:p14="http://schemas.microsoft.com/office/powerpoint/2010/main" val="42753692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3)Equation d’un IIR</a:t>
            </a:r>
            <a:endParaRPr lang="fr-FR" dirty="0">
              <a:solidFill>
                <a:srgbClr val="FF0000"/>
              </a:solidFill>
            </a:endParaRPr>
          </a:p>
        </p:txBody>
      </p:sp>
      <p:pic>
        <p:nvPicPr>
          <p:cNvPr id="23554" name="Picture 2"/>
          <p:cNvPicPr>
            <a:picLocks noChangeAspect="1" noChangeArrowheads="1"/>
          </p:cNvPicPr>
          <p:nvPr/>
        </p:nvPicPr>
        <p:blipFill>
          <a:blip r:embed="rId2"/>
          <a:srcRect/>
          <a:stretch>
            <a:fillRect/>
          </a:stretch>
        </p:blipFill>
        <p:spPr bwMode="auto">
          <a:xfrm>
            <a:off x="2024034" y="2000240"/>
            <a:ext cx="7100918" cy="3843354"/>
          </a:xfrm>
          <a:prstGeom prst="rect">
            <a:avLst/>
          </a:prstGeom>
          <a:noFill/>
          <a:ln w="9525">
            <a:noFill/>
            <a:miter lim="800000"/>
            <a:headEnd/>
            <a:tailEnd/>
          </a:ln>
          <a:effectLst/>
        </p:spPr>
      </p:pic>
      <p:sp>
        <p:nvSpPr>
          <p:cNvPr id="12290" name="Rectangle 2"/>
          <p:cNvSpPr>
            <a:spLocks noChangeArrowheads="1"/>
          </p:cNvSpPr>
          <p:nvPr/>
        </p:nvSpPr>
        <p:spPr bwMode="auto">
          <a:xfrm>
            <a:off x="1524001"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solidFill>
                <a:prstClr val="black"/>
              </a:solidFill>
              <a:latin typeface="Calibri"/>
            </a:endParaRPr>
          </a:p>
        </p:txBody>
      </p:sp>
      <p:sp>
        <p:nvSpPr>
          <p:cNvPr id="7" name="ZoneTexte 6"/>
          <p:cNvSpPr txBox="1"/>
          <p:nvPr/>
        </p:nvSpPr>
        <p:spPr>
          <a:xfrm>
            <a:off x="2952728" y="2714620"/>
            <a:ext cx="5715040" cy="923330"/>
          </a:xfrm>
          <a:prstGeom prst="rect">
            <a:avLst/>
          </a:prstGeom>
          <a:solidFill>
            <a:schemeClr val="bg1"/>
          </a:solidFill>
        </p:spPr>
        <p:txBody>
          <a:bodyPr wrap="square" rtlCol="0">
            <a:spAutoFit/>
          </a:bodyPr>
          <a:lstStyle/>
          <a:p>
            <a:endParaRPr lang="fr-FR" dirty="0">
              <a:solidFill>
                <a:prstClr val="black"/>
              </a:solidFill>
              <a:latin typeface="Calibri"/>
            </a:endParaRPr>
          </a:p>
          <a:p>
            <a:endParaRPr lang="fr-FR" dirty="0">
              <a:solidFill>
                <a:prstClr val="black"/>
              </a:solidFill>
              <a:latin typeface="Calibri"/>
            </a:endParaRPr>
          </a:p>
          <a:p>
            <a:endParaRPr lang="fr-FR" dirty="0">
              <a:solidFill>
                <a:prstClr val="black"/>
              </a:solidFill>
              <a:latin typeface="Calibri"/>
            </a:endParaRPr>
          </a:p>
        </p:txBody>
      </p:sp>
      <p:pic>
        <p:nvPicPr>
          <p:cNvPr id="12289"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024166" y="2643183"/>
            <a:ext cx="5500726" cy="1154957"/>
          </a:xfrm>
          <a:prstGeom prst="rect">
            <a:avLst/>
          </a:prstGeom>
          <a:noFill/>
        </p:spPr>
      </p:pic>
      <p:sp>
        <p:nvSpPr>
          <p:cNvPr id="8" name="ZoneTexte 7"/>
          <p:cNvSpPr txBox="1"/>
          <p:nvPr/>
        </p:nvSpPr>
        <p:spPr>
          <a:xfrm>
            <a:off x="2095504" y="4214818"/>
            <a:ext cx="857224" cy="369332"/>
          </a:xfrm>
          <a:prstGeom prst="rect">
            <a:avLst/>
          </a:prstGeom>
          <a:solidFill>
            <a:schemeClr val="bg1"/>
          </a:solidFill>
        </p:spPr>
        <p:txBody>
          <a:bodyPr wrap="square" rtlCol="0">
            <a:spAutoFit/>
          </a:bodyPr>
          <a:lstStyle/>
          <a:p>
            <a:r>
              <a:rPr lang="fr-FR" b="1" dirty="0" err="1">
                <a:solidFill>
                  <a:prstClr val="black"/>
                </a:solidFill>
                <a:latin typeface="Calibri"/>
              </a:rPr>
              <a:t>aj</a:t>
            </a:r>
            <a:r>
              <a:rPr lang="fr-FR" b="1" dirty="0">
                <a:solidFill>
                  <a:prstClr val="black"/>
                </a:solidFill>
                <a:latin typeface="Calibri"/>
              </a:rPr>
              <a:t>, bi</a:t>
            </a:r>
          </a:p>
        </p:txBody>
      </p:sp>
      <p:sp>
        <p:nvSpPr>
          <p:cNvPr id="9" name="ZoneTexte 8"/>
          <p:cNvSpPr txBox="1"/>
          <p:nvPr/>
        </p:nvSpPr>
        <p:spPr>
          <a:xfrm>
            <a:off x="7453322" y="2928934"/>
            <a:ext cx="142876" cy="477054"/>
          </a:xfrm>
          <a:prstGeom prst="rect">
            <a:avLst/>
          </a:prstGeom>
          <a:solidFill>
            <a:schemeClr val="bg1"/>
          </a:solidFill>
        </p:spPr>
        <p:txBody>
          <a:bodyPr wrap="square" rtlCol="0">
            <a:spAutoFit/>
          </a:bodyPr>
          <a:lstStyle/>
          <a:p>
            <a:r>
              <a:rPr lang="fr-FR" sz="2500" dirty="0">
                <a:solidFill>
                  <a:prstClr val="black"/>
                </a:solidFill>
                <a:latin typeface="Calibri"/>
              </a:rPr>
              <a:t>y</a:t>
            </a:r>
          </a:p>
        </p:txBody>
      </p:sp>
    </p:spTree>
    <p:extLst>
      <p:ext uri="{BB962C8B-B14F-4D97-AF65-F5344CB8AC3E}">
        <p14:creationId xmlns:p14="http://schemas.microsoft.com/office/powerpoint/2010/main" val="37098355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dirty="0" smtClean="0">
                <a:solidFill>
                  <a:srgbClr val="FF0000"/>
                </a:solidFill>
              </a:rPr>
              <a:t>4)</a:t>
            </a:r>
            <a:r>
              <a:rPr lang="en-US" dirty="0" err="1" smtClean="0">
                <a:solidFill>
                  <a:srgbClr val="FF0000"/>
                </a:solidFill>
              </a:rPr>
              <a:t>Implémentation</a:t>
            </a:r>
            <a:r>
              <a:rPr lang="en-US" dirty="0" smtClean="0">
                <a:solidFill>
                  <a:srgbClr val="FF0000"/>
                </a:solidFill>
              </a:rPr>
              <a:t> d’un </a:t>
            </a:r>
            <a:r>
              <a:rPr lang="en-US" dirty="0" err="1" smtClean="0">
                <a:solidFill>
                  <a:srgbClr val="FF0000"/>
                </a:solidFill>
              </a:rPr>
              <a:t>filtreIIR</a:t>
            </a:r>
            <a:r>
              <a:rPr lang="en-US"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p:txBody>
          <a:bodyPr>
            <a:normAutofit/>
          </a:bodyPr>
          <a:lstStyle/>
          <a:p>
            <a:pPr>
              <a:buNone/>
            </a:pPr>
            <a:r>
              <a:rPr lang="en-US" dirty="0" smtClean="0"/>
              <a:t>1. </a:t>
            </a:r>
            <a:r>
              <a:rPr lang="en-US" dirty="0" err="1" smtClean="0"/>
              <a:t>Forme</a:t>
            </a:r>
            <a:r>
              <a:rPr lang="en-US" dirty="0" smtClean="0"/>
              <a:t> </a:t>
            </a:r>
            <a:r>
              <a:rPr lang="en-US" dirty="0" err="1" smtClean="0"/>
              <a:t>dircte</a:t>
            </a:r>
            <a:r>
              <a:rPr lang="en-US" dirty="0" smtClean="0"/>
              <a:t> 1</a:t>
            </a:r>
          </a:p>
          <a:p>
            <a:pPr>
              <a:buNone/>
            </a:pPr>
            <a:r>
              <a:rPr lang="en-US" dirty="0" smtClean="0"/>
              <a:t>2. </a:t>
            </a:r>
            <a:r>
              <a:rPr lang="en-US" dirty="0" err="1" smtClean="0"/>
              <a:t>Forme</a:t>
            </a:r>
            <a:r>
              <a:rPr lang="en-US" dirty="0" smtClean="0"/>
              <a:t> </a:t>
            </a:r>
            <a:r>
              <a:rPr lang="en-US" dirty="0" err="1" smtClean="0"/>
              <a:t>directe</a:t>
            </a:r>
            <a:r>
              <a:rPr lang="en-US" dirty="0" smtClean="0"/>
              <a:t> 2</a:t>
            </a:r>
          </a:p>
          <a:p>
            <a:pPr>
              <a:buNone/>
            </a:pPr>
            <a:r>
              <a:rPr lang="en-US" dirty="0" smtClean="0"/>
              <a:t>3. </a:t>
            </a:r>
            <a:r>
              <a:rPr lang="en-US" dirty="0" err="1" smtClean="0"/>
              <a:t>Forme</a:t>
            </a:r>
            <a:r>
              <a:rPr lang="en-US" dirty="0" smtClean="0"/>
              <a:t> </a:t>
            </a:r>
            <a:r>
              <a:rPr lang="en-US" dirty="0" err="1" smtClean="0"/>
              <a:t>directe</a:t>
            </a:r>
            <a:r>
              <a:rPr lang="en-US" dirty="0" smtClean="0"/>
              <a:t> </a:t>
            </a:r>
            <a:r>
              <a:rPr lang="en-US" dirty="0" err="1" smtClean="0"/>
              <a:t>transposée</a:t>
            </a:r>
            <a:endParaRPr lang="en-US" dirty="0" smtClean="0"/>
          </a:p>
        </p:txBody>
      </p:sp>
    </p:spTree>
    <p:extLst>
      <p:ext uri="{BB962C8B-B14F-4D97-AF65-F5344CB8AC3E}">
        <p14:creationId xmlns:p14="http://schemas.microsoft.com/office/powerpoint/2010/main" val="35225878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62602" y="1846268"/>
            <a:ext cx="4073358" cy="567235"/>
          </a:xfrm>
        </p:spPr>
        <p:txBody>
          <a:bodyPr>
            <a:normAutofit fontScale="90000"/>
          </a:bodyPr>
          <a:lstStyle/>
          <a:p>
            <a:r>
              <a:rPr lang="fr-FR" dirty="0" smtClean="0">
                <a:solidFill>
                  <a:srgbClr val="FF0000"/>
                </a:solidFill>
              </a:rPr>
              <a:t>IIR: Forme directe 1</a:t>
            </a:r>
            <a:endParaRPr lang="fr-FR" dirty="0">
              <a:solidFill>
                <a:srgbClr val="FF0000"/>
              </a:solidFill>
            </a:endParaRPr>
          </a:p>
        </p:txBody>
      </p:sp>
      <p:pic>
        <p:nvPicPr>
          <p:cNvPr id="4" name="Image 3"/>
          <p:cNvPicPr/>
          <p:nvPr/>
        </p:nvPicPr>
        <p:blipFill>
          <a:blip r:embed="rId3"/>
          <a:srcRect/>
          <a:stretch>
            <a:fillRect/>
          </a:stretch>
        </p:blipFill>
        <p:spPr bwMode="auto">
          <a:xfrm>
            <a:off x="5953124" y="1643050"/>
            <a:ext cx="4786346" cy="4786346"/>
          </a:xfrm>
          <a:prstGeom prst="rect">
            <a:avLst/>
          </a:prstGeom>
          <a:noFill/>
          <a:ln w="9525">
            <a:noFill/>
            <a:miter lim="800000"/>
            <a:headEnd/>
            <a:tailEnd/>
          </a:ln>
        </p:spPr>
      </p:pic>
      <p:sp>
        <p:nvSpPr>
          <p:cNvPr id="8193" name="Rectangle 1"/>
          <p:cNvSpPr>
            <a:spLocks noChangeArrowheads="1"/>
          </p:cNvSpPr>
          <p:nvPr/>
        </p:nvSpPr>
        <p:spPr bwMode="auto">
          <a:xfrm>
            <a:off x="1506871" y="2414351"/>
            <a:ext cx="4429124" cy="4401205"/>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buBlip>
                <a:blip r:embed="rId4"/>
              </a:buBlip>
            </a:pPr>
            <a:r>
              <a:rPr lang="fr-FR" sz="2800" dirty="0">
                <a:solidFill>
                  <a:prstClr val="black"/>
                </a:solidFill>
                <a:latin typeface="Cambria" pitchFamily="18" charset="0"/>
                <a:ea typeface="Times New Roman" pitchFamily="18" charset="0"/>
                <a:cs typeface="Arial" pitchFamily="34" charset="0"/>
              </a:rPr>
              <a:t>La partie </a:t>
            </a:r>
            <a:r>
              <a:rPr lang="fr-FR" sz="2800" dirty="0">
                <a:solidFill>
                  <a:srgbClr val="FF0000"/>
                </a:solidFill>
                <a:latin typeface="Cambria" pitchFamily="18" charset="0"/>
                <a:ea typeface="Times New Roman" pitchFamily="18" charset="0"/>
                <a:cs typeface="Arial" pitchFamily="34" charset="0"/>
              </a:rPr>
              <a:t>gauche</a:t>
            </a:r>
            <a:r>
              <a:rPr lang="fr-FR" sz="2800" dirty="0">
                <a:solidFill>
                  <a:prstClr val="black"/>
                </a:solidFill>
                <a:latin typeface="Cambria" pitchFamily="18" charset="0"/>
                <a:ea typeface="Times New Roman" pitchFamily="18" charset="0"/>
                <a:cs typeface="Arial" pitchFamily="34" charset="0"/>
              </a:rPr>
              <a:t> du flux de signaux implémente des </a:t>
            </a:r>
            <a:r>
              <a:rPr lang="fr-FR" sz="2800" dirty="0">
                <a:solidFill>
                  <a:srgbClr val="FF0000"/>
                </a:solidFill>
                <a:latin typeface="Cambria" pitchFamily="18" charset="0"/>
                <a:ea typeface="Times New Roman" pitchFamily="18" charset="0"/>
                <a:cs typeface="Arial" pitchFamily="34" charset="0"/>
              </a:rPr>
              <a:t>zéros</a:t>
            </a:r>
            <a:r>
              <a:rPr lang="fr-FR" sz="2800" dirty="0">
                <a:solidFill>
                  <a:prstClr val="black"/>
                </a:solidFill>
                <a:latin typeface="Cambria" pitchFamily="18" charset="0"/>
                <a:ea typeface="Times New Roman" pitchFamily="18" charset="0"/>
                <a:cs typeface="Arial" pitchFamily="34" charset="0"/>
              </a:rPr>
              <a:t> et la partie </a:t>
            </a:r>
            <a:r>
              <a:rPr lang="fr-FR" sz="2800" dirty="0">
                <a:solidFill>
                  <a:srgbClr val="00B050"/>
                </a:solidFill>
                <a:latin typeface="Cambria" pitchFamily="18" charset="0"/>
                <a:ea typeface="Times New Roman" pitchFamily="18" charset="0"/>
                <a:cs typeface="Arial" pitchFamily="34" charset="0"/>
              </a:rPr>
              <a:t>droite</a:t>
            </a:r>
            <a:r>
              <a:rPr lang="fr-FR" sz="2800" dirty="0">
                <a:solidFill>
                  <a:prstClr val="black"/>
                </a:solidFill>
                <a:latin typeface="Cambria" pitchFamily="18" charset="0"/>
                <a:ea typeface="Times New Roman" pitchFamily="18" charset="0"/>
                <a:cs typeface="Arial" pitchFamily="34" charset="0"/>
              </a:rPr>
              <a:t> du flux de signaux réalise des </a:t>
            </a:r>
            <a:r>
              <a:rPr lang="fr-FR" sz="2800" dirty="0">
                <a:solidFill>
                  <a:srgbClr val="00B050"/>
                </a:solidFill>
                <a:latin typeface="Cambria" pitchFamily="18" charset="0"/>
                <a:ea typeface="Times New Roman" pitchFamily="18" charset="0"/>
                <a:cs typeface="Arial" pitchFamily="34" charset="0"/>
              </a:rPr>
              <a:t>pôles</a:t>
            </a:r>
            <a:r>
              <a:rPr lang="fr-FR" sz="2800" dirty="0">
                <a:solidFill>
                  <a:prstClr val="black"/>
                </a:solidFill>
                <a:latin typeface="Cambria" pitchFamily="18" charset="0"/>
                <a:ea typeface="Times New Roman" pitchFamily="18" charset="0"/>
                <a:cs typeface="Arial" pitchFamily="34" charset="0"/>
              </a:rPr>
              <a:t>. </a:t>
            </a:r>
          </a:p>
          <a:p>
            <a:pPr algn="just" fontAlgn="base">
              <a:spcBef>
                <a:spcPct val="0"/>
              </a:spcBef>
              <a:spcAft>
                <a:spcPct val="0"/>
              </a:spcAft>
              <a:buBlip>
                <a:blip r:embed="rId4"/>
              </a:buBlip>
            </a:pPr>
            <a:r>
              <a:rPr lang="fr-FR" sz="2800" dirty="0">
                <a:solidFill>
                  <a:prstClr val="black"/>
                </a:solidFill>
                <a:latin typeface="Calibri"/>
              </a:rPr>
              <a:t>Nécessite </a:t>
            </a:r>
            <a:r>
              <a:rPr lang="fr-FR" sz="2800" dirty="0">
                <a:solidFill>
                  <a:srgbClr val="00B050"/>
                </a:solidFill>
                <a:latin typeface="Calibri"/>
              </a:rPr>
              <a:t>2N</a:t>
            </a:r>
            <a:r>
              <a:rPr lang="fr-FR" sz="2800" dirty="0">
                <a:solidFill>
                  <a:prstClr val="black"/>
                </a:solidFill>
                <a:latin typeface="Calibri"/>
              </a:rPr>
              <a:t> unités de mémoire pour sauvegarder les  variables d'état.</a:t>
            </a:r>
          </a:p>
          <a:p>
            <a:pPr lvl="1" algn="just" fontAlgn="base">
              <a:spcBef>
                <a:spcPct val="0"/>
              </a:spcBef>
              <a:spcAft>
                <a:spcPct val="0"/>
              </a:spcAft>
              <a:buBlip>
                <a:blip r:embed="rId4"/>
              </a:buBlip>
            </a:pPr>
            <a:r>
              <a:rPr lang="fr-FR" sz="2800" dirty="0">
                <a:solidFill>
                  <a:prstClr val="black"/>
                </a:solidFill>
                <a:latin typeface="Calibri"/>
              </a:rPr>
              <a:t>Partie G: non récursive</a:t>
            </a:r>
          </a:p>
          <a:p>
            <a:pPr lvl="1" algn="just" fontAlgn="base">
              <a:spcBef>
                <a:spcPct val="0"/>
              </a:spcBef>
              <a:spcAft>
                <a:spcPct val="0"/>
              </a:spcAft>
              <a:buBlip>
                <a:blip r:embed="rId4"/>
              </a:buBlip>
            </a:pPr>
            <a:r>
              <a:rPr lang="fr-FR" sz="2800" dirty="0">
                <a:solidFill>
                  <a:prstClr val="black"/>
                </a:solidFill>
                <a:latin typeface="Calibri"/>
              </a:rPr>
              <a:t>Partie D: récursive </a:t>
            </a:r>
            <a:endParaRPr lang="fr-FR" sz="2800" dirty="0">
              <a:solidFill>
                <a:prstClr val="black"/>
              </a:solidFill>
              <a:latin typeface="Arial" pitchFamily="34" charset="0"/>
              <a:cs typeface="Arial" pitchFamily="34" charset="0"/>
            </a:endParaRPr>
          </a:p>
        </p:txBody>
      </p:sp>
      <p:pic>
        <p:nvPicPr>
          <p:cNvPr id="10241" name="Picture 1"/>
          <p:cNvPicPr>
            <a:picLocks noChangeAspect="1" noChangeArrowheads="1"/>
          </p:cNvPicPr>
          <p:nvPr/>
        </p:nvPicPr>
        <p:blipFill>
          <a:blip r:embed="rId5"/>
          <a:srcRect/>
          <a:stretch>
            <a:fillRect/>
          </a:stretch>
        </p:blipFill>
        <p:spPr bwMode="auto">
          <a:xfrm>
            <a:off x="8282004" y="1962668"/>
            <a:ext cx="171450" cy="190500"/>
          </a:xfrm>
          <a:prstGeom prst="rect">
            <a:avLst/>
          </a:prstGeom>
          <a:noFill/>
          <a:ln w="9525">
            <a:noFill/>
            <a:miter lim="800000"/>
            <a:headEnd/>
            <a:tailEnd/>
          </a:ln>
          <a:effectLst/>
        </p:spPr>
      </p:pic>
      <p:pic>
        <p:nvPicPr>
          <p:cNvPr id="6" name="Picture 1"/>
          <p:cNvPicPr>
            <a:picLocks noChangeAspect="1" noChangeArrowheads="1"/>
          </p:cNvPicPr>
          <p:nvPr/>
        </p:nvPicPr>
        <p:blipFill>
          <a:blip r:embed="rId5"/>
          <a:srcRect/>
          <a:stretch>
            <a:fillRect/>
          </a:stretch>
        </p:blipFill>
        <p:spPr bwMode="auto">
          <a:xfrm>
            <a:off x="8289939" y="2962800"/>
            <a:ext cx="171450" cy="190500"/>
          </a:xfrm>
          <a:prstGeom prst="rect">
            <a:avLst/>
          </a:prstGeom>
          <a:noFill/>
          <a:ln w="9525">
            <a:noFill/>
            <a:miter lim="800000"/>
            <a:headEnd/>
            <a:tailEnd/>
          </a:ln>
          <a:effectLst/>
        </p:spPr>
      </p:pic>
      <p:pic>
        <p:nvPicPr>
          <p:cNvPr id="7" name="Picture 1"/>
          <p:cNvPicPr>
            <a:picLocks noChangeAspect="1" noChangeArrowheads="1"/>
          </p:cNvPicPr>
          <p:nvPr/>
        </p:nvPicPr>
        <p:blipFill>
          <a:blip r:embed="rId5"/>
          <a:srcRect/>
          <a:stretch>
            <a:fillRect/>
          </a:stretch>
        </p:blipFill>
        <p:spPr bwMode="auto">
          <a:xfrm>
            <a:off x="8289942" y="3952880"/>
            <a:ext cx="171450" cy="190500"/>
          </a:xfrm>
          <a:prstGeom prst="rect">
            <a:avLst/>
          </a:prstGeom>
          <a:noFill/>
          <a:ln w="9525">
            <a:noFill/>
            <a:miter lim="800000"/>
            <a:headEnd/>
            <a:tailEnd/>
          </a:ln>
          <a:effectLst/>
        </p:spPr>
      </p:pic>
      <p:pic>
        <p:nvPicPr>
          <p:cNvPr id="8" name="Picture 1"/>
          <p:cNvPicPr>
            <a:picLocks noChangeAspect="1" noChangeArrowheads="1"/>
          </p:cNvPicPr>
          <p:nvPr/>
        </p:nvPicPr>
        <p:blipFill>
          <a:blip r:embed="rId5"/>
          <a:srcRect/>
          <a:stretch>
            <a:fillRect/>
          </a:stretch>
        </p:blipFill>
        <p:spPr bwMode="auto">
          <a:xfrm>
            <a:off x="8310578" y="5198017"/>
            <a:ext cx="171450" cy="190500"/>
          </a:xfrm>
          <a:prstGeom prst="rect">
            <a:avLst/>
          </a:prstGeom>
          <a:noFill/>
          <a:ln w="9525">
            <a:noFill/>
            <a:miter lim="800000"/>
            <a:headEnd/>
            <a:tailEnd/>
          </a:ln>
          <a:effectLst/>
        </p:spPr>
      </p:pic>
      <p:pic>
        <p:nvPicPr>
          <p:cNvPr id="9" name="Picture 1"/>
          <p:cNvPicPr>
            <a:picLocks noChangeAspect="1" noChangeArrowheads="1"/>
          </p:cNvPicPr>
          <p:nvPr/>
        </p:nvPicPr>
        <p:blipFill>
          <a:blip r:embed="rId5"/>
          <a:srcRect/>
          <a:stretch>
            <a:fillRect/>
          </a:stretch>
        </p:blipFill>
        <p:spPr bwMode="auto">
          <a:xfrm>
            <a:off x="8276712" y="5963196"/>
            <a:ext cx="171450" cy="190500"/>
          </a:xfrm>
          <a:prstGeom prst="rect">
            <a:avLst/>
          </a:prstGeom>
          <a:noFill/>
          <a:ln w="9525">
            <a:noFill/>
            <a:miter lim="800000"/>
            <a:headEnd/>
            <a:tailEnd/>
          </a:ln>
          <a:effectLst/>
        </p:spPr>
      </p:pic>
      <p:sp>
        <p:nvSpPr>
          <p:cNvPr id="10" name="ZoneTexte 9"/>
          <p:cNvSpPr txBox="1"/>
          <p:nvPr/>
        </p:nvSpPr>
        <p:spPr>
          <a:xfrm>
            <a:off x="6096000" y="1428736"/>
            <a:ext cx="4572000" cy="369332"/>
          </a:xfrm>
          <a:prstGeom prst="rect">
            <a:avLst/>
          </a:prstGeom>
          <a:solidFill>
            <a:schemeClr val="bg1"/>
          </a:solidFill>
        </p:spPr>
        <p:txBody>
          <a:bodyPr wrap="square" rtlCol="0">
            <a:spAutoFit/>
          </a:bodyPr>
          <a:lstStyle/>
          <a:p>
            <a:r>
              <a:rPr lang="fr-FR" dirty="0">
                <a:solidFill>
                  <a:prstClr val="black"/>
                </a:solidFill>
                <a:latin typeface="Calibri"/>
              </a:rPr>
              <a:t>Partie G                                          partie D</a:t>
            </a:r>
          </a:p>
        </p:txBody>
      </p:sp>
      <p:sp>
        <p:nvSpPr>
          <p:cNvPr id="11" name="Triangle isocèle 10"/>
          <p:cNvSpPr/>
          <p:nvPr/>
        </p:nvSpPr>
        <p:spPr>
          <a:xfrm rot="5400000">
            <a:off x="7398479" y="1983645"/>
            <a:ext cx="324000" cy="214314"/>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sp>
        <p:nvSpPr>
          <p:cNvPr id="12" name="Triangle isocèle 11"/>
          <p:cNvSpPr/>
          <p:nvPr/>
        </p:nvSpPr>
        <p:spPr>
          <a:xfrm rot="5400000">
            <a:off x="7469917" y="2963138"/>
            <a:ext cx="324000" cy="214314"/>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sp>
        <p:nvSpPr>
          <p:cNvPr id="13" name="Triangle isocèle 12"/>
          <p:cNvSpPr/>
          <p:nvPr/>
        </p:nvSpPr>
        <p:spPr>
          <a:xfrm rot="5400000">
            <a:off x="7541355" y="3912471"/>
            <a:ext cx="324000" cy="214314"/>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sp>
        <p:nvSpPr>
          <p:cNvPr id="14" name="Triangle isocèle 13"/>
          <p:cNvSpPr/>
          <p:nvPr/>
        </p:nvSpPr>
        <p:spPr>
          <a:xfrm rot="5400000">
            <a:off x="7255603" y="5177716"/>
            <a:ext cx="324000" cy="214314"/>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sp>
        <p:nvSpPr>
          <p:cNvPr id="15" name="Triangle isocèle 14"/>
          <p:cNvSpPr/>
          <p:nvPr/>
        </p:nvSpPr>
        <p:spPr>
          <a:xfrm rot="5400000">
            <a:off x="7827107" y="5912735"/>
            <a:ext cx="324000" cy="214314"/>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sp>
        <p:nvSpPr>
          <p:cNvPr id="16" name="Triangle isocèle 15"/>
          <p:cNvSpPr/>
          <p:nvPr/>
        </p:nvSpPr>
        <p:spPr>
          <a:xfrm rot="16200000" flipH="1">
            <a:off x="8755801" y="2983777"/>
            <a:ext cx="324000" cy="214314"/>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sp>
        <p:nvSpPr>
          <p:cNvPr id="17" name="Triangle isocèle 16"/>
          <p:cNvSpPr/>
          <p:nvPr/>
        </p:nvSpPr>
        <p:spPr>
          <a:xfrm rot="16200000" flipH="1">
            <a:off x="8755801" y="3912471"/>
            <a:ext cx="324000" cy="214314"/>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sp>
        <p:nvSpPr>
          <p:cNvPr id="18" name="Triangle isocèle 17"/>
          <p:cNvSpPr/>
          <p:nvPr/>
        </p:nvSpPr>
        <p:spPr>
          <a:xfrm rot="16200000" flipH="1">
            <a:off x="9112990" y="5198356"/>
            <a:ext cx="324000" cy="214314"/>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sp>
        <p:nvSpPr>
          <p:cNvPr id="19" name="Titre 1"/>
          <p:cNvSpPr txBox="1">
            <a:spLocks/>
          </p:cNvSpPr>
          <p:nvPr/>
        </p:nvSpPr>
        <p:spPr>
          <a:xfrm>
            <a:off x="1981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solidFill>
                  <a:srgbClr val="FF0000"/>
                </a:solidFill>
                <a:latin typeface="Calibri"/>
              </a:rPr>
              <a:t>4)Implémentation d’un filtreIIR </a:t>
            </a:r>
            <a:endParaRPr lang="fr-FR" dirty="0">
              <a:solidFill>
                <a:srgbClr val="FF0000"/>
              </a:solidFill>
              <a:latin typeface="Calibri"/>
            </a:endParaRPr>
          </a:p>
        </p:txBody>
      </p:sp>
    </p:spTree>
    <p:extLst>
      <p:ext uri="{BB962C8B-B14F-4D97-AF65-F5344CB8AC3E}">
        <p14:creationId xmlns:p14="http://schemas.microsoft.com/office/powerpoint/2010/main" val="23613504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68991" y="2153191"/>
            <a:ext cx="4845224" cy="1143000"/>
          </a:xfrm>
        </p:spPr>
        <p:txBody>
          <a:bodyPr/>
          <a:lstStyle/>
          <a:p>
            <a:r>
              <a:rPr lang="fr-FR" dirty="0" smtClean="0">
                <a:solidFill>
                  <a:srgbClr val="FF0000"/>
                </a:solidFill>
              </a:rPr>
              <a:t>IIR: Forme directe 2</a:t>
            </a:r>
            <a:endParaRPr lang="fr-FR" dirty="0">
              <a:solidFill>
                <a:srgbClr val="FF0000"/>
              </a:solidFill>
            </a:endParaRPr>
          </a:p>
        </p:txBody>
      </p:sp>
      <p:pic>
        <p:nvPicPr>
          <p:cNvPr id="7169" name="Picture 1"/>
          <p:cNvPicPr>
            <a:picLocks noChangeAspect="1" noChangeArrowheads="1"/>
          </p:cNvPicPr>
          <p:nvPr/>
        </p:nvPicPr>
        <p:blipFill>
          <a:blip r:embed="rId2"/>
          <a:srcRect/>
          <a:stretch>
            <a:fillRect/>
          </a:stretch>
        </p:blipFill>
        <p:spPr bwMode="auto">
          <a:xfrm>
            <a:off x="1524000" y="5214950"/>
            <a:ext cx="8717746" cy="785818"/>
          </a:xfrm>
          <a:prstGeom prst="rect">
            <a:avLst/>
          </a:prstGeom>
          <a:noFill/>
          <a:ln w="9525">
            <a:noFill/>
            <a:miter lim="800000"/>
            <a:headEnd/>
            <a:tailEnd/>
          </a:ln>
          <a:effectLst/>
        </p:spPr>
      </p:pic>
      <p:pic>
        <p:nvPicPr>
          <p:cNvPr id="5" name="Image 4"/>
          <p:cNvPicPr/>
          <p:nvPr/>
        </p:nvPicPr>
        <p:blipFill>
          <a:blip r:embed="rId3"/>
          <a:srcRect/>
          <a:stretch>
            <a:fillRect/>
          </a:stretch>
        </p:blipFill>
        <p:spPr bwMode="auto">
          <a:xfrm>
            <a:off x="6600295" y="1786963"/>
            <a:ext cx="4131945" cy="3140075"/>
          </a:xfrm>
          <a:prstGeom prst="rect">
            <a:avLst/>
          </a:prstGeom>
          <a:noFill/>
          <a:ln w="9525">
            <a:noFill/>
            <a:miter lim="800000"/>
            <a:headEnd/>
            <a:tailEnd/>
          </a:ln>
        </p:spPr>
      </p:pic>
      <p:sp>
        <p:nvSpPr>
          <p:cNvPr id="6" name="Rectangle 5"/>
          <p:cNvSpPr/>
          <p:nvPr/>
        </p:nvSpPr>
        <p:spPr>
          <a:xfrm>
            <a:off x="5524496" y="1928802"/>
            <a:ext cx="357190" cy="2143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sp>
        <p:nvSpPr>
          <p:cNvPr id="7" name="Rectangle 6"/>
          <p:cNvSpPr/>
          <p:nvPr/>
        </p:nvSpPr>
        <p:spPr>
          <a:xfrm>
            <a:off x="6188704" y="2664448"/>
            <a:ext cx="396000" cy="14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sp>
        <p:nvSpPr>
          <p:cNvPr id="8" name="Rectangle 7"/>
          <p:cNvSpPr/>
          <p:nvPr/>
        </p:nvSpPr>
        <p:spPr>
          <a:xfrm>
            <a:off x="6188704" y="3285000"/>
            <a:ext cx="396000" cy="14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sp>
        <p:nvSpPr>
          <p:cNvPr id="9" name="Rectangle 8"/>
          <p:cNvSpPr/>
          <p:nvPr/>
        </p:nvSpPr>
        <p:spPr>
          <a:xfrm>
            <a:off x="6200066" y="3927942"/>
            <a:ext cx="540000" cy="14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sp>
        <p:nvSpPr>
          <p:cNvPr id="10" name="Rectangle 9"/>
          <p:cNvSpPr/>
          <p:nvPr/>
        </p:nvSpPr>
        <p:spPr>
          <a:xfrm>
            <a:off x="6185711" y="4593274"/>
            <a:ext cx="792000" cy="1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sp>
        <p:nvSpPr>
          <p:cNvPr id="11" name="Titre 1"/>
          <p:cNvSpPr txBox="1">
            <a:spLocks/>
          </p:cNvSpPr>
          <p:nvPr/>
        </p:nvSpPr>
        <p:spPr>
          <a:xfrm>
            <a:off x="1981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solidFill>
                  <a:srgbClr val="FF0000"/>
                </a:solidFill>
                <a:latin typeface="Calibri"/>
              </a:rPr>
              <a:t>4)Implémentation d’un filtreIIR </a:t>
            </a:r>
            <a:endParaRPr lang="fr-FR" dirty="0">
              <a:solidFill>
                <a:srgbClr val="FF0000"/>
              </a:solidFill>
              <a:latin typeface="Calibri"/>
            </a:endParaRPr>
          </a:p>
        </p:txBody>
      </p:sp>
    </p:spTree>
    <p:extLst>
      <p:ext uri="{BB962C8B-B14F-4D97-AF65-F5344CB8AC3E}">
        <p14:creationId xmlns:p14="http://schemas.microsoft.com/office/powerpoint/2010/main" val="16583785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38400" y="1261580"/>
            <a:ext cx="8229600" cy="1143000"/>
          </a:xfrm>
        </p:spPr>
        <p:txBody>
          <a:bodyPr/>
          <a:lstStyle/>
          <a:p>
            <a:r>
              <a:rPr lang="fr-FR" dirty="0" smtClean="0">
                <a:solidFill>
                  <a:srgbClr val="FF0000"/>
                </a:solidFill>
              </a:rPr>
              <a:t>Exemple </a:t>
            </a:r>
            <a:endParaRPr lang="fr-FR" dirty="0">
              <a:solidFill>
                <a:srgbClr val="FF0000"/>
              </a:solidFill>
            </a:endParaRPr>
          </a:p>
        </p:txBody>
      </p:sp>
      <p:pic>
        <p:nvPicPr>
          <p:cNvPr id="38914" name="Picture 2"/>
          <p:cNvPicPr>
            <a:picLocks noChangeAspect="1" noChangeArrowheads="1"/>
          </p:cNvPicPr>
          <p:nvPr/>
        </p:nvPicPr>
        <p:blipFill>
          <a:blip r:embed="rId2"/>
          <a:srcRect/>
          <a:stretch>
            <a:fillRect/>
          </a:stretch>
        </p:blipFill>
        <p:spPr bwMode="auto">
          <a:xfrm>
            <a:off x="7239009" y="2571744"/>
            <a:ext cx="2847975" cy="2800350"/>
          </a:xfrm>
          <a:prstGeom prst="rect">
            <a:avLst/>
          </a:prstGeom>
          <a:noFill/>
          <a:ln w="9525">
            <a:noFill/>
            <a:miter lim="800000"/>
            <a:headEnd/>
            <a:tailEnd/>
          </a:ln>
          <a:effectLst/>
        </p:spPr>
      </p:pic>
      <p:sp>
        <p:nvSpPr>
          <p:cNvPr id="5" name="ZoneTexte 4"/>
          <p:cNvSpPr txBox="1"/>
          <p:nvPr/>
        </p:nvSpPr>
        <p:spPr>
          <a:xfrm>
            <a:off x="809589" y="2571744"/>
            <a:ext cx="6429420" cy="1477328"/>
          </a:xfrm>
          <a:prstGeom prst="rect">
            <a:avLst/>
          </a:prstGeom>
          <a:noFill/>
        </p:spPr>
        <p:txBody>
          <a:bodyPr wrap="square" rtlCol="0">
            <a:spAutoFit/>
          </a:bodyPr>
          <a:lstStyle/>
          <a:p>
            <a:r>
              <a:rPr lang="fr-FR" dirty="0">
                <a:solidFill>
                  <a:prstClr val="black"/>
                </a:solidFill>
                <a:latin typeface="Calibri"/>
              </a:rPr>
              <a:t>Soit l’équation aux différences suivante:</a:t>
            </a:r>
          </a:p>
          <a:p>
            <a:r>
              <a:rPr lang="fr-FR" b="1" dirty="0">
                <a:latin typeface="Times New Roman" panose="02020603050405020304" pitchFamily="18" charset="0"/>
                <a:cs typeface="Times New Roman" panose="02020603050405020304" pitchFamily="18" charset="0"/>
              </a:rPr>
              <a:t>y(n)=2y(n-1)+3y(n-2)+x(n)</a:t>
            </a:r>
          </a:p>
          <a:p>
            <a:endParaRPr lang="fr-FR" dirty="0">
              <a:solidFill>
                <a:prstClr val="black"/>
              </a:solidFill>
              <a:latin typeface="Calibri"/>
            </a:endParaRPr>
          </a:p>
          <a:p>
            <a:endParaRPr lang="fr-FR" dirty="0">
              <a:solidFill>
                <a:prstClr val="black"/>
              </a:solidFill>
              <a:latin typeface="Calibri"/>
            </a:endParaRPr>
          </a:p>
          <a:p>
            <a:r>
              <a:rPr lang="fr-FR" dirty="0">
                <a:solidFill>
                  <a:prstClr val="black"/>
                </a:solidFill>
                <a:latin typeface="Calibri"/>
              </a:rPr>
              <a:t>1) Représenter son schéma bloc.  </a:t>
            </a:r>
          </a:p>
        </p:txBody>
      </p:sp>
      <p:sp>
        <p:nvSpPr>
          <p:cNvPr id="6" name="Titre 1"/>
          <p:cNvSpPr txBox="1">
            <a:spLocks/>
          </p:cNvSpPr>
          <p:nvPr/>
        </p:nvSpPr>
        <p:spPr>
          <a:xfrm>
            <a:off x="1981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solidFill>
                  <a:srgbClr val="FF0000"/>
                </a:solidFill>
                <a:latin typeface="Calibri"/>
              </a:rPr>
              <a:t>4)Implémentation d’un filtreIIR </a:t>
            </a:r>
            <a:endParaRPr lang="fr-FR" dirty="0">
              <a:solidFill>
                <a:srgbClr val="FF0000"/>
              </a:solidFill>
              <a:latin typeface="Calibri"/>
            </a:endParaRPr>
          </a:p>
        </p:txBody>
      </p:sp>
      <p:sp>
        <p:nvSpPr>
          <p:cNvPr id="3" name="ZoneTexte 2"/>
          <p:cNvSpPr txBox="1"/>
          <p:nvPr/>
        </p:nvSpPr>
        <p:spPr>
          <a:xfrm>
            <a:off x="8643832" y="3599543"/>
            <a:ext cx="296968" cy="369332"/>
          </a:xfrm>
          <a:prstGeom prst="rect">
            <a:avLst/>
          </a:prstGeom>
          <a:solidFill>
            <a:schemeClr val="bg1"/>
          </a:solidFill>
        </p:spPr>
        <p:txBody>
          <a:bodyPr wrap="square" rtlCol="0">
            <a:spAutoFit/>
          </a:bodyPr>
          <a:lstStyle/>
          <a:p>
            <a:r>
              <a:rPr lang="fr-FR" dirty="0" smtClean="0"/>
              <a:t>2</a:t>
            </a:r>
            <a:endParaRPr lang="fr-FR" dirty="0"/>
          </a:p>
        </p:txBody>
      </p:sp>
      <p:sp>
        <p:nvSpPr>
          <p:cNvPr id="7" name="ZoneTexte 6"/>
          <p:cNvSpPr txBox="1"/>
          <p:nvPr/>
        </p:nvSpPr>
        <p:spPr>
          <a:xfrm>
            <a:off x="8643832" y="4482202"/>
            <a:ext cx="478535" cy="369332"/>
          </a:xfrm>
          <a:prstGeom prst="rect">
            <a:avLst/>
          </a:prstGeom>
          <a:solidFill>
            <a:schemeClr val="bg1"/>
          </a:solidFill>
        </p:spPr>
        <p:txBody>
          <a:bodyPr wrap="square" rtlCol="0">
            <a:spAutoFit/>
          </a:bodyPr>
          <a:lstStyle/>
          <a:p>
            <a:r>
              <a:rPr lang="fr-FR" dirty="0" smtClean="0"/>
              <a:t>3</a:t>
            </a:r>
            <a:endParaRPr lang="fr-FR" dirty="0"/>
          </a:p>
        </p:txBody>
      </p:sp>
    </p:spTree>
    <p:extLst>
      <p:ext uri="{BB962C8B-B14F-4D97-AF65-F5344CB8AC3E}">
        <p14:creationId xmlns:p14="http://schemas.microsoft.com/office/powerpoint/2010/main" val="4696849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5)Conception d’un IIR</a:t>
            </a:r>
            <a:endParaRPr lang="fr-FR" dirty="0">
              <a:solidFill>
                <a:srgbClr val="FF0000"/>
              </a:solidFill>
            </a:endParaRPr>
          </a:p>
        </p:txBody>
      </p:sp>
      <p:sp>
        <p:nvSpPr>
          <p:cNvPr id="3" name="Espace réservé du contenu 2"/>
          <p:cNvSpPr>
            <a:spLocks noGrp="1"/>
          </p:cNvSpPr>
          <p:nvPr>
            <p:ph idx="1"/>
          </p:nvPr>
        </p:nvSpPr>
        <p:spPr/>
        <p:txBody>
          <a:bodyPr/>
          <a:lstStyle/>
          <a:p>
            <a:pPr algn="just">
              <a:buNone/>
            </a:pPr>
            <a:r>
              <a:rPr lang="fr-FR" dirty="0" smtClean="0"/>
              <a:t>Contrairement aux filtres RIF on ne part pas de la réponse impulsionnelle théorique d'un filtre analogique que l'on tronque mais directement de la fonction de transfert en (P) du filtre analogique. Cette fonction de transfert analogique n'étant pas tronquée, sa réponse impulsionnelle est entièrement conservée, c'est pourquoi on parle de filtre à réponse impulsionnelle infinie.</a:t>
            </a:r>
          </a:p>
          <a:p>
            <a:endParaRPr lang="fr-FR" dirty="0"/>
          </a:p>
        </p:txBody>
      </p:sp>
    </p:spTree>
    <p:extLst>
      <p:ext uri="{BB962C8B-B14F-4D97-AF65-F5344CB8AC3E}">
        <p14:creationId xmlns:p14="http://schemas.microsoft.com/office/powerpoint/2010/main" val="20597770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p:txBody>
          <a:bodyPr>
            <a:normAutofit fontScale="90000"/>
          </a:bodyPr>
          <a:lstStyle/>
          <a:p>
            <a:r>
              <a:rPr lang="fr-FR" dirty="0" smtClean="0">
                <a:solidFill>
                  <a:srgbClr val="FF0000"/>
                </a:solidFill>
              </a:rPr>
              <a:t>6)Méthodes de synthèse de filtres </a:t>
            </a:r>
            <a:br>
              <a:rPr lang="fr-FR" dirty="0" smtClean="0">
                <a:solidFill>
                  <a:srgbClr val="FF0000"/>
                </a:solidFill>
              </a:rPr>
            </a:br>
            <a:r>
              <a:rPr lang="fr-FR" dirty="0" smtClean="0">
                <a:solidFill>
                  <a:srgbClr val="FF0000"/>
                </a:solidFill>
              </a:rPr>
              <a:t>récursifs (IIR)</a:t>
            </a:r>
            <a:endParaRPr lang="fr-FR" dirty="0">
              <a:solidFill>
                <a:srgbClr val="FF0000"/>
              </a:solidFill>
            </a:endParaRPr>
          </a:p>
        </p:txBody>
      </p:sp>
      <p:sp>
        <p:nvSpPr>
          <p:cNvPr id="7" name="Rectangle 6"/>
          <p:cNvSpPr/>
          <p:nvPr/>
        </p:nvSpPr>
        <p:spPr>
          <a:xfrm>
            <a:off x="2166910" y="1785927"/>
            <a:ext cx="8215370" cy="4247317"/>
          </a:xfrm>
          <a:prstGeom prst="rect">
            <a:avLst/>
          </a:prstGeom>
        </p:spPr>
        <p:txBody>
          <a:bodyPr wrap="square">
            <a:spAutoFit/>
          </a:bodyPr>
          <a:lstStyle/>
          <a:p>
            <a:r>
              <a:rPr lang="fr-FR" sz="3000" dirty="0">
                <a:solidFill>
                  <a:prstClr val="black"/>
                </a:solidFill>
                <a:effectLst>
                  <a:outerShdw blurRad="38100" dist="38100" dir="2700000" algn="tl">
                    <a:srgbClr val="000000">
                      <a:alpha val="43137"/>
                    </a:srgbClr>
                  </a:outerShdw>
                </a:effectLst>
                <a:latin typeface="Calibri"/>
              </a:rPr>
              <a:t>Il existe de nombreuses méthodes dont : </a:t>
            </a:r>
          </a:p>
          <a:p>
            <a:endParaRPr lang="fr-FR" sz="3000" dirty="0">
              <a:solidFill>
                <a:prstClr val="black"/>
              </a:solidFill>
              <a:effectLst>
                <a:outerShdw blurRad="38100" dist="38100" dir="2700000" algn="tl">
                  <a:srgbClr val="000000">
                    <a:alpha val="43137"/>
                  </a:srgbClr>
                </a:outerShdw>
              </a:effectLst>
              <a:latin typeface="Calibri"/>
            </a:endParaRPr>
          </a:p>
          <a:p>
            <a:r>
              <a:rPr lang="fr-FR" sz="3000" dirty="0">
                <a:solidFill>
                  <a:prstClr val="black"/>
                </a:solidFill>
                <a:effectLst>
                  <a:outerShdw blurRad="38100" dist="38100" dir="2700000" algn="tl">
                    <a:srgbClr val="000000">
                      <a:alpha val="43137"/>
                    </a:srgbClr>
                  </a:outerShdw>
                </a:effectLst>
                <a:latin typeface="Calibri"/>
              </a:rPr>
              <a:t> -  La méthode de l’invariance impulsionnelle </a:t>
            </a:r>
          </a:p>
          <a:p>
            <a:r>
              <a:rPr lang="fr-FR" sz="3000" dirty="0">
                <a:solidFill>
                  <a:prstClr val="black"/>
                </a:solidFill>
                <a:effectLst>
                  <a:outerShdw blurRad="38100" dist="38100" dir="2700000" algn="tl">
                    <a:srgbClr val="000000">
                      <a:alpha val="43137"/>
                    </a:srgbClr>
                  </a:outerShdw>
                </a:effectLst>
                <a:latin typeface="Calibri"/>
              </a:rPr>
              <a:t> </a:t>
            </a:r>
          </a:p>
          <a:p>
            <a:r>
              <a:rPr lang="fr-FR" sz="3000" dirty="0">
                <a:solidFill>
                  <a:prstClr val="black"/>
                </a:solidFill>
                <a:effectLst>
                  <a:outerShdw blurRad="38100" dist="38100" dir="2700000" algn="tl">
                    <a:srgbClr val="000000">
                      <a:alpha val="43137"/>
                    </a:srgbClr>
                  </a:outerShdw>
                </a:effectLst>
                <a:latin typeface="Calibri"/>
              </a:rPr>
              <a:t> -  La méthode de l’invariance indicielle </a:t>
            </a:r>
          </a:p>
          <a:p>
            <a:r>
              <a:rPr lang="fr-FR" sz="3000" dirty="0">
                <a:solidFill>
                  <a:prstClr val="black"/>
                </a:solidFill>
                <a:effectLst>
                  <a:outerShdw blurRad="38100" dist="38100" dir="2700000" algn="tl">
                    <a:srgbClr val="000000">
                      <a:alpha val="43137"/>
                    </a:srgbClr>
                  </a:outerShdw>
                </a:effectLst>
                <a:latin typeface="Calibri"/>
              </a:rPr>
              <a:t> </a:t>
            </a:r>
          </a:p>
          <a:p>
            <a:r>
              <a:rPr lang="fr-FR" sz="3000" dirty="0">
                <a:solidFill>
                  <a:prstClr val="black"/>
                </a:solidFill>
                <a:effectLst>
                  <a:outerShdw blurRad="38100" dist="38100" dir="2700000" algn="tl">
                    <a:srgbClr val="000000">
                      <a:alpha val="43137"/>
                    </a:srgbClr>
                  </a:outerShdw>
                </a:effectLst>
                <a:latin typeface="Calibri"/>
              </a:rPr>
              <a:t> -  La méthode des pôles et des zéros </a:t>
            </a:r>
          </a:p>
          <a:p>
            <a:r>
              <a:rPr lang="fr-FR" sz="3000" dirty="0">
                <a:solidFill>
                  <a:prstClr val="black"/>
                </a:solidFill>
                <a:effectLst>
                  <a:outerShdw blurRad="38100" dist="38100" dir="2700000" algn="tl">
                    <a:srgbClr val="000000">
                      <a:alpha val="43137"/>
                    </a:srgbClr>
                  </a:outerShdw>
                </a:effectLst>
                <a:latin typeface="Calibri"/>
              </a:rPr>
              <a:t> </a:t>
            </a:r>
          </a:p>
          <a:p>
            <a:r>
              <a:rPr lang="fr-FR" sz="3000" dirty="0">
                <a:solidFill>
                  <a:prstClr val="black"/>
                </a:solidFill>
                <a:effectLst>
                  <a:outerShdw blurRad="38100" dist="38100" dir="2700000" algn="tl">
                    <a:srgbClr val="000000">
                      <a:alpha val="43137"/>
                    </a:srgbClr>
                  </a:outerShdw>
                </a:effectLst>
                <a:latin typeface="Calibri"/>
              </a:rPr>
              <a:t> -  </a:t>
            </a:r>
            <a:r>
              <a:rPr lang="fr-FR" sz="3000" dirty="0">
                <a:solidFill>
                  <a:srgbClr val="FF0000"/>
                </a:solidFill>
                <a:effectLst>
                  <a:outerShdw blurRad="38100" dist="38100" dir="2700000" algn="tl">
                    <a:srgbClr val="000000">
                      <a:alpha val="43137"/>
                    </a:srgbClr>
                  </a:outerShdw>
                </a:effectLst>
                <a:latin typeface="Calibri"/>
              </a:rPr>
              <a:t>La transformation bilinéaire </a:t>
            </a:r>
          </a:p>
        </p:txBody>
      </p:sp>
    </p:spTree>
    <p:extLst>
      <p:ext uri="{BB962C8B-B14F-4D97-AF65-F5344CB8AC3E}">
        <p14:creationId xmlns:p14="http://schemas.microsoft.com/office/powerpoint/2010/main" val="18451274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7)Synthèse de filtres RII par </a:t>
            </a:r>
            <a:br>
              <a:rPr lang="fr-FR" dirty="0" smtClean="0">
                <a:solidFill>
                  <a:srgbClr val="FF0000"/>
                </a:solidFill>
              </a:rPr>
            </a:br>
            <a:r>
              <a:rPr lang="fr-FR" dirty="0" smtClean="0">
                <a:solidFill>
                  <a:srgbClr val="FF0000"/>
                </a:solidFill>
              </a:rPr>
              <a:t>transformation bilinéaire</a:t>
            </a:r>
            <a:endParaRPr lang="fr-FR" dirty="0">
              <a:solidFill>
                <a:srgbClr val="FF0000"/>
              </a:solidFill>
            </a:endParaRPr>
          </a:p>
        </p:txBody>
      </p:sp>
      <p:sp>
        <p:nvSpPr>
          <p:cNvPr id="3" name="Espace réservé du contenu 2"/>
          <p:cNvSpPr>
            <a:spLocks noGrp="1"/>
          </p:cNvSpPr>
          <p:nvPr>
            <p:ph idx="1"/>
          </p:nvPr>
        </p:nvSpPr>
        <p:spPr>
          <a:xfrm>
            <a:off x="1952596" y="1571612"/>
            <a:ext cx="8229600" cy="3929090"/>
          </a:xfrm>
        </p:spPr>
        <p:txBody>
          <a:bodyPr>
            <a:noAutofit/>
          </a:bodyPr>
          <a:lstStyle/>
          <a:p>
            <a:pPr algn="just"/>
            <a:r>
              <a:rPr lang="fr-FR" sz="2400" dirty="0"/>
              <a:t> </a:t>
            </a:r>
            <a:r>
              <a:rPr lang="fr-FR" sz="2400" b="1" dirty="0">
                <a:effectLst>
                  <a:outerShdw blurRad="38100" dist="38100" dir="2700000" algn="tl">
                    <a:srgbClr val="000000">
                      <a:alpha val="43137"/>
                    </a:srgbClr>
                  </a:outerShdw>
                </a:effectLst>
              </a:rPr>
              <a:t>Principe </a:t>
            </a:r>
          </a:p>
          <a:p>
            <a:pPr algn="just">
              <a:buNone/>
            </a:pPr>
            <a:r>
              <a:rPr lang="fr-FR" sz="2400" dirty="0"/>
              <a:t>On  dispose  d’un  filtre  continu  ayant  un  gabarit  fréquentiel  répondant  au cahier  des  charges  demandées  (synthèse  de  filtres  analogiques  de  type Butterworth, </a:t>
            </a:r>
            <a:r>
              <a:rPr lang="fr-FR" sz="2400" dirty="0" err="1"/>
              <a:t>Cauer</a:t>
            </a:r>
            <a:r>
              <a:rPr lang="fr-FR" sz="2400" dirty="0"/>
              <a:t>, elliptique,…). </a:t>
            </a:r>
          </a:p>
          <a:p>
            <a:pPr algn="just">
              <a:buNone/>
            </a:pPr>
            <a:endParaRPr lang="fr-FR" sz="2400" dirty="0"/>
          </a:p>
          <a:p>
            <a:pPr algn="just"/>
            <a:r>
              <a:rPr lang="fr-FR" sz="2400" b="1" dirty="0">
                <a:effectLst>
                  <a:outerShdw blurRad="38100" dist="38100" dir="2700000" algn="tl">
                    <a:srgbClr val="000000">
                      <a:alpha val="43137"/>
                    </a:srgbClr>
                  </a:outerShdw>
                </a:effectLst>
              </a:rPr>
              <a:t>Objectif</a:t>
            </a:r>
            <a:r>
              <a:rPr lang="fr-FR" sz="2400" dirty="0">
                <a:effectLst>
                  <a:outerShdw blurRad="38100" dist="38100" dir="2700000" algn="tl">
                    <a:srgbClr val="000000">
                      <a:alpha val="43137"/>
                    </a:srgbClr>
                  </a:outerShdw>
                </a:effectLst>
              </a:rPr>
              <a:t> </a:t>
            </a:r>
            <a:r>
              <a:rPr lang="fr-FR" sz="2400" dirty="0"/>
              <a:t>: </a:t>
            </a:r>
          </a:p>
          <a:p>
            <a:pPr algn="just">
              <a:buNone/>
            </a:pPr>
            <a:r>
              <a:rPr lang="fr-FR" sz="2400" dirty="0"/>
              <a:t>Trouver le filtre numérique récursif ayant une réponse fréquentielle  équivalente à celle du filtre analogique. </a:t>
            </a:r>
          </a:p>
          <a:p>
            <a:pPr algn="just"/>
            <a:r>
              <a:rPr lang="fr-FR" sz="2800" dirty="0">
                <a:solidFill>
                  <a:srgbClr val="FF0000"/>
                </a:solidFill>
                <a:effectLst>
                  <a:outerShdw blurRad="38100" dist="38100" dir="2700000" algn="tl">
                    <a:srgbClr val="000000">
                      <a:alpha val="43137"/>
                    </a:srgbClr>
                  </a:outerShdw>
                </a:effectLst>
              </a:rPr>
              <a:t>Méthode de la transformation bilinéaire </a:t>
            </a:r>
          </a:p>
          <a:p>
            <a:pPr>
              <a:buNone/>
            </a:pPr>
            <a:endParaRPr lang="fr-FR" sz="2300" dirty="0"/>
          </a:p>
        </p:txBody>
      </p:sp>
      <p:pic>
        <p:nvPicPr>
          <p:cNvPr id="4" name="Image 3"/>
          <p:cNvPicPr>
            <a:picLocks noChangeAspect="1"/>
          </p:cNvPicPr>
          <p:nvPr/>
        </p:nvPicPr>
        <p:blipFill>
          <a:blip r:embed="rId2"/>
          <a:stretch>
            <a:fillRect/>
          </a:stretch>
        </p:blipFill>
        <p:spPr>
          <a:xfrm>
            <a:off x="7947670" y="5301209"/>
            <a:ext cx="2720330" cy="1374923"/>
          </a:xfrm>
          <a:prstGeom prst="rect">
            <a:avLst/>
          </a:prstGeom>
        </p:spPr>
      </p:pic>
    </p:spTree>
    <p:extLst>
      <p:ext uri="{BB962C8B-B14F-4D97-AF65-F5344CB8AC3E}">
        <p14:creationId xmlns:p14="http://schemas.microsoft.com/office/powerpoint/2010/main" val="18760171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8)Conception d’un filtre RII </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algn="just">
              <a:buNone/>
            </a:pPr>
            <a:r>
              <a:rPr lang="fr-FR" dirty="0" smtClean="0"/>
              <a:t>Concevoir un filtre numérique consiste à déterminer la fonction de transfert en z du filtre qui va approcher au mieux les spécifications sur la réponse fréquentielle en amplitude</a:t>
            </a:r>
          </a:p>
          <a:p>
            <a:pPr algn="just">
              <a:buNone/>
            </a:pPr>
            <a:r>
              <a:rPr lang="fr-FR" dirty="0" smtClean="0">
                <a:solidFill>
                  <a:srgbClr val="FF0000"/>
                </a:solidFill>
              </a:rPr>
              <a:t>Toujours cinq étapes requises : </a:t>
            </a:r>
          </a:p>
          <a:p>
            <a:pPr algn="just"/>
            <a:r>
              <a:rPr lang="fr-FR" dirty="0" smtClean="0"/>
              <a:t>1. Spécification du filtre </a:t>
            </a:r>
          </a:p>
          <a:p>
            <a:pPr algn="just"/>
            <a:r>
              <a:rPr lang="fr-FR" dirty="0" smtClean="0"/>
              <a:t>2. Calcul des coefficients </a:t>
            </a:r>
          </a:p>
          <a:p>
            <a:pPr algn="just"/>
            <a:r>
              <a:rPr lang="fr-FR" dirty="0" smtClean="0"/>
              <a:t>3. Choix d’une architecture de mise en œuvre. </a:t>
            </a:r>
          </a:p>
          <a:p>
            <a:pPr algn="just"/>
            <a:r>
              <a:rPr lang="fr-FR" dirty="0" smtClean="0"/>
              <a:t>4. Simulation (conseillé) </a:t>
            </a:r>
          </a:p>
          <a:p>
            <a:pPr algn="just"/>
            <a:r>
              <a:rPr lang="fr-FR" dirty="0" smtClean="0"/>
              <a:t>5. Implémentation.</a:t>
            </a:r>
            <a:endParaRPr lang="fr-FR" dirty="0"/>
          </a:p>
        </p:txBody>
      </p:sp>
    </p:spTree>
    <p:extLst>
      <p:ext uri="{BB962C8B-B14F-4D97-AF65-F5344CB8AC3E}">
        <p14:creationId xmlns:p14="http://schemas.microsoft.com/office/powerpoint/2010/main" val="1346109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2)L’équation de récurrence d’un FIR</a:t>
            </a:r>
            <a:endParaRPr lang="fr-FR" dirty="0">
              <a:solidFill>
                <a:srgbClr val="FF0000"/>
              </a:solidFill>
            </a:endParaRPr>
          </a:p>
        </p:txBody>
      </p:sp>
      <p:pic>
        <p:nvPicPr>
          <p:cNvPr id="24578" name="Picture 2"/>
          <p:cNvPicPr>
            <a:picLocks noChangeAspect="1" noChangeArrowheads="1"/>
          </p:cNvPicPr>
          <p:nvPr/>
        </p:nvPicPr>
        <p:blipFill>
          <a:blip r:embed="rId2"/>
          <a:srcRect/>
          <a:stretch>
            <a:fillRect/>
          </a:stretch>
        </p:blipFill>
        <p:spPr bwMode="auto">
          <a:xfrm>
            <a:off x="2381224" y="1471612"/>
            <a:ext cx="7174432" cy="4672033"/>
          </a:xfrm>
          <a:prstGeom prst="rect">
            <a:avLst/>
          </a:prstGeom>
          <a:noFill/>
          <a:ln w="9525">
            <a:noFill/>
            <a:miter lim="800000"/>
            <a:headEnd/>
            <a:tailEnd/>
          </a:ln>
          <a:effectLst/>
        </p:spPr>
      </p:pic>
      <p:sp>
        <p:nvSpPr>
          <p:cNvPr id="4" name="Rectangle 3"/>
          <p:cNvSpPr/>
          <p:nvPr/>
        </p:nvSpPr>
        <p:spPr>
          <a:xfrm>
            <a:off x="5167306" y="2143116"/>
            <a:ext cx="3286148" cy="1143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latin typeface="Calibri"/>
            </a:endParaRPr>
          </a:p>
        </p:txBody>
      </p:sp>
      <p:pic>
        <p:nvPicPr>
          <p:cNvPr id="1026" name="Picture 2"/>
          <p:cNvPicPr>
            <a:picLocks noChangeAspect="1" noChangeArrowheads="1"/>
          </p:cNvPicPr>
          <p:nvPr/>
        </p:nvPicPr>
        <p:blipFill>
          <a:blip r:embed="rId3"/>
          <a:srcRect/>
          <a:stretch>
            <a:fillRect/>
          </a:stretch>
        </p:blipFill>
        <p:spPr bwMode="auto">
          <a:xfrm>
            <a:off x="5381620" y="1928803"/>
            <a:ext cx="3429024" cy="1333509"/>
          </a:xfrm>
          <a:prstGeom prst="rect">
            <a:avLst/>
          </a:prstGeom>
          <a:ln>
            <a:noFill/>
          </a:ln>
          <a:effectLst>
            <a:outerShdw blurRad="292100" dist="139700" dir="2700000" algn="tl" rotWithShape="0">
              <a:srgbClr val="333333">
                <a:alpha val="65000"/>
              </a:srgbClr>
            </a:outerShdw>
          </a:effectLst>
        </p:spPr>
      </p:pic>
      <p:pic>
        <p:nvPicPr>
          <p:cNvPr id="1027" name="Picture 3"/>
          <p:cNvPicPr>
            <a:picLocks noChangeAspect="1" noChangeArrowheads="1"/>
          </p:cNvPicPr>
          <p:nvPr/>
        </p:nvPicPr>
        <p:blipFill>
          <a:blip r:embed="rId4"/>
          <a:srcRect/>
          <a:stretch>
            <a:fillRect/>
          </a:stretch>
        </p:blipFill>
        <p:spPr bwMode="auto">
          <a:xfrm>
            <a:off x="3167042" y="3929067"/>
            <a:ext cx="357190" cy="535785"/>
          </a:xfrm>
          <a:prstGeom prst="rect">
            <a:avLst/>
          </a:prstGeom>
          <a:noFill/>
          <a:ln w="9525">
            <a:noFill/>
            <a:miter lim="800000"/>
            <a:headEnd/>
            <a:tailEnd/>
          </a:ln>
          <a:effectLst/>
        </p:spPr>
      </p:pic>
      <p:sp>
        <p:nvSpPr>
          <p:cNvPr id="7" name="ZoneTexte 6"/>
          <p:cNvSpPr txBox="1"/>
          <p:nvPr/>
        </p:nvSpPr>
        <p:spPr>
          <a:xfrm>
            <a:off x="5310182" y="1500175"/>
            <a:ext cx="5357818" cy="646331"/>
          </a:xfrm>
          <a:prstGeom prst="rect">
            <a:avLst/>
          </a:prstGeom>
          <a:noFill/>
        </p:spPr>
        <p:txBody>
          <a:bodyPr wrap="square" rtlCol="0">
            <a:spAutoFit/>
          </a:bodyPr>
          <a:lstStyle/>
          <a:p>
            <a:pPr algn="just"/>
            <a:r>
              <a:rPr lang="fr-FR" b="1" dirty="0">
                <a:solidFill>
                  <a:prstClr val="black"/>
                </a:solidFill>
                <a:latin typeface="Calibri"/>
              </a:rPr>
              <a:t>y(n) est calculée en fonction des entrées (filtre non récursifs) </a:t>
            </a:r>
          </a:p>
        </p:txBody>
      </p:sp>
    </p:spTree>
    <p:extLst>
      <p:ext uri="{BB962C8B-B14F-4D97-AF65-F5344CB8AC3E}">
        <p14:creationId xmlns:p14="http://schemas.microsoft.com/office/powerpoint/2010/main" val="7025995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168" y="1484784"/>
            <a:ext cx="8229600" cy="1143000"/>
          </a:xfrm>
        </p:spPr>
        <p:txBody>
          <a:bodyPr/>
          <a:lstStyle/>
          <a:p>
            <a:r>
              <a:rPr lang="fr-FR" dirty="0" smtClean="0">
                <a:solidFill>
                  <a:srgbClr val="FF0000"/>
                </a:solidFill>
              </a:rPr>
              <a:t>Étape 1 : spécification du filtre </a:t>
            </a:r>
            <a:endParaRPr lang="fr-FR" dirty="0">
              <a:solidFill>
                <a:srgbClr val="FF0000"/>
              </a:solidFill>
            </a:endParaRPr>
          </a:p>
        </p:txBody>
      </p:sp>
      <p:sp>
        <p:nvSpPr>
          <p:cNvPr id="3" name="Espace réservé du contenu 2"/>
          <p:cNvSpPr>
            <a:spLocks noGrp="1"/>
          </p:cNvSpPr>
          <p:nvPr>
            <p:ph idx="1"/>
          </p:nvPr>
        </p:nvSpPr>
        <p:spPr>
          <a:xfrm>
            <a:off x="1981200" y="2783021"/>
            <a:ext cx="4114800" cy="3196952"/>
          </a:xfrm>
        </p:spPr>
        <p:txBody>
          <a:bodyPr/>
          <a:lstStyle/>
          <a:p>
            <a:pPr algn="just"/>
            <a:r>
              <a:rPr lang="fr-FR" dirty="0" smtClean="0"/>
              <a:t>On utilise souvent un filtre passe bas de référence que l’on adapte </a:t>
            </a:r>
          </a:p>
          <a:p>
            <a:pPr algn="just"/>
            <a:r>
              <a:rPr lang="fr-FR" dirty="0" smtClean="0"/>
              <a:t> Le filtre de référence doit être réalisable </a:t>
            </a:r>
            <a:endParaRPr lang="fr-FR" dirty="0"/>
          </a:p>
        </p:txBody>
      </p:sp>
      <p:pic>
        <p:nvPicPr>
          <p:cNvPr id="1027" name="Picture 3"/>
          <p:cNvPicPr>
            <a:picLocks noChangeAspect="1" noChangeArrowheads="1"/>
          </p:cNvPicPr>
          <p:nvPr/>
        </p:nvPicPr>
        <p:blipFill>
          <a:blip r:embed="rId2"/>
          <a:srcRect/>
          <a:stretch>
            <a:fillRect/>
          </a:stretch>
        </p:blipFill>
        <p:spPr bwMode="auto">
          <a:xfrm>
            <a:off x="6667505" y="3000372"/>
            <a:ext cx="3476625" cy="2762250"/>
          </a:xfrm>
          <a:prstGeom prst="rect">
            <a:avLst/>
          </a:prstGeom>
          <a:noFill/>
          <a:ln w="9525">
            <a:noFill/>
            <a:miter lim="800000"/>
            <a:headEnd/>
            <a:tailEnd/>
          </a:ln>
          <a:effectLst/>
        </p:spPr>
      </p:pic>
      <p:sp>
        <p:nvSpPr>
          <p:cNvPr id="5" name="Titre 1"/>
          <p:cNvSpPr txBox="1">
            <a:spLocks/>
          </p:cNvSpPr>
          <p:nvPr/>
        </p:nvSpPr>
        <p:spPr>
          <a:xfrm>
            <a:off x="1981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a:solidFill>
                  <a:srgbClr val="FF0000"/>
                </a:solidFill>
                <a:latin typeface="Calibri"/>
              </a:rPr>
              <a:t>8)Conception d’un filtre RII </a:t>
            </a:r>
            <a:endParaRPr lang="fr-FR" dirty="0">
              <a:solidFill>
                <a:srgbClr val="FF0000"/>
              </a:solidFill>
              <a:latin typeface="Calibri"/>
            </a:endParaRPr>
          </a:p>
        </p:txBody>
      </p:sp>
    </p:spTree>
    <p:extLst>
      <p:ext uri="{BB962C8B-B14F-4D97-AF65-F5344CB8AC3E}">
        <p14:creationId xmlns:p14="http://schemas.microsoft.com/office/powerpoint/2010/main" val="38893079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4829" y="1289702"/>
            <a:ext cx="8229600" cy="1143000"/>
          </a:xfrm>
        </p:spPr>
        <p:txBody>
          <a:bodyPr/>
          <a:lstStyle/>
          <a:p>
            <a:r>
              <a:rPr lang="fr-FR" dirty="0" smtClean="0">
                <a:solidFill>
                  <a:srgbClr val="FF0000"/>
                </a:solidFill>
              </a:rPr>
              <a:t>Étape 2 : Calcul des coefficients</a:t>
            </a:r>
            <a:endParaRPr lang="fr-FR" dirty="0">
              <a:solidFill>
                <a:srgbClr val="FF0000"/>
              </a:solidFill>
            </a:endParaRPr>
          </a:p>
        </p:txBody>
      </p:sp>
      <p:sp>
        <p:nvSpPr>
          <p:cNvPr id="3" name="Espace réservé du contenu 2"/>
          <p:cNvSpPr>
            <a:spLocks noGrp="1"/>
          </p:cNvSpPr>
          <p:nvPr>
            <p:ph idx="1"/>
          </p:nvPr>
        </p:nvSpPr>
        <p:spPr>
          <a:xfrm>
            <a:off x="1981200" y="2420889"/>
            <a:ext cx="8229600" cy="3705275"/>
          </a:xfrm>
        </p:spPr>
        <p:txBody>
          <a:bodyPr/>
          <a:lstStyle/>
          <a:p>
            <a:r>
              <a:rPr lang="fr-FR" dirty="0" smtClean="0"/>
              <a:t>Transformation bilinéaire </a:t>
            </a:r>
          </a:p>
          <a:p>
            <a:pPr algn="just">
              <a:buNone/>
            </a:pPr>
            <a:r>
              <a:rPr lang="fr-FR" dirty="0" smtClean="0"/>
              <a:t>La conception d’un filtre digital à partir d’un filtre analogique nécessite la transformation</a:t>
            </a:r>
          </a:p>
          <a:p>
            <a:pPr>
              <a:buNone/>
            </a:pPr>
            <a:endParaRPr lang="fr-FR" dirty="0"/>
          </a:p>
        </p:txBody>
      </p:sp>
      <p:pic>
        <p:nvPicPr>
          <p:cNvPr id="2051" name="Picture 3"/>
          <p:cNvPicPr>
            <a:picLocks noChangeAspect="1" noChangeArrowheads="1"/>
          </p:cNvPicPr>
          <p:nvPr/>
        </p:nvPicPr>
        <p:blipFill>
          <a:blip r:embed="rId2"/>
          <a:srcRect/>
          <a:stretch>
            <a:fillRect/>
          </a:stretch>
        </p:blipFill>
        <p:spPr bwMode="auto">
          <a:xfrm>
            <a:off x="4452927" y="3929066"/>
            <a:ext cx="2752725" cy="1066800"/>
          </a:xfrm>
          <a:prstGeom prst="rect">
            <a:avLst/>
          </a:prstGeom>
          <a:ln>
            <a:noFill/>
          </a:ln>
          <a:effectLst>
            <a:outerShdw blurRad="292100" dist="139700" dir="2700000" algn="tl" rotWithShape="0">
              <a:srgbClr val="333333">
                <a:alpha val="65000"/>
              </a:srgbClr>
            </a:outerShdw>
          </a:effectLst>
        </p:spPr>
      </p:pic>
      <p:sp>
        <p:nvSpPr>
          <p:cNvPr id="5" name="Titre 1"/>
          <p:cNvSpPr txBox="1">
            <a:spLocks/>
          </p:cNvSpPr>
          <p:nvPr/>
        </p:nvSpPr>
        <p:spPr>
          <a:xfrm>
            <a:off x="1981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a:solidFill>
                  <a:srgbClr val="FF0000"/>
                </a:solidFill>
                <a:latin typeface="Calibri"/>
              </a:rPr>
              <a:t>8)Conception d’un filtre RII </a:t>
            </a:r>
            <a:endParaRPr lang="fr-FR" dirty="0">
              <a:solidFill>
                <a:srgbClr val="FF0000"/>
              </a:solidFill>
              <a:latin typeface="Calibri"/>
            </a:endParaRPr>
          </a:p>
        </p:txBody>
      </p:sp>
    </p:spTree>
    <p:extLst>
      <p:ext uri="{BB962C8B-B14F-4D97-AF65-F5344CB8AC3E}">
        <p14:creationId xmlns:p14="http://schemas.microsoft.com/office/powerpoint/2010/main" val="7053932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91494" y="1484784"/>
            <a:ext cx="8229600" cy="1143000"/>
          </a:xfrm>
        </p:spPr>
        <p:txBody>
          <a:bodyPr/>
          <a:lstStyle/>
          <a:p>
            <a:r>
              <a:rPr lang="fr-FR" dirty="0" smtClean="0">
                <a:solidFill>
                  <a:srgbClr val="FF0000"/>
                </a:solidFill>
              </a:rPr>
              <a:t>Liste des polynômes de </a:t>
            </a:r>
            <a:r>
              <a:rPr lang="fr-FR" dirty="0" err="1" smtClean="0">
                <a:solidFill>
                  <a:srgbClr val="FF0000"/>
                </a:solidFill>
              </a:rPr>
              <a:t>Buterworth</a:t>
            </a:r>
            <a:r>
              <a:rPr lang="fr-FR" dirty="0" smtClean="0">
                <a:solidFill>
                  <a:srgbClr val="FF0000"/>
                </a:solidFill>
              </a:rPr>
              <a:t> </a:t>
            </a:r>
            <a:endParaRPr lang="fr-FR" dirty="0">
              <a:solidFill>
                <a:srgbClr val="FF0000"/>
              </a:solidFill>
            </a:endParaRPr>
          </a:p>
        </p:txBody>
      </p:sp>
      <p:pic>
        <p:nvPicPr>
          <p:cNvPr id="4" name="Picture 2"/>
          <p:cNvPicPr>
            <a:picLocks noChangeAspect="1" noChangeArrowheads="1"/>
          </p:cNvPicPr>
          <p:nvPr/>
        </p:nvPicPr>
        <p:blipFill>
          <a:blip r:embed="rId2"/>
          <a:srcRect/>
          <a:stretch>
            <a:fillRect/>
          </a:stretch>
        </p:blipFill>
        <p:spPr bwMode="auto">
          <a:xfrm>
            <a:off x="2495600" y="2924944"/>
            <a:ext cx="7421388" cy="2571768"/>
          </a:xfrm>
          <a:prstGeom prst="rect">
            <a:avLst/>
          </a:prstGeom>
          <a:noFill/>
          <a:ln w="9525">
            <a:noFill/>
            <a:miter lim="800000"/>
            <a:headEnd/>
            <a:tailEnd/>
          </a:ln>
          <a:effectLst/>
        </p:spPr>
      </p:pic>
      <p:sp>
        <p:nvSpPr>
          <p:cNvPr id="5" name="Titre 1"/>
          <p:cNvSpPr txBox="1">
            <a:spLocks/>
          </p:cNvSpPr>
          <p:nvPr/>
        </p:nvSpPr>
        <p:spPr>
          <a:xfrm>
            <a:off x="1981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a:solidFill>
                  <a:srgbClr val="FF0000"/>
                </a:solidFill>
                <a:latin typeface="Calibri"/>
              </a:rPr>
              <a:t>8)Conception d’un filtre RII </a:t>
            </a:r>
            <a:endParaRPr lang="fr-FR" dirty="0">
              <a:solidFill>
                <a:srgbClr val="FF0000"/>
              </a:solidFill>
              <a:latin typeface="Calibri"/>
            </a:endParaRPr>
          </a:p>
        </p:txBody>
      </p:sp>
      <p:pic>
        <p:nvPicPr>
          <p:cNvPr id="3" name="Image 2"/>
          <p:cNvPicPr>
            <a:picLocks noChangeAspect="1"/>
          </p:cNvPicPr>
          <p:nvPr/>
        </p:nvPicPr>
        <p:blipFill>
          <a:blip r:embed="rId3"/>
          <a:stretch>
            <a:fillRect/>
          </a:stretch>
        </p:blipFill>
        <p:spPr>
          <a:xfrm>
            <a:off x="6384033" y="5657518"/>
            <a:ext cx="4202947" cy="1087330"/>
          </a:xfrm>
          <a:prstGeom prst="rect">
            <a:avLst/>
          </a:prstGeom>
          <a:ln>
            <a:noFill/>
          </a:ln>
          <a:effectLst>
            <a:outerShdw blurRad="190500" algn="tl" rotWithShape="0">
              <a:srgbClr val="000000">
                <a:alpha val="70000"/>
              </a:srgbClr>
            </a:outerShdw>
          </a:effectLst>
        </p:spPr>
      </p:pic>
      <p:sp>
        <p:nvSpPr>
          <p:cNvPr id="6" name="ZoneTexte 5"/>
          <p:cNvSpPr txBox="1"/>
          <p:nvPr/>
        </p:nvSpPr>
        <p:spPr>
          <a:xfrm>
            <a:off x="1394808" y="5742893"/>
            <a:ext cx="4817306" cy="369332"/>
          </a:xfrm>
          <a:prstGeom prst="rect">
            <a:avLst/>
          </a:prstGeom>
          <a:noFill/>
        </p:spPr>
        <p:txBody>
          <a:bodyPr wrap="square" rtlCol="0">
            <a:spAutoFit/>
          </a:bodyPr>
          <a:lstStyle/>
          <a:p>
            <a:r>
              <a:rPr lang="fr-FR" dirty="0" err="1" smtClean="0">
                <a:solidFill>
                  <a:prstClr val="black"/>
                </a:solidFill>
                <a:latin typeface="Calibri"/>
              </a:rPr>
              <a:t>Example</a:t>
            </a:r>
            <a:r>
              <a:rPr lang="fr-FR" dirty="0" smtClean="0">
                <a:solidFill>
                  <a:prstClr val="black"/>
                </a:solidFill>
                <a:latin typeface="Calibri"/>
              </a:rPr>
              <a:t>: La </a:t>
            </a:r>
            <a:r>
              <a:rPr lang="fr-FR" dirty="0">
                <a:solidFill>
                  <a:prstClr val="black"/>
                </a:solidFill>
                <a:latin typeface="Calibri"/>
              </a:rPr>
              <a:t>fonction de transfert de Butterworth: </a:t>
            </a:r>
          </a:p>
        </p:txBody>
      </p:sp>
    </p:spTree>
    <p:extLst>
      <p:ext uri="{BB962C8B-B14F-4D97-AF65-F5344CB8AC3E}">
        <p14:creationId xmlns:p14="http://schemas.microsoft.com/office/powerpoint/2010/main" val="31696966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2000241"/>
            <a:ext cx="8229600" cy="4125923"/>
          </a:xfrm>
        </p:spPr>
        <p:txBody>
          <a:bodyPr>
            <a:normAutofit fontScale="92500" lnSpcReduction="10000"/>
          </a:bodyPr>
          <a:lstStyle/>
          <a:p>
            <a:pPr algn="just">
              <a:buNone/>
            </a:pPr>
            <a:r>
              <a:rPr lang="fr-FR" dirty="0" smtClean="0"/>
              <a:t>1. Calculer la valeur des paramètres </a:t>
            </a:r>
            <a:r>
              <a:rPr lang="fr-FR" dirty="0" smtClean="0">
                <a:solidFill>
                  <a:srgbClr val="FF0000"/>
                </a:solidFill>
              </a:rPr>
              <a:t>k </a:t>
            </a:r>
            <a:r>
              <a:rPr lang="fr-FR" dirty="0" smtClean="0"/>
              <a:t>(facteur de discrimination) et </a:t>
            </a:r>
            <a:r>
              <a:rPr lang="fr-FR" dirty="0" smtClean="0">
                <a:solidFill>
                  <a:srgbClr val="FF0000"/>
                </a:solidFill>
              </a:rPr>
              <a:t>d</a:t>
            </a:r>
            <a:r>
              <a:rPr lang="fr-FR" dirty="0" smtClean="0"/>
              <a:t> (facteur de sélectivité) </a:t>
            </a:r>
          </a:p>
          <a:p>
            <a:pPr algn="just">
              <a:buNone/>
            </a:pPr>
            <a:endParaRPr lang="fr-FR" dirty="0" smtClean="0"/>
          </a:p>
          <a:p>
            <a:pPr algn="just">
              <a:buNone/>
            </a:pPr>
            <a:endParaRPr lang="fr-FR" dirty="0" smtClean="0"/>
          </a:p>
          <a:p>
            <a:pPr algn="just">
              <a:buNone/>
            </a:pPr>
            <a:r>
              <a:rPr lang="fr-FR" dirty="0" smtClean="0"/>
              <a:t>2. Déterminer l’ordre du filtre N=?</a:t>
            </a:r>
          </a:p>
          <a:p>
            <a:pPr algn="just"/>
            <a:endParaRPr lang="fr-FR" dirty="0" smtClean="0"/>
          </a:p>
          <a:p>
            <a:pPr algn="just"/>
            <a:endParaRPr lang="fr-FR" dirty="0" smtClean="0"/>
          </a:p>
          <a:p>
            <a:pPr algn="just">
              <a:buNone/>
            </a:pPr>
            <a:r>
              <a:rPr lang="fr-FR" dirty="0" smtClean="0"/>
              <a:t>3. Déterminer la valeur de            dans le rang</a:t>
            </a:r>
            <a:endParaRPr lang="fr-FR" dirty="0"/>
          </a:p>
        </p:txBody>
      </p:sp>
      <p:pic>
        <p:nvPicPr>
          <p:cNvPr id="3074" name="Picture 2"/>
          <p:cNvPicPr>
            <a:picLocks noChangeAspect="1" noChangeArrowheads="1"/>
          </p:cNvPicPr>
          <p:nvPr/>
        </p:nvPicPr>
        <p:blipFill>
          <a:blip r:embed="rId2"/>
          <a:srcRect/>
          <a:stretch>
            <a:fillRect/>
          </a:stretch>
        </p:blipFill>
        <p:spPr bwMode="auto">
          <a:xfrm>
            <a:off x="3095605" y="3071811"/>
            <a:ext cx="1019175" cy="752475"/>
          </a:xfrm>
          <a:prstGeom prst="rect">
            <a:avLst/>
          </a:prstGeom>
          <a:ln>
            <a:noFill/>
          </a:ln>
          <a:effectLst>
            <a:outerShdw blurRad="292100" dist="139700" dir="2700000" algn="tl" rotWithShape="0">
              <a:srgbClr val="333333">
                <a:alpha val="65000"/>
              </a:srgbClr>
            </a:outerShdw>
          </a:effectLst>
        </p:spPr>
      </p:pic>
      <p:pic>
        <p:nvPicPr>
          <p:cNvPr id="3076" name="Picture 4"/>
          <p:cNvPicPr>
            <a:picLocks noChangeAspect="1" noChangeArrowheads="1"/>
          </p:cNvPicPr>
          <p:nvPr/>
        </p:nvPicPr>
        <p:blipFill>
          <a:blip r:embed="rId3"/>
          <a:srcRect/>
          <a:stretch>
            <a:fillRect/>
          </a:stretch>
        </p:blipFill>
        <p:spPr bwMode="auto">
          <a:xfrm>
            <a:off x="5667373" y="4357694"/>
            <a:ext cx="1664869" cy="785818"/>
          </a:xfrm>
          <a:prstGeom prst="rect">
            <a:avLst/>
          </a:prstGeom>
          <a:ln>
            <a:noFill/>
          </a:ln>
          <a:effectLst>
            <a:outerShdw blurRad="292100" dist="139700" dir="2700000" algn="tl" rotWithShape="0">
              <a:srgbClr val="333333">
                <a:alpha val="65000"/>
              </a:srgbClr>
            </a:outerShdw>
          </a:effectLst>
        </p:spPr>
      </p:pic>
      <p:pic>
        <p:nvPicPr>
          <p:cNvPr id="3077" name="Picture 5"/>
          <p:cNvPicPr>
            <a:picLocks noChangeAspect="1" noChangeArrowheads="1"/>
          </p:cNvPicPr>
          <p:nvPr/>
        </p:nvPicPr>
        <p:blipFill>
          <a:blip r:embed="rId4"/>
          <a:srcRect/>
          <a:stretch>
            <a:fillRect/>
          </a:stretch>
        </p:blipFill>
        <p:spPr bwMode="auto">
          <a:xfrm>
            <a:off x="6453190" y="5429265"/>
            <a:ext cx="571504" cy="495303"/>
          </a:xfrm>
          <a:prstGeom prst="rect">
            <a:avLst/>
          </a:prstGeom>
          <a:noFill/>
          <a:ln w="9525">
            <a:noFill/>
            <a:miter lim="800000"/>
            <a:headEnd/>
            <a:tailEnd/>
          </a:ln>
          <a:effectLst/>
        </p:spPr>
      </p:pic>
      <p:pic>
        <p:nvPicPr>
          <p:cNvPr id="3080" name="Picture 8"/>
          <p:cNvPicPr>
            <a:picLocks noChangeAspect="1" noChangeArrowheads="1"/>
          </p:cNvPicPr>
          <p:nvPr/>
        </p:nvPicPr>
        <p:blipFill>
          <a:blip r:embed="rId5"/>
          <a:srcRect/>
          <a:stretch>
            <a:fillRect/>
          </a:stretch>
        </p:blipFill>
        <p:spPr bwMode="auto">
          <a:xfrm>
            <a:off x="6667505" y="3000373"/>
            <a:ext cx="2543175" cy="885825"/>
          </a:xfrm>
          <a:prstGeom prst="rect">
            <a:avLst/>
          </a:prstGeom>
          <a:ln>
            <a:noFill/>
          </a:ln>
          <a:effectLst>
            <a:outerShdw blurRad="292100" dist="139700" dir="2700000" algn="tl" rotWithShape="0">
              <a:srgbClr val="333333">
                <a:alpha val="65000"/>
              </a:srgbClr>
            </a:outerShdw>
          </a:effectLst>
        </p:spPr>
      </p:pic>
      <p:pic>
        <p:nvPicPr>
          <p:cNvPr id="6145" name="Picture 1"/>
          <p:cNvPicPr>
            <a:picLocks noChangeAspect="1" noChangeArrowheads="1"/>
          </p:cNvPicPr>
          <p:nvPr/>
        </p:nvPicPr>
        <p:blipFill>
          <a:blip r:embed="rId6"/>
          <a:srcRect/>
          <a:stretch>
            <a:fillRect/>
          </a:stretch>
        </p:blipFill>
        <p:spPr bwMode="auto">
          <a:xfrm>
            <a:off x="4238580" y="6072208"/>
            <a:ext cx="6429420" cy="785793"/>
          </a:xfrm>
          <a:prstGeom prst="rect">
            <a:avLst/>
          </a:prstGeom>
          <a:ln>
            <a:noFill/>
          </a:ln>
          <a:effectLst>
            <a:outerShdw blurRad="292100" dist="139700" dir="2700000" algn="tl" rotWithShape="0">
              <a:srgbClr val="333333">
                <a:alpha val="65000"/>
              </a:srgbClr>
            </a:outerShdw>
          </a:effectLst>
        </p:spPr>
      </p:pic>
      <p:sp>
        <p:nvSpPr>
          <p:cNvPr id="9" name="Titre 1"/>
          <p:cNvSpPr txBox="1">
            <a:spLocks/>
          </p:cNvSpPr>
          <p:nvPr/>
        </p:nvSpPr>
        <p:spPr>
          <a:xfrm>
            <a:off x="1981200" y="274638"/>
            <a:ext cx="82296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dirty="0">
                <a:solidFill>
                  <a:srgbClr val="FF0000"/>
                </a:solidFill>
              </a:rPr>
              <a:t>Conception de filtre </a:t>
            </a:r>
            <a:r>
              <a:rPr lang="fr-FR" dirty="0" err="1">
                <a:solidFill>
                  <a:srgbClr val="FF0000"/>
                </a:solidFill>
              </a:rPr>
              <a:t>pass</a:t>
            </a:r>
            <a:r>
              <a:rPr lang="fr-FR" dirty="0">
                <a:solidFill>
                  <a:srgbClr val="FF0000"/>
                </a:solidFill>
              </a:rPr>
              <a:t> bas de </a:t>
            </a:r>
            <a:r>
              <a:rPr lang="fr-FR" dirty="0" err="1">
                <a:solidFill>
                  <a:srgbClr val="FF0000"/>
                </a:solidFill>
              </a:rPr>
              <a:t>Buterworth</a:t>
            </a:r>
            <a:r>
              <a:rPr lang="fr-FR" dirty="0">
                <a:solidFill>
                  <a:srgbClr val="FF0000"/>
                </a:solidFill>
              </a:rPr>
              <a:t> : Méthodologie </a:t>
            </a:r>
            <a:endParaRPr lang="fr-FR" dirty="0">
              <a:solidFill>
                <a:srgbClr val="FF0000"/>
              </a:solidFill>
              <a:latin typeface="Calibri"/>
            </a:endParaRPr>
          </a:p>
        </p:txBody>
      </p:sp>
    </p:spTree>
    <p:extLst>
      <p:ext uri="{BB962C8B-B14F-4D97-AF65-F5344CB8AC3E}">
        <p14:creationId xmlns:p14="http://schemas.microsoft.com/office/powerpoint/2010/main" val="33388335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1643054"/>
            <a:ext cx="8229600" cy="1143000"/>
          </a:xfrm>
        </p:spPr>
        <p:txBody>
          <a:bodyPr>
            <a:normAutofit fontScale="90000"/>
          </a:bodyPr>
          <a:lstStyle/>
          <a:p>
            <a:r>
              <a:rPr lang="fr-FR" dirty="0" smtClean="0">
                <a:solidFill>
                  <a:srgbClr val="FF0000"/>
                </a:solidFill>
              </a:rPr>
              <a:t>Conception de filtre </a:t>
            </a:r>
            <a:r>
              <a:rPr lang="fr-FR" dirty="0" err="1" smtClean="0">
                <a:solidFill>
                  <a:srgbClr val="FF0000"/>
                </a:solidFill>
              </a:rPr>
              <a:t>pass</a:t>
            </a:r>
            <a:r>
              <a:rPr lang="fr-FR" dirty="0" smtClean="0">
                <a:solidFill>
                  <a:srgbClr val="FF0000"/>
                </a:solidFill>
              </a:rPr>
              <a:t> bas de </a:t>
            </a:r>
            <a:r>
              <a:rPr lang="fr-FR" dirty="0" err="1" smtClean="0">
                <a:solidFill>
                  <a:srgbClr val="FF0000"/>
                </a:solidFill>
              </a:rPr>
              <a:t>Buterworth</a:t>
            </a:r>
            <a:r>
              <a:rPr lang="fr-FR" dirty="0" smtClean="0">
                <a:solidFill>
                  <a:srgbClr val="FF0000"/>
                </a:solidFill>
              </a:rPr>
              <a:t> </a:t>
            </a:r>
            <a:endParaRPr lang="fr-FR" dirty="0"/>
          </a:p>
        </p:txBody>
      </p:sp>
      <p:sp>
        <p:nvSpPr>
          <p:cNvPr id="3" name="Espace réservé du contenu 2"/>
          <p:cNvSpPr>
            <a:spLocks noGrp="1"/>
          </p:cNvSpPr>
          <p:nvPr>
            <p:ph idx="1"/>
          </p:nvPr>
        </p:nvSpPr>
        <p:spPr>
          <a:xfrm>
            <a:off x="1981200" y="2708921"/>
            <a:ext cx="8229600" cy="3417243"/>
          </a:xfrm>
        </p:spPr>
        <p:txBody>
          <a:bodyPr/>
          <a:lstStyle/>
          <a:p>
            <a:pPr algn="just">
              <a:buNone/>
            </a:pPr>
            <a:r>
              <a:rPr lang="fr-FR" dirty="0" smtClean="0"/>
              <a:t>4. Avec la valeur de l’ordre, trouver la fonction de transfert Ha(s), en substituant s par</a:t>
            </a:r>
          </a:p>
          <a:p>
            <a:pPr algn="just">
              <a:buNone/>
            </a:pPr>
            <a:endParaRPr lang="fr-FR" dirty="0" smtClean="0"/>
          </a:p>
          <a:p>
            <a:pPr algn="just">
              <a:buNone/>
            </a:pPr>
            <a:r>
              <a:rPr lang="fr-FR" dirty="0" smtClean="0"/>
              <a:t>5. Convertir la fonction analogique Ha(s)à la fonction numérique en utilisant la méthode bilinéaire  </a:t>
            </a:r>
            <a:endParaRPr lang="fr-FR" dirty="0"/>
          </a:p>
        </p:txBody>
      </p:sp>
      <p:pic>
        <p:nvPicPr>
          <p:cNvPr id="4098" name="Picture 2"/>
          <p:cNvPicPr>
            <a:picLocks noChangeAspect="1" noChangeArrowheads="1"/>
          </p:cNvPicPr>
          <p:nvPr/>
        </p:nvPicPr>
        <p:blipFill>
          <a:blip r:embed="rId2"/>
          <a:srcRect/>
          <a:stretch>
            <a:fillRect/>
          </a:stretch>
        </p:blipFill>
        <p:spPr bwMode="auto">
          <a:xfrm>
            <a:off x="8922224" y="3218928"/>
            <a:ext cx="457200" cy="685800"/>
          </a:xfrm>
          <a:prstGeom prst="rect">
            <a:avLst/>
          </a:prstGeom>
          <a:ln>
            <a:noFill/>
          </a:ln>
          <a:effectLst>
            <a:outerShdw blurRad="292100" dist="139700" dir="2700000" algn="tl" rotWithShape="0">
              <a:srgbClr val="333333">
                <a:alpha val="65000"/>
              </a:srgbClr>
            </a:outerShdw>
          </a:effectLst>
        </p:spPr>
      </p:pic>
      <p:sp>
        <p:nvSpPr>
          <p:cNvPr id="5" name="Titre 1"/>
          <p:cNvSpPr txBox="1">
            <a:spLocks/>
          </p:cNvSpPr>
          <p:nvPr/>
        </p:nvSpPr>
        <p:spPr>
          <a:xfrm>
            <a:off x="1981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a:solidFill>
                  <a:srgbClr val="FF0000"/>
                </a:solidFill>
                <a:latin typeface="Calibri"/>
              </a:rPr>
              <a:t>8)Conception d’un filtre RII </a:t>
            </a:r>
            <a:endParaRPr lang="fr-FR" dirty="0">
              <a:solidFill>
                <a:srgbClr val="FF0000"/>
              </a:solidFill>
              <a:latin typeface="Calibri"/>
            </a:endParaRPr>
          </a:p>
        </p:txBody>
      </p:sp>
    </p:spTree>
    <p:extLst>
      <p:ext uri="{BB962C8B-B14F-4D97-AF65-F5344CB8AC3E}">
        <p14:creationId xmlns:p14="http://schemas.microsoft.com/office/powerpoint/2010/main" val="2633342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1981200" y="274638"/>
            <a:ext cx="8229600" cy="1143000"/>
          </a:xfrm>
        </p:spPr>
        <p:txBody>
          <a:bodyPr/>
          <a:lstStyle/>
          <a:p>
            <a:r>
              <a:rPr lang="fr-FR" dirty="0" smtClean="0">
                <a:solidFill>
                  <a:srgbClr val="FF0000"/>
                </a:solidFill>
              </a:rPr>
              <a:t>8)Conception d’un filtre RII </a:t>
            </a:r>
            <a:endParaRPr lang="fr-FR" dirty="0">
              <a:solidFill>
                <a:srgbClr val="FF0000"/>
              </a:solidFill>
            </a:endParaRPr>
          </a:p>
        </p:txBody>
      </p:sp>
      <p:sp>
        <p:nvSpPr>
          <p:cNvPr id="4" name="Rectangle 3"/>
          <p:cNvSpPr/>
          <p:nvPr/>
        </p:nvSpPr>
        <p:spPr>
          <a:xfrm>
            <a:off x="2008711" y="1824596"/>
            <a:ext cx="8202089" cy="734688"/>
          </a:xfrm>
          <a:prstGeom prst="rect">
            <a:avLst/>
          </a:prstGeom>
        </p:spPr>
        <p:txBody>
          <a:bodyPr wrap="square">
            <a:spAutoFit/>
          </a:bodyPr>
          <a:lstStyle/>
          <a:p>
            <a:pPr>
              <a:lnSpc>
                <a:spcPct val="107000"/>
              </a:lnSpc>
              <a:spcAft>
                <a:spcPts val="800"/>
              </a:spcAft>
            </a:pPr>
            <a:r>
              <a:rPr lang="fr-FR" sz="20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Exemple: </a:t>
            </a:r>
            <a:r>
              <a:rPr lang="fr-FR" sz="2000" dirty="0" smtClean="0">
                <a:solidFill>
                  <a:prstClr val="black"/>
                </a:solidFill>
                <a:latin typeface="Times New Roman" panose="02020603050405020304" pitchFamily="18" charset="0"/>
                <a:ea typeface="Calibri" panose="020F0502020204030204" pitchFamily="34" charset="0"/>
                <a:cs typeface="Arial" panose="020B0604020202020204" pitchFamily="34" charset="0"/>
              </a:rPr>
              <a:t>Soit </a:t>
            </a:r>
            <a:r>
              <a:rPr lang="fr-FR" sz="2000" dirty="0">
                <a:solidFill>
                  <a:prstClr val="black"/>
                </a:solidFill>
                <a:latin typeface="Times New Roman" panose="02020603050405020304" pitchFamily="18" charset="0"/>
                <a:ea typeface="Calibri" panose="020F0502020204030204" pitchFamily="34" charset="0"/>
                <a:cs typeface="Arial" panose="020B0604020202020204" pitchFamily="34" charset="0"/>
              </a:rPr>
              <a:t>à concevoir un filtre passe bas de type Butterworth par la méthode bilinéaire qui vérifie les spécifications suivantes :</a:t>
            </a:r>
            <a:endParaRPr lang="fr-FR" sz="20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pic>
        <p:nvPicPr>
          <p:cNvPr id="6" name="Image 5"/>
          <p:cNvPicPr>
            <a:picLocks noChangeAspect="1"/>
          </p:cNvPicPr>
          <p:nvPr/>
        </p:nvPicPr>
        <p:blipFill>
          <a:blip r:embed="rId2"/>
          <a:stretch>
            <a:fillRect/>
          </a:stretch>
        </p:blipFill>
        <p:spPr>
          <a:xfrm>
            <a:off x="3114645" y="3913043"/>
            <a:ext cx="5610525" cy="806513"/>
          </a:xfrm>
          <a:prstGeom prst="rect">
            <a:avLst/>
          </a:prstGeom>
        </p:spPr>
      </p:pic>
    </p:spTree>
    <p:extLst>
      <p:ext uri="{BB962C8B-B14F-4D97-AF65-F5344CB8AC3E}">
        <p14:creationId xmlns:p14="http://schemas.microsoft.com/office/powerpoint/2010/main" val="9082559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14" descr="noir)"/>
          <p:cNvSpPr>
            <a:spLocks noChangeArrowheads="1"/>
          </p:cNvSpPr>
          <p:nvPr/>
        </p:nvSpPr>
        <p:spPr bwMode="auto">
          <a:xfrm>
            <a:off x="2844801" y="2705101"/>
            <a:ext cx="1439863" cy="1439863"/>
          </a:xfrm>
          <a:prstGeom prst="ellipse">
            <a:avLst/>
          </a:prstGeom>
          <a:pattFill prst="ltUpDiag">
            <a:fgClr>
              <a:schemeClr val="accent1"/>
            </a:fgClr>
            <a:bgClr>
              <a:schemeClr val="bg1"/>
            </a:bgClr>
          </a:pattFill>
          <a:ln w="9525">
            <a:solidFill>
              <a:srgbClr val="000000"/>
            </a:solidFill>
            <a:round/>
            <a:headEnd/>
            <a:tailEnd/>
          </a:ln>
          <a:effectLst/>
        </p:spPr>
        <p:txBody>
          <a:bodyPr wrap="none" anchor="ctr"/>
          <a:lstStyle/>
          <a:p>
            <a:endParaRPr lang="fr-FR">
              <a:solidFill>
                <a:prstClr val="black"/>
              </a:solidFill>
              <a:latin typeface="Calibri"/>
            </a:endParaRPr>
          </a:p>
        </p:txBody>
      </p:sp>
      <p:sp>
        <p:nvSpPr>
          <p:cNvPr id="5" name="Line 8"/>
          <p:cNvSpPr>
            <a:spLocks noChangeShapeType="1"/>
          </p:cNvSpPr>
          <p:nvPr/>
        </p:nvSpPr>
        <p:spPr bwMode="auto">
          <a:xfrm flipV="1">
            <a:off x="3568700" y="1473200"/>
            <a:ext cx="0" cy="3822700"/>
          </a:xfrm>
          <a:prstGeom prst="line">
            <a:avLst/>
          </a:prstGeom>
          <a:noFill/>
          <a:ln w="38100">
            <a:solidFill>
              <a:schemeClr val="tx2"/>
            </a:solidFill>
            <a:round/>
            <a:headEnd/>
            <a:tailEnd type="triangle" w="med" len="med"/>
          </a:ln>
          <a:effectLst/>
        </p:spPr>
        <p:txBody>
          <a:bodyPr/>
          <a:lstStyle/>
          <a:p>
            <a:endParaRPr lang="fr-FR">
              <a:solidFill>
                <a:prstClr val="black"/>
              </a:solidFill>
              <a:latin typeface="Calibri"/>
            </a:endParaRPr>
          </a:p>
        </p:txBody>
      </p:sp>
      <p:sp>
        <p:nvSpPr>
          <p:cNvPr id="6" name="Rectangle 3"/>
          <p:cNvSpPr>
            <a:spLocks noGrp="1" noChangeArrowheads="1"/>
          </p:cNvSpPr>
          <p:nvPr>
            <p:ph type="title"/>
          </p:nvPr>
        </p:nvSpPr>
        <p:spPr>
          <a:xfrm>
            <a:off x="2095473" y="404813"/>
            <a:ext cx="7500989" cy="576262"/>
          </a:xfrm>
        </p:spPr>
        <p:txBody>
          <a:bodyPr>
            <a:noAutofit/>
          </a:bodyPr>
          <a:lstStyle/>
          <a:p>
            <a:r>
              <a:rPr lang="fr-FR" dirty="0" smtClean="0">
                <a:solidFill>
                  <a:srgbClr val="FF0000"/>
                </a:solidFill>
              </a:rPr>
              <a:t>9) Filtres </a:t>
            </a:r>
            <a:r>
              <a:rPr lang="fr-FR" dirty="0">
                <a:solidFill>
                  <a:srgbClr val="FF0000"/>
                </a:solidFill>
              </a:rPr>
              <a:t>à minimum de phase</a:t>
            </a:r>
          </a:p>
        </p:txBody>
      </p:sp>
      <p:graphicFrame>
        <p:nvGraphicFramePr>
          <p:cNvPr id="7" name="Object 4"/>
          <p:cNvGraphicFramePr>
            <a:graphicFrameLocks noChangeAspect="1"/>
          </p:cNvGraphicFramePr>
          <p:nvPr/>
        </p:nvGraphicFramePr>
        <p:xfrm>
          <a:off x="6670676" y="2295525"/>
          <a:ext cx="2055813" cy="806450"/>
        </p:xfrm>
        <a:graphic>
          <a:graphicData uri="http://schemas.openxmlformats.org/presentationml/2006/ole">
            <mc:AlternateContent xmlns:mc="http://schemas.openxmlformats.org/markup-compatibility/2006">
              <mc:Choice xmlns:v="urn:schemas-microsoft-com:vml" Requires="v">
                <p:oleObj spid="_x0000_s1036" name="Equation" r:id="rId3" imgW="647640" imgH="253800" progId="Equation.3">
                  <p:embed/>
                </p:oleObj>
              </mc:Choice>
              <mc:Fallback>
                <p:oleObj name="Equation" r:id="rId3" imgW="647640" imgH="253800" progId="Equation.3">
                  <p:embed/>
                  <p:pic>
                    <p:nvPicPr>
                      <p:cNvPr id="7"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70676" y="2295525"/>
                        <a:ext cx="2055813" cy="806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5"/>
          <p:cNvGraphicFramePr>
            <a:graphicFrameLocks noChangeAspect="1"/>
          </p:cNvGraphicFramePr>
          <p:nvPr/>
        </p:nvGraphicFramePr>
        <p:xfrm>
          <a:off x="6772275" y="4013201"/>
          <a:ext cx="1955800" cy="798513"/>
        </p:xfrm>
        <a:graphic>
          <a:graphicData uri="http://schemas.openxmlformats.org/presentationml/2006/ole">
            <mc:AlternateContent xmlns:mc="http://schemas.openxmlformats.org/markup-compatibility/2006">
              <mc:Choice xmlns:v="urn:schemas-microsoft-com:vml" Requires="v">
                <p:oleObj spid="_x0000_s1037" name="Equation" r:id="rId5" imgW="622080" imgH="253800" progId="Equation.3">
                  <p:embed/>
                </p:oleObj>
              </mc:Choice>
              <mc:Fallback>
                <p:oleObj name="Equation" r:id="rId5" imgW="622080" imgH="253800" progId="Equation.3">
                  <p:embed/>
                  <p:pic>
                    <p:nvPicPr>
                      <p:cNvPr id="8"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72275" y="4013201"/>
                        <a:ext cx="1955800" cy="798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 Box 6"/>
          <p:cNvSpPr txBox="1">
            <a:spLocks noChangeArrowheads="1"/>
          </p:cNvSpPr>
          <p:nvPr/>
        </p:nvSpPr>
        <p:spPr bwMode="auto">
          <a:xfrm>
            <a:off x="6042025" y="1743075"/>
            <a:ext cx="2102114" cy="369332"/>
          </a:xfrm>
          <a:prstGeom prst="rect">
            <a:avLst/>
          </a:prstGeom>
          <a:noFill/>
          <a:ln w="9525">
            <a:noFill/>
            <a:miter lim="800000"/>
            <a:headEnd/>
            <a:tailEnd/>
          </a:ln>
          <a:effectLst/>
        </p:spPr>
        <p:txBody>
          <a:bodyPr wrap="none">
            <a:spAutoFit/>
          </a:bodyPr>
          <a:lstStyle/>
          <a:p>
            <a:r>
              <a:rPr lang="fr-FR" dirty="0">
                <a:solidFill>
                  <a:srgbClr val="FF0000"/>
                </a:solidFill>
                <a:latin typeface="Calibri"/>
              </a:rPr>
              <a:t>Le filtre est stable si:</a:t>
            </a:r>
          </a:p>
        </p:txBody>
      </p:sp>
      <p:sp>
        <p:nvSpPr>
          <p:cNvPr id="10" name="Line 9"/>
          <p:cNvSpPr>
            <a:spLocks noChangeShapeType="1"/>
          </p:cNvSpPr>
          <p:nvPr/>
        </p:nvSpPr>
        <p:spPr bwMode="auto">
          <a:xfrm flipV="1">
            <a:off x="1892300" y="3429000"/>
            <a:ext cx="3022600" cy="0"/>
          </a:xfrm>
          <a:prstGeom prst="line">
            <a:avLst/>
          </a:prstGeom>
          <a:noFill/>
          <a:ln w="38100">
            <a:solidFill>
              <a:schemeClr val="tx2"/>
            </a:solidFill>
            <a:round/>
            <a:headEnd/>
            <a:tailEnd type="triangle" w="med" len="med"/>
          </a:ln>
          <a:effectLst/>
        </p:spPr>
        <p:txBody>
          <a:bodyPr/>
          <a:lstStyle/>
          <a:p>
            <a:endParaRPr lang="fr-FR">
              <a:solidFill>
                <a:prstClr val="black"/>
              </a:solidFill>
              <a:latin typeface="Calibri"/>
            </a:endParaRPr>
          </a:p>
        </p:txBody>
      </p:sp>
      <p:sp>
        <p:nvSpPr>
          <p:cNvPr id="11" name="Text Box 10"/>
          <p:cNvSpPr txBox="1">
            <a:spLocks noChangeArrowheads="1"/>
          </p:cNvSpPr>
          <p:nvPr/>
        </p:nvSpPr>
        <p:spPr bwMode="auto">
          <a:xfrm>
            <a:off x="4873625" y="2987675"/>
            <a:ext cx="683970" cy="369332"/>
          </a:xfrm>
          <a:prstGeom prst="rect">
            <a:avLst/>
          </a:prstGeom>
          <a:noFill/>
          <a:ln w="9525">
            <a:noFill/>
            <a:miter lim="800000"/>
            <a:headEnd/>
            <a:tailEnd/>
          </a:ln>
          <a:effectLst/>
        </p:spPr>
        <p:txBody>
          <a:bodyPr wrap="none">
            <a:spAutoFit/>
          </a:bodyPr>
          <a:lstStyle/>
          <a:p>
            <a:r>
              <a:rPr lang="fr-FR">
                <a:solidFill>
                  <a:prstClr val="black"/>
                </a:solidFill>
                <a:latin typeface="Calibri"/>
              </a:rPr>
              <a:t>Re(p)</a:t>
            </a:r>
          </a:p>
        </p:txBody>
      </p:sp>
      <p:sp>
        <p:nvSpPr>
          <p:cNvPr id="12" name="Text Box 11"/>
          <p:cNvSpPr txBox="1">
            <a:spLocks noChangeArrowheads="1"/>
          </p:cNvSpPr>
          <p:nvPr/>
        </p:nvSpPr>
        <p:spPr bwMode="auto">
          <a:xfrm>
            <a:off x="3552825" y="1095375"/>
            <a:ext cx="689612" cy="369332"/>
          </a:xfrm>
          <a:prstGeom prst="rect">
            <a:avLst/>
          </a:prstGeom>
          <a:noFill/>
          <a:ln w="9525">
            <a:noFill/>
            <a:miter lim="800000"/>
            <a:headEnd/>
            <a:tailEnd/>
          </a:ln>
          <a:effectLst/>
        </p:spPr>
        <p:txBody>
          <a:bodyPr wrap="none">
            <a:spAutoFit/>
          </a:bodyPr>
          <a:lstStyle/>
          <a:p>
            <a:r>
              <a:rPr lang="fr-FR">
                <a:solidFill>
                  <a:prstClr val="black"/>
                </a:solidFill>
                <a:latin typeface="Calibri"/>
              </a:rPr>
              <a:t>Im(p)</a:t>
            </a:r>
          </a:p>
        </p:txBody>
      </p:sp>
      <p:sp>
        <p:nvSpPr>
          <p:cNvPr id="13" name="Line 12"/>
          <p:cNvSpPr>
            <a:spLocks noChangeShapeType="1"/>
          </p:cNvSpPr>
          <p:nvPr/>
        </p:nvSpPr>
        <p:spPr bwMode="auto">
          <a:xfrm flipH="1">
            <a:off x="3797300" y="2235200"/>
            <a:ext cx="101600" cy="850900"/>
          </a:xfrm>
          <a:prstGeom prst="line">
            <a:avLst/>
          </a:prstGeom>
          <a:noFill/>
          <a:ln w="38100">
            <a:solidFill>
              <a:schemeClr val="accent2"/>
            </a:solidFill>
            <a:round/>
            <a:headEnd/>
            <a:tailEnd type="triangle" w="med" len="med"/>
          </a:ln>
          <a:effectLst/>
        </p:spPr>
        <p:txBody>
          <a:bodyPr/>
          <a:lstStyle/>
          <a:p>
            <a:endParaRPr lang="fr-FR">
              <a:solidFill>
                <a:prstClr val="black"/>
              </a:solidFill>
              <a:latin typeface="Calibri"/>
            </a:endParaRPr>
          </a:p>
        </p:txBody>
      </p:sp>
      <p:sp>
        <p:nvSpPr>
          <p:cNvPr id="14" name="Text Box 13"/>
          <p:cNvSpPr txBox="1">
            <a:spLocks noChangeArrowheads="1"/>
          </p:cNvSpPr>
          <p:nvPr/>
        </p:nvSpPr>
        <p:spPr bwMode="auto">
          <a:xfrm>
            <a:off x="3870325" y="1844676"/>
            <a:ext cx="938014" cy="646331"/>
          </a:xfrm>
          <a:prstGeom prst="rect">
            <a:avLst/>
          </a:prstGeom>
          <a:noFill/>
          <a:ln w="9525">
            <a:noFill/>
            <a:miter lim="800000"/>
            <a:headEnd/>
            <a:tailEnd/>
          </a:ln>
          <a:effectLst/>
        </p:spPr>
        <p:txBody>
          <a:bodyPr wrap="none">
            <a:spAutoFit/>
          </a:bodyPr>
          <a:lstStyle/>
          <a:p>
            <a:r>
              <a:rPr lang="fr-FR">
                <a:solidFill>
                  <a:prstClr val="black"/>
                </a:solidFill>
                <a:latin typeface="Calibri"/>
              </a:rPr>
              <a:t>Zone de</a:t>
            </a:r>
          </a:p>
          <a:p>
            <a:r>
              <a:rPr lang="fr-FR">
                <a:solidFill>
                  <a:prstClr val="black"/>
                </a:solidFill>
                <a:latin typeface="Calibri"/>
              </a:rPr>
              <a:t>stabilité</a:t>
            </a:r>
          </a:p>
        </p:txBody>
      </p:sp>
      <p:sp>
        <p:nvSpPr>
          <p:cNvPr id="15" name="Text Box 15"/>
          <p:cNvSpPr txBox="1">
            <a:spLocks noChangeArrowheads="1"/>
          </p:cNvSpPr>
          <p:nvPr/>
        </p:nvSpPr>
        <p:spPr bwMode="auto">
          <a:xfrm>
            <a:off x="4225925" y="3025775"/>
            <a:ext cx="301686" cy="369332"/>
          </a:xfrm>
          <a:prstGeom prst="rect">
            <a:avLst/>
          </a:prstGeom>
          <a:noFill/>
          <a:ln w="9525">
            <a:noFill/>
            <a:miter lim="800000"/>
            <a:headEnd/>
            <a:tailEnd/>
          </a:ln>
          <a:effectLst/>
        </p:spPr>
        <p:txBody>
          <a:bodyPr wrap="none">
            <a:spAutoFit/>
          </a:bodyPr>
          <a:lstStyle/>
          <a:p>
            <a:r>
              <a:rPr lang="fr-FR">
                <a:solidFill>
                  <a:prstClr val="black"/>
                </a:solidFill>
                <a:latin typeface="Calibri"/>
              </a:rPr>
              <a:t>1</a:t>
            </a:r>
          </a:p>
        </p:txBody>
      </p:sp>
      <p:sp>
        <p:nvSpPr>
          <p:cNvPr id="16" name="Text Box 16"/>
          <p:cNvSpPr txBox="1">
            <a:spLocks noChangeArrowheads="1"/>
          </p:cNvSpPr>
          <p:nvPr/>
        </p:nvSpPr>
        <p:spPr bwMode="auto">
          <a:xfrm>
            <a:off x="3514725" y="2301875"/>
            <a:ext cx="239168" cy="369332"/>
          </a:xfrm>
          <a:prstGeom prst="rect">
            <a:avLst/>
          </a:prstGeom>
          <a:noFill/>
          <a:ln w="9525">
            <a:noFill/>
            <a:miter lim="800000"/>
            <a:headEnd/>
            <a:tailEnd/>
          </a:ln>
          <a:effectLst/>
        </p:spPr>
        <p:txBody>
          <a:bodyPr wrap="none">
            <a:spAutoFit/>
          </a:bodyPr>
          <a:lstStyle/>
          <a:p>
            <a:r>
              <a:rPr lang="fr-FR">
                <a:solidFill>
                  <a:prstClr val="black"/>
                </a:solidFill>
                <a:latin typeface="Calibri"/>
              </a:rPr>
              <a:t>j</a:t>
            </a:r>
          </a:p>
        </p:txBody>
      </p:sp>
      <p:sp>
        <p:nvSpPr>
          <p:cNvPr id="17" name="Text Box 17"/>
          <p:cNvSpPr txBox="1">
            <a:spLocks noChangeArrowheads="1"/>
          </p:cNvSpPr>
          <p:nvPr/>
        </p:nvSpPr>
        <p:spPr bwMode="auto">
          <a:xfrm>
            <a:off x="4848225" y="5032375"/>
            <a:ext cx="3920304" cy="369332"/>
          </a:xfrm>
          <a:prstGeom prst="rect">
            <a:avLst/>
          </a:prstGeom>
          <a:noFill/>
          <a:ln w="9525">
            <a:noFill/>
            <a:miter lim="800000"/>
            <a:headEnd/>
            <a:tailEnd/>
          </a:ln>
          <a:effectLst/>
        </p:spPr>
        <p:txBody>
          <a:bodyPr wrap="none">
            <a:spAutoFit/>
          </a:bodyPr>
          <a:lstStyle/>
          <a:p>
            <a:r>
              <a:rPr lang="fr-FR" dirty="0">
                <a:solidFill>
                  <a:srgbClr val="FF0000"/>
                </a:solidFill>
                <a:latin typeface="Calibri"/>
              </a:rPr>
              <a:t>Ordre du filtre </a:t>
            </a:r>
            <a:r>
              <a:rPr lang="fr-FR" dirty="0">
                <a:solidFill>
                  <a:prstClr val="black"/>
                </a:solidFill>
                <a:latin typeface="Calibri"/>
              </a:rPr>
              <a:t>= max(nb </a:t>
            </a:r>
            <a:r>
              <a:rPr lang="fr-FR" dirty="0" err="1">
                <a:solidFill>
                  <a:prstClr val="black"/>
                </a:solidFill>
                <a:latin typeface="Calibri"/>
              </a:rPr>
              <a:t>pôles,nb</a:t>
            </a:r>
            <a:r>
              <a:rPr lang="fr-FR" dirty="0">
                <a:solidFill>
                  <a:prstClr val="black"/>
                </a:solidFill>
                <a:latin typeface="Calibri"/>
              </a:rPr>
              <a:t> zéros)</a:t>
            </a:r>
          </a:p>
        </p:txBody>
      </p:sp>
      <p:sp>
        <p:nvSpPr>
          <p:cNvPr id="18" name="Text Box 7"/>
          <p:cNvSpPr txBox="1">
            <a:spLocks noChangeArrowheads="1"/>
          </p:cNvSpPr>
          <p:nvPr/>
        </p:nvSpPr>
        <p:spPr bwMode="auto">
          <a:xfrm>
            <a:off x="6042026" y="3406775"/>
            <a:ext cx="3508525" cy="369332"/>
          </a:xfrm>
          <a:prstGeom prst="rect">
            <a:avLst/>
          </a:prstGeom>
          <a:noFill/>
          <a:ln w="9525">
            <a:noFill/>
            <a:miter lim="800000"/>
            <a:headEnd/>
            <a:tailEnd/>
          </a:ln>
          <a:effectLst/>
        </p:spPr>
        <p:txBody>
          <a:bodyPr wrap="none">
            <a:spAutoFit/>
          </a:bodyPr>
          <a:lstStyle/>
          <a:p>
            <a:r>
              <a:rPr lang="fr-FR" dirty="0">
                <a:solidFill>
                  <a:srgbClr val="FF0000"/>
                </a:solidFill>
                <a:latin typeface="Calibri"/>
              </a:rPr>
              <a:t>Le filtre est à minimum de phase si:</a:t>
            </a:r>
          </a:p>
        </p:txBody>
      </p:sp>
    </p:spTree>
    <p:extLst>
      <p:ext uri="{BB962C8B-B14F-4D97-AF65-F5344CB8AC3E}">
        <p14:creationId xmlns:p14="http://schemas.microsoft.com/office/powerpoint/2010/main" val="41072835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3)Propriétés des </a:t>
            </a:r>
            <a:r>
              <a:rPr lang="fr-FR" dirty="0" err="1" smtClean="0">
                <a:solidFill>
                  <a:srgbClr val="FF0000"/>
                </a:solidFill>
              </a:rPr>
              <a:t>FIRs</a:t>
            </a:r>
            <a:endParaRPr lang="fr-FR" dirty="0">
              <a:solidFill>
                <a:srgbClr val="FF0000"/>
              </a:solidFill>
            </a:endParaRPr>
          </a:p>
        </p:txBody>
      </p:sp>
      <p:sp>
        <p:nvSpPr>
          <p:cNvPr id="3" name="Espace réservé du contenu 2"/>
          <p:cNvSpPr>
            <a:spLocks noGrp="1"/>
          </p:cNvSpPr>
          <p:nvPr>
            <p:ph idx="1"/>
          </p:nvPr>
        </p:nvSpPr>
        <p:spPr/>
        <p:txBody>
          <a:bodyPr/>
          <a:lstStyle/>
          <a:p>
            <a:pPr>
              <a:buNone/>
            </a:pPr>
            <a:r>
              <a:rPr lang="fr-FR" dirty="0" smtClean="0"/>
              <a:t>– Réponse stable par défaut</a:t>
            </a:r>
          </a:p>
          <a:p>
            <a:pPr>
              <a:buNone/>
            </a:pPr>
            <a:r>
              <a:rPr lang="fr-FR" dirty="0" smtClean="0"/>
              <a:t>– Réponse en phase linéaire pour un filtre réalisable</a:t>
            </a:r>
          </a:p>
          <a:p>
            <a:pPr>
              <a:buNone/>
            </a:pPr>
            <a:r>
              <a:rPr lang="fr-FR" dirty="0" smtClean="0"/>
              <a:t>– Peuvent demander un temps de calcul excessif</a:t>
            </a:r>
            <a:endParaRPr lang="fr-FR" dirty="0"/>
          </a:p>
        </p:txBody>
      </p:sp>
    </p:spTree>
    <p:extLst>
      <p:ext uri="{BB962C8B-B14F-4D97-AF65-F5344CB8AC3E}">
        <p14:creationId xmlns:p14="http://schemas.microsoft.com/office/powerpoint/2010/main" val="12861499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024034" y="1571612"/>
            <a:ext cx="2714644" cy="400110"/>
          </a:xfrm>
          <a:prstGeom prst="rect">
            <a:avLst/>
          </a:prstGeom>
          <a:noFill/>
        </p:spPr>
        <p:txBody>
          <a:bodyPr wrap="square" rtlCol="0">
            <a:spAutoFit/>
          </a:bodyPr>
          <a:lstStyle/>
          <a:p>
            <a:r>
              <a:rPr lang="fr-FR" sz="2000" dirty="0">
                <a:solidFill>
                  <a:prstClr val="black"/>
                </a:solidFill>
                <a:effectLst>
                  <a:outerShdw blurRad="38100" dist="38100" dir="2700000" algn="tl">
                    <a:srgbClr val="000000">
                      <a:alpha val="43137"/>
                    </a:srgbClr>
                  </a:outerShdw>
                </a:effectLst>
                <a:latin typeface="Calibri"/>
              </a:rPr>
              <a:t>a) Structure directe </a:t>
            </a:r>
          </a:p>
        </p:txBody>
      </p:sp>
      <p:pic>
        <p:nvPicPr>
          <p:cNvPr id="23554" name="Picture 2" descr="\begin{figure}\input fig/fir.pstex_t&#10;\end{figure}"/>
          <p:cNvPicPr>
            <a:picLocks noChangeAspect="1" noChangeArrowheads="1"/>
          </p:cNvPicPr>
          <p:nvPr/>
        </p:nvPicPr>
        <p:blipFill>
          <a:blip r:embed="rId3"/>
          <a:srcRect/>
          <a:stretch>
            <a:fillRect/>
          </a:stretch>
        </p:blipFill>
        <p:spPr bwMode="auto">
          <a:xfrm>
            <a:off x="2309786" y="2143116"/>
            <a:ext cx="7786742" cy="1637448"/>
          </a:xfrm>
          <a:prstGeom prst="rect">
            <a:avLst/>
          </a:prstGeom>
          <a:noFill/>
        </p:spPr>
      </p:pic>
      <p:sp>
        <p:nvSpPr>
          <p:cNvPr id="7" name="ZoneTexte 6"/>
          <p:cNvSpPr txBox="1"/>
          <p:nvPr/>
        </p:nvSpPr>
        <p:spPr>
          <a:xfrm>
            <a:off x="4381488" y="3214686"/>
            <a:ext cx="785818" cy="369332"/>
          </a:xfrm>
          <a:prstGeom prst="rect">
            <a:avLst/>
          </a:prstGeom>
          <a:noFill/>
        </p:spPr>
        <p:txBody>
          <a:bodyPr wrap="square" rtlCol="0">
            <a:spAutoFit/>
          </a:bodyPr>
          <a:lstStyle/>
          <a:p>
            <a:r>
              <a:rPr lang="fr-FR" b="1" dirty="0">
                <a:solidFill>
                  <a:prstClr val="black"/>
                </a:solidFill>
                <a:latin typeface="Calibri"/>
              </a:rPr>
              <a:t>sig1</a:t>
            </a:r>
          </a:p>
        </p:txBody>
      </p:sp>
      <p:pic>
        <p:nvPicPr>
          <p:cNvPr id="2050" name="Picture 2"/>
          <p:cNvPicPr>
            <a:picLocks noChangeAspect="1" noChangeArrowheads="1"/>
          </p:cNvPicPr>
          <p:nvPr/>
        </p:nvPicPr>
        <p:blipFill>
          <a:blip r:embed="rId4"/>
          <a:srcRect/>
          <a:stretch>
            <a:fillRect/>
          </a:stretch>
        </p:blipFill>
        <p:spPr bwMode="auto">
          <a:xfrm>
            <a:off x="3952861" y="1857365"/>
            <a:ext cx="581025" cy="276225"/>
          </a:xfrm>
          <a:prstGeom prst="rect">
            <a:avLst/>
          </a:prstGeom>
          <a:noFill/>
          <a:ln w="9525">
            <a:noFill/>
            <a:miter lim="800000"/>
            <a:headEnd/>
            <a:tailEnd/>
          </a:ln>
          <a:effectLst/>
        </p:spPr>
      </p:pic>
      <p:pic>
        <p:nvPicPr>
          <p:cNvPr id="2051" name="Picture 3"/>
          <p:cNvPicPr>
            <a:picLocks noChangeAspect="1" noChangeArrowheads="1"/>
          </p:cNvPicPr>
          <p:nvPr/>
        </p:nvPicPr>
        <p:blipFill>
          <a:blip r:embed="rId5"/>
          <a:srcRect/>
          <a:stretch>
            <a:fillRect/>
          </a:stretch>
        </p:blipFill>
        <p:spPr bwMode="auto">
          <a:xfrm>
            <a:off x="5024431" y="2000240"/>
            <a:ext cx="600075" cy="228600"/>
          </a:xfrm>
          <a:prstGeom prst="rect">
            <a:avLst/>
          </a:prstGeom>
          <a:noFill/>
          <a:ln w="9525">
            <a:noFill/>
            <a:miter lim="800000"/>
            <a:headEnd/>
            <a:tailEnd/>
          </a:ln>
          <a:effectLst/>
        </p:spPr>
      </p:pic>
      <p:sp>
        <p:nvSpPr>
          <p:cNvPr id="10" name="ZoneTexte 9"/>
          <p:cNvSpPr txBox="1"/>
          <p:nvPr/>
        </p:nvSpPr>
        <p:spPr>
          <a:xfrm>
            <a:off x="2381224" y="4357694"/>
            <a:ext cx="2786082" cy="369332"/>
          </a:xfrm>
          <a:prstGeom prst="rect">
            <a:avLst/>
          </a:prstGeom>
          <a:noFill/>
        </p:spPr>
        <p:txBody>
          <a:bodyPr wrap="square" rtlCol="0">
            <a:spAutoFit/>
          </a:bodyPr>
          <a:lstStyle/>
          <a:p>
            <a:r>
              <a:rPr lang="fr-FR" b="1" dirty="0">
                <a:solidFill>
                  <a:prstClr val="black"/>
                </a:solidFill>
                <a:latin typeface="Calibri"/>
              </a:rPr>
              <a:t>Sig1=b0x(n)+b1x(n-1)</a:t>
            </a:r>
          </a:p>
        </p:txBody>
      </p:sp>
      <p:sp>
        <p:nvSpPr>
          <p:cNvPr id="11" name="Titre 1"/>
          <p:cNvSpPr>
            <a:spLocks noGrp="1"/>
          </p:cNvSpPr>
          <p:nvPr>
            <p:ph type="title"/>
          </p:nvPr>
        </p:nvSpPr>
        <p:spPr>
          <a:xfrm>
            <a:off x="1981200" y="274638"/>
            <a:ext cx="8229600" cy="1143000"/>
          </a:xfrm>
        </p:spPr>
        <p:txBody>
          <a:bodyPr>
            <a:normAutofit fontScale="90000"/>
          </a:bodyPr>
          <a:lstStyle/>
          <a:p>
            <a:r>
              <a:rPr lang="en-US" dirty="0" smtClean="0">
                <a:solidFill>
                  <a:srgbClr val="FF0000"/>
                </a:solidFill>
              </a:rPr>
              <a:t>4)Implementation du </a:t>
            </a:r>
            <a:r>
              <a:rPr lang="en-US" dirty="0" err="1" smtClean="0">
                <a:solidFill>
                  <a:srgbClr val="FF0000"/>
                </a:solidFill>
              </a:rPr>
              <a:t>filtre</a:t>
            </a:r>
            <a:r>
              <a:rPr lang="en-US" dirty="0" smtClean="0">
                <a:solidFill>
                  <a:srgbClr val="FF0000"/>
                </a:solidFill>
              </a:rPr>
              <a:t> FIR </a:t>
            </a:r>
            <a:br>
              <a:rPr lang="en-US" dirty="0" smtClean="0">
                <a:solidFill>
                  <a:srgbClr val="FF0000"/>
                </a:solidFill>
              </a:rPr>
            </a:br>
            <a:endParaRPr lang="fr-FR" dirty="0">
              <a:solidFill>
                <a:srgbClr val="FF0000"/>
              </a:solidFill>
            </a:endParaRPr>
          </a:p>
        </p:txBody>
      </p:sp>
    </p:spTree>
    <p:extLst>
      <p:ext uri="{BB962C8B-B14F-4D97-AF65-F5344CB8AC3E}">
        <p14:creationId xmlns:p14="http://schemas.microsoft.com/office/powerpoint/2010/main" val="20744740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738282" y="1714489"/>
            <a:ext cx="3429024" cy="461665"/>
          </a:xfrm>
          <a:prstGeom prst="rect">
            <a:avLst/>
          </a:prstGeom>
          <a:noFill/>
        </p:spPr>
        <p:txBody>
          <a:bodyPr wrap="square" rtlCol="0">
            <a:spAutoFit/>
          </a:bodyPr>
          <a:lstStyle/>
          <a:p>
            <a:r>
              <a:rPr lang="fr-FR" sz="2400" b="1" dirty="0">
                <a:solidFill>
                  <a:srgbClr val="F79646">
                    <a:lumMod val="75000"/>
                  </a:srgbClr>
                </a:solidFill>
                <a:latin typeface="Calibri"/>
              </a:rPr>
              <a:t>b)Structure transposée </a:t>
            </a:r>
          </a:p>
        </p:txBody>
      </p:sp>
      <p:pic>
        <p:nvPicPr>
          <p:cNvPr id="1026" name="Picture 2"/>
          <p:cNvPicPr>
            <a:picLocks noChangeAspect="1" noChangeArrowheads="1"/>
          </p:cNvPicPr>
          <p:nvPr/>
        </p:nvPicPr>
        <p:blipFill>
          <a:blip r:embed="rId2"/>
          <a:srcRect/>
          <a:stretch>
            <a:fillRect/>
          </a:stretch>
        </p:blipFill>
        <p:spPr bwMode="auto">
          <a:xfrm>
            <a:off x="1809721" y="2428869"/>
            <a:ext cx="8543959" cy="1857383"/>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2166911" y="4429133"/>
            <a:ext cx="2047875" cy="276225"/>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a:srcRect/>
          <a:stretch>
            <a:fillRect/>
          </a:stretch>
        </p:blipFill>
        <p:spPr bwMode="auto">
          <a:xfrm>
            <a:off x="4381488" y="4714884"/>
            <a:ext cx="3028950" cy="285750"/>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a:srcRect/>
          <a:stretch>
            <a:fillRect/>
          </a:stretch>
        </p:blipFill>
        <p:spPr bwMode="auto">
          <a:xfrm>
            <a:off x="1738283" y="5143513"/>
            <a:ext cx="4086225" cy="276225"/>
          </a:xfrm>
          <a:prstGeom prst="rect">
            <a:avLst/>
          </a:prstGeom>
          <a:noFill/>
          <a:ln w="9525">
            <a:noFill/>
            <a:miter lim="800000"/>
            <a:headEnd/>
            <a:tailEnd/>
          </a:ln>
          <a:effectLst/>
        </p:spPr>
      </p:pic>
      <p:pic>
        <p:nvPicPr>
          <p:cNvPr id="1030" name="Picture 6"/>
          <p:cNvPicPr>
            <a:picLocks noChangeAspect="1" noChangeArrowheads="1"/>
          </p:cNvPicPr>
          <p:nvPr/>
        </p:nvPicPr>
        <p:blipFill>
          <a:blip r:embed="rId6"/>
          <a:srcRect/>
          <a:stretch>
            <a:fillRect/>
          </a:stretch>
        </p:blipFill>
        <p:spPr bwMode="auto">
          <a:xfrm>
            <a:off x="5453059" y="5786455"/>
            <a:ext cx="5038725" cy="257175"/>
          </a:xfrm>
          <a:prstGeom prst="rect">
            <a:avLst/>
          </a:prstGeom>
          <a:noFill/>
          <a:ln w="9525">
            <a:noFill/>
            <a:miter lim="800000"/>
            <a:headEnd/>
            <a:tailEnd/>
          </a:ln>
          <a:effectLst/>
        </p:spPr>
      </p:pic>
      <p:sp>
        <p:nvSpPr>
          <p:cNvPr id="10" name="Titre 1"/>
          <p:cNvSpPr>
            <a:spLocks noGrp="1"/>
          </p:cNvSpPr>
          <p:nvPr>
            <p:ph type="title"/>
          </p:nvPr>
        </p:nvSpPr>
        <p:spPr>
          <a:xfrm>
            <a:off x="1981200" y="274638"/>
            <a:ext cx="8229600" cy="1143000"/>
          </a:xfrm>
        </p:spPr>
        <p:txBody>
          <a:bodyPr>
            <a:normAutofit fontScale="90000"/>
          </a:bodyPr>
          <a:lstStyle/>
          <a:p>
            <a:r>
              <a:rPr lang="en-US" dirty="0" smtClean="0">
                <a:solidFill>
                  <a:srgbClr val="FF0000"/>
                </a:solidFill>
              </a:rPr>
              <a:t>4)Implementation du </a:t>
            </a:r>
            <a:r>
              <a:rPr lang="en-US" dirty="0" err="1" smtClean="0">
                <a:solidFill>
                  <a:srgbClr val="FF0000"/>
                </a:solidFill>
              </a:rPr>
              <a:t>filtre</a:t>
            </a:r>
            <a:r>
              <a:rPr lang="en-US" dirty="0" smtClean="0">
                <a:solidFill>
                  <a:srgbClr val="FF0000"/>
                </a:solidFill>
              </a:rPr>
              <a:t> FIR </a:t>
            </a:r>
            <a:br>
              <a:rPr lang="en-US" dirty="0" smtClean="0">
                <a:solidFill>
                  <a:srgbClr val="FF0000"/>
                </a:solidFill>
              </a:rPr>
            </a:br>
            <a:endParaRPr lang="fr-FR" dirty="0">
              <a:solidFill>
                <a:srgbClr val="FF0000"/>
              </a:solidFill>
            </a:endParaRPr>
          </a:p>
        </p:txBody>
      </p:sp>
    </p:spTree>
    <p:extLst>
      <p:ext uri="{BB962C8B-B14F-4D97-AF65-F5344CB8AC3E}">
        <p14:creationId xmlns:p14="http://schemas.microsoft.com/office/powerpoint/2010/main" val="503372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5)Synthèse des filtres FIR </a:t>
            </a:r>
            <a:endParaRPr lang="fr-FR" dirty="0">
              <a:solidFill>
                <a:srgbClr val="FF0000"/>
              </a:solidFill>
            </a:endParaRPr>
          </a:p>
        </p:txBody>
      </p:sp>
      <p:sp>
        <p:nvSpPr>
          <p:cNvPr id="3" name="Espace réservé du contenu 2"/>
          <p:cNvSpPr>
            <a:spLocks noGrp="1"/>
          </p:cNvSpPr>
          <p:nvPr>
            <p:ph idx="1"/>
          </p:nvPr>
        </p:nvSpPr>
        <p:spPr>
          <a:xfrm>
            <a:off x="609600" y="1417640"/>
            <a:ext cx="10972800" cy="4939618"/>
          </a:xfrm>
        </p:spPr>
        <p:txBody>
          <a:bodyPr>
            <a:normAutofit/>
          </a:bodyPr>
          <a:lstStyle/>
          <a:p>
            <a:pPr marL="0" indent="0" algn="just">
              <a:buNone/>
            </a:pPr>
            <a:r>
              <a:rPr lang="fr-FR" dirty="0"/>
              <a:t>Concevoir un filtre numérique consiste à déterminer la </a:t>
            </a:r>
            <a:r>
              <a:rPr lang="fr-FR" dirty="0">
                <a:solidFill>
                  <a:srgbClr val="FF0000"/>
                </a:solidFill>
              </a:rPr>
              <a:t>fonction de transfert en z </a:t>
            </a:r>
            <a:r>
              <a:rPr lang="fr-FR" dirty="0"/>
              <a:t>du filtre qui va approcher au mieux les spécifications sur la </a:t>
            </a:r>
            <a:r>
              <a:rPr lang="fr-FR" dirty="0">
                <a:solidFill>
                  <a:srgbClr val="FF0000"/>
                </a:solidFill>
              </a:rPr>
              <a:t>réponse fréquentielle en amplitude </a:t>
            </a:r>
          </a:p>
          <a:p>
            <a:pPr algn="just">
              <a:buFontTx/>
              <a:buChar char="-"/>
            </a:pPr>
            <a:r>
              <a:rPr lang="fr-FR" dirty="0" smtClean="0"/>
              <a:t>1) Méthode de </a:t>
            </a:r>
            <a:r>
              <a:rPr lang="fr-FR" dirty="0" smtClean="0">
                <a:solidFill>
                  <a:srgbClr val="FF0000"/>
                </a:solidFill>
              </a:rPr>
              <a:t>fenêtrage (domaine temporel) </a:t>
            </a:r>
            <a:endParaRPr lang="fr-FR" dirty="0" smtClean="0"/>
          </a:p>
          <a:p>
            <a:pPr algn="just">
              <a:buFontTx/>
              <a:buChar char="-"/>
            </a:pPr>
            <a:r>
              <a:rPr lang="fr-FR" dirty="0" smtClean="0"/>
              <a:t>2) Méthode par </a:t>
            </a:r>
            <a:r>
              <a:rPr lang="fr-FR" dirty="0" smtClean="0">
                <a:solidFill>
                  <a:srgbClr val="FF0000"/>
                </a:solidFill>
              </a:rPr>
              <a:t>échantillonnage</a:t>
            </a:r>
            <a:r>
              <a:rPr lang="fr-FR" dirty="0" smtClean="0"/>
              <a:t> fréquentielle</a:t>
            </a:r>
          </a:p>
          <a:p>
            <a:pPr algn="just">
              <a:buFontTx/>
              <a:buChar char="-"/>
            </a:pPr>
            <a:r>
              <a:rPr lang="fr-FR" dirty="0" smtClean="0"/>
              <a:t>3) Synthèse par </a:t>
            </a:r>
            <a:r>
              <a:rPr lang="fr-FR" dirty="0" smtClean="0">
                <a:solidFill>
                  <a:srgbClr val="FF0000"/>
                </a:solidFill>
              </a:rPr>
              <a:t>optimisation</a:t>
            </a:r>
            <a:r>
              <a:rPr lang="fr-FR" dirty="0" smtClean="0"/>
              <a:t> (</a:t>
            </a:r>
            <a:r>
              <a:rPr lang="fr-FR" dirty="0" err="1" smtClean="0"/>
              <a:t>algo</a:t>
            </a:r>
            <a:r>
              <a:rPr lang="fr-FR" dirty="0" smtClean="0"/>
              <a:t>. </a:t>
            </a:r>
            <a:r>
              <a:rPr lang="fr-FR" dirty="0" err="1" smtClean="0"/>
              <a:t>Remez</a:t>
            </a:r>
            <a:r>
              <a:rPr lang="fr-FR" dirty="0" smtClean="0"/>
              <a:t>)</a:t>
            </a:r>
          </a:p>
        </p:txBody>
      </p:sp>
    </p:spTree>
    <p:extLst>
      <p:ext uri="{BB962C8B-B14F-4D97-AF65-F5344CB8AC3E}">
        <p14:creationId xmlns:p14="http://schemas.microsoft.com/office/powerpoint/2010/main" val="2026287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dirty="0">
                <a:solidFill>
                  <a:prstClr val="black"/>
                </a:solidFill>
                <a:ea typeface="+mn-ea"/>
                <a:cs typeface="+mn-cs"/>
              </a:rPr>
              <a:t>Méthode de </a:t>
            </a:r>
            <a:r>
              <a:rPr lang="fr-FR" sz="3200" dirty="0">
                <a:solidFill>
                  <a:srgbClr val="FF0000"/>
                </a:solidFill>
                <a:ea typeface="+mn-ea"/>
                <a:cs typeface="+mn-cs"/>
              </a:rPr>
              <a:t>fenêtrage (domaine temporel)</a:t>
            </a:r>
            <a:endParaRPr lang="fr-FR" dirty="0"/>
          </a:p>
        </p:txBody>
      </p:sp>
      <p:sp>
        <p:nvSpPr>
          <p:cNvPr id="3" name="Espace réservé du contenu 2"/>
          <p:cNvSpPr>
            <a:spLocks noGrp="1"/>
          </p:cNvSpPr>
          <p:nvPr>
            <p:ph idx="1"/>
          </p:nvPr>
        </p:nvSpPr>
        <p:spPr/>
        <p:txBody>
          <a:bodyPr/>
          <a:lstStyle/>
          <a:p>
            <a:pPr marL="0" lvl="0" indent="0" algn="just">
              <a:buNone/>
            </a:pPr>
            <a:r>
              <a:rPr lang="fr-FR" dirty="0">
                <a:solidFill>
                  <a:prstClr val="black"/>
                </a:solidFill>
              </a:rPr>
              <a:t>Le calcul des coefficients repose sur l’utilisation de la </a:t>
            </a:r>
            <a:r>
              <a:rPr lang="fr-FR" dirty="0">
                <a:solidFill>
                  <a:srgbClr val="FF0000"/>
                </a:solidFill>
              </a:rPr>
              <a:t>transformée numérique </a:t>
            </a:r>
            <a:r>
              <a:rPr lang="fr-FR" dirty="0">
                <a:solidFill>
                  <a:prstClr val="black"/>
                </a:solidFill>
              </a:rPr>
              <a:t>et des fenêtres spectrales ((rectangulaire, </a:t>
            </a:r>
            <a:r>
              <a:rPr lang="fr-FR" dirty="0" err="1">
                <a:solidFill>
                  <a:prstClr val="black"/>
                </a:solidFill>
              </a:rPr>
              <a:t>Hanning</a:t>
            </a:r>
            <a:r>
              <a:rPr lang="fr-FR" dirty="0">
                <a:solidFill>
                  <a:prstClr val="black"/>
                </a:solidFill>
              </a:rPr>
              <a:t>, </a:t>
            </a:r>
            <a:r>
              <a:rPr lang="fr-FR" dirty="0" err="1">
                <a:solidFill>
                  <a:prstClr val="black"/>
                </a:solidFill>
              </a:rPr>
              <a:t>Hamming</a:t>
            </a:r>
            <a:r>
              <a:rPr lang="fr-FR" dirty="0">
                <a:solidFill>
                  <a:prstClr val="black"/>
                </a:solidFill>
              </a:rPr>
              <a:t>,…).</a:t>
            </a:r>
          </a:p>
          <a:p>
            <a:endParaRPr lang="fr-FR" dirty="0"/>
          </a:p>
        </p:txBody>
      </p:sp>
    </p:spTree>
    <p:extLst>
      <p:ext uri="{BB962C8B-B14F-4D97-AF65-F5344CB8AC3E}">
        <p14:creationId xmlns:p14="http://schemas.microsoft.com/office/powerpoint/2010/main" val="639365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6)Conception de FIR par fenêtrage </a:t>
            </a:r>
            <a:endParaRPr lang="fr-FR" dirty="0">
              <a:solidFill>
                <a:srgbClr val="FF0000"/>
              </a:solidFill>
            </a:endParaRPr>
          </a:p>
        </p:txBody>
      </p:sp>
      <p:pic>
        <p:nvPicPr>
          <p:cNvPr id="4" name="Image 3"/>
          <p:cNvPicPr/>
          <p:nvPr/>
        </p:nvPicPr>
        <p:blipFill>
          <a:blip r:embed="rId2"/>
          <a:srcRect/>
          <a:stretch>
            <a:fillRect/>
          </a:stretch>
        </p:blipFill>
        <p:spPr bwMode="auto">
          <a:xfrm>
            <a:off x="3667108" y="2898000"/>
            <a:ext cx="6624000" cy="3960000"/>
          </a:xfrm>
          <a:prstGeom prst="rect">
            <a:avLst/>
          </a:prstGeom>
          <a:ln>
            <a:noFill/>
          </a:ln>
          <a:effectLst>
            <a:outerShdw blurRad="292100" dist="139700" dir="2700000" algn="tl" rotWithShape="0">
              <a:srgbClr val="333333">
                <a:alpha val="65000"/>
              </a:srgbClr>
            </a:outerShdw>
          </a:effectLst>
        </p:spPr>
      </p:pic>
      <p:sp>
        <p:nvSpPr>
          <p:cNvPr id="5" name="ZoneTexte 4"/>
          <p:cNvSpPr txBox="1"/>
          <p:nvPr/>
        </p:nvSpPr>
        <p:spPr>
          <a:xfrm>
            <a:off x="1738282" y="1643051"/>
            <a:ext cx="4357718" cy="584775"/>
          </a:xfrm>
          <a:prstGeom prst="rect">
            <a:avLst/>
          </a:prstGeom>
          <a:noFill/>
        </p:spPr>
        <p:txBody>
          <a:bodyPr wrap="square" rtlCol="0">
            <a:spAutoFit/>
          </a:bodyPr>
          <a:lstStyle/>
          <a:p>
            <a:r>
              <a:rPr lang="fr-FR" sz="3200" dirty="0">
                <a:solidFill>
                  <a:srgbClr val="00B0F0"/>
                </a:solidFill>
                <a:effectLst>
                  <a:outerShdw blurRad="38100" dist="38100" dir="2700000" algn="tl">
                    <a:srgbClr val="000000">
                      <a:alpha val="43137"/>
                    </a:srgbClr>
                  </a:outerShdw>
                </a:effectLst>
                <a:latin typeface="Calibri"/>
              </a:rPr>
              <a:t>Spécifications </a:t>
            </a:r>
          </a:p>
        </p:txBody>
      </p:sp>
      <p:pic>
        <p:nvPicPr>
          <p:cNvPr id="1027" name="Picture 3"/>
          <p:cNvPicPr>
            <a:picLocks noChangeAspect="1" noChangeArrowheads="1"/>
          </p:cNvPicPr>
          <p:nvPr/>
        </p:nvPicPr>
        <p:blipFill>
          <a:blip r:embed="rId3"/>
          <a:srcRect/>
          <a:stretch>
            <a:fillRect/>
          </a:stretch>
        </p:blipFill>
        <p:spPr bwMode="auto">
          <a:xfrm>
            <a:off x="1595406" y="2143116"/>
            <a:ext cx="2643174" cy="1619250"/>
          </a:xfrm>
          <a:prstGeom prst="rect">
            <a:avLst/>
          </a:prstGeom>
          <a:ln>
            <a:noFill/>
          </a:ln>
          <a:effectLst>
            <a:outerShdw blurRad="292100" dist="139700" dir="2700000" algn="tl" rotWithShape="0">
              <a:srgbClr val="333333">
                <a:alpha val="65000"/>
              </a:srgbClr>
            </a:outerShdw>
          </a:effectLst>
        </p:spPr>
      </p:pic>
      <p:sp>
        <p:nvSpPr>
          <p:cNvPr id="7" name="ZoneTexte 6"/>
          <p:cNvSpPr txBox="1"/>
          <p:nvPr/>
        </p:nvSpPr>
        <p:spPr>
          <a:xfrm>
            <a:off x="7239008" y="3429000"/>
            <a:ext cx="2643206" cy="369332"/>
          </a:xfrm>
          <a:prstGeom prst="rect">
            <a:avLst/>
          </a:prstGeom>
          <a:solidFill>
            <a:schemeClr val="bg1"/>
          </a:solidFill>
          <a:ln>
            <a:noFill/>
          </a:ln>
        </p:spPr>
        <p:txBody>
          <a:bodyPr wrap="square" rtlCol="0">
            <a:spAutoFit/>
          </a:bodyPr>
          <a:lstStyle/>
          <a:p>
            <a:r>
              <a:rPr lang="fr-FR" dirty="0">
                <a:solidFill>
                  <a:srgbClr val="FF0000"/>
                </a:solidFill>
                <a:latin typeface="Calibri"/>
              </a:rPr>
              <a:t>La bande de transition </a:t>
            </a:r>
          </a:p>
        </p:txBody>
      </p:sp>
      <p:pic>
        <p:nvPicPr>
          <p:cNvPr id="3" name="Picture 2"/>
          <p:cNvPicPr>
            <a:picLocks noChangeAspect="1" noChangeArrowheads="1"/>
          </p:cNvPicPr>
          <p:nvPr/>
        </p:nvPicPr>
        <p:blipFill>
          <a:blip r:embed="rId4"/>
          <a:srcRect/>
          <a:stretch>
            <a:fillRect/>
          </a:stretch>
        </p:blipFill>
        <p:spPr bwMode="auto">
          <a:xfrm>
            <a:off x="4310050" y="1500175"/>
            <a:ext cx="6357950" cy="1362075"/>
          </a:xfrm>
          <a:prstGeom prst="rect">
            <a:avLst/>
          </a:prstGeom>
          <a:ln>
            <a:noFill/>
          </a:ln>
          <a:effectLst>
            <a:outerShdw blurRad="292100" dist="139700" dir="2700000" algn="tl" rotWithShape="0">
              <a:srgbClr val="333333">
                <a:alpha val="65000"/>
              </a:srgbClr>
            </a:outerShdw>
          </a:effectLst>
        </p:spPr>
      </p:pic>
      <p:sp>
        <p:nvSpPr>
          <p:cNvPr id="10" name="ZoneTexte 9"/>
          <p:cNvSpPr txBox="1"/>
          <p:nvPr/>
        </p:nvSpPr>
        <p:spPr>
          <a:xfrm>
            <a:off x="1524000" y="4286257"/>
            <a:ext cx="2000264" cy="646331"/>
          </a:xfrm>
          <a:prstGeom prst="rect">
            <a:avLst/>
          </a:prstGeom>
          <a:noFill/>
        </p:spPr>
        <p:txBody>
          <a:bodyPr wrap="square" rtlCol="0">
            <a:spAutoFit/>
          </a:bodyPr>
          <a:lstStyle/>
          <a:p>
            <a:r>
              <a:rPr lang="fr-FR" dirty="0">
                <a:solidFill>
                  <a:prstClr val="black"/>
                </a:solidFill>
                <a:latin typeface="Calibri"/>
              </a:rPr>
              <a:t>Paramètres à considérer</a:t>
            </a:r>
          </a:p>
        </p:txBody>
      </p:sp>
    </p:spTree>
    <p:extLst>
      <p:ext uri="{BB962C8B-B14F-4D97-AF65-F5344CB8AC3E}">
        <p14:creationId xmlns:p14="http://schemas.microsoft.com/office/powerpoint/2010/main" val="584348069"/>
      </p:ext>
    </p:extLst>
  </p:cSld>
  <p:clrMapOvr>
    <a:masterClrMapping/>
  </p:clrMapOvr>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1034</Words>
  <Application>Microsoft Office PowerPoint</Application>
  <PresentationFormat>Grand écran</PresentationFormat>
  <Paragraphs>152</Paragraphs>
  <Slides>36</Slides>
  <Notes>6</Notes>
  <HiddenSlides>0</HiddenSlides>
  <MMClips>0</MMClips>
  <ScaleCrop>false</ScaleCrop>
  <HeadingPairs>
    <vt:vector size="8" baseType="variant">
      <vt:variant>
        <vt:lpstr>Polices utilisées</vt:lpstr>
      </vt:variant>
      <vt:variant>
        <vt:i4>7</vt:i4>
      </vt:variant>
      <vt:variant>
        <vt:lpstr>Thème</vt:lpstr>
      </vt:variant>
      <vt:variant>
        <vt:i4>2</vt:i4>
      </vt:variant>
      <vt:variant>
        <vt:lpstr>Serveurs OLE incorporés</vt:lpstr>
      </vt:variant>
      <vt:variant>
        <vt:i4>1</vt:i4>
      </vt:variant>
      <vt:variant>
        <vt:lpstr>Titres des diapositives</vt:lpstr>
      </vt:variant>
      <vt:variant>
        <vt:i4>36</vt:i4>
      </vt:variant>
    </vt:vector>
  </HeadingPairs>
  <TitlesOfParts>
    <vt:vector size="46" baseType="lpstr">
      <vt:lpstr>Batang</vt:lpstr>
      <vt:lpstr>Arial</vt:lpstr>
      <vt:lpstr>Calibri</vt:lpstr>
      <vt:lpstr>Cambria</vt:lpstr>
      <vt:lpstr>Symbol</vt:lpstr>
      <vt:lpstr>Times New Roman</vt:lpstr>
      <vt:lpstr>Wingdings</vt:lpstr>
      <vt:lpstr>1_Thème Office</vt:lpstr>
      <vt:lpstr>Thème Office</vt:lpstr>
      <vt:lpstr>Equation</vt:lpstr>
      <vt:lpstr>Présentation PowerPoint</vt:lpstr>
      <vt:lpstr>1)Définition: FIR </vt:lpstr>
      <vt:lpstr>2)L’équation de récurrence d’un FIR</vt:lpstr>
      <vt:lpstr>3)Propriétés des FIRs</vt:lpstr>
      <vt:lpstr>4)Implementation du filtre FIR  </vt:lpstr>
      <vt:lpstr>4)Implementation du filtre FIR  </vt:lpstr>
      <vt:lpstr>5)Synthèse des filtres FIR </vt:lpstr>
      <vt:lpstr>Méthode de fenêtrage (domaine temporel)</vt:lpstr>
      <vt:lpstr>6)Conception de FIR par fenêtrage </vt:lpstr>
      <vt:lpstr>6)Conception de FIR par fenêtrage </vt:lpstr>
      <vt:lpstr>7)Réponse impulsionelle des filtres idéals </vt:lpstr>
      <vt:lpstr>8)Implementation en Matlab</vt:lpstr>
      <vt:lpstr>9)Exemple de fenêtre:wvtool </vt:lpstr>
      <vt:lpstr>9)Exemple de fenêtre:temporelle  </vt:lpstr>
      <vt:lpstr>11)La méthode des fenêtres</vt:lpstr>
      <vt:lpstr>12)Méthode de la conception </vt:lpstr>
      <vt:lpstr>Exercice </vt:lpstr>
      <vt:lpstr>Présentation PowerPoint</vt:lpstr>
      <vt:lpstr>1)Introduction </vt:lpstr>
      <vt:lpstr>2)Définition :filtres récursif IIR</vt:lpstr>
      <vt:lpstr>3)Equation d’un IIR</vt:lpstr>
      <vt:lpstr>4)Implémentation d’un filtreIIR </vt:lpstr>
      <vt:lpstr>IIR: Forme directe 1</vt:lpstr>
      <vt:lpstr>IIR: Forme directe 2</vt:lpstr>
      <vt:lpstr>Exemple </vt:lpstr>
      <vt:lpstr>5)Conception d’un IIR</vt:lpstr>
      <vt:lpstr>6)Méthodes de synthèse de filtres  récursifs (IIR)</vt:lpstr>
      <vt:lpstr>7)Synthèse de filtres RII par  transformation bilinéaire</vt:lpstr>
      <vt:lpstr>8)Conception d’un filtre RII </vt:lpstr>
      <vt:lpstr>Étape 1 : spécification du filtre </vt:lpstr>
      <vt:lpstr>Étape 2 : Calcul des coefficients</vt:lpstr>
      <vt:lpstr>Liste des polynômes de Buterworth </vt:lpstr>
      <vt:lpstr>Présentation PowerPoint</vt:lpstr>
      <vt:lpstr>Conception de filtre pass bas de Buterworth </vt:lpstr>
      <vt:lpstr>8)Conception d’un filtre RII </vt:lpstr>
      <vt:lpstr>9) Filtres à minimum de phase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imr</dc:creator>
  <cp:lastModifiedBy>imr</cp:lastModifiedBy>
  <cp:revision>6</cp:revision>
  <dcterms:created xsi:type="dcterms:W3CDTF">2023-10-28T08:55:00Z</dcterms:created>
  <dcterms:modified xsi:type="dcterms:W3CDTF">2023-10-28T09:04:16Z</dcterms:modified>
</cp:coreProperties>
</file>