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33"/>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41" autoAdjust="0"/>
    <p:restoredTop sz="94624"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28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0FA306-FD74-4EED-A0B1-23CAAFA79F18}" type="datetimeFigureOut">
              <a:rPr lang="fr-FR" smtClean="0"/>
              <a:pPr/>
              <a:t>27/02/2018</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717D87-7442-43CB-9416-947DAFC35095}"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27/02/2018</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A3F3-411E-47A9-91E4-EDC27A9E48F9}" type="datetimeFigureOut">
              <a:rPr lang="fr-FR" smtClean="0"/>
              <a:pPr/>
              <a:t>27/02/2018</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170F5-5306-4272-9E73-884391C79E4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1754326"/>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جامعة </a:t>
            </a:r>
            <a:r>
              <a:rPr lang="ar-DZ"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بومرداس</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كلية العلوم الاقتصادية، التجارية وعلوم التسيير</a:t>
            </a:r>
          </a:p>
          <a:p>
            <a:pPr algn="ctr" rtl="1"/>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قسم علوم التسيير </a:t>
            </a:r>
            <a:r>
              <a:rPr lang="ar-DZ" sz="3600" b="1"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ماستر</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01 تسيير عمومي</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178592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rtl="1"/>
            <a:r>
              <a:rPr lang="ar-DZ" sz="4000" b="1" dirty="0" smtClean="0"/>
              <a:t>تقييم المشاريع العمومية</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ar-DZ" dirty="0" smtClean="0">
                <a:ln>
                  <a:solidFill>
                    <a:schemeClr val="tx1"/>
                  </a:solidFill>
                </a:ln>
                <a:solidFill>
                  <a:schemeClr val="tx1"/>
                </a:solidFill>
                <a:latin typeface="Simplified Arabic" pitchFamily="18" charset="-78"/>
                <a:cs typeface="Simplified Arabic" pitchFamily="18" charset="-78"/>
              </a:rPr>
              <a:t>إعداد</a:t>
            </a:r>
          </a:p>
          <a:p>
            <a:pPr rtl="1"/>
            <a:r>
              <a:rPr lang="ar-DZ" b="1" dirty="0" smtClean="0">
                <a:ln>
                  <a:solidFill>
                    <a:schemeClr val="tx1"/>
                  </a:solidFill>
                </a:ln>
                <a:solidFill>
                  <a:schemeClr val="tx1"/>
                </a:solidFill>
                <a:latin typeface="Simplified Arabic" pitchFamily="18" charset="-78"/>
                <a:cs typeface="Simplified Arabic" pitchFamily="18" charset="-78"/>
              </a:rPr>
              <a:t>د. عرقوب وعلي</a:t>
            </a:r>
          </a:p>
          <a:p>
            <a:pPr rtl="1"/>
            <a:r>
              <a:rPr lang="ar-DZ" sz="2600" b="1" dirty="0" smtClean="0">
                <a:ln>
                  <a:solidFill>
                    <a:schemeClr val="tx1"/>
                  </a:solidFill>
                </a:ln>
                <a:solidFill>
                  <a:schemeClr val="tx1"/>
                </a:solidFill>
                <a:latin typeface="Simplified Arabic" pitchFamily="18" charset="-78"/>
                <a:cs typeface="Simplified Arabic" pitchFamily="18" charset="-78"/>
              </a:rPr>
              <a:t>جامعة أمحمد </a:t>
            </a:r>
            <a:r>
              <a:rPr lang="ar-DZ" sz="2600" b="1" dirty="0" err="1" smtClean="0">
                <a:ln>
                  <a:solidFill>
                    <a:schemeClr val="tx1"/>
                  </a:solidFill>
                </a:ln>
                <a:solidFill>
                  <a:schemeClr val="tx1"/>
                </a:solidFill>
                <a:latin typeface="Simplified Arabic" pitchFamily="18" charset="-78"/>
                <a:cs typeface="Simplified Arabic" pitchFamily="18" charset="-78"/>
              </a:rPr>
              <a:t>بوقرة</a:t>
            </a:r>
            <a:r>
              <a:rPr lang="ar-DZ" sz="2600" b="1" dirty="0" smtClean="0">
                <a:ln>
                  <a:solidFill>
                    <a:schemeClr val="tx1"/>
                  </a:solidFill>
                </a:ln>
                <a:solidFill>
                  <a:schemeClr val="tx1"/>
                </a:solidFill>
                <a:latin typeface="Simplified Arabic" pitchFamily="18" charset="-78"/>
                <a:cs typeface="Simplified Arabic" pitchFamily="18" charset="-78"/>
              </a:rPr>
              <a:t> </a:t>
            </a:r>
            <a:r>
              <a:rPr lang="ar-DZ" sz="2600" b="1" dirty="0" err="1" smtClean="0">
                <a:ln>
                  <a:solidFill>
                    <a:schemeClr val="tx1"/>
                  </a:solidFill>
                </a:ln>
                <a:solidFill>
                  <a:schemeClr val="tx1"/>
                </a:solidFill>
                <a:latin typeface="Simplified Arabic" pitchFamily="18" charset="-78"/>
                <a:cs typeface="Simplified Arabic" pitchFamily="18" charset="-78"/>
              </a:rPr>
              <a:t>بومرداس</a:t>
            </a:r>
            <a:r>
              <a:rPr lang="ar-DZ" sz="2600" b="1" dirty="0" smtClean="0">
                <a:ln>
                  <a:solidFill>
                    <a:schemeClr val="tx1"/>
                  </a:solidFill>
                </a:ln>
                <a:solidFill>
                  <a:schemeClr val="tx1"/>
                </a:solidFill>
                <a:latin typeface="Simplified Arabic" pitchFamily="18" charset="-78"/>
                <a:cs typeface="Simplified Arabic" pitchFamily="18" charset="-78"/>
              </a:rPr>
              <a:t>/ </a:t>
            </a:r>
            <a:r>
              <a:rPr lang="ar-DZ" sz="2600" b="1" dirty="0" err="1" smtClean="0">
                <a:ln>
                  <a:solidFill>
                    <a:schemeClr val="tx1"/>
                  </a:solidFill>
                </a:ln>
                <a:solidFill>
                  <a:schemeClr val="tx1"/>
                </a:solidFill>
                <a:latin typeface="Simplified Arabic" pitchFamily="18" charset="-78"/>
                <a:cs typeface="Simplified Arabic" pitchFamily="18" charset="-78"/>
              </a:rPr>
              <a:t>ك</a:t>
            </a:r>
            <a:r>
              <a:rPr lang="ar-DZ" sz="2600" b="1" dirty="0" smtClean="0">
                <a:ln>
                  <a:solidFill>
                    <a:schemeClr val="tx1"/>
                  </a:solidFill>
                </a:ln>
                <a:solidFill>
                  <a:schemeClr val="tx1"/>
                </a:solidFill>
                <a:latin typeface="Simplified Arabic" pitchFamily="18" charset="-78"/>
                <a:cs typeface="Simplified Arabic" pitchFamily="18" charset="-78"/>
              </a:rPr>
              <a:t> ع </a:t>
            </a:r>
            <a:r>
              <a:rPr lang="ar-DZ" sz="2600" b="1" dirty="0" err="1" smtClean="0">
                <a:ln>
                  <a:solidFill>
                    <a:schemeClr val="tx1"/>
                  </a:solidFill>
                </a:ln>
                <a:solidFill>
                  <a:schemeClr val="tx1"/>
                </a:solidFill>
                <a:latin typeface="Simplified Arabic" pitchFamily="18" charset="-78"/>
                <a:cs typeface="Simplified Arabic" pitchFamily="18" charset="-78"/>
              </a:rPr>
              <a:t>ا</a:t>
            </a:r>
            <a:r>
              <a:rPr lang="ar-DZ" sz="2600" b="1" dirty="0" smtClean="0">
                <a:ln>
                  <a:solidFill>
                    <a:schemeClr val="tx1"/>
                  </a:solidFill>
                </a:ln>
                <a:solidFill>
                  <a:schemeClr val="tx1"/>
                </a:solidFill>
                <a:latin typeface="Simplified Arabic" pitchFamily="18" charset="-78"/>
                <a:cs typeface="Simplified Arabic" pitchFamily="18" charset="-78"/>
              </a:rPr>
              <a:t> ت </a:t>
            </a:r>
            <a:r>
              <a:rPr lang="ar-DZ" sz="2600" b="1" dirty="0" err="1" smtClean="0">
                <a:ln>
                  <a:solidFill>
                    <a:schemeClr val="tx1"/>
                  </a:solidFill>
                </a:ln>
                <a:solidFill>
                  <a:schemeClr val="tx1"/>
                </a:solidFill>
                <a:latin typeface="Simplified Arabic" pitchFamily="18" charset="-78"/>
                <a:cs typeface="Simplified Arabic" pitchFamily="18" charset="-78"/>
              </a:rPr>
              <a:t>ت</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تصنيفات الاستثمار</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3100" dirty="0" smtClean="0">
                <a:latin typeface="Simplified Arabic" pitchFamily="18" charset="-78"/>
                <a:cs typeface="Simplified Arabic" pitchFamily="18" charset="-78"/>
              </a:rPr>
              <a:t>يمكن تصنيف الاستثمار حسب عدد من المعايير والأسس، والتي يمكن إبراز أهمها في العناصر الآتية:</a:t>
            </a:r>
          </a:p>
          <a:p>
            <a:pPr algn="just" rtl="1">
              <a:buFontTx/>
              <a:buChar char="-"/>
            </a:pPr>
            <a:r>
              <a:rPr lang="ar-DZ" sz="3100" b="1" dirty="0" smtClean="0">
                <a:solidFill>
                  <a:srgbClr val="FFC000"/>
                </a:solidFill>
                <a:latin typeface="Simplified Arabic" pitchFamily="18" charset="-78"/>
                <a:cs typeface="Simplified Arabic" pitchFamily="18" charset="-78"/>
              </a:rPr>
              <a:t>تصنيف الاستثمارات وفقا لطبيعتها: </a:t>
            </a:r>
            <a:r>
              <a:rPr lang="ar-DZ" sz="3100" dirty="0" smtClean="0">
                <a:latin typeface="Simplified Arabic" pitchFamily="18" charset="-78"/>
                <a:cs typeface="Simplified Arabic" pitchFamily="18" charset="-78"/>
              </a:rPr>
              <a:t>استثمارات عينية، مالية، معنوية؛</a:t>
            </a:r>
          </a:p>
          <a:p>
            <a:pPr algn="just" rtl="1">
              <a:buFontTx/>
              <a:buChar char="-"/>
            </a:pPr>
            <a:r>
              <a:rPr lang="ar-DZ" sz="3100" b="1" dirty="0" smtClean="0">
                <a:solidFill>
                  <a:srgbClr val="FFC000"/>
                </a:solidFill>
                <a:latin typeface="Simplified Arabic" pitchFamily="18" charset="-78"/>
                <a:cs typeface="Simplified Arabic" pitchFamily="18" charset="-78"/>
              </a:rPr>
              <a:t>تصنيف الاستثمارات وفقا لغايتها: </a:t>
            </a:r>
            <a:r>
              <a:rPr lang="ar-DZ" sz="3100" dirty="0" smtClean="0">
                <a:latin typeface="Simplified Arabic" pitchFamily="18" charset="-78"/>
                <a:cs typeface="Simplified Arabic" pitchFamily="18" charset="-78"/>
              </a:rPr>
              <a:t>استثمارات </a:t>
            </a:r>
            <a:r>
              <a:rPr lang="ar-DZ" sz="3100" dirty="0" err="1" smtClean="0">
                <a:latin typeface="Simplified Arabic" pitchFamily="18" charset="-78"/>
                <a:cs typeface="Simplified Arabic" pitchFamily="18" charset="-78"/>
              </a:rPr>
              <a:t>إحلالية</a:t>
            </a:r>
            <a:r>
              <a:rPr lang="ar-DZ" sz="3100" dirty="0" smtClean="0">
                <a:latin typeface="Simplified Arabic" pitchFamily="18" charset="-78"/>
                <a:cs typeface="Simplified Arabic" pitchFamily="18" charset="-78"/>
              </a:rPr>
              <a:t>، تجديدية، تحديثية، </a:t>
            </a:r>
            <a:r>
              <a:rPr lang="ar-DZ" sz="3100" dirty="0" err="1" smtClean="0">
                <a:latin typeface="Simplified Arabic" pitchFamily="18" charset="-78"/>
                <a:cs typeface="Simplified Arabic" pitchFamily="18" charset="-78"/>
              </a:rPr>
              <a:t>تنويعية</a:t>
            </a:r>
            <a:r>
              <a:rPr lang="ar-DZ" sz="3100" dirty="0" smtClean="0">
                <a:latin typeface="Simplified Arabic" pitchFamily="18" charset="-78"/>
                <a:cs typeface="Simplified Arabic" pitchFamily="18" charset="-78"/>
              </a:rPr>
              <a:t>، تطويرية، توسعية، إستراتيجية، اجتماعية؛</a:t>
            </a:r>
          </a:p>
          <a:p>
            <a:pPr algn="just" rtl="1">
              <a:buFontTx/>
              <a:buChar char="-"/>
            </a:pPr>
            <a:r>
              <a:rPr lang="ar-DZ" sz="3100" b="1" dirty="0" smtClean="0">
                <a:solidFill>
                  <a:srgbClr val="FFC000"/>
                </a:solidFill>
                <a:latin typeface="Simplified Arabic" pitchFamily="18" charset="-78"/>
                <a:cs typeface="Simplified Arabic" pitchFamily="18" charset="-78"/>
              </a:rPr>
              <a:t>تصنيف الاستثمارات وفقا لآجالها: </a:t>
            </a:r>
            <a:r>
              <a:rPr lang="ar-DZ" sz="3100" dirty="0" smtClean="0">
                <a:latin typeface="Simplified Arabic" pitchFamily="18" charset="-78"/>
                <a:cs typeface="Simplified Arabic" pitchFamily="18" charset="-78"/>
              </a:rPr>
              <a:t>استثمارات قصيرة الأجل، متوسطة الأجل، طويلة الأجل؛</a:t>
            </a:r>
          </a:p>
          <a:p>
            <a:pPr algn="just" rtl="1">
              <a:buFontTx/>
              <a:buChar char="-"/>
            </a:pPr>
            <a:r>
              <a:rPr lang="ar-DZ" sz="3100" b="1" dirty="0" smtClean="0">
                <a:solidFill>
                  <a:srgbClr val="FFC000"/>
                </a:solidFill>
                <a:latin typeface="Simplified Arabic" pitchFamily="18" charset="-78"/>
                <a:cs typeface="Simplified Arabic" pitchFamily="18" charset="-78"/>
              </a:rPr>
              <a:t>تصنيف الاستثمارات وفقا لشكل وتوقيت التدفقات النقدية: </a:t>
            </a:r>
            <a:r>
              <a:rPr lang="ar-DZ" sz="3100" dirty="0" smtClean="0">
                <a:latin typeface="Simplified Arabic" pitchFamily="18" charset="-78"/>
                <a:cs typeface="Simplified Arabic" pitchFamily="18" charset="-78"/>
              </a:rPr>
              <a:t>استثمارات ذات تدفق نقدي داخل وحيد وخارج وحيد، استثمارات ذات تدفق نقدي داخل وحيد وتدفقات نقدية خارجة مستمرة، استثمارات ذات تدفقات نقدية داخلة مستمرة وتدفق نقدي خارج وحيد، استثمارات ذات تدفقات نقدية داخلة مستمرة وتدفقات نقدية خارجة مستمرة.</a:t>
            </a:r>
            <a:endParaRPr lang="fr-FR" sz="3100" b="1" dirty="0" smtClean="0">
              <a:solidFill>
                <a:srgbClr val="FFC000"/>
              </a:solidFill>
              <a:latin typeface="Simplified Arabic" pitchFamily="18" charset="-78"/>
              <a:cs typeface="Simplified Arabic" pitchFamily="18" charset="-78"/>
            </a:endParaRPr>
          </a:p>
          <a:p>
            <a:pPr algn="just" rtl="1"/>
            <a:endParaRPr lang="fr-FR" b="1" dirty="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حالات القرار الاستثماري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3000" dirty="0" smtClean="0">
                <a:latin typeface="Simplified Arabic" pitchFamily="18" charset="-78"/>
                <a:cs typeface="Simplified Arabic" pitchFamily="18" charset="-78"/>
              </a:rPr>
              <a:t>يعتبر القرار الاستثماري قرارا إستراتيجيا يتخذه صناع القرار في المنظمات، وهو يتأثر بصفة أساسية بطبيعة متخذ القرار من ناحية العقلانية والتفاؤل والتشاؤم كما أنه مرتبط بالظروف الاقتصادية والتنظيمية السائدة، ويتبع الميزانية المخصصة له والإستراتيجية المسطرة، كما تؤثر فيه أحيانا العوامل السياسية والاجتماعية بشكل كبير، ومن أهم الحالات التي يمكن مصادفتها في ما يتعلق بالقرار الاستثماري الحالات الآتية:</a:t>
            </a:r>
            <a:endParaRPr lang="fr-FR" sz="3000" dirty="0" smtClean="0">
              <a:latin typeface="Simplified Arabic" pitchFamily="18" charset="-78"/>
              <a:cs typeface="Simplified Arabic" pitchFamily="18" charset="-78"/>
            </a:endParaRPr>
          </a:p>
          <a:p>
            <a:pPr algn="just" rtl="1">
              <a:buFontTx/>
              <a:buChar char="-"/>
            </a:pPr>
            <a:r>
              <a:rPr lang="ar-DZ" sz="3000" b="1" dirty="0" smtClean="0">
                <a:solidFill>
                  <a:srgbClr val="FFC000"/>
                </a:solidFill>
                <a:latin typeface="Simplified Arabic" pitchFamily="18" charset="-78"/>
                <a:cs typeface="Simplified Arabic" pitchFamily="18" charset="-78"/>
              </a:rPr>
              <a:t>قرارات قبول أو رفض الاستثمار</a:t>
            </a:r>
          </a:p>
          <a:p>
            <a:pPr algn="just" rtl="1">
              <a:buNone/>
            </a:pPr>
            <a:r>
              <a:rPr lang="ar-DZ" sz="3000" dirty="0" smtClean="0">
                <a:latin typeface="Simplified Arabic" pitchFamily="18" charset="-78"/>
                <a:cs typeface="Simplified Arabic" pitchFamily="18" charset="-78"/>
              </a:rPr>
              <a:t>يكون متخذ القرار في حالة من هذا النوع عندما لا يتوفر على الميزانية الكافية إلا للقيام باستثمار واحد، كما أنه ليس لديه خيار آخر أو بديل استثماري آخر، وهو ما يقوده إلى أن يختار قبول الاستثمار أو يرفضه، وهي حالة يمكن مصادفتها أيضا في ظل ميزانية كافية عند غياب البدائل الاستثمارية؛</a:t>
            </a:r>
            <a:endParaRPr lang="fr-FR" sz="3000" dirty="0" smtClean="0">
              <a:latin typeface="Simplified Arabic" pitchFamily="18" charset="-78"/>
              <a:cs typeface="Simplified Arabic" pitchFamily="18" charset="-78"/>
            </a:endParaRP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حالات القرار الاستثماري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2800" b="1" dirty="0" smtClean="0">
                <a:solidFill>
                  <a:srgbClr val="FFC000"/>
                </a:solidFill>
                <a:latin typeface="Simplified Arabic" pitchFamily="18" charset="-78"/>
                <a:cs typeface="Simplified Arabic" pitchFamily="18" charset="-78"/>
              </a:rPr>
              <a:t>- قرارات المفاضلة بين الاستثمارات (اختيار الاستثمارات)</a:t>
            </a:r>
            <a:endParaRPr lang="fr-FR" sz="2800" dirty="0" smtClean="0">
              <a:solidFill>
                <a:srgbClr val="FFC000"/>
              </a:solidFill>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في هذه الحالة يكون أمام متخذ القرار مجموعة من الاستثمارات تشكل بدائل متاحة وممكنة تحقق الأهداف نفسها، بحيث يختار الأفضل منها تبعا لمعايير مالية واقتصادية أو اجتماعية يتم تحديدها، وهي خاضعة لأولوية متخذ القرار، حيث أنه في الاستثمارات العمومية يمكن اختيار البديل الأكثر تحقيقا للربحية الوطنية (الاقتصادية والاجتماعية)، وفي معظم الحالات يتم تفضيل البديل الأكثر ربحية ماليا وتجاريا خاصة في الاستثمارات العمومية الهادفة إلى الربح بالتوازي مع تحقيق المنفعة العامة، وفي ما يخص الاستثمارات الخاصة يتم تفضيل البديل الأكثر ربحية ماليا، وتؤجل البدائل الأخرى إلى التوقيت المناسب في المستقبل إن كانت ذات ربحية </a:t>
            </a:r>
            <a:r>
              <a:rPr lang="ar-DZ" sz="2800" dirty="0" err="1" smtClean="0">
                <a:latin typeface="Simplified Arabic" pitchFamily="18" charset="-78"/>
                <a:cs typeface="Simplified Arabic" pitchFamily="18" charset="-78"/>
              </a:rPr>
              <a:t>ومردودية</a:t>
            </a:r>
            <a:r>
              <a:rPr lang="ar-DZ" sz="2800" dirty="0" smtClean="0">
                <a:latin typeface="Simplified Arabic" pitchFamily="18" charset="-78"/>
                <a:cs typeface="Simplified Arabic" pitchFamily="18" charset="-78"/>
              </a:rPr>
              <a:t> جيدة بشرط توفر ميزانية كافية لتجسيدها، وعند اختيار المستثمر لبديل واحد من بين مجموعة من البدائل فإنه يكون قد منع نفسه من الاستثمار في بديل آخر في الوقت نفسه لأن هذه الاستثمارات هي استثمارات مانعة تبادليا، ومن هنا فإنه يتحمل تكلفة الفرصة البديلة التي تعبر عن مقدار ما ضحى </a:t>
            </a:r>
            <a:r>
              <a:rPr lang="ar-DZ" sz="2800" dirty="0" err="1" smtClean="0">
                <a:latin typeface="Simplified Arabic" pitchFamily="18" charset="-78"/>
                <a:cs typeface="Simplified Arabic" pitchFamily="18" charset="-78"/>
              </a:rPr>
              <a:t>به</a:t>
            </a:r>
            <a:r>
              <a:rPr lang="ar-DZ" sz="2800" dirty="0" smtClean="0">
                <a:latin typeface="Simplified Arabic" pitchFamily="18" charset="-78"/>
                <a:cs typeface="Simplified Arabic" pitchFamily="18" charset="-78"/>
              </a:rPr>
              <a:t> نتيجة التخلي عن البديل الآخر.</a:t>
            </a: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حالات القرار الاستثماري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2700" dirty="0" smtClean="0">
                <a:latin typeface="Simplified Arabic" pitchFamily="18" charset="-78"/>
                <a:cs typeface="Simplified Arabic" pitchFamily="18" charset="-78"/>
              </a:rPr>
              <a:t>يمكن اتخاذ القرارات الاستثمارية في ظروف تتسم بالتأكد (اليقين) وهي حالة ترافقها نسبة مخاطرة ضعيفة جدا تكاد تنعدم، وكثير من الاستثمارات العمومية الممولة من طرف هيئات ومصالح الدولة تصنف ضمن هذا الإطار، حيث تتوفر لدى المستثمر وصانع القرار المعلومة الكاملة والدراية التامة بالمستقبل ونتائجه وآثاره، ويمكن اتخاذ القرارات الاستثمارية في ظروف تتسم بالمخاطرة، وهي تتصف بنسبة مخاطرة معتبرة من متوسطة إلى عالية وهذا تبعا لاحتمال الخطر، حيث كلما انخفض كلما صب ذلك في زيادة احتمال نجاح الاستثمار، وهي تحتاج في تقرير مدى جدوى </a:t>
            </a:r>
            <a:r>
              <a:rPr lang="ar-DZ" sz="2700" dirty="0" err="1" smtClean="0">
                <a:latin typeface="Simplified Arabic" pitchFamily="18" charset="-78"/>
                <a:cs typeface="Simplified Arabic" pitchFamily="18" charset="-78"/>
              </a:rPr>
              <a:t>ونجاعة</a:t>
            </a:r>
            <a:r>
              <a:rPr lang="ar-DZ" sz="2700" dirty="0" smtClean="0">
                <a:latin typeface="Simplified Arabic" pitchFamily="18" charset="-78"/>
                <a:cs typeface="Simplified Arabic" pitchFamily="18" charset="-78"/>
              </a:rPr>
              <a:t> هذا الاستثمار إلى دراسات كمية وتقارير مفصلة وفق أسس علمية ومنهجية </a:t>
            </a:r>
            <a:r>
              <a:rPr lang="ar-DZ" sz="2700" dirty="0" err="1" smtClean="0">
                <a:latin typeface="Simplified Arabic" pitchFamily="18" charset="-78"/>
                <a:cs typeface="Simplified Arabic" pitchFamily="18" charset="-78"/>
              </a:rPr>
              <a:t>لتدنئة</a:t>
            </a:r>
            <a:r>
              <a:rPr lang="ar-DZ" sz="2700" dirty="0" smtClean="0">
                <a:latin typeface="Simplified Arabic" pitchFamily="18" charset="-78"/>
                <a:cs typeface="Simplified Arabic" pitchFamily="18" charset="-78"/>
              </a:rPr>
              <a:t> المخاطر واختيار البديل الأفضل، وأصعب القرارات الاستثمارية هي التي يتم اتخاذها في ظروف تتسم بعدم الـتأكد (عدم اليقين) حيث نسبة المخاطرة فيها عالية جدا تقارب 100%، وهذه حالات نادرة تحتاج إلى نماذج محاكاة وخبرة وكفاءة عالية وتطبيق أساليب متقدمة لاتخاذ القرار الاستثماري، ومختلف هذه القرارات الاستثمارية تعتمد على مناهج وطرق وأساليب كمية مدعمة بمناهج وأساليب نوعية لضمان اتخاذ القرار الاستثماري السليم باختيار البديل الاستثماري الأفضل والأنسب.</a:t>
            </a:r>
            <a:endParaRPr lang="fr-FR" sz="27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تعريف المشروع الاستثماري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2600" dirty="0" smtClean="0">
                <a:latin typeface="Simplified Arabic" pitchFamily="18" charset="-78"/>
                <a:cs typeface="Simplified Arabic" pitchFamily="18" charset="-78"/>
              </a:rPr>
              <a:t>يخلط الكثير من الكتاب والباحثين بين مفهومي الاستثمار والمشروع الاستثماري، حيث أن المشروع الاستثماري زمنيا يسبق الاستثمار وهو المصدر الرئيسي الذي يخرج في نهايته الاستثمار الذي يعتبر نتيجة مباشرة لتجسيد هذا المشروع.</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تنوعت </a:t>
            </a:r>
            <a:r>
              <a:rPr lang="ar-DZ" sz="2600" dirty="0" err="1" smtClean="0">
                <a:latin typeface="Simplified Arabic" pitchFamily="18" charset="-78"/>
                <a:cs typeface="Simplified Arabic" pitchFamily="18" charset="-78"/>
              </a:rPr>
              <a:t>التعاريف</a:t>
            </a:r>
            <a:r>
              <a:rPr lang="ar-DZ" sz="2600" dirty="0" smtClean="0">
                <a:latin typeface="Simplified Arabic" pitchFamily="18" charset="-78"/>
                <a:cs typeface="Simplified Arabic" pitchFamily="18" charset="-78"/>
              </a:rPr>
              <a:t> المقدمة للمشروع الاستثماري، فعرف أنه " اقتراح تخصيص قدر من الموارد في الوقت الحاضر، على أمل الحصول على عوائد متوقعة في المستقبل خلال فترة زمنية طويلة نسبيا، بحيث تفوق محصلة هذه العوائد مقدار ما تم إنفاقه من موارد".</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عرفته الجمعية الفرنسية لإدارة المشاريع أنه " عملية موحدة تحتوي على مجموعة من النشاطات المترابطة والمحكمة خلال الفترة التي تبدأ من تاريخ الشروع في تنفيذه إلى غاية الانتهاء منه، بغرض تحقيق هدف يتماشى مع المتطلبات المحددة".</a:t>
            </a:r>
            <a:endParaRPr lang="fr-FR" sz="2600" dirty="0" smtClean="0">
              <a:latin typeface="Simplified Arabic" pitchFamily="18" charset="-78"/>
              <a:cs typeface="Simplified Arabic" pitchFamily="18" charset="-78"/>
            </a:endParaRPr>
          </a:p>
          <a:p>
            <a:pPr algn="just" rtl="1">
              <a:buNone/>
            </a:pPr>
            <a:r>
              <a:rPr lang="ar-DZ" sz="2600" dirty="0" smtClean="0">
                <a:latin typeface="Simplified Arabic" pitchFamily="18" charset="-78"/>
                <a:cs typeface="Simplified Arabic" pitchFamily="18" charset="-78"/>
              </a:rPr>
              <a:t>استنادا إلى </a:t>
            </a:r>
            <a:r>
              <a:rPr lang="ar-DZ" sz="2600" dirty="0" err="1" smtClean="0">
                <a:latin typeface="Simplified Arabic" pitchFamily="18" charset="-78"/>
                <a:cs typeface="Simplified Arabic" pitchFamily="18" charset="-78"/>
              </a:rPr>
              <a:t>التعاريف</a:t>
            </a:r>
            <a:r>
              <a:rPr lang="ar-DZ" sz="2600" dirty="0" smtClean="0">
                <a:latin typeface="Simplified Arabic" pitchFamily="18" charset="-78"/>
                <a:cs typeface="Simplified Arabic" pitchFamily="18" charset="-78"/>
              </a:rPr>
              <a:t> السابقة يمكن تعريف المشروع الاستثماري أنه فكرة تتولد عنها مجموعة متكاملة ومترابطة من العمليات والأنشطة تستخدم موارد اقتصادية وبشرية ومالية محددة بطريقة معينة لفترة زمنية محددة للوصول إلى تحقيق أهداف مسطرة تشمل تحصيل تدفقات نقدية صافية موجبة ومنافع غير نقدية بالنسبة للمستثمرين والدولة وأفراد المجتمع ككل (جميع أصحاب المصالح).</a:t>
            </a:r>
            <a:endParaRPr lang="fr-FR" sz="26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خصائص المشروع الاستثماري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2800" dirty="0" smtClean="0">
                <a:latin typeface="Simplified Arabic" pitchFamily="18" charset="-78"/>
                <a:cs typeface="Simplified Arabic" pitchFamily="18" charset="-78"/>
              </a:rPr>
              <a:t>يتميز المشروع الاستثماري بمجموعة من الخصائص، يتمثل أهمها في:</a:t>
            </a:r>
          </a:p>
          <a:p>
            <a:pPr algn="just" rtl="1">
              <a:buFont typeface="Wingdings" pitchFamily="2" charset="2"/>
              <a:buChar char="ü"/>
            </a:pPr>
            <a:r>
              <a:rPr lang="ar-DZ" sz="2800" dirty="0" smtClean="0">
                <a:latin typeface="Simplified Arabic" pitchFamily="18" charset="-78"/>
                <a:cs typeface="Simplified Arabic" pitchFamily="18" charset="-78"/>
              </a:rPr>
              <a:t>يعتبر المشروع الاستثماري نشاط يحدث مرة واحدة فقط ولا يتكرر وهو موجه لتحقيق جملة من النتائج النهائية المرغوب فيها، كما أنه يقسم إلى مهام ونشاطات فرعية متكاملة يجب تنفيذها لتحقيق أهدافه؛</a:t>
            </a:r>
          </a:p>
          <a:p>
            <a:pPr algn="just" rtl="1">
              <a:buFont typeface="Wingdings" pitchFamily="2" charset="2"/>
              <a:buChar char="ü"/>
            </a:pPr>
            <a:r>
              <a:rPr lang="ar-DZ" sz="2800" dirty="0" smtClean="0">
                <a:latin typeface="Simplified Arabic" pitchFamily="18" charset="-78"/>
                <a:cs typeface="Simplified Arabic" pitchFamily="18" charset="-78"/>
              </a:rPr>
              <a:t>لكل مشروع استثماري دورة حياة، بداية من اعتماده إلى تجسيده وخروجه في شكل استثمار، حيث تمر دورة حياته بمرحلة النمو إلى مرحلة الذروة، وبعدها يبدأ في مرحلة الانحدار قبيل اكتماله إلى أن يكتمل المشروع؛</a:t>
            </a:r>
          </a:p>
          <a:p>
            <a:pPr algn="just" rtl="1">
              <a:buFont typeface="Wingdings" pitchFamily="2" charset="2"/>
              <a:buChar char="ü"/>
            </a:pPr>
            <a:r>
              <a:rPr lang="ar-DZ" sz="2800" dirty="0" smtClean="0">
                <a:latin typeface="Simplified Arabic" pitchFamily="18" charset="-78"/>
                <a:cs typeface="Simplified Arabic" pitchFamily="18" charset="-78"/>
              </a:rPr>
              <a:t>كل مشروع يتميز بخصائص وعناصر تختلف عن غيره من المشاريع وإن تشابه مع بعضها؛</a:t>
            </a:r>
          </a:p>
          <a:p>
            <a:pPr algn="just" rtl="1">
              <a:buFont typeface="Wingdings" pitchFamily="2" charset="2"/>
              <a:buChar char="ü"/>
            </a:pPr>
            <a:r>
              <a:rPr lang="ar-DZ" sz="2800" dirty="0" smtClean="0">
                <a:latin typeface="Simplified Arabic" pitchFamily="18" charset="-78"/>
                <a:cs typeface="Simplified Arabic" pitchFamily="18" charset="-78"/>
              </a:rPr>
              <a:t>تسعى المشروعات الاستثمارية إلى تحقيق </a:t>
            </a:r>
            <a:r>
              <a:rPr lang="ar-DZ" sz="2800" dirty="0" err="1" smtClean="0">
                <a:latin typeface="Simplified Arabic" pitchFamily="18" charset="-78"/>
                <a:cs typeface="Simplified Arabic" pitchFamily="18" charset="-78"/>
              </a:rPr>
              <a:t>مردودية</a:t>
            </a:r>
            <a:r>
              <a:rPr lang="ar-DZ" sz="2800" dirty="0" smtClean="0">
                <a:latin typeface="Simplified Arabic" pitchFamily="18" charset="-78"/>
                <a:cs typeface="Simplified Arabic" pitchFamily="18" charset="-78"/>
              </a:rPr>
              <a:t> مالية وتجارية عالية جدا والرفع من رقم الأعمال الذي تحققه وتحقيق الاستمرارية والنمو، كما تسعى إلى تحقيق أهداف اقتصادية واجتماعية خاصة المشاريع العمومية، وهو ما يجعلها في تنافس وصراع مستمر مع المشاريع الأخرى على الموارد المتاحة التي تتميز بالمحدودية؛</a:t>
            </a: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خصائص المشروع الاستثماري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Font typeface="Wingdings" pitchFamily="2" charset="2"/>
              <a:buChar char="ü"/>
            </a:pPr>
            <a:r>
              <a:rPr lang="ar-DZ" sz="2800" dirty="0" smtClean="0">
                <a:latin typeface="Simplified Arabic" pitchFamily="18" charset="-78"/>
                <a:cs typeface="Simplified Arabic" pitchFamily="18" charset="-78"/>
              </a:rPr>
              <a:t>المشروع الاستثماري ليس غاية بحد ذاته بل وسيلة من الوسائل التي تضمن تحقيق المنفعة الخاصة للمستثمر والمنفعة العامة للمجتمع؛</a:t>
            </a:r>
          </a:p>
          <a:p>
            <a:pPr algn="just" rtl="1">
              <a:buFont typeface="Wingdings" pitchFamily="2" charset="2"/>
              <a:buChar char="ü"/>
            </a:pPr>
            <a:r>
              <a:rPr lang="ar-DZ" sz="2800" dirty="0" smtClean="0">
                <a:latin typeface="Simplified Arabic" pitchFamily="18" charset="-78"/>
                <a:cs typeface="Simplified Arabic" pitchFamily="18" charset="-78"/>
              </a:rPr>
              <a:t>يرتبط المشروع الاستثماري بإستراتيجيات الدولة وتوجهاتها الاقتصادية، ولا يخرج عن الأولويات الاستثمارية المسطرة في سياستها وبرامجها الاقتصادية؛</a:t>
            </a:r>
          </a:p>
          <a:p>
            <a:pPr algn="just" rtl="1">
              <a:buFont typeface="Wingdings" pitchFamily="2" charset="2"/>
              <a:buChar char="ü"/>
            </a:pPr>
            <a:r>
              <a:rPr lang="ar-DZ" sz="2800" dirty="0" smtClean="0">
                <a:latin typeface="Simplified Arabic" pitchFamily="18" charset="-78"/>
                <a:cs typeface="Simplified Arabic" pitchFamily="18" charset="-78"/>
              </a:rPr>
              <a:t>لا تتحقق الأهداف المنتظرة من المشاريع الاستثمارية إلا بعد مرور فترة زمنية طويلة نسبيا، وقد لا تتحقق نهائيا لصعوبة التكهن بالمستقبل والتنبؤ بأحداثه؛</a:t>
            </a:r>
          </a:p>
          <a:p>
            <a:pPr algn="just" rtl="1">
              <a:buFont typeface="Wingdings" pitchFamily="2" charset="2"/>
              <a:buChar char="ü"/>
            </a:pPr>
            <a:r>
              <a:rPr lang="ar-DZ" sz="2800" dirty="0" smtClean="0">
                <a:latin typeface="Simplified Arabic" pitchFamily="18" charset="-78"/>
                <a:cs typeface="Simplified Arabic" pitchFamily="18" charset="-78"/>
              </a:rPr>
              <a:t>تتطلب معظم المشاريع الاستثمارية موارد وأموال ضخمة خاصة الإستراتيجية منها، وهو ما يستلزم تخصيص ميزانيات مستقلة خاصة </a:t>
            </a:r>
            <a:r>
              <a:rPr lang="ar-DZ" sz="2800" dirty="0" err="1" smtClean="0">
                <a:latin typeface="Simplified Arabic" pitchFamily="18" charset="-78"/>
                <a:cs typeface="Simplified Arabic" pitchFamily="18" charset="-78"/>
              </a:rPr>
              <a:t>بها</a:t>
            </a:r>
            <a:r>
              <a:rPr lang="ar-DZ" sz="2800" dirty="0" smtClean="0">
                <a:latin typeface="Simplified Arabic" pitchFamily="18" charset="-78"/>
                <a:cs typeface="Simplified Arabic" pitchFamily="18" charset="-78"/>
              </a:rPr>
              <a:t> في أغلب الوضعيات؛</a:t>
            </a:r>
          </a:p>
          <a:p>
            <a:pPr algn="just" rtl="1">
              <a:buFont typeface="Wingdings" pitchFamily="2" charset="2"/>
              <a:buChar char="ü"/>
            </a:pPr>
            <a:r>
              <a:rPr lang="ar-DZ" sz="2800" dirty="0" smtClean="0">
                <a:latin typeface="Simplified Arabic" pitchFamily="18" charset="-78"/>
                <a:cs typeface="Simplified Arabic" pitchFamily="18" charset="-78"/>
              </a:rPr>
              <a:t>يولد المشروع الاستثماري تدفقات نقدية مستقبلية (غير أكيدة) وتتولد عنه تدفقات حالية تتمثل في تكلفته المبدئية ونفقات تشغيلية مستقبلية (غير أكيدة)، وهو ما يحتم التنبؤ الدقيق بمختلف ما يتأتى منه مستقبلا.</a:t>
            </a: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العوامل المؤثرة في المشروع الاستثماري</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3600" dirty="0" smtClean="0">
                <a:latin typeface="Simplified Arabic" pitchFamily="18" charset="-78"/>
                <a:cs typeface="Simplified Arabic" pitchFamily="18" charset="-78"/>
              </a:rPr>
              <a:t>يتأثر المشروع الاستثماري بالعديد من العوامل، أهمها:</a:t>
            </a:r>
          </a:p>
          <a:p>
            <a:pPr algn="just" rtl="1">
              <a:buNone/>
            </a:pPr>
            <a:r>
              <a:rPr lang="ar-DZ" sz="3600" b="1" dirty="0" smtClean="0">
                <a:solidFill>
                  <a:srgbClr val="FFC000"/>
                </a:solidFill>
                <a:latin typeface="Simplified Arabic" pitchFamily="18" charset="-78"/>
                <a:cs typeface="Simplified Arabic" pitchFamily="18" charset="-78"/>
              </a:rPr>
              <a:t>- مجال المشروع (نشاطه الأساسي): </a:t>
            </a:r>
            <a:r>
              <a:rPr lang="ar-DZ" sz="3600" dirty="0" smtClean="0">
                <a:latin typeface="Simplified Arabic" pitchFamily="18" charset="-78"/>
                <a:cs typeface="Simplified Arabic" pitchFamily="18" charset="-78"/>
              </a:rPr>
              <a:t>يحدد مجال المشروع أو النشاط الأساسي له بصفة كبيرة احتياجاته ومميزاته وأهم معايير تقييمه؛</a:t>
            </a:r>
          </a:p>
          <a:p>
            <a:pPr algn="just" rtl="1">
              <a:buNone/>
            </a:pPr>
            <a:r>
              <a:rPr lang="ar-DZ" sz="3600" b="1" dirty="0" smtClean="0">
                <a:solidFill>
                  <a:srgbClr val="FFC000"/>
                </a:solidFill>
                <a:latin typeface="Simplified Arabic" pitchFamily="18" charset="-78"/>
                <a:cs typeface="Simplified Arabic" pitchFamily="18" charset="-78"/>
              </a:rPr>
              <a:t>- حجم المشروع: </a:t>
            </a:r>
            <a:r>
              <a:rPr lang="ar-DZ" sz="3600" dirty="0" smtClean="0">
                <a:latin typeface="Simplified Arabic" pitchFamily="18" charset="-78"/>
                <a:cs typeface="Simplified Arabic" pitchFamily="18" charset="-78"/>
              </a:rPr>
              <a:t>يؤثر بشكل كبير على احتياجات المشروع التمويلية وعلى نمط إدارته ومعايير تقييمه؛</a:t>
            </a:r>
          </a:p>
          <a:p>
            <a:pPr algn="just" rtl="1">
              <a:buNone/>
            </a:pPr>
            <a:r>
              <a:rPr lang="ar-DZ" sz="3600" b="1" dirty="0" smtClean="0">
                <a:solidFill>
                  <a:srgbClr val="FFC000"/>
                </a:solidFill>
                <a:latin typeface="Simplified Arabic" pitchFamily="18" charset="-78"/>
                <a:cs typeface="Simplified Arabic" pitchFamily="18" charset="-78"/>
              </a:rPr>
              <a:t>- الشكل القانوني: </a:t>
            </a:r>
            <a:r>
              <a:rPr lang="ar-DZ" sz="3600" dirty="0" smtClean="0">
                <a:latin typeface="Simplified Arabic" pitchFamily="18" charset="-78"/>
                <a:cs typeface="Simplified Arabic" pitchFamily="18" charset="-78"/>
              </a:rPr>
              <a:t>يحدد بصفة كبيرة الهدف من إقامة المشروع إن كان اجتماعيا واقتصاديا فهي حالة معظم الاستثمارات العمومية أم ربحيا تجاريا وهي حالة معظم الاستثمارات الخاصة والمختلطة.</a:t>
            </a: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أشكال المشاريع الاستثمارية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3400" dirty="0" smtClean="0">
                <a:latin typeface="Simplified Arabic" pitchFamily="18" charset="-78"/>
                <a:cs typeface="Simplified Arabic" pitchFamily="18" charset="-78"/>
              </a:rPr>
              <a:t>يمكن أن تتخذ المشاريع الاستثمارية عدة أشكال عند تصنيفها وفقا لمعيار الملكية، والأشكال الأساسية التي تتخذها تتمثل في:</a:t>
            </a:r>
          </a:p>
          <a:p>
            <a:pPr algn="just" rtl="1">
              <a:buNone/>
            </a:pPr>
            <a:r>
              <a:rPr lang="ar-DZ" sz="3400" b="1" dirty="0" smtClean="0">
                <a:solidFill>
                  <a:srgbClr val="FFC000"/>
                </a:solidFill>
                <a:latin typeface="Simplified Arabic" pitchFamily="18" charset="-78"/>
                <a:cs typeface="Simplified Arabic" pitchFamily="18" charset="-78"/>
              </a:rPr>
              <a:t>- المشاريع العامة: </a:t>
            </a:r>
            <a:r>
              <a:rPr lang="ar-DZ" sz="3400" dirty="0" smtClean="0">
                <a:latin typeface="Simplified Arabic" pitchFamily="18" charset="-78"/>
                <a:cs typeface="Simplified Arabic" pitchFamily="18" charset="-78"/>
              </a:rPr>
              <a:t>هي المشاريع التي تمتلكها وتديرها الدولة أو إحدى الإدارات أو الهيئات أو التنظيمات التابعة لها، سواء انفردت </a:t>
            </a:r>
            <a:r>
              <a:rPr lang="ar-DZ" sz="3400" dirty="0" err="1" smtClean="0">
                <a:latin typeface="Simplified Arabic" pitchFamily="18" charset="-78"/>
                <a:cs typeface="Simplified Arabic" pitchFamily="18" charset="-78"/>
              </a:rPr>
              <a:t>بها</a:t>
            </a:r>
            <a:r>
              <a:rPr lang="ar-DZ" sz="3400" dirty="0" smtClean="0">
                <a:latin typeface="Simplified Arabic" pitchFamily="18" charset="-78"/>
                <a:cs typeface="Simplified Arabic" pitchFamily="18" charset="-78"/>
              </a:rPr>
              <a:t> أو شاركت فيها غيرها؛</a:t>
            </a:r>
          </a:p>
          <a:p>
            <a:pPr algn="just" rtl="1">
              <a:buNone/>
            </a:pPr>
            <a:r>
              <a:rPr lang="ar-DZ" sz="3400" b="1" dirty="0" smtClean="0">
                <a:solidFill>
                  <a:srgbClr val="FFC000"/>
                </a:solidFill>
                <a:latin typeface="Simplified Arabic" pitchFamily="18" charset="-78"/>
                <a:cs typeface="Simplified Arabic" pitchFamily="18" charset="-78"/>
              </a:rPr>
              <a:t>- المشاريع الخاصة: </a:t>
            </a:r>
            <a:r>
              <a:rPr lang="ar-DZ" sz="3400" dirty="0" smtClean="0">
                <a:latin typeface="Simplified Arabic" pitchFamily="18" charset="-78"/>
                <a:cs typeface="Simplified Arabic" pitchFamily="18" charset="-78"/>
              </a:rPr>
              <a:t>هي المشاريع التي يمتلكها ويدريها فرد أو مجموعة من الأفراد أو المؤسسات المستقلة عن الدولة وغير الخاضعة للسلطة العمومية؛</a:t>
            </a:r>
          </a:p>
          <a:p>
            <a:pPr algn="just" rtl="1">
              <a:buNone/>
            </a:pPr>
            <a:r>
              <a:rPr lang="ar-DZ" sz="3400" b="1" dirty="0" smtClean="0">
                <a:solidFill>
                  <a:srgbClr val="FFC000"/>
                </a:solidFill>
                <a:latin typeface="Simplified Arabic" pitchFamily="18" charset="-78"/>
                <a:cs typeface="Simplified Arabic" pitchFamily="18" charset="-78"/>
              </a:rPr>
              <a:t>- المشاريع المشتركة (المختلطة): </a:t>
            </a:r>
            <a:r>
              <a:rPr lang="ar-DZ" sz="3400" dirty="0" smtClean="0">
                <a:latin typeface="Simplified Arabic" pitchFamily="18" charset="-78"/>
                <a:cs typeface="Simplified Arabic" pitchFamily="18" charset="-78"/>
              </a:rPr>
              <a:t>هي المشاريع التي يشرف عليها ويديرها جنبا إلى جنب كل من الدولة أو إحدى هيئاتها التابعة لها والخواص سواء كانوا أفرادا أم مؤسسات.</a:t>
            </a: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تعريف المشروع الاستثماري العام</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2600" dirty="0" smtClean="0">
                <a:latin typeface="Simplified Arabic" pitchFamily="18" charset="-78"/>
                <a:cs typeface="Simplified Arabic" pitchFamily="18" charset="-78"/>
              </a:rPr>
              <a:t>يعرف المشروع الاستثماري العام أنه " اقتراح من طرف الدولة أو هيئة أخرى منفصلة عنها -تتمتع بالشخصية المعنوية والاستقلال المالي وتخضع بصفة عامة لرقابة الإدارة الحكومية- بإنشاء وحدة اقتصادية (صناعية، زراعية، تجارية، خدمية) من أجل إنتاج وتوفير سلعة أو مجموعة من السلع أو خدمة أو مجموعة من الخدمات، كما هو الحال في خدمات النقل البري عبر الطرق أو السكك الحديدية أو النقل البحري أو الجوي أو نقل البضائع أو خدمات الصحة العامة والتعليم ...".</a:t>
            </a:r>
          </a:p>
          <a:p>
            <a:pPr algn="just" rtl="1">
              <a:buNone/>
            </a:pPr>
            <a:r>
              <a:rPr lang="ar-DZ" sz="2600" dirty="0" smtClean="0">
                <a:latin typeface="Simplified Arabic" pitchFamily="18" charset="-78"/>
                <a:cs typeface="Simplified Arabic" pitchFamily="18" charset="-78"/>
              </a:rPr>
              <a:t>عرفه صندوق النقد الدولي سنة 2015 أنه " اقتراح ينتج عنه نفقات حكومية موجهة لتعزيز </a:t>
            </a:r>
            <a:r>
              <a:rPr lang="ar-DZ" sz="2600" dirty="0" err="1" smtClean="0">
                <a:latin typeface="Simplified Arabic" pitchFamily="18" charset="-78"/>
                <a:cs typeface="Simplified Arabic" pitchFamily="18" charset="-78"/>
              </a:rPr>
              <a:t>البنى</a:t>
            </a:r>
            <a:r>
              <a:rPr lang="ar-DZ" sz="2600" dirty="0" smtClean="0">
                <a:latin typeface="Simplified Arabic" pitchFamily="18" charset="-78"/>
                <a:cs typeface="Simplified Arabic" pitchFamily="18" charset="-78"/>
              </a:rPr>
              <a:t> التحتية الاقتصادية مثل المطارات، الطرقات، السكك الحديدية، قنوات المياه والصرف الصحي، الخدمات العمومية كالكهرباء والغاز، الاتصالات والنقل، وتشييد المرافق الاجتماعية كالمدارس والمستشفيات والسجون ".</a:t>
            </a:r>
          </a:p>
          <a:p>
            <a:pPr algn="just" rtl="1">
              <a:buNone/>
            </a:pPr>
            <a:r>
              <a:rPr lang="ar-DZ" sz="2600" dirty="0" smtClean="0">
                <a:latin typeface="Simplified Arabic" pitchFamily="18" charset="-78"/>
                <a:cs typeface="Simplified Arabic" pitchFamily="18" charset="-78"/>
              </a:rPr>
              <a:t>توضح هذه </a:t>
            </a:r>
            <a:r>
              <a:rPr lang="ar-DZ" sz="2600" dirty="0" err="1" smtClean="0">
                <a:latin typeface="Simplified Arabic" pitchFamily="18" charset="-78"/>
                <a:cs typeface="Simplified Arabic" pitchFamily="18" charset="-78"/>
              </a:rPr>
              <a:t>التعاريف</a:t>
            </a:r>
            <a:r>
              <a:rPr lang="ar-DZ" sz="2600" dirty="0" smtClean="0">
                <a:latin typeface="Simplified Arabic" pitchFamily="18" charset="-78"/>
                <a:cs typeface="Simplified Arabic" pitchFamily="18" charset="-78"/>
              </a:rPr>
              <a:t> بصفة جلية أن </a:t>
            </a:r>
            <a:r>
              <a:rPr lang="ar-DZ" sz="2600" b="1" dirty="0" smtClean="0">
                <a:solidFill>
                  <a:srgbClr val="FFC000"/>
                </a:solidFill>
                <a:latin typeface="Simplified Arabic" pitchFamily="18" charset="-78"/>
                <a:cs typeface="Simplified Arabic" pitchFamily="18" charset="-78"/>
              </a:rPr>
              <a:t>المشروع الاستثماري العام عبارة عن اقتراح من طرف الحكومة أو إحدى الهيئات التابعة لها إداريا بتخصيص موارد مالية لتعزيز </a:t>
            </a:r>
            <a:r>
              <a:rPr lang="ar-DZ" sz="2600" b="1" dirty="0" err="1" smtClean="0">
                <a:solidFill>
                  <a:srgbClr val="FFC000"/>
                </a:solidFill>
                <a:latin typeface="Simplified Arabic" pitchFamily="18" charset="-78"/>
                <a:cs typeface="Simplified Arabic" pitchFamily="18" charset="-78"/>
              </a:rPr>
              <a:t>البنى</a:t>
            </a:r>
            <a:r>
              <a:rPr lang="ar-DZ" sz="2600" b="1" dirty="0" smtClean="0">
                <a:solidFill>
                  <a:srgbClr val="FFC000"/>
                </a:solidFill>
                <a:latin typeface="Simplified Arabic" pitchFamily="18" charset="-78"/>
                <a:cs typeface="Simplified Arabic" pitchFamily="18" charset="-78"/>
              </a:rPr>
              <a:t> التحتية الاقتصادية والاجتماعية من أجل توفير مجموعة من السلع أو تقديم مجموعة من الخدمات العمومية بما يساهم في تحسين التنمية الاقتصادية والاجتماعية للبلد.</a:t>
            </a: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2308324"/>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Université de </a:t>
            </a:r>
            <a:r>
              <a:rPr lang="fr-FR"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Boumerdes</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FSEGC</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Département SG Master I </a:t>
            </a: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Public Management</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250030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r>
              <a:rPr lang="fr-FR" sz="4000" b="1" dirty="0" smtClean="0"/>
              <a:t>Evaluation des Projets Publiques</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fr-FR" dirty="0" smtClean="0">
                <a:ln>
                  <a:solidFill>
                    <a:schemeClr val="tx1"/>
                  </a:solidFill>
                </a:ln>
                <a:solidFill>
                  <a:schemeClr val="tx1"/>
                </a:solidFill>
                <a:latin typeface="Simplified Arabic" pitchFamily="18" charset="-78"/>
                <a:cs typeface="Simplified Arabic" pitchFamily="18" charset="-78"/>
              </a:rPr>
              <a:t>Réalisé par</a:t>
            </a:r>
            <a:endParaRPr lang="ar-DZ" dirty="0" smtClean="0">
              <a:ln>
                <a:solidFill>
                  <a:schemeClr val="tx1"/>
                </a:solidFill>
              </a:ln>
              <a:solidFill>
                <a:schemeClr val="tx1"/>
              </a:solidFill>
              <a:latin typeface="Simplified Arabic" pitchFamily="18" charset="-78"/>
              <a:cs typeface="Simplified Arabic" pitchFamily="18" charset="-78"/>
            </a:endParaRPr>
          </a:p>
          <a:p>
            <a:pPr rtl="1"/>
            <a:r>
              <a:rPr lang="fr-FR" b="1" dirty="0" smtClean="0">
                <a:ln>
                  <a:solidFill>
                    <a:schemeClr val="tx1"/>
                  </a:solidFill>
                </a:ln>
                <a:solidFill>
                  <a:schemeClr val="tx1"/>
                </a:solidFill>
                <a:latin typeface="Simplified Arabic" pitchFamily="18" charset="-78"/>
                <a:cs typeface="Simplified Arabic" pitchFamily="18" charset="-78"/>
              </a:rPr>
              <a:t>Dr. ARKOUB </a:t>
            </a:r>
            <a:r>
              <a:rPr lang="fr-FR" b="1" dirty="0" err="1" smtClean="0">
                <a:ln>
                  <a:solidFill>
                    <a:schemeClr val="tx1"/>
                  </a:solidFill>
                </a:ln>
                <a:solidFill>
                  <a:schemeClr val="tx1"/>
                </a:solidFill>
                <a:latin typeface="Simplified Arabic" pitchFamily="18" charset="-78"/>
                <a:cs typeface="Simplified Arabic" pitchFamily="18" charset="-78"/>
              </a:rPr>
              <a:t>Ouali</a:t>
            </a:r>
            <a:endParaRPr lang="ar-DZ" b="1" dirty="0" smtClean="0">
              <a:ln>
                <a:solidFill>
                  <a:schemeClr val="tx1"/>
                </a:solidFill>
              </a:ln>
              <a:solidFill>
                <a:schemeClr val="tx1"/>
              </a:solidFill>
              <a:latin typeface="Simplified Arabic" pitchFamily="18" charset="-78"/>
              <a:cs typeface="Simplified Arabic" pitchFamily="18" charset="-78"/>
            </a:endParaRPr>
          </a:p>
          <a:p>
            <a:pPr rtl="1"/>
            <a:r>
              <a:rPr lang="fr-FR" sz="2600" b="1" dirty="0" smtClean="0">
                <a:ln>
                  <a:solidFill>
                    <a:schemeClr val="tx1"/>
                  </a:solidFill>
                </a:ln>
                <a:solidFill>
                  <a:schemeClr val="tx1"/>
                </a:solidFill>
                <a:latin typeface="Simplified Arabic" pitchFamily="18" charset="-78"/>
                <a:cs typeface="Simplified Arabic" pitchFamily="18" charset="-78"/>
              </a:rPr>
              <a:t>UMBB/ FSEGC</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خصائص المشروع الاستثماري العام</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dirty="0" smtClean="0">
                <a:latin typeface="Simplified Arabic" pitchFamily="18" charset="-78"/>
                <a:cs typeface="Simplified Arabic" pitchFamily="18" charset="-78"/>
              </a:rPr>
              <a:t>تتمثل أهم خصائص المشروع الاستثماري العام في العناصر الآتية:</a:t>
            </a:r>
          </a:p>
          <a:p>
            <a:pPr algn="just" rtl="1">
              <a:buFont typeface="Wingdings" pitchFamily="2" charset="2"/>
              <a:buChar char="ü"/>
            </a:pPr>
            <a:r>
              <a:rPr lang="ar-DZ" dirty="0" smtClean="0">
                <a:latin typeface="Simplified Arabic" pitchFamily="18" charset="-78"/>
                <a:cs typeface="Simplified Arabic" pitchFamily="18" charset="-78"/>
              </a:rPr>
              <a:t>التكاليف الضخمة والمنافع الكبيرة المرتبطة بهذه المشاريع ما يحتم أن تمتلكها الدولة إما بصفة كلية أو جزئية؛</a:t>
            </a:r>
          </a:p>
          <a:p>
            <a:pPr algn="just" rtl="1">
              <a:buFont typeface="Wingdings" pitchFamily="2" charset="2"/>
              <a:buChar char="ü"/>
            </a:pPr>
            <a:r>
              <a:rPr lang="ar-DZ" dirty="0" smtClean="0">
                <a:latin typeface="Simplified Arabic" pitchFamily="18" charset="-78"/>
                <a:cs typeface="Simplified Arabic" pitchFamily="18" charset="-78"/>
              </a:rPr>
              <a:t>يخصص للمشروع ميزانية مستقلة عن الميزانية العامة للدولة أي أنه يتمتع بالشخصية المعنوية والاستقلالية المالية عن أموال الدولة، وهو عادة مرتبط برخصة برنامج محددة؛</a:t>
            </a:r>
          </a:p>
          <a:p>
            <a:pPr algn="just" rtl="1">
              <a:buFont typeface="Wingdings" pitchFamily="2" charset="2"/>
              <a:buChar char="ü"/>
            </a:pPr>
            <a:r>
              <a:rPr lang="ar-DZ" dirty="0" smtClean="0">
                <a:latin typeface="Simplified Arabic" pitchFamily="18" charset="-78"/>
                <a:cs typeface="Simplified Arabic" pitchFamily="18" charset="-78"/>
              </a:rPr>
              <a:t>تعتمد الدولة في إدارة المشروع على إحدى هيئاتها أو إداراتها، وهي تتبع في إدارة المشروع وتقييمه المنطق نفسه المتبع من طرف الإدارة الخاصة مع ممارسة الحكومة للرقابة العامة لهذا المشروع بشكل لا يعرقل مسار إنجازه وتجسيده؛</a:t>
            </a:r>
          </a:p>
          <a:p>
            <a:pPr algn="just" rtl="1">
              <a:buFont typeface="Wingdings" pitchFamily="2" charset="2"/>
              <a:buChar char="ü"/>
            </a:pPr>
            <a:r>
              <a:rPr lang="ar-DZ" dirty="0" smtClean="0">
                <a:latin typeface="Simplified Arabic" pitchFamily="18" charset="-78"/>
                <a:cs typeface="Simplified Arabic" pitchFamily="18" charset="-78"/>
              </a:rPr>
              <a:t>لابد أن يخدم المشروع السياسة الاقتصادية للدولة بإسهامه في تحقيق أهداف الخطة الاقتصادية العامة.</a:t>
            </a: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أشكال المشروع العام</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dirty="0" smtClean="0">
                <a:latin typeface="Simplified Arabic" pitchFamily="18" charset="-78"/>
                <a:cs typeface="Simplified Arabic" pitchFamily="18" charset="-78"/>
              </a:rPr>
              <a:t>يمكن للمشروع العام أن يأخذ ثلاثة أشكال رئيسية هي:</a:t>
            </a:r>
          </a:p>
          <a:p>
            <a:pPr algn="just" rtl="1">
              <a:buNone/>
            </a:pPr>
            <a:r>
              <a:rPr lang="ar-DZ" b="1" dirty="0" smtClean="0">
                <a:solidFill>
                  <a:srgbClr val="FFC000"/>
                </a:solidFill>
                <a:latin typeface="Simplified Arabic" pitchFamily="18" charset="-78"/>
                <a:cs typeface="Simplified Arabic" pitchFamily="18" charset="-78"/>
              </a:rPr>
              <a:t>- المشاريع العامة المباشرة</a:t>
            </a:r>
          </a:p>
          <a:p>
            <a:pPr algn="just" rtl="1">
              <a:buNone/>
            </a:pPr>
            <a:r>
              <a:rPr lang="ar-DZ" dirty="0" smtClean="0">
                <a:latin typeface="Simplified Arabic" pitchFamily="18" charset="-78"/>
                <a:cs typeface="Simplified Arabic" pitchFamily="18" charset="-78"/>
              </a:rPr>
              <a:t>هي مشاريع تتبع ملكيتها للسلطة العامة حيث أنها تديرها بصفة مباشرة وتدخل ضمن سلطات الحكومة، كما أن إيراداتها ونفقاتها تدمج في الميزانية العامة للدولة، وأهم هذه المشاريع هي مشاريع صك النقود (العملة)، والمشاريع العسكرية (التابعة للقطاع العسكري)؛</a:t>
            </a:r>
          </a:p>
          <a:p>
            <a:pPr algn="just" rtl="1">
              <a:buNone/>
            </a:pPr>
            <a:r>
              <a:rPr lang="ar-DZ" b="1" dirty="0" smtClean="0">
                <a:solidFill>
                  <a:srgbClr val="FFC000"/>
                </a:solidFill>
                <a:latin typeface="Simplified Arabic" pitchFamily="18" charset="-78"/>
                <a:cs typeface="Simplified Arabic" pitchFamily="18" charset="-78"/>
              </a:rPr>
              <a:t>- المشاريع العامة المستقلة (غير المباشرة)</a:t>
            </a:r>
          </a:p>
          <a:p>
            <a:pPr algn="just" rtl="1">
              <a:buNone/>
            </a:pPr>
            <a:r>
              <a:rPr lang="ar-DZ" dirty="0" smtClean="0">
                <a:latin typeface="Simplified Arabic" pitchFamily="18" charset="-78"/>
                <a:cs typeface="Simplified Arabic" pitchFamily="18" charset="-78"/>
              </a:rPr>
              <a:t>هي مشاريع تتبع ملكيتها للدولة إلا أنها تتمتع بوجود قانوني مستقل وشخصية معنوية كما أنها مستقلة ماليا وإداريا عن الدولة حيث أنها تخضع لإدارة مستقلة ولها ميزانية مستقلة عن الميزانية العامة للدولة، وأهم هذه المشاريع هي المشاريع الاقتصادية والاجتماعية الكبرى كمشاريع الطرقات والمرافق الاجتماعية؛</a:t>
            </a: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أشكال المشروع العام</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285728"/>
            <a:ext cx="9144000" cy="6572272"/>
          </a:xfrm>
        </p:spPr>
        <p:txBody>
          <a:bodyPr>
            <a:noAutofit/>
          </a:bodyPr>
          <a:lstStyle/>
          <a:p>
            <a:pPr algn="just" rtl="1">
              <a:buNone/>
            </a:pPr>
            <a:r>
              <a:rPr lang="ar-DZ" sz="2500" b="1" dirty="0" smtClean="0">
                <a:solidFill>
                  <a:srgbClr val="FFC000"/>
                </a:solidFill>
                <a:latin typeface="Simplified Arabic" pitchFamily="18" charset="-78"/>
                <a:cs typeface="Simplified Arabic" pitchFamily="18" charset="-78"/>
              </a:rPr>
              <a:t>- المشاريع شبه العامة</a:t>
            </a:r>
            <a:endParaRPr lang="fr-FR" sz="2500" b="1" dirty="0" smtClean="0">
              <a:solidFill>
                <a:srgbClr val="FFC000"/>
              </a:solidFill>
              <a:latin typeface="Simplified Arabic" pitchFamily="18" charset="-78"/>
              <a:cs typeface="Simplified Arabic" pitchFamily="18" charset="-78"/>
            </a:endParaRPr>
          </a:p>
          <a:p>
            <a:pPr algn="just" rtl="1">
              <a:buNone/>
            </a:pPr>
            <a:r>
              <a:rPr lang="ar-DZ" sz="2500" dirty="0" smtClean="0">
                <a:latin typeface="Simplified Arabic" pitchFamily="18" charset="-78"/>
                <a:cs typeface="Simplified Arabic" pitchFamily="18" charset="-78"/>
              </a:rPr>
              <a:t>هي مشاريع تعتمد الدولة فيها على الخواص سواء في المشاركة في ملكيتها أو في الإدارة، وهي تتخذ عدة أشكال أهمها: </a:t>
            </a:r>
            <a:r>
              <a:rPr lang="ar-DZ" sz="2500" b="1" dirty="0" smtClean="0">
                <a:solidFill>
                  <a:srgbClr val="FFC000"/>
                </a:solidFill>
                <a:latin typeface="Simplified Arabic" pitchFamily="18" charset="-78"/>
                <a:cs typeface="Simplified Arabic" pitchFamily="18" charset="-78"/>
              </a:rPr>
              <a:t>عقود الامتياز: </a:t>
            </a:r>
            <a:r>
              <a:rPr lang="ar-DZ" sz="2500" dirty="0" smtClean="0">
                <a:latin typeface="Simplified Arabic" pitchFamily="18" charset="-78"/>
                <a:cs typeface="Simplified Arabic" pitchFamily="18" charset="-78"/>
              </a:rPr>
              <a:t>تعهد الدولة إلى فرد أو مؤسسة معينة امتياز استغلال مرفق اقتصادي عام لمدة زمنية محددة، تقوم فيها المؤسسة صاحبة الامتياز بإدارة المرفق تحت رقابة وإشراف الدولة، وتوفر الدولة لهذه المؤسسة بعض الخدمات كما تضمن لها الحد الأدنى من الربح وتؤمنها ضد المخاطر غير العادية، وتشاركها في الربح، في مقابل إسهام المؤسسة في توظيف اليد العاملة في ظل اللوائح والتنظيمات التي تحددها الدولة، مع استفادة اليد العاملة من الأمن الصناعي والمهني والتأمين الصحي وساعات عمل وأجور تتناسب مع طبيعة منصبها الوظيفي، كما يمكن للدولة تحديد أسعار بيع المنتجات بما يؤمن الهدف الاقتصادي والاجتماعي المنتظر من المشروع، ويوجد هذا الشكل من المشاريع العامة  بكثرة في مشاريع </a:t>
            </a:r>
            <a:r>
              <a:rPr lang="ar-DZ" sz="2500" dirty="0" err="1" smtClean="0">
                <a:latin typeface="Simplified Arabic" pitchFamily="18" charset="-78"/>
                <a:cs typeface="Simplified Arabic" pitchFamily="18" charset="-78"/>
              </a:rPr>
              <a:t>البنى</a:t>
            </a:r>
            <a:r>
              <a:rPr lang="ar-DZ" sz="2500" dirty="0" smtClean="0">
                <a:latin typeface="Simplified Arabic" pitchFamily="18" charset="-78"/>
                <a:cs typeface="Simplified Arabic" pitchFamily="18" charset="-78"/>
              </a:rPr>
              <a:t> التحتية الاقتصادية أو في مجال الطاقة كمؤسسات التنقيب عن البترول؛ </a:t>
            </a:r>
            <a:r>
              <a:rPr lang="ar-DZ" sz="2500" b="1" dirty="0" smtClean="0">
                <a:solidFill>
                  <a:srgbClr val="FFC000"/>
                </a:solidFill>
                <a:latin typeface="Simplified Arabic" pitchFamily="18" charset="-78"/>
                <a:cs typeface="Simplified Arabic" pitchFamily="18" charset="-78"/>
              </a:rPr>
              <a:t>عقود الإدارة: </a:t>
            </a:r>
            <a:r>
              <a:rPr lang="ar-DZ" sz="2500" dirty="0" smtClean="0">
                <a:latin typeface="Simplified Arabic" pitchFamily="18" charset="-78"/>
                <a:cs typeface="Simplified Arabic" pitchFamily="18" charset="-78"/>
              </a:rPr>
              <a:t>تعهد الدولة إلى شخص أو مؤسسة بإدارة مرفق عام مقابل أجر معين متفق عليه، إضافة إلى جزء من الأرباح المتولدة من المرفق العام بشرط أن تتحمل الدولة وحدها المخاطر المحتملة للمشروع؛ </a:t>
            </a:r>
            <a:r>
              <a:rPr lang="ar-DZ" sz="2500" b="1" dirty="0" smtClean="0">
                <a:solidFill>
                  <a:srgbClr val="FFC000"/>
                </a:solidFill>
                <a:latin typeface="Simplified Arabic" pitchFamily="18" charset="-78"/>
                <a:cs typeface="Simplified Arabic" pitchFamily="18" charset="-78"/>
              </a:rPr>
              <a:t>المشاريع المختلطة: </a:t>
            </a:r>
            <a:r>
              <a:rPr lang="ar-DZ" sz="2500" dirty="0" smtClean="0">
                <a:latin typeface="Simplified Arabic" pitchFamily="18" charset="-78"/>
                <a:cs typeface="Simplified Arabic" pitchFamily="18" charset="-78"/>
              </a:rPr>
              <a:t>هي مشاريع تتشارك الدولة في ملكيتها مع الخواص بشرط أن تملك الدولة حصة تعادل أو تفوق نسبة 51% لضمان تسييرها المشروع وفق ما يحقق هدفها من إنشائه.</a:t>
            </a:r>
            <a:endParaRPr lang="fr-FR" sz="25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أهداف المشروع العام</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dirty="0" smtClean="0">
                <a:latin typeface="Simplified Arabic" pitchFamily="18" charset="-78"/>
                <a:cs typeface="Simplified Arabic" pitchFamily="18" charset="-78"/>
              </a:rPr>
              <a:t>تتمثل أهم أهداف المشاريع العامة في العناصر الآتية:</a:t>
            </a:r>
          </a:p>
          <a:p>
            <a:pPr algn="just" rtl="1">
              <a:buFont typeface="Wingdings" pitchFamily="2" charset="2"/>
              <a:buChar char="ü"/>
            </a:pPr>
            <a:r>
              <a:rPr lang="ar-DZ" dirty="0" smtClean="0">
                <a:latin typeface="Simplified Arabic" pitchFamily="18" charset="-78"/>
                <a:cs typeface="Simplified Arabic" pitchFamily="18" charset="-78"/>
              </a:rPr>
              <a:t>تحقيق أهداف الخطة الاقتصادية العامة للدولة وتجسيد سياستها الاقتصادية على أرض الواقع؛</a:t>
            </a:r>
          </a:p>
          <a:p>
            <a:pPr algn="just" rtl="1">
              <a:buFont typeface="Wingdings" pitchFamily="2" charset="2"/>
              <a:buChar char="ü"/>
            </a:pPr>
            <a:r>
              <a:rPr lang="ar-DZ" dirty="0" smtClean="0">
                <a:latin typeface="Simplified Arabic" pitchFamily="18" charset="-78"/>
                <a:cs typeface="Simplified Arabic" pitchFamily="18" charset="-78"/>
              </a:rPr>
              <a:t>تحقيق المصلحة العامة وتعظيم المنفعة العامة للمجتمع؛</a:t>
            </a:r>
          </a:p>
          <a:p>
            <a:pPr algn="just" rtl="1">
              <a:buFont typeface="Wingdings" pitchFamily="2" charset="2"/>
              <a:buChar char="ü"/>
            </a:pPr>
            <a:r>
              <a:rPr lang="ar-DZ" dirty="0" smtClean="0">
                <a:latin typeface="Simplified Arabic" pitchFamily="18" charset="-78"/>
                <a:cs typeface="Simplified Arabic" pitchFamily="18" charset="-78"/>
              </a:rPr>
              <a:t>منع الاحتكار والاستغلال من طرف الخواص في بعض المجالات الحيوية الإستراتيجية المرتبطة بالتنمية الاقتصادية وتحسين المستوى الاجتماعي للمواطن؛</a:t>
            </a:r>
          </a:p>
          <a:p>
            <a:pPr algn="just" rtl="1">
              <a:buFont typeface="Wingdings" pitchFamily="2" charset="2"/>
              <a:buChar char="ü"/>
            </a:pPr>
            <a:r>
              <a:rPr lang="ar-DZ" dirty="0" smtClean="0">
                <a:latin typeface="Simplified Arabic" pitchFamily="18" charset="-78"/>
                <a:cs typeface="Simplified Arabic" pitchFamily="18" charset="-78"/>
              </a:rPr>
              <a:t>الحصول على موارد مالية كافية لتغطية أغلب احتياجات الموازنة العامة من نفقات عامة كبديل عن فرض ضرائب جديدة أو الزيادة من نسب الضرائب والرسوم لتوفير الإيرادات المالية للميزانية العامة؛</a:t>
            </a:r>
          </a:p>
          <a:p>
            <a:pPr algn="just" rtl="1">
              <a:buFont typeface="Wingdings" pitchFamily="2" charset="2"/>
              <a:buChar char="ü"/>
            </a:pPr>
            <a:r>
              <a:rPr lang="ar-DZ" dirty="0" smtClean="0">
                <a:latin typeface="Simplified Arabic" pitchFamily="18" charset="-78"/>
                <a:cs typeface="Simplified Arabic" pitchFamily="18" charset="-78"/>
              </a:rPr>
              <a:t>تسيير المشروع بما يضمن تحقيقه للربحية </a:t>
            </a:r>
            <a:r>
              <a:rPr lang="ar-DZ" dirty="0" err="1" smtClean="0">
                <a:latin typeface="Simplified Arabic" pitchFamily="18" charset="-78"/>
                <a:cs typeface="Simplified Arabic" pitchFamily="18" charset="-78"/>
              </a:rPr>
              <a:t>والمردودية</a:t>
            </a:r>
            <a:r>
              <a:rPr lang="ar-DZ" dirty="0" smtClean="0">
                <a:latin typeface="Simplified Arabic" pitchFamily="18" charset="-78"/>
                <a:cs typeface="Simplified Arabic" pitchFamily="18" charset="-78"/>
              </a:rPr>
              <a:t> المالية إضافة إلى الربحية الوطنية والمنفعة العامة للمجتمع.</a:t>
            </a: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أهمية المشروع العام</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sz="2800" dirty="0" smtClean="0">
                <a:latin typeface="Simplified Arabic" pitchFamily="18" charset="-78"/>
                <a:cs typeface="Simplified Arabic" pitchFamily="18" charset="-78"/>
              </a:rPr>
              <a:t>يكتسي المشروع العام أهمية كبيرة نظرا لتغطيته العديد من الجوانب الاقتصادية والاجتماعية والمالية وإسهامه في التنمية المستدامة، ويمكن تناول أهميته من خلال أربع أبعاد رئيسية هي البعد الاقتصادي، الاجتماعي، المالي، والإستراتيجي.</a:t>
            </a:r>
            <a:endParaRPr lang="fr-FR" sz="2800" dirty="0" smtClean="0">
              <a:latin typeface="Simplified Arabic" pitchFamily="18" charset="-78"/>
              <a:cs typeface="Simplified Arabic" pitchFamily="18" charset="-78"/>
            </a:endParaRPr>
          </a:p>
          <a:p>
            <a:pPr algn="just" rtl="1">
              <a:buFontTx/>
              <a:buChar char="-"/>
            </a:pPr>
            <a:r>
              <a:rPr lang="ar-DZ" sz="2800" b="1" dirty="0" smtClean="0">
                <a:solidFill>
                  <a:srgbClr val="FFC000"/>
                </a:solidFill>
                <a:latin typeface="Simplified Arabic" pitchFamily="18" charset="-78"/>
                <a:cs typeface="Simplified Arabic" pitchFamily="18" charset="-78"/>
              </a:rPr>
              <a:t>الأهمية الاقتصادية</a:t>
            </a:r>
          </a:p>
          <a:p>
            <a:pPr algn="just" rtl="1">
              <a:buNone/>
            </a:pPr>
            <a:r>
              <a:rPr lang="ar-DZ" sz="2800" dirty="0" smtClean="0">
                <a:latin typeface="Simplified Arabic" pitchFamily="18" charset="-78"/>
                <a:cs typeface="Simplified Arabic" pitchFamily="18" charset="-78"/>
              </a:rPr>
              <a:t>يعتبر المشروع العام هام اقتصاديا نظرا أنه ترجمة فعلية للسياسة الاقتصادية للدولة وأداة فاعلة لتحقيق التنمية الاقتصادية، حيث أنه يعتبر وسيلة للسيطرة على المجالات الحيوية الهامة في الاقتصاد الوطني، ومصدر لاجتذاب رؤوس الأموال الأجنبية خاصة في المشاريع المختلطة في المجال السياحي مثلا، كما أنه محرك أساسي للاقتصاد الوطني من خلال امتصاص البطالة وتوفير فرص العمل، وهو آلية من آليات تحقيق التوازن العام بين حجم الطلب الكلي الفعال مع العرض الكلي عند مستوى التشغيل الكامل حسب المفكر الاقتصادي جون </a:t>
            </a:r>
            <a:r>
              <a:rPr lang="ar-DZ" sz="2800" dirty="0" err="1" smtClean="0">
                <a:latin typeface="Simplified Arabic" pitchFamily="18" charset="-78"/>
                <a:cs typeface="Simplified Arabic" pitchFamily="18" charset="-78"/>
              </a:rPr>
              <a:t>ماينارد</a:t>
            </a:r>
            <a:r>
              <a:rPr lang="ar-DZ" sz="2800" dirty="0" smtClean="0">
                <a:latin typeface="Simplified Arabic" pitchFamily="18" charset="-78"/>
                <a:cs typeface="Simplified Arabic" pitchFamily="18" charset="-78"/>
              </a:rPr>
              <a:t> </a:t>
            </a:r>
            <a:r>
              <a:rPr lang="ar-DZ" sz="2800" dirty="0" err="1" smtClean="0">
                <a:latin typeface="Simplified Arabic" pitchFamily="18" charset="-78"/>
                <a:cs typeface="Simplified Arabic" pitchFamily="18" charset="-78"/>
              </a:rPr>
              <a:t>كينز</a:t>
            </a:r>
            <a:r>
              <a:rPr lang="ar-DZ" sz="2800" dirty="0" smtClean="0">
                <a:latin typeface="Simplified Arabic" pitchFamily="18" charset="-78"/>
                <a:cs typeface="Simplified Arabic" pitchFamily="18" charset="-78"/>
              </a:rPr>
              <a:t>، وهو ما يجعل من أولويات أي دولة تسعى إلى تحريك مسار التنمية الاقتصادية </a:t>
            </a:r>
            <a:r>
              <a:rPr lang="ar-DZ" sz="2800" dirty="0" err="1" smtClean="0">
                <a:latin typeface="Simplified Arabic" pitchFamily="18" charset="-78"/>
                <a:cs typeface="Simplified Arabic" pitchFamily="18" charset="-78"/>
              </a:rPr>
              <a:t>بها</a:t>
            </a:r>
            <a:r>
              <a:rPr lang="ar-DZ" sz="2800" dirty="0" smtClean="0">
                <a:latin typeface="Simplified Arabic" pitchFamily="18" charset="-78"/>
                <a:cs typeface="Simplified Arabic" pitchFamily="18" charset="-78"/>
              </a:rPr>
              <a:t>؛</a:t>
            </a:r>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أهمية المشروع العام</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285728"/>
            <a:ext cx="9144000" cy="6572272"/>
          </a:xfrm>
        </p:spPr>
        <p:txBody>
          <a:bodyPr>
            <a:noAutofit/>
          </a:bodyPr>
          <a:lstStyle/>
          <a:p>
            <a:pPr algn="just" rtl="1">
              <a:buNone/>
            </a:pPr>
            <a:r>
              <a:rPr lang="ar-DZ" sz="2400" b="1" dirty="0" smtClean="0">
                <a:solidFill>
                  <a:srgbClr val="FFC000"/>
                </a:solidFill>
                <a:latin typeface="Simplified Arabic" pitchFamily="18" charset="-78"/>
                <a:cs typeface="Simplified Arabic" pitchFamily="18" charset="-78"/>
              </a:rPr>
              <a:t>- الأهمية الاجتماعية</a:t>
            </a:r>
            <a:endParaRPr lang="fr-FR" sz="2400" b="1" dirty="0" smtClean="0">
              <a:solidFill>
                <a:srgbClr val="FFC0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يصنف المشروع العام ضمن أنجع الأدوات الاجتماعية التي من شأنها تحسين المستوى المعيشي للأفراد وتحقيق المنفعة العامة للمجتمع، حيث أنه يعمل على توفير السلع والخدمات للمواطن بأسعار معقولة تتوافق مع قدرته الشرائية، وفي بعض الحالات تقدم للمواطن سلع وخدمات مجانية أو مدعمة (أقل من سعر التكلفة)، وهو ما يتجلى بصفة واضحة في الكثير من المرافق الاجتماعية التي تنشئها الدولة ويعزف عنها الخواص نظرا أنها مشاريع خاسرة ماليا ولا تجنى من ورائها أي </a:t>
            </a:r>
            <a:r>
              <a:rPr lang="ar-DZ" sz="2400" dirty="0" err="1" smtClean="0">
                <a:latin typeface="Simplified Arabic" pitchFamily="18" charset="-78"/>
                <a:cs typeface="Simplified Arabic" pitchFamily="18" charset="-78"/>
              </a:rPr>
              <a:t>مردودية</a:t>
            </a:r>
            <a:r>
              <a:rPr lang="ar-DZ" sz="2400" dirty="0" smtClean="0">
                <a:latin typeface="Simplified Arabic" pitchFamily="18" charset="-78"/>
                <a:cs typeface="Simplified Arabic" pitchFamily="18" charset="-78"/>
              </a:rPr>
              <a:t> مالية؛</a:t>
            </a:r>
            <a:endParaRPr lang="fr-FR" sz="2400" dirty="0" smtClean="0">
              <a:latin typeface="Simplified Arabic" pitchFamily="18" charset="-78"/>
              <a:cs typeface="Simplified Arabic" pitchFamily="18" charset="-78"/>
            </a:endParaRPr>
          </a:p>
          <a:p>
            <a:pPr algn="just" rtl="1">
              <a:buNone/>
            </a:pPr>
            <a:r>
              <a:rPr lang="ar-DZ" sz="2400" b="1" dirty="0" smtClean="0">
                <a:solidFill>
                  <a:srgbClr val="FFC000"/>
                </a:solidFill>
                <a:latin typeface="Simplified Arabic" pitchFamily="18" charset="-78"/>
                <a:cs typeface="Simplified Arabic" pitchFamily="18" charset="-78"/>
              </a:rPr>
              <a:t>- الأهمية المالية</a:t>
            </a:r>
            <a:endParaRPr lang="fr-FR" sz="2400" b="1" dirty="0" smtClean="0">
              <a:solidFill>
                <a:srgbClr val="FFC0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تتجلى الأهمية المالية للمشاريع العامة أنها توفر موارد مالية معتبرة توجه لتغطية النفقات العمومية للدولة، وهو ما يدفع العديد من الدول إلى احتكار سلع أو خدمات معينة وتوجيه مواردها إلى تغطية احتياجات الموازنة العامة للإسهام في التنمية المستدامة؛</a:t>
            </a:r>
            <a:endParaRPr lang="fr-FR" sz="2400" dirty="0" smtClean="0">
              <a:latin typeface="Simplified Arabic" pitchFamily="18" charset="-78"/>
              <a:cs typeface="Simplified Arabic" pitchFamily="18" charset="-78"/>
            </a:endParaRPr>
          </a:p>
          <a:p>
            <a:pPr algn="just" rtl="1">
              <a:buNone/>
            </a:pPr>
            <a:r>
              <a:rPr lang="ar-DZ" sz="2400" b="1" dirty="0" smtClean="0">
                <a:solidFill>
                  <a:srgbClr val="FFC000"/>
                </a:solidFill>
                <a:latin typeface="Simplified Arabic" pitchFamily="18" charset="-78"/>
                <a:cs typeface="Simplified Arabic" pitchFamily="18" charset="-78"/>
              </a:rPr>
              <a:t>- الأهمية الإستراتيجية	</a:t>
            </a:r>
            <a:endParaRPr lang="fr-FR" sz="2400" b="1" dirty="0" smtClean="0">
              <a:solidFill>
                <a:srgbClr val="FFC000"/>
              </a:solidFill>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ترتبط العديد من المشاريع العامة بمجالات حيوية ذات بعد إستراتيجي للدولة لا يمكن تسليمها للخواص خاصة المشاريع المرتبطة بالمجال العسكري والأمني وهذا ضمانا لسرية المعلومات، لذا فالصناعة العسكرية في أغلب الدول تعتمد على مشاريع عامة ممولة مباشرة من طرف الدولة، وعادة ما تكون هذه المشاريع ضخمة وحيوية، وهو ما يضفي بعد إستراتيجي هام للمشروع العام متولد من أهميته السياسية والأمنية </a:t>
            </a:r>
            <a:r>
              <a:rPr lang="ar-DZ" sz="2400" dirty="0" err="1" smtClean="0">
                <a:latin typeface="Simplified Arabic" pitchFamily="18" charset="-78"/>
                <a:cs typeface="Simplified Arabic" pitchFamily="18" charset="-78"/>
              </a:rPr>
              <a:t>واللوجيستية</a:t>
            </a:r>
            <a:r>
              <a:rPr lang="ar-DZ"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rtl="1"/>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قائمة المصطلحات</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642918"/>
            <a:ext cx="9144000" cy="6215082"/>
          </a:xfrm>
        </p:spPr>
        <p:txBody>
          <a:bodyPr>
            <a:noAutofit/>
          </a:bodyPr>
          <a:lstStyle/>
          <a:p>
            <a:pPr algn="just" rtl="1">
              <a:buNone/>
            </a:pPr>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graphicFrame>
        <p:nvGraphicFramePr>
          <p:cNvPr id="5" name="Tableau 4"/>
          <p:cNvGraphicFramePr>
            <a:graphicFrameLocks noGrp="1"/>
          </p:cNvGraphicFramePr>
          <p:nvPr/>
        </p:nvGraphicFramePr>
        <p:xfrm>
          <a:off x="714348" y="714352"/>
          <a:ext cx="7215237" cy="6013638"/>
        </p:xfrm>
        <a:graphic>
          <a:graphicData uri="http://schemas.openxmlformats.org/drawingml/2006/table">
            <a:tbl>
              <a:tblPr firstRow="1" bandRow="1">
                <a:tableStyleId>{5C22544A-7EE6-4342-B048-85BDC9FD1C3A}</a:tableStyleId>
              </a:tblPr>
              <a:tblGrid>
                <a:gridCol w="2405079"/>
                <a:gridCol w="2405079"/>
                <a:gridCol w="2405079"/>
              </a:tblGrid>
              <a:tr h="443669">
                <a:tc>
                  <a:txBody>
                    <a:bodyPr/>
                    <a:lstStyle/>
                    <a:p>
                      <a:pPr algn="ctr" rtl="1">
                        <a:lnSpc>
                          <a:spcPct val="115000"/>
                        </a:lnSpc>
                        <a:spcAft>
                          <a:spcPts val="0"/>
                        </a:spcAft>
                      </a:pPr>
                      <a:r>
                        <a:rPr lang="ar-SA" sz="2000" b="1" dirty="0">
                          <a:latin typeface="Calibri"/>
                          <a:ea typeface="Calibri"/>
                          <a:cs typeface="Simplified Arabic"/>
                        </a:rPr>
                        <a:t>المصطلح باللغة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الفرنسية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الإنجليزية</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dirty="0">
                          <a:latin typeface="Calibri"/>
                          <a:ea typeface="Calibri"/>
                          <a:cs typeface="Simplified Arabic"/>
                        </a:rPr>
                        <a:t>الاستثمار</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Investissement</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Investment</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err="1">
                          <a:latin typeface="Calibri"/>
                          <a:ea typeface="Calibri"/>
                          <a:cs typeface="Simplified Arabic"/>
                        </a:rPr>
                        <a:t>المردودية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a:latin typeface="Simplified Arabic"/>
                          <a:ea typeface="Calibri"/>
                          <a:cs typeface="Arial"/>
                        </a:rPr>
                        <a:t>Rentabilité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Profitability</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الفعالية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a:latin typeface="Simplified Arabic"/>
                          <a:ea typeface="Calibri"/>
                          <a:cs typeface="Arial"/>
                        </a:rPr>
                        <a:t>Efficacité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Effectiveness</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المخاطرة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a:latin typeface="Simplified Arabic"/>
                          <a:ea typeface="Calibri"/>
                          <a:cs typeface="Arial"/>
                        </a:rPr>
                        <a:t>Risque</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Risk</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العائد</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Rendement</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a:latin typeface="Simplified Arabic"/>
                          <a:ea typeface="Calibri"/>
                          <a:cs typeface="Arial"/>
                        </a:rPr>
                        <a:t>Yield</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التدفقات النقدية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Flux Monétaires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a:latin typeface="Simplified Arabic"/>
                          <a:ea typeface="Calibri"/>
                          <a:cs typeface="Arial"/>
                        </a:rPr>
                        <a:t>Cash-Flow</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الاستثمار المبدئي</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Investissement Initial</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a:latin typeface="Simplified Arabic"/>
                          <a:ea typeface="Calibri"/>
                          <a:cs typeface="Arial"/>
                        </a:rPr>
                        <a:t>Initial Investment</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a:latin typeface="Calibri"/>
                          <a:ea typeface="Calibri"/>
                          <a:cs typeface="Simplified Arabic"/>
                        </a:rPr>
                        <a:t>معدل الخصم (</a:t>
                      </a:r>
                      <a:r>
                        <a:rPr lang="ar-DZ" sz="2000" dirty="0" err="1">
                          <a:latin typeface="Calibri"/>
                          <a:ea typeface="Calibri"/>
                          <a:cs typeface="Simplified Arabic"/>
                        </a:rPr>
                        <a:t>التحيين</a:t>
                      </a:r>
                      <a:r>
                        <a:rPr lang="ar-DZ" sz="2000" dirty="0">
                          <a:latin typeface="Calibri"/>
                          <a:ea typeface="Calibri"/>
                          <a:cs typeface="Simplified Arabic"/>
                        </a:rPr>
                        <a:t>)</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Taux d'Actualisation</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Discount Rate</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الـتأكد (اليقين)</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Certitude</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Certainty</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عدم الـتأكد (عدم اليقين)</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Incertitude</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Uncertainty</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الربحية الوطنية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Profitabilité Nationale</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a:latin typeface="Simplified Arabic"/>
                          <a:ea typeface="Calibri"/>
                          <a:cs typeface="Arial"/>
                        </a:rPr>
                        <a:t>National Profitability</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a:latin typeface="Calibri"/>
                          <a:ea typeface="Calibri"/>
                          <a:cs typeface="Simplified Arabic"/>
                        </a:rPr>
                        <a:t>الربحية التجارية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Profitabilité Commerciale</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a:latin typeface="Simplified Arabic"/>
                          <a:ea typeface="Calibri"/>
                          <a:cs typeface="Arial"/>
                        </a:rPr>
                        <a:t>Business Profitability</a:t>
                      </a:r>
                      <a:endParaRPr lang="fr-FR" sz="2000" dirty="0">
                        <a:latin typeface="Calibri"/>
                        <a:ea typeface="Calibri"/>
                        <a:cs typeface="Arial"/>
                      </a:endParaRPr>
                    </a:p>
                  </a:txBody>
                  <a:tcPr marL="68580" marR="68580" marT="0"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قائمة المصطلحات</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642918"/>
            <a:ext cx="9144000" cy="6215082"/>
          </a:xfrm>
        </p:spPr>
        <p:txBody>
          <a:bodyPr>
            <a:noAutofit/>
          </a:bodyPr>
          <a:lstStyle/>
          <a:p>
            <a:pPr algn="just" rtl="1">
              <a:buNone/>
            </a:pPr>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graphicFrame>
        <p:nvGraphicFramePr>
          <p:cNvPr id="5" name="Tableau 4"/>
          <p:cNvGraphicFramePr>
            <a:graphicFrameLocks noGrp="1"/>
          </p:cNvGraphicFramePr>
          <p:nvPr/>
        </p:nvGraphicFramePr>
        <p:xfrm>
          <a:off x="714348" y="714352"/>
          <a:ext cx="7215237" cy="5537247"/>
        </p:xfrm>
        <a:graphic>
          <a:graphicData uri="http://schemas.openxmlformats.org/drawingml/2006/table">
            <a:tbl>
              <a:tblPr firstRow="1" bandRow="1">
                <a:tableStyleId>{5C22544A-7EE6-4342-B048-85BDC9FD1C3A}</a:tableStyleId>
              </a:tblPr>
              <a:tblGrid>
                <a:gridCol w="2405079"/>
                <a:gridCol w="2405079"/>
                <a:gridCol w="2405079"/>
              </a:tblGrid>
              <a:tr h="443669">
                <a:tc>
                  <a:txBody>
                    <a:bodyPr/>
                    <a:lstStyle/>
                    <a:p>
                      <a:pPr algn="ctr" rtl="1">
                        <a:lnSpc>
                          <a:spcPct val="115000"/>
                        </a:lnSpc>
                        <a:spcAft>
                          <a:spcPts val="0"/>
                        </a:spcAft>
                      </a:pPr>
                      <a:r>
                        <a:rPr lang="ar-SA" sz="2000" b="1" dirty="0">
                          <a:latin typeface="Calibri"/>
                          <a:ea typeface="Calibri"/>
                          <a:cs typeface="Simplified Arabic"/>
                        </a:rPr>
                        <a:t>المصطلح باللغة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الفرنسية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dirty="0">
                          <a:latin typeface="Calibri"/>
                          <a:ea typeface="Calibri"/>
                          <a:cs typeface="Simplified Arabic"/>
                        </a:rPr>
                        <a:t>المصطلح باللغة الإنجليزية</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a:latin typeface="Simplified Arabic" pitchFamily="18" charset="-78"/>
                          <a:ea typeface="Calibri"/>
                          <a:cs typeface="Simplified Arabic" pitchFamily="18" charset="-78"/>
                        </a:rPr>
                        <a:t>الأصول</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a:latin typeface="Simplified Arabic" pitchFamily="18" charset="-78"/>
                          <a:ea typeface="Calibri"/>
                          <a:cs typeface="Simplified Arabic" pitchFamily="18" charset="-78"/>
                        </a:rPr>
                        <a:t>Actifs</a:t>
                      </a:r>
                    </a:p>
                  </a:txBody>
                  <a:tcPr marL="68580" marR="68580" marT="0" marB="0" anchor="ctr"/>
                </a:tc>
                <a:tc>
                  <a:txBody>
                    <a:bodyPr/>
                    <a:lstStyle/>
                    <a:p>
                      <a:pPr algn="ctr" rtl="1">
                        <a:lnSpc>
                          <a:spcPct val="115000"/>
                        </a:lnSpc>
                        <a:spcAft>
                          <a:spcPts val="0"/>
                        </a:spcAft>
                      </a:pPr>
                      <a:r>
                        <a:rPr lang="en-US" sz="2000">
                          <a:latin typeface="Simplified Arabic" pitchFamily="18" charset="-78"/>
                          <a:ea typeface="Calibri"/>
                          <a:cs typeface="Simplified Arabic" pitchFamily="18" charset="-78"/>
                        </a:rPr>
                        <a:t>Assets</a:t>
                      </a:r>
                      <a:endParaRPr lang="fr-FR" sz="200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SA" sz="2000" dirty="0">
                          <a:latin typeface="Simplified Arabic" pitchFamily="18" charset="-78"/>
                          <a:ea typeface="Calibri"/>
                          <a:cs typeface="Simplified Arabic" pitchFamily="18" charset="-78"/>
                        </a:rPr>
                        <a:t>معدل الفائدة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a:latin typeface="Simplified Arabic" pitchFamily="18" charset="-78"/>
                          <a:ea typeface="Calibri"/>
                          <a:cs typeface="Simplified Arabic" pitchFamily="18" charset="-78"/>
                        </a:rPr>
                        <a:t>Taux d'intérêt</a:t>
                      </a:r>
                    </a:p>
                  </a:txBody>
                  <a:tcPr marL="68580" marR="68580" marT="0" marB="0" anchor="ctr"/>
                </a:tc>
                <a:tc>
                  <a:txBody>
                    <a:bodyPr/>
                    <a:lstStyle/>
                    <a:p>
                      <a:pPr algn="ctr" rtl="1">
                        <a:lnSpc>
                          <a:spcPct val="115000"/>
                        </a:lnSpc>
                        <a:spcAft>
                          <a:spcPts val="0"/>
                        </a:spcAft>
                      </a:pPr>
                      <a:r>
                        <a:rPr lang="en-US" sz="2000">
                          <a:latin typeface="Simplified Arabic" pitchFamily="18" charset="-78"/>
                          <a:ea typeface="Calibri"/>
                          <a:cs typeface="Simplified Arabic" pitchFamily="18" charset="-78"/>
                        </a:rPr>
                        <a:t>Interest rate</a:t>
                      </a:r>
                      <a:endParaRPr lang="fr-FR" sz="200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SA" sz="2000" dirty="0">
                          <a:latin typeface="Simplified Arabic" pitchFamily="18" charset="-78"/>
                          <a:ea typeface="Calibri"/>
                          <a:cs typeface="Simplified Arabic" pitchFamily="18" charset="-78"/>
                        </a:rPr>
                        <a:t>استثمارات </a:t>
                      </a:r>
                      <a:r>
                        <a:rPr lang="ar-SA" sz="2000" dirty="0" err="1">
                          <a:latin typeface="Simplified Arabic" pitchFamily="18" charset="-78"/>
                          <a:ea typeface="Calibri"/>
                          <a:cs typeface="Simplified Arabic" pitchFamily="18" charset="-78"/>
                        </a:rPr>
                        <a:t>إحلالية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a:latin typeface="Simplified Arabic" pitchFamily="18" charset="-78"/>
                          <a:ea typeface="Calibri"/>
                          <a:cs typeface="Simplified Arabic" pitchFamily="18" charset="-78"/>
                        </a:rPr>
                        <a:t>Investissements de Remplacement</a:t>
                      </a:r>
                    </a:p>
                  </a:txBody>
                  <a:tcPr marL="68580" marR="68580" marT="0" marB="0" anchor="ctr"/>
                </a:tc>
                <a:tc>
                  <a:txBody>
                    <a:bodyPr/>
                    <a:lstStyle/>
                    <a:p>
                      <a:pPr algn="ctr" rtl="1">
                        <a:lnSpc>
                          <a:spcPct val="115000"/>
                        </a:lnSpc>
                        <a:spcAft>
                          <a:spcPts val="0"/>
                        </a:spcAft>
                      </a:pPr>
                      <a:r>
                        <a:rPr lang="en-US" sz="2000">
                          <a:latin typeface="Simplified Arabic" pitchFamily="18" charset="-78"/>
                          <a:ea typeface="Calibri"/>
                          <a:cs typeface="Simplified Arabic" pitchFamily="18" charset="-78"/>
                        </a:rPr>
                        <a:t>Replacement Investments </a:t>
                      </a:r>
                      <a:endParaRPr lang="fr-FR" sz="200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SA" sz="2000" dirty="0">
                          <a:latin typeface="Simplified Arabic" pitchFamily="18" charset="-78"/>
                          <a:ea typeface="Calibri"/>
                          <a:cs typeface="Simplified Arabic" pitchFamily="18" charset="-78"/>
                        </a:rPr>
                        <a:t>استثمارات تجديدية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a:latin typeface="Simplified Arabic" pitchFamily="18" charset="-78"/>
                          <a:ea typeface="Calibri"/>
                          <a:cs typeface="Simplified Arabic" pitchFamily="18" charset="-78"/>
                        </a:rPr>
                        <a:t>Investissements de Renouvellement</a:t>
                      </a:r>
                    </a:p>
                  </a:txBody>
                  <a:tcPr marL="68580" marR="68580" marT="0" marB="0" anchor="ctr"/>
                </a:tc>
                <a:tc>
                  <a:txBody>
                    <a:bodyPr/>
                    <a:lstStyle/>
                    <a:p>
                      <a:pPr algn="ctr" rtl="1">
                        <a:lnSpc>
                          <a:spcPct val="115000"/>
                        </a:lnSpc>
                        <a:spcAft>
                          <a:spcPts val="0"/>
                        </a:spcAft>
                      </a:pPr>
                      <a:r>
                        <a:rPr lang="en-US" sz="2000">
                          <a:latin typeface="Simplified Arabic" pitchFamily="18" charset="-78"/>
                          <a:ea typeface="Calibri"/>
                          <a:cs typeface="Simplified Arabic" pitchFamily="18" charset="-78"/>
                        </a:rPr>
                        <a:t>Renewal Investments</a:t>
                      </a:r>
                      <a:endParaRPr lang="fr-FR" sz="200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SA" sz="2000">
                          <a:latin typeface="Simplified Arabic" pitchFamily="18" charset="-78"/>
                          <a:ea typeface="Calibri"/>
                          <a:cs typeface="Simplified Arabic" pitchFamily="18" charset="-78"/>
                        </a:rPr>
                        <a:t>استثمارات تحديثية</a:t>
                      </a:r>
                      <a:endParaRPr lang="fr-FR" sz="200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a:latin typeface="Simplified Arabic" pitchFamily="18" charset="-78"/>
                          <a:ea typeface="Calibri"/>
                          <a:cs typeface="Simplified Arabic" pitchFamily="18" charset="-78"/>
                        </a:rPr>
                        <a:t>Investissements de Modernisation</a:t>
                      </a:r>
                    </a:p>
                  </a:txBody>
                  <a:tcPr marL="68580" marR="68580" marT="0" marB="0" anchor="ctr"/>
                </a:tc>
                <a:tc>
                  <a:txBody>
                    <a:bodyPr/>
                    <a:lstStyle/>
                    <a:p>
                      <a:pPr algn="ctr" rtl="1">
                        <a:lnSpc>
                          <a:spcPct val="115000"/>
                        </a:lnSpc>
                        <a:spcAft>
                          <a:spcPts val="0"/>
                        </a:spcAft>
                      </a:pPr>
                      <a:r>
                        <a:rPr lang="en-US" sz="2000">
                          <a:latin typeface="Simplified Arabic" pitchFamily="18" charset="-78"/>
                          <a:ea typeface="Calibri"/>
                          <a:cs typeface="Simplified Arabic" pitchFamily="18" charset="-78"/>
                        </a:rPr>
                        <a:t>Modernization Investments</a:t>
                      </a:r>
                      <a:endParaRPr lang="fr-FR" sz="200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SA" sz="2000">
                          <a:latin typeface="Simplified Arabic" pitchFamily="18" charset="-78"/>
                          <a:ea typeface="Calibri"/>
                          <a:cs typeface="Simplified Arabic" pitchFamily="18" charset="-78"/>
                        </a:rPr>
                        <a:t>استثمارات تنويعية</a:t>
                      </a:r>
                      <a:endParaRPr lang="fr-FR" sz="200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a:latin typeface="Simplified Arabic" pitchFamily="18" charset="-78"/>
                          <a:ea typeface="Calibri"/>
                          <a:cs typeface="Simplified Arabic" pitchFamily="18" charset="-78"/>
                        </a:rPr>
                        <a:t>Investissements de Diversification</a:t>
                      </a:r>
                    </a:p>
                  </a:txBody>
                  <a:tcPr marL="68580" marR="68580" marT="0" marB="0" anchor="ctr"/>
                </a:tc>
                <a:tc>
                  <a:txBody>
                    <a:bodyPr/>
                    <a:lstStyle/>
                    <a:p>
                      <a:pPr algn="ctr" rtl="1">
                        <a:lnSpc>
                          <a:spcPct val="115000"/>
                        </a:lnSpc>
                        <a:spcAft>
                          <a:spcPts val="0"/>
                        </a:spcAft>
                      </a:pPr>
                      <a:r>
                        <a:rPr lang="en-US" sz="2000" dirty="0">
                          <a:latin typeface="Simplified Arabic" pitchFamily="18" charset="-78"/>
                          <a:ea typeface="Calibri"/>
                          <a:cs typeface="Simplified Arabic" pitchFamily="18" charset="-78"/>
                        </a:rPr>
                        <a:t>Diversification</a:t>
                      </a:r>
                      <a:endParaRPr lang="fr-FR" sz="2000" dirty="0">
                        <a:latin typeface="Simplified Arabic" pitchFamily="18" charset="-78"/>
                        <a:ea typeface="Calibri"/>
                        <a:cs typeface="Simplified Arabic" pitchFamily="18" charset="-78"/>
                      </a:endParaRPr>
                    </a:p>
                    <a:p>
                      <a:pPr algn="ctr" rtl="1">
                        <a:lnSpc>
                          <a:spcPct val="115000"/>
                        </a:lnSpc>
                        <a:spcAft>
                          <a:spcPts val="0"/>
                        </a:spcAft>
                      </a:pPr>
                      <a:r>
                        <a:rPr lang="en-US" sz="2000" dirty="0">
                          <a:latin typeface="Simplified Arabic" pitchFamily="18" charset="-78"/>
                          <a:ea typeface="Calibri"/>
                          <a:cs typeface="Simplified Arabic" pitchFamily="18" charset="-78"/>
                        </a:rPr>
                        <a:t>Investments</a:t>
                      </a:r>
                      <a:endParaRPr lang="fr-FR" sz="200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SA" sz="2000" dirty="0">
                          <a:latin typeface="Simplified Arabic" pitchFamily="18" charset="-78"/>
                          <a:ea typeface="Calibri"/>
                          <a:cs typeface="Simplified Arabic" pitchFamily="18" charset="-78"/>
                        </a:rPr>
                        <a:t>استثمارات تطويرية</a:t>
                      </a:r>
                      <a:endParaRPr lang="fr-FR" sz="2000" dirty="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a:latin typeface="Simplified Arabic" pitchFamily="18" charset="-78"/>
                          <a:ea typeface="Calibri"/>
                          <a:cs typeface="Simplified Arabic" pitchFamily="18" charset="-78"/>
                        </a:rPr>
                        <a:t>Investissements de Développement</a:t>
                      </a:r>
                    </a:p>
                  </a:txBody>
                  <a:tcPr marL="68580" marR="68580" marT="0" marB="0" anchor="ctr"/>
                </a:tc>
                <a:tc>
                  <a:txBody>
                    <a:bodyPr/>
                    <a:lstStyle/>
                    <a:p>
                      <a:pPr algn="ctr" rtl="1">
                        <a:lnSpc>
                          <a:spcPct val="115000"/>
                        </a:lnSpc>
                        <a:spcAft>
                          <a:spcPts val="0"/>
                        </a:spcAft>
                      </a:pPr>
                      <a:r>
                        <a:rPr lang="en-US" sz="2000" dirty="0">
                          <a:latin typeface="Simplified Arabic" pitchFamily="18" charset="-78"/>
                          <a:ea typeface="Calibri"/>
                          <a:cs typeface="Simplified Arabic" pitchFamily="18" charset="-78"/>
                        </a:rPr>
                        <a:t>Development Investments</a:t>
                      </a:r>
                      <a:endParaRPr lang="fr-FR" sz="2000" dirty="0">
                        <a:latin typeface="Simplified Arabic" pitchFamily="18" charset="-78"/>
                        <a:ea typeface="Calibri"/>
                        <a:cs typeface="Simplified Arabic" pitchFamily="18" charset="-78"/>
                      </a:endParaRPr>
                    </a:p>
                  </a:txBody>
                  <a:tcPr marL="68580" marR="68580" marT="0" marB="0" anchor="ctr"/>
                </a:tc>
              </a:tr>
              <a:tr h="443669">
                <a:tc>
                  <a:txBody>
                    <a:bodyPr/>
                    <a:lstStyle/>
                    <a:p>
                      <a:pPr algn="ctr" rtl="1">
                        <a:lnSpc>
                          <a:spcPct val="115000"/>
                        </a:lnSpc>
                        <a:spcAft>
                          <a:spcPts val="0"/>
                        </a:spcAft>
                      </a:pPr>
                      <a:r>
                        <a:rPr lang="ar-SA" sz="2000">
                          <a:latin typeface="Simplified Arabic" pitchFamily="18" charset="-78"/>
                          <a:ea typeface="Calibri"/>
                          <a:cs typeface="Simplified Arabic" pitchFamily="18" charset="-78"/>
                        </a:rPr>
                        <a:t>استثمارات توسعية</a:t>
                      </a:r>
                      <a:endParaRPr lang="fr-FR" sz="2000">
                        <a:latin typeface="Simplified Arabic" pitchFamily="18" charset="-78"/>
                        <a:ea typeface="Calibri"/>
                        <a:cs typeface="Simplified Arabic" pitchFamily="18" charset="-78"/>
                      </a:endParaRPr>
                    </a:p>
                  </a:txBody>
                  <a:tcPr marL="68580" marR="68580" marT="0" marB="0" anchor="ctr"/>
                </a:tc>
                <a:tc>
                  <a:txBody>
                    <a:bodyPr/>
                    <a:lstStyle/>
                    <a:p>
                      <a:pPr algn="ctr" rtl="1">
                        <a:lnSpc>
                          <a:spcPct val="115000"/>
                        </a:lnSpc>
                        <a:spcAft>
                          <a:spcPts val="0"/>
                        </a:spcAft>
                      </a:pPr>
                      <a:r>
                        <a:rPr lang="fr-FR" sz="2000" dirty="0">
                          <a:latin typeface="Simplified Arabic" pitchFamily="18" charset="-78"/>
                          <a:ea typeface="Calibri"/>
                          <a:cs typeface="Simplified Arabic" pitchFamily="18" charset="-78"/>
                        </a:rPr>
                        <a:t>Investissements d'Expansion</a:t>
                      </a:r>
                    </a:p>
                  </a:txBody>
                  <a:tcPr marL="68580" marR="68580" marT="0" marB="0" anchor="ctr"/>
                </a:tc>
                <a:tc>
                  <a:txBody>
                    <a:bodyPr/>
                    <a:lstStyle/>
                    <a:p>
                      <a:pPr algn="ctr" rtl="1">
                        <a:lnSpc>
                          <a:spcPct val="115000"/>
                        </a:lnSpc>
                        <a:spcAft>
                          <a:spcPts val="0"/>
                        </a:spcAft>
                      </a:pPr>
                      <a:r>
                        <a:rPr lang="en-US" sz="2000" dirty="0">
                          <a:latin typeface="Simplified Arabic" pitchFamily="18" charset="-78"/>
                          <a:ea typeface="Calibri"/>
                          <a:cs typeface="Simplified Arabic" pitchFamily="18" charset="-78"/>
                        </a:rPr>
                        <a:t>Expansion Investments</a:t>
                      </a:r>
                      <a:endParaRPr lang="fr-FR" sz="2000" dirty="0">
                        <a:latin typeface="Simplified Arabic" pitchFamily="18" charset="-78"/>
                        <a:ea typeface="Calibri"/>
                        <a:cs typeface="Simplified Arabic" pitchFamily="18" charset="-78"/>
                      </a:endParaRPr>
                    </a:p>
                  </a:txBody>
                  <a:tcPr marL="68580" marR="68580" marT="0"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قائمة المصطلحات</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642918"/>
            <a:ext cx="9144000" cy="6215082"/>
          </a:xfrm>
        </p:spPr>
        <p:txBody>
          <a:bodyPr>
            <a:noAutofit/>
          </a:bodyPr>
          <a:lstStyle/>
          <a:p>
            <a:pPr algn="just" rtl="1">
              <a:buNone/>
            </a:pPr>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graphicFrame>
        <p:nvGraphicFramePr>
          <p:cNvPr id="5" name="Tableau 4"/>
          <p:cNvGraphicFramePr>
            <a:graphicFrameLocks noGrp="1"/>
          </p:cNvGraphicFramePr>
          <p:nvPr/>
        </p:nvGraphicFramePr>
        <p:xfrm>
          <a:off x="714348" y="714352"/>
          <a:ext cx="7215237" cy="5887767"/>
        </p:xfrm>
        <a:graphic>
          <a:graphicData uri="http://schemas.openxmlformats.org/drawingml/2006/table">
            <a:tbl>
              <a:tblPr firstRow="1" bandRow="1">
                <a:tableStyleId>{5C22544A-7EE6-4342-B048-85BDC9FD1C3A}</a:tableStyleId>
              </a:tblPr>
              <a:tblGrid>
                <a:gridCol w="2405079"/>
                <a:gridCol w="2405079"/>
                <a:gridCol w="2405079"/>
              </a:tblGrid>
              <a:tr h="443669">
                <a:tc>
                  <a:txBody>
                    <a:bodyPr/>
                    <a:lstStyle/>
                    <a:p>
                      <a:pPr algn="ctr" rtl="1">
                        <a:lnSpc>
                          <a:spcPct val="115000"/>
                        </a:lnSpc>
                        <a:spcAft>
                          <a:spcPts val="0"/>
                        </a:spcAft>
                      </a:pPr>
                      <a:r>
                        <a:rPr lang="ar-SA" sz="2000" b="1" dirty="0">
                          <a:latin typeface="Calibri"/>
                          <a:ea typeface="Calibri"/>
                          <a:cs typeface="Simplified Arabic"/>
                        </a:rPr>
                        <a:t>المصطلح باللغة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الفرنسية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dirty="0">
                          <a:latin typeface="Calibri"/>
                          <a:ea typeface="Calibri"/>
                          <a:cs typeface="Simplified Arabic"/>
                        </a:rPr>
                        <a:t>المصطلح باللغة الإنجليزية</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استثمارات إستراتيجية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Investissements Stratégiques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Strategic Investments</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استثمارات اجتماعية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Investissements Sociales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Social Investments</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التدفق النقدي الداخل الوحيد</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Point d'Entrée</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Point Input</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التدفقات النقدية الداخلة المستمرة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Entrées Continues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Continuous Inputs</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التدفق النقدي الخارج الوحيد</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Point de Sortie</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Point Output</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SA" sz="2000">
                          <a:latin typeface="Calibri"/>
                          <a:ea typeface="Calibri"/>
                          <a:cs typeface="Simplified Arabic"/>
                        </a:rPr>
                        <a:t>التدفقات النقدية الخارجة المستمرة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Sorties Continues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Continuous Outputs</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اختيار الاستثمارات</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Choix d'investissements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Investments Choice</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الاستثمارات المانعة تبادليا</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Investissements Mutuellement Exclusifs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a:latin typeface="Simplified Arabic"/>
                          <a:ea typeface="Calibri"/>
                          <a:cs typeface="Arial"/>
                        </a:rPr>
                        <a:t>Mutually Exclusive Investments</a:t>
                      </a:r>
                      <a:endParaRPr lang="fr-FR" sz="2000" dirty="0">
                        <a:latin typeface="Calibri"/>
                        <a:ea typeface="Calibri"/>
                        <a:cs typeface="Arial"/>
                      </a:endParaRPr>
                    </a:p>
                  </a:txBody>
                  <a:tcPr marL="68580" marR="68580" marT="0"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قائمة المصطلحات</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642918"/>
            <a:ext cx="9144000" cy="6215082"/>
          </a:xfrm>
        </p:spPr>
        <p:txBody>
          <a:bodyPr>
            <a:noAutofit/>
          </a:bodyPr>
          <a:lstStyle/>
          <a:p>
            <a:pPr algn="just" rtl="1">
              <a:buNone/>
            </a:pPr>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graphicFrame>
        <p:nvGraphicFramePr>
          <p:cNvPr id="5" name="Tableau 4"/>
          <p:cNvGraphicFramePr>
            <a:graphicFrameLocks noGrp="1"/>
          </p:cNvGraphicFramePr>
          <p:nvPr/>
        </p:nvGraphicFramePr>
        <p:xfrm>
          <a:off x="714348" y="714352"/>
          <a:ext cx="7215237" cy="5652472"/>
        </p:xfrm>
        <a:graphic>
          <a:graphicData uri="http://schemas.openxmlformats.org/drawingml/2006/table">
            <a:tbl>
              <a:tblPr firstRow="1" bandRow="1">
                <a:tableStyleId>{5C22544A-7EE6-4342-B048-85BDC9FD1C3A}</a:tableStyleId>
              </a:tblPr>
              <a:tblGrid>
                <a:gridCol w="2405079"/>
                <a:gridCol w="2405079"/>
                <a:gridCol w="2405079"/>
              </a:tblGrid>
              <a:tr h="443669">
                <a:tc>
                  <a:txBody>
                    <a:bodyPr/>
                    <a:lstStyle/>
                    <a:p>
                      <a:pPr algn="ctr" rtl="1">
                        <a:lnSpc>
                          <a:spcPct val="115000"/>
                        </a:lnSpc>
                        <a:spcAft>
                          <a:spcPts val="0"/>
                        </a:spcAft>
                      </a:pPr>
                      <a:r>
                        <a:rPr lang="ar-SA" sz="2000" b="1" dirty="0">
                          <a:latin typeface="Calibri"/>
                          <a:ea typeface="Calibri"/>
                          <a:cs typeface="Simplified Arabic"/>
                        </a:rPr>
                        <a:t>المصطلح باللغة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الفرنسية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dirty="0">
                          <a:latin typeface="Calibri"/>
                          <a:ea typeface="Calibri"/>
                          <a:cs typeface="Simplified Arabic"/>
                        </a:rPr>
                        <a:t>المصطلح باللغة الإنجليزية</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a:latin typeface="Calibri"/>
                          <a:ea typeface="Calibri"/>
                          <a:cs typeface="Simplified Arabic"/>
                        </a:rPr>
                        <a:t>البدائل</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Alternatives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Alternatives</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a:latin typeface="Calibri"/>
                          <a:ea typeface="Calibri"/>
                          <a:cs typeface="Simplified Arabic"/>
                        </a:rPr>
                        <a:t>المشروع الاستثماري</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Projet d'Investissement</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Investment Project</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الميزانية العامة للدولة (الموازنة)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Budget d'état</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Budget of State</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النفقات العامة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Dépenses Publiques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Public </a:t>
                      </a:r>
                      <a:r>
                        <a:rPr lang="en-US" sz="2000">
                          <a:latin typeface="Simplified Arabic"/>
                          <a:ea typeface="Calibri"/>
                          <a:cs typeface="Arial"/>
                        </a:rPr>
                        <a:t>Expenses</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a:latin typeface="Calibri"/>
                          <a:ea typeface="Calibri"/>
                          <a:cs typeface="Simplified Arabic"/>
                        </a:rPr>
                        <a:t>الإيرادات العامة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a:latin typeface="Simplified Arabic"/>
                          <a:ea typeface="Calibri"/>
                          <a:cs typeface="Arial"/>
                        </a:rPr>
                        <a:t>Recettes Publiques</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Public Revenues</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a:latin typeface="Calibri"/>
                          <a:ea typeface="Calibri"/>
                          <a:cs typeface="Simplified Arabic"/>
                        </a:rPr>
                        <a:t>المشروع العام</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a:latin typeface="Simplified Arabic"/>
                          <a:ea typeface="Calibri"/>
                          <a:cs typeface="Arial"/>
                        </a:rPr>
                        <a:t>Projet Publique</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Public Project</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المشروع الخاص</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a:latin typeface="Simplified Arabic"/>
                          <a:ea typeface="Calibri"/>
                          <a:cs typeface="Arial"/>
                        </a:rPr>
                        <a:t>Projet Privé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a:latin typeface="Simplified Arabic"/>
                          <a:ea typeface="Calibri"/>
                          <a:cs typeface="Arial"/>
                        </a:rPr>
                        <a:t>Private </a:t>
                      </a:r>
                      <a:r>
                        <a:rPr lang="fr-FR" sz="2000" dirty="0">
                          <a:latin typeface="Simplified Arabic"/>
                          <a:ea typeface="Calibri"/>
                          <a:cs typeface="Arial"/>
                        </a:rPr>
                        <a:t>Project</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المشروع المختلط</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a:latin typeface="Simplified Arabic"/>
                          <a:ea typeface="Calibri"/>
                          <a:cs typeface="Arial"/>
                        </a:rPr>
                        <a:t>Projet Mixte</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dirty="0">
                          <a:latin typeface="Simplified Arabic"/>
                          <a:ea typeface="Calibri"/>
                          <a:cs typeface="Arial"/>
                        </a:rPr>
                        <a:t>Mixed Project</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a:latin typeface="Calibri"/>
                          <a:ea typeface="Calibri"/>
                          <a:cs typeface="Simplified Arabic"/>
                        </a:rPr>
                        <a:t>المشروع العام المباشر</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Projet Publique Direct</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Direct Public Project</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dirty="0">
                          <a:latin typeface="Calibri"/>
                          <a:ea typeface="Calibri"/>
                          <a:cs typeface="Simplified Arabic"/>
                        </a:rPr>
                        <a:t>المشروع العام المستقل</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Projet Publique Indépendant</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a:latin typeface="Simplified Arabic"/>
                          <a:ea typeface="Calibri"/>
                          <a:cs typeface="Arial"/>
                        </a:rPr>
                        <a:t>Independent</a:t>
                      </a:r>
                      <a:r>
                        <a:rPr lang="fr-FR" sz="2000" dirty="0">
                          <a:latin typeface="Simplified Arabic"/>
                          <a:ea typeface="Calibri"/>
                          <a:cs typeface="Arial"/>
                        </a:rPr>
                        <a:t> Public Project</a:t>
                      </a:r>
                      <a:endParaRPr lang="fr-FR" sz="2000" dirty="0">
                        <a:latin typeface="Calibri"/>
                        <a:ea typeface="Calibri"/>
                        <a:cs typeface="Arial"/>
                      </a:endParaRPr>
                    </a:p>
                  </a:txBody>
                  <a:tcPr marL="68580" marR="68580" marT="0"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571504"/>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برنامج المادة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285728"/>
            <a:ext cx="9144000" cy="6572272"/>
          </a:xfrm>
        </p:spPr>
        <p:txBody>
          <a:bodyPr>
            <a:noAutofit/>
          </a:bodyPr>
          <a:lstStyle/>
          <a:p>
            <a:pPr algn="just" rtl="1">
              <a:buNone/>
            </a:pPr>
            <a:endParaRPr lang="ar-DZ" sz="3100" b="1" dirty="0" smtClean="0">
              <a:solidFill>
                <a:srgbClr val="FFC000"/>
              </a:solidFill>
              <a:latin typeface="Simplified Arabic" pitchFamily="18" charset="-78"/>
              <a:cs typeface="Simplified Arabic" pitchFamily="18" charset="-78"/>
            </a:endParaRPr>
          </a:p>
          <a:p>
            <a:pPr algn="just" rtl="1">
              <a:buNone/>
            </a:pPr>
            <a:r>
              <a:rPr lang="ar-DZ" sz="3100" b="1" dirty="0" smtClean="0">
                <a:solidFill>
                  <a:srgbClr val="FFC000"/>
                </a:solidFill>
                <a:latin typeface="Simplified Arabic" pitchFamily="18" charset="-78"/>
                <a:cs typeface="Simplified Arabic" pitchFamily="18" charset="-78"/>
              </a:rPr>
              <a:t>المحور الأول: </a:t>
            </a:r>
            <a:r>
              <a:rPr lang="ar-DZ" sz="3100" b="1" dirty="0" smtClean="0">
                <a:latin typeface="Simplified Arabic" pitchFamily="18" charset="-78"/>
                <a:cs typeface="Simplified Arabic" pitchFamily="18" charset="-78"/>
              </a:rPr>
              <a:t>الإطار النظري للمشاريع الاستثمارية.</a:t>
            </a:r>
            <a:endParaRPr lang="fr-FR" sz="3100" b="1" dirty="0" smtClean="0">
              <a:latin typeface="Simplified Arabic" pitchFamily="18" charset="-78"/>
              <a:cs typeface="Simplified Arabic" pitchFamily="18" charset="-78"/>
            </a:endParaRPr>
          </a:p>
          <a:p>
            <a:pPr algn="just" rtl="1">
              <a:buNone/>
            </a:pPr>
            <a:r>
              <a:rPr lang="ar-DZ" sz="3100" b="1" dirty="0" smtClean="0">
                <a:solidFill>
                  <a:srgbClr val="FFC000"/>
                </a:solidFill>
                <a:latin typeface="Simplified Arabic" pitchFamily="18" charset="-78"/>
                <a:cs typeface="Simplified Arabic" pitchFamily="18" charset="-78"/>
              </a:rPr>
              <a:t>المحور الثاني: </a:t>
            </a:r>
            <a:r>
              <a:rPr lang="ar-DZ" sz="3100" b="1" dirty="0" smtClean="0">
                <a:latin typeface="Simplified Arabic" pitchFamily="18" charset="-78"/>
                <a:cs typeface="Simplified Arabic" pitchFamily="18" charset="-78"/>
              </a:rPr>
              <a:t>إدارة وتقييم المشاريع الاستثمارية العمومية.</a:t>
            </a:r>
            <a:endParaRPr lang="fr-FR" sz="3100" b="1" dirty="0" smtClean="0">
              <a:latin typeface="Simplified Arabic" pitchFamily="18" charset="-78"/>
              <a:cs typeface="Simplified Arabic" pitchFamily="18" charset="-78"/>
            </a:endParaRPr>
          </a:p>
          <a:p>
            <a:pPr algn="just" rtl="1">
              <a:buNone/>
            </a:pPr>
            <a:r>
              <a:rPr lang="ar-DZ" sz="3100" b="1" dirty="0" smtClean="0">
                <a:solidFill>
                  <a:srgbClr val="FFC000"/>
                </a:solidFill>
                <a:latin typeface="Simplified Arabic" pitchFamily="18" charset="-78"/>
                <a:cs typeface="Simplified Arabic" pitchFamily="18" charset="-78"/>
              </a:rPr>
              <a:t>المحور الثالث: </a:t>
            </a:r>
            <a:r>
              <a:rPr lang="ar-DZ" sz="3100" b="1" dirty="0" smtClean="0">
                <a:latin typeface="Simplified Arabic" pitchFamily="18" charset="-78"/>
                <a:cs typeface="Simplified Arabic" pitchFamily="18" charset="-78"/>
              </a:rPr>
              <a:t>دراسة الجدوى القانونية، التسويقية والفنية للمشاريع الاستثمارية العمومية.</a:t>
            </a:r>
          </a:p>
          <a:p>
            <a:pPr algn="just" rtl="1">
              <a:buNone/>
            </a:pPr>
            <a:r>
              <a:rPr lang="ar-DZ" sz="3100" b="1" dirty="0" smtClean="0">
                <a:solidFill>
                  <a:srgbClr val="FFC000"/>
                </a:solidFill>
                <a:latin typeface="Simplified Arabic" pitchFamily="18" charset="-78"/>
                <a:cs typeface="Simplified Arabic" pitchFamily="18" charset="-78"/>
              </a:rPr>
              <a:t>المحور الرابع: </a:t>
            </a:r>
            <a:r>
              <a:rPr lang="ar-DZ" sz="3100" b="1" dirty="0" smtClean="0">
                <a:latin typeface="Simplified Arabic" pitchFamily="18" charset="-78"/>
                <a:cs typeface="Simplified Arabic" pitchFamily="18" charset="-78"/>
              </a:rPr>
              <a:t>التقييم المالي للمشاريع الاستثمارية العمومية.</a:t>
            </a:r>
          </a:p>
          <a:p>
            <a:pPr algn="just" rtl="1">
              <a:buNone/>
            </a:pPr>
            <a:r>
              <a:rPr lang="ar-DZ" sz="3100" b="1" dirty="0" smtClean="0">
                <a:solidFill>
                  <a:srgbClr val="FFC000"/>
                </a:solidFill>
                <a:latin typeface="Simplified Arabic" pitchFamily="18" charset="-78"/>
                <a:cs typeface="Simplified Arabic" pitchFamily="18" charset="-78"/>
              </a:rPr>
              <a:t>المحور الخامس: </a:t>
            </a:r>
            <a:r>
              <a:rPr lang="ar-DZ" sz="3100" b="1" dirty="0" smtClean="0">
                <a:latin typeface="Simplified Arabic" pitchFamily="18" charset="-78"/>
                <a:cs typeface="Simplified Arabic" pitchFamily="18" charset="-78"/>
              </a:rPr>
              <a:t>التقييم الاقتصادي والاجتماعي للمشاريع والبرامج الاستثمارية العمومية.</a:t>
            </a:r>
            <a:endParaRPr lang="fr-FR" sz="3100" b="1" dirty="0" smtClean="0">
              <a:latin typeface="Simplified Arabic" pitchFamily="18" charset="-78"/>
              <a:cs typeface="Simplified Arabic" pitchFamily="18" charset="-78"/>
            </a:endParaRPr>
          </a:p>
          <a:p>
            <a:pPr algn="just" rtl="1">
              <a:buNone/>
            </a:pPr>
            <a:r>
              <a:rPr lang="ar-DZ" sz="3100" b="1" dirty="0" smtClean="0">
                <a:solidFill>
                  <a:srgbClr val="FFC000"/>
                </a:solidFill>
                <a:latin typeface="Simplified Arabic" pitchFamily="18" charset="-78"/>
                <a:cs typeface="Simplified Arabic" pitchFamily="18" charset="-78"/>
              </a:rPr>
              <a:t>المحور السادس: </a:t>
            </a:r>
            <a:r>
              <a:rPr lang="ar-DZ" sz="3100" b="1" dirty="0" smtClean="0">
                <a:latin typeface="Simplified Arabic" pitchFamily="18" charset="-78"/>
                <a:cs typeface="Simplified Arabic" pitchFamily="18" charset="-78"/>
              </a:rPr>
              <a:t>تقييم آثار البرامج الاستثمارية العمومية.</a:t>
            </a: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blinds(horizontal)">
                                      <p:cBhvr>
                                        <p:cTn id="11" dur="1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blinds(horizontal)">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linds(horizontal)">
                                      <p:cBhvr>
                                        <p:cTn id="21" dur="10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linds(horizontal)">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blinds(horizontal)">
                                      <p:cBhvr>
                                        <p:cTn id="31" dur="1000"/>
                                        <p:tgtEl>
                                          <p:spTgt spid="3">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blinds(horizontal)">
                                      <p:cBhvr>
                                        <p:cTn id="36"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قائمة المصطلحات</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642918"/>
            <a:ext cx="9144000" cy="6215082"/>
          </a:xfrm>
        </p:spPr>
        <p:txBody>
          <a:bodyPr>
            <a:noAutofit/>
          </a:bodyPr>
          <a:lstStyle/>
          <a:p>
            <a:pPr algn="just" rtl="1">
              <a:buNone/>
            </a:pPr>
            <a:r>
              <a:rPr lang="ar-DZ" sz="2400" b="1" dirty="0" smtClean="0"/>
              <a:t> </a:t>
            </a:r>
            <a:endParaRPr lang="fr-FR" sz="2400" dirty="0" smtClean="0"/>
          </a:p>
          <a:p>
            <a:pPr algn="just" rtl="1">
              <a:buNone/>
            </a:pPr>
            <a:endParaRPr lang="fr-FR" sz="2400" dirty="0" smtClean="0">
              <a:latin typeface="Simplified Arabic" pitchFamily="18" charset="-78"/>
              <a:cs typeface="Simplified Arabic" pitchFamily="18" charset="-78"/>
            </a:endParaRPr>
          </a:p>
          <a:p>
            <a:pPr algn="just" rtl="1">
              <a:buNone/>
            </a:pPr>
            <a:endParaRPr lang="fr-FR" sz="2400" dirty="0">
              <a:latin typeface="Simplified Arabic" pitchFamily="18" charset="-78"/>
              <a:cs typeface="Simplified Arabic" pitchFamily="18" charset="-78"/>
            </a:endParaRPr>
          </a:p>
        </p:txBody>
      </p:sp>
      <p:graphicFrame>
        <p:nvGraphicFramePr>
          <p:cNvPr id="5" name="Tableau 4"/>
          <p:cNvGraphicFramePr>
            <a:graphicFrameLocks noGrp="1"/>
          </p:cNvGraphicFramePr>
          <p:nvPr/>
        </p:nvGraphicFramePr>
        <p:xfrm>
          <a:off x="714348" y="714352"/>
          <a:ext cx="7215237" cy="3176756"/>
        </p:xfrm>
        <a:graphic>
          <a:graphicData uri="http://schemas.openxmlformats.org/drawingml/2006/table">
            <a:tbl>
              <a:tblPr firstRow="1" bandRow="1">
                <a:tableStyleId>{5C22544A-7EE6-4342-B048-85BDC9FD1C3A}</a:tableStyleId>
              </a:tblPr>
              <a:tblGrid>
                <a:gridCol w="2405079"/>
                <a:gridCol w="2405079"/>
                <a:gridCol w="2405079"/>
              </a:tblGrid>
              <a:tr h="443669">
                <a:tc>
                  <a:txBody>
                    <a:bodyPr/>
                    <a:lstStyle/>
                    <a:p>
                      <a:pPr algn="ctr" rtl="1">
                        <a:lnSpc>
                          <a:spcPct val="115000"/>
                        </a:lnSpc>
                        <a:spcAft>
                          <a:spcPts val="0"/>
                        </a:spcAft>
                      </a:pPr>
                      <a:r>
                        <a:rPr lang="ar-SA" sz="2000" b="1" dirty="0">
                          <a:latin typeface="Calibri"/>
                          <a:ea typeface="Calibri"/>
                          <a:cs typeface="Simplified Arabic"/>
                        </a:rPr>
                        <a:t>المصطلح باللغة العربية</a:t>
                      </a:r>
                      <a:endParaRPr lang="fr-FR" sz="2000" dirty="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a:latin typeface="Calibri"/>
                          <a:ea typeface="Calibri"/>
                          <a:cs typeface="Simplified Arabic"/>
                        </a:rPr>
                        <a:t>المصطلح باللغة الفرنسية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ar-SA" sz="2000" b="1" dirty="0">
                          <a:latin typeface="Calibri"/>
                          <a:ea typeface="Calibri"/>
                          <a:cs typeface="Simplified Arabic"/>
                        </a:rPr>
                        <a:t>المصطلح باللغة الإنجليزية</a:t>
                      </a:r>
                      <a:endParaRPr lang="fr-FR" sz="2000" dirty="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المشروع شبه العام</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Projet Semi-publique</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Semi-public Project</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عقد الامتياز</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Contrat de Concession</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Concession </a:t>
                      </a:r>
                      <a:r>
                        <a:rPr lang="en-US" sz="2000">
                          <a:latin typeface="Simplified Arabic"/>
                          <a:ea typeface="Calibri"/>
                          <a:cs typeface="Arial"/>
                        </a:rPr>
                        <a:t>Contract</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عقد الإدارة</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Contrat de Gestion</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Management </a:t>
                      </a:r>
                      <a:r>
                        <a:rPr lang="en-US" sz="2000">
                          <a:latin typeface="Simplified Arabic"/>
                          <a:ea typeface="Calibri"/>
                          <a:cs typeface="Arial"/>
                        </a:rPr>
                        <a:t>Contract</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أصحاب المصالح</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Parties Prenantes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a:latin typeface="Simplified Arabic"/>
                          <a:ea typeface="Calibri"/>
                          <a:cs typeface="Arial"/>
                        </a:rPr>
                        <a:t>Stakeholders</a:t>
                      </a:r>
                      <a:endParaRPr lang="fr-FR" sz="2000">
                        <a:latin typeface="Calibri"/>
                        <a:ea typeface="Calibri"/>
                        <a:cs typeface="Arial"/>
                      </a:endParaRPr>
                    </a:p>
                  </a:txBody>
                  <a:tcPr marL="68580" marR="68580" marT="0" marB="0" anchor="ctr"/>
                </a:tc>
              </a:tr>
              <a:tr h="443669">
                <a:tc>
                  <a:txBody>
                    <a:bodyPr/>
                    <a:lstStyle/>
                    <a:p>
                      <a:pPr algn="ctr" rtl="1">
                        <a:lnSpc>
                          <a:spcPct val="115000"/>
                        </a:lnSpc>
                        <a:spcAft>
                          <a:spcPts val="0"/>
                        </a:spcAft>
                      </a:pPr>
                      <a:r>
                        <a:rPr lang="ar-DZ" sz="2000">
                          <a:latin typeface="Calibri"/>
                          <a:ea typeface="Calibri"/>
                          <a:cs typeface="Simplified Arabic"/>
                        </a:rPr>
                        <a:t>منافع - تكاليف</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fr-FR" sz="2000">
                          <a:latin typeface="Simplified Arabic"/>
                          <a:ea typeface="Calibri"/>
                          <a:cs typeface="Arial"/>
                        </a:rPr>
                        <a:t>Avantages- Coûts</a:t>
                      </a:r>
                      <a:endParaRPr lang="fr-FR" sz="2000">
                        <a:latin typeface="Calibri"/>
                        <a:ea typeface="Calibri"/>
                        <a:cs typeface="Arial"/>
                      </a:endParaRPr>
                    </a:p>
                  </a:txBody>
                  <a:tcPr marL="68580" marR="68580" marT="0" marB="0" anchor="ctr"/>
                </a:tc>
                <a:tc>
                  <a:txBody>
                    <a:bodyPr/>
                    <a:lstStyle/>
                    <a:p>
                      <a:pPr algn="ctr" rtl="1">
                        <a:lnSpc>
                          <a:spcPct val="115000"/>
                        </a:lnSpc>
                        <a:spcAft>
                          <a:spcPts val="0"/>
                        </a:spcAft>
                      </a:pPr>
                      <a:r>
                        <a:rPr lang="en-US" sz="2000" dirty="0">
                          <a:latin typeface="Simplified Arabic"/>
                          <a:ea typeface="Calibri"/>
                          <a:cs typeface="Arial"/>
                        </a:rPr>
                        <a:t>Advantages</a:t>
                      </a:r>
                      <a:r>
                        <a:rPr lang="fr-FR" sz="2000" dirty="0">
                          <a:latin typeface="Simplified Arabic"/>
                          <a:ea typeface="Calibri"/>
                          <a:cs typeface="Arial"/>
                        </a:rPr>
                        <a:t>- </a:t>
                      </a:r>
                      <a:r>
                        <a:rPr lang="en-US" sz="2000" dirty="0">
                          <a:latin typeface="Simplified Arabic"/>
                          <a:ea typeface="Calibri"/>
                          <a:cs typeface="Arial"/>
                        </a:rPr>
                        <a:t>Costs</a:t>
                      </a:r>
                      <a:endParaRPr lang="fr-FR" sz="2000" dirty="0">
                        <a:latin typeface="Calibri"/>
                        <a:ea typeface="Calibri"/>
                        <a:cs typeface="Arial"/>
                      </a:endParaRPr>
                    </a:p>
                  </a:txBody>
                  <a:tcPr marL="68580" marR="68580" marT="0" marB="0"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أهم مراجع المحور</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a:r>
              <a:rPr lang="fr-FR" sz="2400" dirty="0" smtClean="0">
                <a:latin typeface="Times New Roman" pitchFamily="18" charset="0"/>
                <a:cs typeface="Times New Roman" pitchFamily="18" charset="0"/>
              </a:rPr>
              <a:t>Eri</a:t>
            </a:r>
            <a:r>
              <a:rPr lang="fr-FR" sz="2400" dirty="0" smtClean="0">
                <a:latin typeface="Times New Roman" pitchFamily="18" charset="0"/>
                <a:cs typeface="Times New Roman" pitchFamily="18" charset="0"/>
              </a:rPr>
              <a:t>c BESSON, </a:t>
            </a:r>
            <a:r>
              <a:rPr lang="fr-FR" sz="2400" b="1" dirty="0" smtClean="0">
                <a:solidFill>
                  <a:srgbClr val="FFC000"/>
                </a:solidFill>
                <a:latin typeface="Times New Roman" pitchFamily="18" charset="0"/>
                <a:cs typeface="Times New Roman" pitchFamily="18" charset="0"/>
              </a:rPr>
              <a:t>Evaluation des Grands Projets Publiques: Diagnostic et Propositions, </a:t>
            </a:r>
            <a:r>
              <a:rPr lang="fr-FR" sz="2400" dirty="0" smtClean="0">
                <a:latin typeface="Times New Roman" pitchFamily="18" charset="0"/>
                <a:cs typeface="Times New Roman" pitchFamily="18" charset="0"/>
              </a:rPr>
              <a:t>rapport de secrétariat d’état chargé de la prospective, de l’évaluation des politiques publiques et du développement d’économie numérique, République Française, Paris, France, Novembre 2008.</a:t>
            </a:r>
          </a:p>
          <a:p>
            <a:pPr algn="just"/>
            <a:r>
              <a:rPr lang="fr-FR" sz="2400" dirty="0" smtClean="0">
                <a:latin typeface="Times New Roman" pitchFamily="18" charset="0"/>
                <a:cs typeface="Times New Roman" pitchFamily="18" charset="0"/>
              </a:rPr>
              <a:t>Mark MILLER, </a:t>
            </a:r>
            <a:r>
              <a:rPr lang="fr-FR" sz="2400" dirty="0" err="1" smtClean="0">
                <a:latin typeface="Times New Roman" pitchFamily="18" charset="0"/>
                <a:cs typeface="Times New Roman" pitchFamily="18" charset="0"/>
              </a:rPr>
              <a:t>Shakira</a:t>
            </a:r>
            <a:r>
              <a:rPr lang="fr-FR" sz="2400" dirty="0" smtClean="0">
                <a:latin typeface="Times New Roman" pitchFamily="18" charset="0"/>
                <a:cs typeface="Times New Roman" pitchFamily="18" charset="0"/>
              </a:rPr>
              <a:t> Mustapha, </a:t>
            </a:r>
            <a:r>
              <a:rPr lang="fr-FR" sz="2400" b="1" dirty="0" smtClean="0">
                <a:solidFill>
                  <a:srgbClr val="FFC000"/>
                </a:solidFill>
                <a:latin typeface="Times New Roman" pitchFamily="18" charset="0"/>
                <a:cs typeface="Times New Roman" pitchFamily="18" charset="0"/>
              </a:rPr>
              <a:t>La gestion de l’investissement publique: Un guide d’introduction à la gestion des finances publiques</a:t>
            </a:r>
            <a:r>
              <a:rPr lang="fr-FR" sz="2400" dirty="0" smtClean="0">
                <a:solidFill>
                  <a:srgbClr val="FFC000"/>
                </a:solidFill>
                <a:latin typeface="Times New Roman" pitchFamily="18" charset="0"/>
                <a:cs typeface="Times New Roman" pitchFamily="18" charset="0"/>
              </a:rPr>
              <a:t>,</a:t>
            </a:r>
            <a:r>
              <a:rPr lang="fr-FR"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Overseas Development Institute, </a:t>
            </a:r>
            <a:r>
              <a:rPr lang="fr-FR" sz="2400" dirty="0" smtClean="0">
                <a:latin typeface="Times New Roman" pitchFamily="18" charset="0"/>
                <a:cs typeface="Times New Roman" pitchFamily="18" charset="0"/>
              </a:rPr>
              <a:t>Londres</a:t>
            </a:r>
            <a:r>
              <a:rPr lang="en-US" sz="2400"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Royaume-Unis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Octobre</a:t>
            </a:r>
            <a:r>
              <a:rPr lang="en-US" sz="2400" dirty="0" smtClean="0">
                <a:latin typeface="Times New Roman" pitchFamily="18" charset="0"/>
                <a:cs typeface="Times New Roman" pitchFamily="18" charset="0"/>
              </a:rPr>
              <a:t> 2016.</a:t>
            </a:r>
          </a:p>
          <a:p>
            <a:pPr algn="just" rtl="1"/>
            <a:r>
              <a:rPr lang="ar-DZ" sz="2800" dirty="0" smtClean="0">
                <a:latin typeface="Simplified Arabic" pitchFamily="18" charset="-78"/>
                <a:cs typeface="Simplified Arabic" pitchFamily="18" charset="-78"/>
              </a:rPr>
              <a:t>أمينة بركان، </a:t>
            </a:r>
            <a:r>
              <a:rPr lang="ar-DZ" sz="2800" b="1" dirty="0" smtClean="0">
                <a:solidFill>
                  <a:srgbClr val="FFC000"/>
                </a:solidFill>
                <a:latin typeface="Simplified Arabic" pitchFamily="18" charset="-78"/>
                <a:cs typeface="Simplified Arabic" pitchFamily="18" charset="-78"/>
              </a:rPr>
              <a:t>تحليل وتقييم المشاريع العمومية وعقلانية الاختيارات العمومية، </a:t>
            </a:r>
            <a:r>
              <a:rPr lang="ar-DZ" sz="2800" dirty="0" smtClean="0">
                <a:latin typeface="Simplified Arabic" pitchFamily="18" charset="-78"/>
                <a:cs typeface="Simplified Arabic" pitchFamily="18" charset="-78"/>
              </a:rPr>
              <a:t>مجلة الاقتصاد الجديد، العدد 12، المجلد الأول، جامعة خميس </a:t>
            </a:r>
            <a:r>
              <a:rPr lang="ar-DZ" sz="2800" dirty="0" err="1" smtClean="0">
                <a:latin typeface="Simplified Arabic" pitchFamily="18" charset="-78"/>
                <a:cs typeface="Simplified Arabic" pitchFamily="18" charset="-78"/>
              </a:rPr>
              <a:t>مليانة</a:t>
            </a:r>
            <a:r>
              <a:rPr lang="ar-DZ" sz="2800" dirty="0" smtClean="0">
                <a:latin typeface="Simplified Arabic" pitchFamily="18" charset="-78"/>
                <a:cs typeface="Simplified Arabic" pitchFamily="18" charset="-78"/>
              </a:rPr>
              <a:t>، الجزائر، 2015.</a:t>
            </a:r>
          </a:p>
          <a:p>
            <a:pPr algn="just" rtl="1"/>
            <a:r>
              <a:rPr lang="ar-DZ" sz="2800" b="1" dirty="0" smtClean="0">
                <a:solidFill>
                  <a:srgbClr val="FFC000"/>
                </a:solidFill>
                <a:latin typeface="Simplified Arabic" pitchFamily="18" charset="-78"/>
                <a:cs typeface="Simplified Arabic" pitchFamily="18" charset="-78"/>
              </a:rPr>
              <a:t> </a:t>
            </a:r>
            <a:r>
              <a:rPr lang="en-US" sz="2800" dirty="0" smtClean="0">
                <a:latin typeface="Simplified Arabic" pitchFamily="18" charset="-78"/>
                <a:cs typeface="Simplified Arabic" pitchFamily="18" charset="-78"/>
              </a:rPr>
              <a:t> </a:t>
            </a:r>
            <a:r>
              <a:rPr lang="ar-DZ" sz="2800" dirty="0" smtClean="0">
                <a:latin typeface="Simplified Arabic" pitchFamily="18" charset="-78"/>
                <a:cs typeface="Simplified Arabic" pitchFamily="18" charset="-78"/>
              </a:rPr>
              <a:t>نعيمة السعيد، أحمد </a:t>
            </a:r>
            <a:r>
              <a:rPr lang="ar-DZ" sz="2800" dirty="0" err="1" smtClean="0">
                <a:latin typeface="Simplified Arabic" pitchFamily="18" charset="-78"/>
                <a:cs typeface="Simplified Arabic" pitchFamily="18" charset="-78"/>
              </a:rPr>
              <a:t>بوشنافة</a:t>
            </a:r>
            <a:r>
              <a:rPr lang="ar-DZ" sz="2800" dirty="0" smtClean="0">
                <a:latin typeface="Simplified Arabic" pitchFamily="18" charset="-78"/>
                <a:cs typeface="Simplified Arabic" pitchFamily="18" charset="-78"/>
              </a:rPr>
              <a:t>، </a:t>
            </a:r>
            <a:r>
              <a:rPr lang="ar-DZ" sz="2800" b="1" dirty="0" smtClean="0">
                <a:solidFill>
                  <a:srgbClr val="FFC000"/>
                </a:solidFill>
                <a:latin typeface="Simplified Arabic" pitchFamily="18" charset="-78"/>
                <a:cs typeface="Simplified Arabic" pitchFamily="18" charset="-78"/>
              </a:rPr>
              <a:t>دراسة وتقييم جدوى المشاريع الاستثمارية العمومية </a:t>
            </a:r>
            <a:r>
              <a:rPr lang="ar-DZ" sz="2800" b="1" dirty="0" smtClean="0">
                <a:solidFill>
                  <a:srgbClr val="FFC000"/>
                </a:solidFill>
                <a:latin typeface="Simplified Arabic" pitchFamily="18" charset="-78"/>
                <a:cs typeface="Simplified Arabic" pitchFamily="18" charset="-78"/>
              </a:rPr>
              <a:t>القطاعية: ميزانية التجهيز، </a:t>
            </a:r>
            <a:r>
              <a:rPr lang="ar-DZ" sz="2800" dirty="0" smtClean="0">
                <a:latin typeface="Simplified Arabic" pitchFamily="18" charset="-78"/>
                <a:cs typeface="Simplified Arabic" pitchFamily="18" charset="-78"/>
              </a:rPr>
              <a:t>مجلة البشائر الاقتصادية، العدد 2، المجلد الثالث، جامعة بشار، الجزائر، جوان 2017.</a:t>
            </a:r>
            <a:endParaRPr lang="en-US" sz="2800" dirty="0" smtClean="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500066"/>
          </a:xfrm>
        </p:spPr>
        <p:txBody>
          <a:bodyPr>
            <a:normAutofit fontScale="90000"/>
          </a:bodyPr>
          <a:lstStyle/>
          <a:p>
            <a:r>
              <a:rPr lang="fr-FR" sz="4800" b="1" u="sng" dirty="0" smtClean="0">
                <a:solidFill>
                  <a:srgbClr val="FFFF00"/>
                </a:solidFill>
                <a:latin typeface="Simplified Arabic" pitchFamily="18" charset="-78"/>
                <a:cs typeface="Simplified Arabic" pitchFamily="18" charset="-78"/>
              </a:rPr>
              <a:t>Programme de Matière</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285728"/>
            <a:ext cx="9144000" cy="6572272"/>
          </a:xfrm>
        </p:spPr>
        <p:txBody>
          <a:bodyPr>
            <a:noAutofit/>
          </a:bodyPr>
          <a:lstStyle/>
          <a:p>
            <a:pPr algn="just">
              <a:buNone/>
            </a:pPr>
            <a:endParaRPr lang="fr-FR" sz="2800" b="1" dirty="0" smtClean="0">
              <a:solidFill>
                <a:srgbClr val="FFC000"/>
              </a:solidFill>
              <a:latin typeface="Times New Roman" pitchFamily="18" charset="0"/>
              <a:cs typeface="Times New Roman" pitchFamily="18" charset="0"/>
            </a:endParaRPr>
          </a:p>
          <a:p>
            <a:pPr algn="just">
              <a:buNone/>
            </a:pPr>
            <a:endParaRPr lang="fr-FR" sz="2800" b="1" dirty="0" smtClean="0">
              <a:solidFill>
                <a:srgbClr val="FFC000"/>
              </a:solidFill>
              <a:latin typeface="Times New Roman" pitchFamily="18" charset="0"/>
              <a:cs typeface="Times New Roman" pitchFamily="18" charset="0"/>
            </a:endParaRPr>
          </a:p>
          <a:p>
            <a:pPr algn="just">
              <a:buNone/>
            </a:pPr>
            <a:r>
              <a:rPr lang="fr-FR" sz="2800" b="1" dirty="0" smtClean="0">
                <a:solidFill>
                  <a:srgbClr val="FFC000"/>
                </a:solidFill>
                <a:latin typeface="Times New Roman" pitchFamily="18" charset="0"/>
                <a:cs typeface="Times New Roman" pitchFamily="18" charset="0"/>
              </a:rPr>
              <a:t>Axe I:</a:t>
            </a:r>
            <a:r>
              <a:rPr lang="fr-FR" sz="2800" b="1" dirty="0" smtClean="0">
                <a:latin typeface="Times New Roman" pitchFamily="18" charset="0"/>
                <a:cs typeface="Times New Roman" pitchFamily="18" charset="0"/>
              </a:rPr>
              <a:t> Le cadre conceptuel des Projets d’Investissement.</a:t>
            </a:r>
          </a:p>
          <a:p>
            <a:pPr algn="just">
              <a:buNone/>
            </a:pPr>
            <a:r>
              <a:rPr lang="fr-FR" sz="2800" b="1" dirty="0" smtClean="0">
                <a:solidFill>
                  <a:srgbClr val="FFC000"/>
                </a:solidFill>
                <a:latin typeface="Times New Roman" pitchFamily="18" charset="0"/>
                <a:cs typeface="Times New Roman" pitchFamily="18" charset="0"/>
              </a:rPr>
              <a:t>Axe II: </a:t>
            </a:r>
            <a:r>
              <a:rPr lang="fr-FR" sz="2800" b="1" dirty="0" smtClean="0">
                <a:latin typeface="Times New Roman" pitchFamily="18" charset="0"/>
                <a:cs typeface="Times New Roman" pitchFamily="18" charset="0"/>
              </a:rPr>
              <a:t>La Gestion et d’Evaluation des PIP.</a:t>
            </a:r>
          </a:p>
          <a:p>
            <a:pPr algn="just">
              <a:buNone/>
            </a:pPr>
            <a:r>
              <a:rPr lang="fr-FR" sz="2800" b="1" dirty="0" smtClean="0">
                <a:solidFill>
                  <a:srgbClr val="FFC000"/>
                </a:solidFill>
                <a:latin typeface="Times New Roman" pitchFamily="18" charset="0"/>
                <a:cs typeface="Times New Roman" pitchFamily="18" charset="0"/>
              </a:rPr>
              <a:t>Axe III: </a:t>
            </a:r>
            <a:r>
              <a:rPr lang="fr-FR" sz="2800" b="1" dirty="0" smtClean="0">
                <a:latin typeface="Times New Roman" pitchFamily="18" charset="0"/>
                <a:cs typeface="Times New Roman" pitchFamily="18" charset="0"/>
              </a:rPr>
              <a:t>Etude de Faisabilité Légale, Commerciale (Marketing) et Technique des PIP.</a:t>
            </a:r>
          </a:p>
          <a:p>
            <a:pPr algn="just">
              <a:buNone/>
            </a:pPr>
            <a:r>
              <a:rPr lang="fr-FR" sz="2800" b="1" dirty="0" smtClean="0">
                <a:solidFill>
                  <a:srgbClr val="FFC000"/>
                </a:solidFill>
                <a:latin typeface="Times New Roman" pitchFamily="18" charset="0"/>
                <a:cs typeface="Times New Roman" pitchFamily="18" charset="0"/>
              </a:rPr>
              <a:t>Axe IV: </a:t>
            </a:r>
            <a:r>
              <a:rPr lang="fr-FR" sz="2800" b="1" dirty="0" smtClean="0">
                <a:latin typeface="Times New Roman" pitchFamily="18" charset="0"/>
                <a:cs typeface="Times New Roman" pitchFamily="18" charset="0"/>
              </a:rPr>
              <a:t>Evaluation Financière des PIP.</a:t>
            </a:r>
          </a:p>
          <a:p>
            <a:pPr algn="just">
              <a:buNone/>
            </a:pPr>
            <a:r>
              <a:rPr lang="fr-FR" sz="2800" b="1" dirty="0" smtClean="0">
                <a:solidFill>
                  <a:srgbClr val="FFC000"/>
                </a:solidFill>
                <a:latin typeface="Times New Roman" pitchFamily="18" charset="0"/>
                <a:cs typeface="Times New Roman" pitchFamily="18" charset="0"/>
              </a:rPr>
              <a:t>Axe V:</a:t>
            </a:r>
            <a:r>
              <a:rPr lang="fr-FR" sz="2800" b="1" dirty="0" smtClean="0">
                <a:latin typeface="Times New Roman" pitchFamily="18" charset="0"/>
                <a:cs typeface="Times New Roman" pitchFamily="18" charset="0"/>
              </a:rPr>
              <a:t> Evaluation Socio-économique des PPIP.</a:t>
            </a:r>
          </a:p>
          <a:p>
            <a:pPr algn="just">
              <a:buNone/>
            </a:pPr>
            <a:r>
              <a:rPr lang="fr-FR" sz="2800" b="1" dirty="0" smtClean="0">
                <a:solidFill>
                  <a:srgbClr val="FFC000"/>
                </a:solidFill>
                <a:latin typeface="Times New Roman" pitchFamily="18" charset="0"/>
                <a:cs typeface="Times New Roman" pitchFamily="18" charset="0"/>
              </a:rPr>
              <a:t>Axe VI: </a:t>
            </a:r>
            <a:r>
              <a:rPr lang="fr-FR" sz="2800" b="1" dirty="0" smtClean="0">
                <a:latin typeface="Times New Roman" pitchFamily="18" charset="0"/>
                <a:cs typeface="Times New Roman" pitchFamily="18" charset="0"/>
              </a:rPr>
              <a:t>Evaluation des effets des PPIP.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blinds(horizontal)">
                                      <p:cBhvr>
                                        <p:cTn id="11" dur="1000"/>
                                        <p:tgtEl>
                                          <p:spTgt spid="3">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10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10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linds(horizontal)">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linds(horizontal)">
                                      <p:cBhvr>
                                        <p:cTn id="31" dur="10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blinds(horizontal)">
                                      <p:cBhvr>
                                        <p:cTn id="36"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500042"/>
            <a:ext cx="8858280" cy="6072230"/>
          </a:xfrm>
        </p:spPr>
        <p:txBody>
          <a:bodyPr>
            <a:normAutofit/>
          </a:bodyPr>
          <a:lstStyle/>
          <a:p>
            <a:pPr rtl="1"/>
            <a:r>
              <a:rPr lang="ar-DZ" sz="6000" b="1" u="sng" dirty="0" smtClean="0">
                <a:solidFill>
                  <a:srgbClr val="FFFF00"/>
                </a:solidFill>
                <a:latin typeface="Simplified Arabic" pitchFamily="18" charset="-78"/>
                <a:cs typeface="Simplified Arabic" pitchFamily="18" charset="-78"/>
              </a:rPr>
              <a:t>المحور الأول</a:t>
            </a:r>
            <a:br>
              <a:rPr lang="ar-DZ" sz="6000" b="1" u="sng" dirty="0" smtClean="0">
                <a:solidFill>
                  <a:srgbClr val="FFFF00"/>
                </a:solidFill>
                <a:latin typeface="Simplified Arabic" pitchFamily="18" charset="-78"/>
                <a:cs typeface="Simplified Arabic" pitchFamily="18" charset="-78"/>
              </a:rPr>
            </a:br>
            <a:r>
              <a:rPr lang="ar-DZ" sz="6000" b="1" u="sng" dirty="0" smtClean="0">
                <a:latin typeface="Simplified Arabic" pitchFamily="18" charset="-78"/>
                <a:cs typeface="Simplified Arabic" pitchFamily="18" charset="-78"/>
              </a:rPr>
              <a:t>الإطار النظري للمشاريع الاستثمارية</a:t>
            </a:r>
            <a:r>
              <a:rPr lang="fr-FR" sz="6000" b="1" u="sng" smtClean="0">
                <a:solidFill>
                  <a:srgbClr val="FFFF00"/>
                </a:solidFill>
                <a:latin typeface="Simplified Arabic" pitchFamily="18" charset="-78"/>
                <a:cs typeface="Simplified Arabic" pitchFamily="18" charset="-78"/>
              </a:rPr>
              <a:t/>
            </a:r>
            <a:br>
              <a:rPr lang="fr-FR" sz="6000" b="1" u="sng" smtClean="0">
                <a:solidFill>
                  <a:srgbClr val="FFFF00"/>
                </a:solidFill>
                <a:latin typeface="Simplified Arabic" pitchFamily="18" charset="-78"/>
                <a:cs typeface="Simplified Arabic" pitchFamily="18" charset="-78"/>
              </a:rPr>
            </a:br>
            <a:r>
              <a:rPr lang="fr-FR" sz="6000" b="1" u="sng" smtClean="0">
                <a:solidFill>
                  <a:srgbClr val="FFFF00"/>
                </a:solidFill>
                <a:latin typeface="Simplified Arabic" pitchFamily="18" charset="-78"/>
                <a:cs typeface="Simplified Arabic" pitchFamily="18" charset="-78"/>
              </a:rPr>
              <a:t>AXE </a:t>
            </a:r>
            <a:r>
              <a:rPr lang="fr-FR" sz="6000" b="1" u="sng" dirty="0" smtClean="0">
                <a:solidFill>
                  <a:srgbClr val="FFFF00"/>
                </a:solidFill>
                <a:latin typeface="Simplified Arabic" pitchFamily="18" charset="-78"/>
                <a:cs typeface="Simplified Arabic" pitchFamily="18" charset="-78"/>
              </a:rPr>
              <a:t>I</a:t>
            </a:r>
            <a:br>
              <a:rPr lang="fr-FR" sz="6000" b="1" u="sng" dirty="0" smtClean="0">
                <a:solidFill>
                  <a:srgbClr val="FFFF00"/>
                </a:solidFill>
                <a:latin typeface="Simplified Arabic" pitchFamily="18" charset="-78"/>
                <a:cs typeface="Simplified Arabic" pitchFamily="18" charset="-78"/>
              </a:rPr>
            </a:br>
            <a:r>
              <a:rPr lang="fr-FR" sz="6000" b="1" u="sng" dirty="0" smtClean="0">
                <a:latin typeface="Simplified Arabic" pitchFamily="18" charset="-78"/>
                <a:cs typeface="Simplified Arabic" pitchFamily="18" charset="-78"/>
              </a:rPr>
              <a:t>Le cadre conceptuel des Projets d’Investissement</a:t>
            </a:r>
            <a:endParaRPr lang="fr-FR" sz="6000" b="1" u="sng" dirty="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مفهوم الاستثمار</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714356"/>
            <a:ext cx="9144000" cy="6143644"/>
          </a:xfrm>
        </p:spPr>
        <p:txBody>
          <a:bodyPr>
            <a:noAutofit/>
          </a:bodyPr>
          <a:lstStyle/>
          <a:p>
            <a:pPr algn="just" rtl="1">
              <a:buNone/>
            </a:pPr>
            <a:r>
              <a:rPr lang="ar-DZ" sz="2500" dirty="0" smtClean="0">
                <a:latin typeface="Simplified Arabic" pitchFamily="18" charset="-78"/>
                <a:cs typeface="Simplified Arabic" pitchFamily="18" charset="-78"/>
              </a:rPr>
              <a:t>تصب </a:t>
            </a:r>
            <a:r>
              <a:rPr lang="ar-DZ" sz="2500" dirty="0" err="1" smtClean="0">
                <a:latin typeface="Simplified Arabic" pitchFamily="18" charset="-78"/>
                <a:cs typeface="Simplified Arabic" pitchFamily="18" charset="-78"/>
              </a:rPr>
              <a:t>تعاريف</a:t>
            </a:r>
            <a:r>
              <a:rPr lang="ar-DZ" sz="2500" dirty="0" smtClean="0">
                <a:latin typeface="Simplified Arabic" pitchFamily="18" charset="-78"/>
                <a:cs typeface="Simplified Arabic" pitchFamily="18" charset="-78"/>
              </a:rPr>
              <a:t> الاستثمار في ثلاث أبعاد رئيسية: البعد الاقتصادي، البعد المالي، والبعد المحاسبي.</a:t>
            </a:r>
            <a:endParaRPr lang="fr-FR" sz="2500" dirty="0" smtClean="0">
              <a:latin typeface="Simplified Arabic" pitchFamily="18" charset="-78"/>
              <a:cs typeface="Simplified Arabic" pitchFamily="18" charset="-78"/>
            </a:endParaRPr>
          </a:p>
          <a:p>
            <a:pPr algn="just" rtl="1">
              <a:buFontTx/>
              <a:buChar char="-"/>
            </a:pPr>
            <a:r>
              <a:rPr lang="ar-DZ" sz="2500" b="1" dirty="0" smtClean="0">
                <a:solidFill>
                  <a:srgbClr val="FFC000"/>
                </a:solidFill>
              </a:rPr>
              <a:t>المفهوم الاقتصادي للاستثمار</a:t>
            </a:r>
          </a:p>
          <a:p>
            <a:pPr algn="just" rtl="1">
              <a:lnSpc>
                <a:spcPct val="115000"/>
              </a:lnSpc>
              <a:spcAft>
                <a:spcPts val="1000"/>
              </a:spcAft>
              <a:buNone/>
            </a:pPr>
            <a:r>
              <a:rPr lang="ar-DZ" sz="2500" dirty="0" smtClean="0">
                <a:latin typeface="Simplified Arabic" pitchFamily="18" charset="-78"/>
                <a:ea typeface="Calibri"/>
                <a:cs typeface="Simplified Arabic" pitchFamily="18" charset="-78"/>
              </a:rPr>
              <a:t>يعرف الاستثمار اقتصاديا "التضحية بالموارد المستخدمة في الحاضر، على أمل الحصول في المستقبل على إيرادات، أو فوائد خلال فترة زمنية معينة، بحيث يكون العائد الكلي أكبر من النفقات الأولية للاستثمار".</a:t>
            </a:r>
            <a:endParaRPr lang="fr-FR" sz="2500" dirty="0" smtClean="0">
              <a:latin typeface="Simplified Arabic" pitchFamily="18" charset="-78"/>
              <a:ea typeface="Calibri"/>
              <a:cs typeface="Simplified Arabic" pitchFamily="18" charset="-78"/>
            </a:endParaRPr>
          </a:p>
          <a:p>
            <a:pPr algn="just" rtl="1">
              <a:lnSpc>
                <a:spcPct val="115000"/>
              </a:lnSpc>
              <a:spcAft>
                <a:spcPts val="1000"/>
              </a:spcAft>
              <a:buNone/>
            </a:pPr>
            <a:r>
              <a:rPr lang="ar-DZ" sz="2500" dirty="0" smtClean="0">
                <a:latin typeface="Simplified Arabic" pitchFamily="18" charset="-78"/>
                <a:ea typeface="Calibri"/>
                <a:cs typeface="Simplified Arabic" pitchFamily="18" charset="-78"/>
              </a:rPr>
              <a:t>يتميز الاستثمار اقتصاديا بارتباطه بثلاث عناصر مكونة له أساسية في تقييمه الاقتصادي والمالي، وهي مدة حياته، </a:t>
            </a:r>
            <a:r>
              <a:rPr lang="ar-DZ" sz="2500" dirty="0" err="1" smtClean="0">
                <a:latin typeface="Simplified Arabic" pitchFamily="18" charset="-78"/>
                <a:ea typeface="Calibri"/>
                <a:cs typeface="Simplified Arabic" pitchFamily="18" charset="-78"/>
              </a:rPr>
              <a:t>مردوديته</a:t>
            </a:r>
            <a:r>
              <a:rPr lang="ar-DZ" sz="2500" dirty="0" smtClean="0">
                <a:latin typeface="Simplified Arabic" pitchFamily="18" charset="-78"/>
                <a:ea typeface="Calibri"/>
                <a:cs typeface="Simplified Arabic" pitchFamily="18" charset="-78"/>
              </a:rPr>
              <a:t> وفعاليته الاقتصادية، والمخاطر المرتبطة </a:t>
            </a:r>
            <a:r>
              <a:rPr lang="ar-DZ" sz="2500" dirty="0" err="1" smtClean="0">
                <a:latin typeface="Simplified Arabic" pitchFamily="18" charset="-78"/>
                <a:ea typeface="Calibri"/>
                <a:cs typeface="Simplified Arabic" pitchFamily="18" charset="-78"/>
              </a:rPr>
              <a:t>به</a:t>
            </a:r>
            <a:r>
              <a:rPr lang="ar-DZ" sz="2500" dirty="0" smtClean="0">
                <a:latin typeface="Simplified Arabic" pitchFamily="18" charset="-78"/>
                <a:ea typeface="Calibri"/>
                <a:cs typeface="Simplified Arabic" pitchFamily="18" charset="-78"/>
              </a:rPr>
              <a:t> خاصة أن تضحياته حالية أكيدة وعوائده مستقبلية في محيط اقتصادي يتميز بالمخاطرة وعدم التأكد.</a:t>
            </a:r>
            <a:endParaRPr lang="fr-FR" sz="2500" dirty="0" smtClean="0">
              <a:latin typeface="Simplified Arabic" pitchFamily="18" charset="-78"/>
              <a:ea typeface="Calibri"/>
              <a:cs typeface="Simplified Arabic" pitchFamily="18" charset="-78"/>
            </a:endParaRPr>
          </a:p>
          <a:p>
            <a:pPr algn="just" rtl="1">
              <a:lnSpc>
                <a:spcPct val="115000"/>
              </a:lnSpc>
              <a:spcAft>
                <a:spcPts val="1000"/>
              </a:spcAft>
              <a:buNone/>
            </a:pPr>
            <a:r>
              <a:rPr lang="ar-DZ" sz="2500" dirty="0" smtClean="0">
                <a:latin typeface="Simplified Arabic" pitchFamily="18" charset="-78"/>
                <a:ea typeface="Calibri"/>
                <a:cs typeface="Simplified Arabic" pitchFamily="18" charset="-78"/>
              </a:rPr>
              <a:t>الاستثمار اقتصاديا هو عملية تساهم في إنتاج السلع والخدمات ما يعظم من منفعة المستهلك وهو المواطن بصفة عامة، كما أنه من محركات دفع مسار التنمية والنهوض بالاقتصاد الوطني، ويساهم في تحقيق الرفاهية وتحسين المستوى المعيشي للسكان؛</a:t>
            </a:r>
            <a:endParaRPr lang="fr-FR" sz="2500" dirty="0" smtClean="0">
              <a:latin typeface="Simplified Arabic" pitchFamily="18" charset="-78"/>
              <a:ea typeface="Calibri"/>
              <a:cs typeface="Simplified Arabic" pitchFamily="18" charset="-78"/>
            </a:endParaRP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مفهوم الاستثمار</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FontTx/>
              <a:buChar char="-"/>
            </a:pPr>
            <a:r>
              <a:rPr lang="ar-DZ" sz="2400" b="1" dirty="0" smtClean="0">
                <a:solidFill>
                  <a:srgbClr val="FFC000"/>
                </a:solidFill>
                <a:latin typeface="Simplified Arabic" pitchFamily="18" charset="-78"/>
                <a:cs typeface="Simplified Arabic" pitchFamily="18" charset="-78"/>
              </a:rPr>
              <a:t>المفهوم المالي للاستثمار</a:t>
            </a:r>
          </a:p>
          <a:p>
            <a:pPr algn="just" rtl="1">
              <a:buNone/>
            </a:pPr>
            <a:r>
              <a:rPr lang="ar-DZ" sz="2400" dirty="0" smtClean="0">
                <a:latin typeface="Simplified Arabic" pitchFamily="18" charset="-78"/>
                <a:cs typeface="Simplified Arabic" pitchFamily="18" charset="-78"/>
              </a:rPr>
              <a:t>ينظر إلى الاستثمار من الجانب المالي أنه " التخلي عن الأموال في لحظة زمنية معينة ولفترة زمنية محددة قصد الحصول على تدفقات مالية مستقبلية تعوض عن القيمة الحالية للأموال المستثمرة وتعوض عن عامل المخاطرة المرافق للمستقبل".</a:t>
            </a:r>
            <a:endParaRPr lang="fr-FR" sz="2400" dirty="0" smtClean="0">
              <a:latin typeface="Simplified Arabic" pitchFamily="18" charset="-78"/>
              <a:cs typeface="Simplified Arabic" pitchFamily="18" charset="-78"/>
            </a:endParaRPr>
          </a:p>
          <a:p>
            <a:pPr algn="just" rtl="1">
              <a:buNone/>
            </a:pPr>
            <a:r>
              <a:rPr lang="ar-DZ" sz="2400" dirty="0" smtClean="0">
                <a:latin typeface="Simplified Arabic" pitchFamily="18" charset="-78"/>
                <a:cs typeface="Simplified Arabic" pitchFamily="18" charset="-78"/>
              </a:rPr>
              <a:t>التعريف المالي للاستثمار لا يشترط خلق القيمة المضافة أو الإسهام في التنمية الاقتصادية من طرف الاستثمار بقدر ما </a:t>
            </a:r>
            <a:r>
              <a:rPr lang="ar-DZ" sz="2400" dirty="0" err="1" smtClean="0">
                <a:latin typeface="Simplified Arabic" pitchFamily="18" charset="-78"/>
                <a:cs typeface="Simplified Arabic" pitchFamily="18" charset="-78"/>
              </a:rPr>
              <a:t>يهمه</a:t>
            </a:r>
            <a:r>
              <a:rPr lang="ar-DZ" sz="2400" dirty="0" smtClean="0">
                <a:latin typeface="Simplified Arabic" pitchFamily="18" charset="-78"/>
                <a:cs typeface="Simplified Arabic" pitchFamily="18" charset="-78"/>
              </a:rPr>
              <a:t> تحقيق </a:t>
            </a:r>
            <a:r>
              <a:rPr lang="ar-DZ" sz="2400" dirty="0" err="1" smtClean="0">
                <a:latin typeface="Simplified Arabic" pitchFamily="18" charset="-78"/>
                <a:cs typeface="Simplified Arabic" pitchFamily="18" charset="-78"/>
              </a:rPr>
              <a:t>مردودية</a:t>
            </a:r>
            <a:r>
              <a:rPr lang="ar-DZ" sz="2400" dirty="0" smtClean="0">
                <a:latin typeface="Simplified Arabic" pitchFamily="18" charset="-78"/>
                <a:cs typeface="Simplified Arabic" pitchFamily="18" charset="-78"/>
              </a:rPr>
              <a:t> مالية عالية وربحية تجارية متأتية من التدفقات النقدية الصافية المستقبلية للاستثمار، وهو يركز على بعض العناصر المكونة للاستثمار وهي الفعالية </a:t>
            </a:r>
            <a:r>
              <a:rPr lang="ar-DZ" sz="2400" dirty="0" err="1" smtClean="0">
                <a:latin typeface="Simplified Arabic" pitchFamily="18" charset="-78"/>
                <a:cs typeface="Simplified Arabic" pitchFamily="18" charset="-78"/>
              </a:rPr>
              <a:t>والمردودية</a:t>
            </a:r>
            <a:r>
              <a:rPr lang="ar-DZ" sz="2400" dirty="0" smtClean="0">
                <a:latin typeface="Simplified Arabic" pitchFamily="18" charset="-78"/>
                <a:cs typeface="Simplified Arabic" pitchFamily="18" charset="-78"/>
              </a:rPr>
              <a:t> التي يجب أن تعظم إلى أقصى حد ممكن، وعامل الوقت حيث يأخذ بعين الاعتبار تراجع قيمة النقود زمنيا، وهو ما يفرض الاعتماد على معدل خصم (</a:t>
            </a:r>
            <a:r>
              <a:rPr lang="ar-DZ" sz="2400" dirty="0" err="1" smtClean="0">
                <a:latin typeface="Simplified Arabic" pitchFamily="18" charset="-78"/>
                <a:cs typeface="Simplified Arabic" pitchFamily="18" charset="-78"/>
              </a:rPr>
              <a:t>تحيين</a:t>
            </a:r>
            <a:r>
              <a:rPr lang="ar-DZ" sz="2400" dirty="0" smtClean="0">
                <a:latin typeface="Simplified Arabic" pitchFamily="18" charset="-78"/>
                <a:cs typeface="Simplified Arabic" pitchFamily="18" charset="-78"/>
              </a:rPr>
              <a:t>) لقيمة التدفقات النقدية المستقبلية للاستثمار، وعامل المخاطرة التي يجب التعامل معها في مختلف الظروف الممكنة (التأكد، المخاطرة، عدم التأكد)، والعقلانية المالية تعتمد على تحمل أدنى قدر من المخاطرة بالنسبة لمستوى </a:t>
            </a:r>
            <a:r>
              <a:rPr lang="ar-DZ" sz="2400" dirty="0" err="1" smtClean="0">
                <a:latin typeface="Simplified Arabic" pitchFamily="18" charset="-78"/>
                <a:cs typeface="Simplified Arabic" pitchFamily="18" charset="-78"/>
              </a:rPr>
              <a:t>مردودية</a:t>
            </a:r>
            <a:r>
              <a:rPr lang="ar-DZ" sz="2400" dirty="0" smtClean="0">
                <a:latin typeface="Simplified Arabic" pitchFamily="18" charset="-78"/>
                <a:cs typeface="Simplified Arabic" pitchFamily="18" charset="-78"/>
              </a:rPr>
              <a:t> مالية معين، وتحقيق أعلى مستوى </a:t>
            </a:r>
            <a:r>
              <a:rPr lang="ar-DZ" sz="2400" dirty="0" err="1" smtClean="0">
                <a:latin typeface="Simplified Arabic" pitchFamily="18" charset="-78"/>
                <a:cs typeface="Simplified Arabic" pitchFamily="18" charset="-78"/>
              </a:rPr>
              <a:t>مردودية</a:t>
            </a:r>
            <a:r>
              <a:rPr lang="ar-DZ" sz="2400" dirty="0" smtClean="0">
                <a:latin typeface="Simplified Arabic" pitchFamily="18" charset="-78"/>
                <a:cs typeface="Simplified Arabic" pitchFamily="18" charset="-78"/>
              </a:rPr>
              <a:t> مالية بالنسبة لمستوى مخاطرة محدد.</a:t>
            </a:r>
            <a:endParaRPr lang="fr-FR" sz="2400" dirty="0" smtClean="0">
              <a:latin typeface="Simplified Arabic" pitchFamily="18" charset="-78"/>
              <a:cs typeface="Simplified Arabic" pitchFamily="18" charset="-78"/>
            </a:endParaRPr>
          </a:p>
          <a:p>
            <a:pPr algn="just" rtl="1">
              <a:lnSpc>
                <a:spcPct val="115000"/>
              </a:lnSpc>
              <a:spcAft>
                <a:spcPts val="1000"/>
              </a:spcAft>
              <a:buNone/>
            </a:pPr>
            <a:r>
              <a:rPr lang="ar-DZ" sz="2400" dirty="0" smtClean="0">
                <a:latin typeface="Simplified Arabic" pitchFamily="18" charset="-78"/>
                <a:ea typeface="Calibri"/>
                <a:cs typeface="Simplified Arabic" pitchFamily="18" charset="-78"/>
              </a:rPr>
              <a:t>بالنسبة للاستثمارات التي تهدف إلى الإسهام في التنمية الاقتصادية، لا تعبر الربحية المالية بصفة دقيقة عن فعالية هذه الاستثمارات بقدر ما تترجمه الربحية الاقتصادية أو بصفة أدق الربحية الوطنية (القومية)؛</a:t>
            </a:r>
            <a:endParaRPr lang="fr-FR" sz="2400" dirty="0" smtClean="0">
              <a:latin typeface="Simplified Arabic" pitchFamily="18" charset="-78"/>
              <a:ea typeface="Calibri"/>
              <a:cs typeface="Simplified Arabic" pitchFamily="18" charset="-78"/>
            </a:endParaRP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مفهوم الاستثمار</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FontTx/>
              <a:buChar char="-"/>
            </a:pPr>
            <a:r>
              <a:rPr lang="ar-DZ" sz="3000" b="1" dirty="0" smtClean="0">
                <a:solidFill>
                  <a:srgbClr val="FFC000"/>
                </a:solidFill>
                <a:latin typeface="Simplified Arabic" pitchFamily="18" charset="-78"/>
                <a:cs typeface="Simplified Arabic" pitchFamily="18" charset="-78"/>
              </a:rPr>
              <a:t>المفهوم المحاسبي للاستثمار</a:t>
            </a:r>
          </a:p>
          <a:p>
            <a:pPr algn="just" rtl="1">
              <a:buNone/>
            </a:pPr>
            <a:r>
              <a:rPr lang="ar-DZ" sz="3000" dirty="0" smtClean="0">
                <a:latin typeface="Simplified Arabic" pitchFamily="18" charset="-78"/>
                <a:cs typeface="Simplified Arabic" pitchFamily="18" charset="-78"/>
              </a:rPr>
              <a:t>يربط المفهوم المحاسبي الاستثمار بالوقت حيث يعتبره عملية مالية طويلة المدى، ويصنفه ضمن الأصول الدائمة أو الموجودات والتي تمثل الصنف الثاني من أصناف النظام المحاسبي المالي المعتمد في الجزائر، وتعرف الاستثمارات محاسبيا أنها " الأصول الموجهة للاستعمال بطريقة مستمرة بغرض تلبية احتياجات النشاط وهي تشمل الأصول المادية والمعنوية، إضافة إلى الأصول المالية الموجهة للتوظيف لأجل طويل (يعادل أو يفوق السنة) من أجل تحقيق عائد منها".</a:t>
            </a:r>
          </a:p>
          <a:p>
            <a:pPr algn="just" rtl="1">
              <a:buNone/>
            </a:pPr>
            <a:r>
              <a:rPr lang="ar-DZ" sz="3000" dirty="0" smtClean="0">
                <a:latin typeface="Simplified Arabic" pitchFamily="18" charset="-78"/>
                <a:cs typeface="Simplified Arabic" pitchFamily="18" charset="-78"/>
              </a:rPr>
              <a:t>تصنف الاستثمارات محاسبيا إلى استثمارات مادية منقولة كالآلات وغير منقولة كالأراضي والمباني واستثمارات مالية كالسندات والأسهم، واستثمارات معنوية كشهرة المحل والعلامة التجارية والبرمجيات وبراءات الاختراع.</a:t>
            </a:r>
          </a:p>
          <a:p>
            <a:pPr algn="just" rtl="1">
              <a:buNone/>
            </a:pP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642918"/>
          </a:xfrm>
        </p:spPr>
        <p:txBody>
          <a:bodyPr>
            <a:normAutofit fontScale="90000"/>
          </a:bodyPr>
          <a:lstStyle/>
          <a:p>
            <a:r>
              <a:rPr lang="ar-DZ" sz="4800" b="1" u="sng" dirty="0" smtClean="0">
                <a:solidFill>
                  <a:srgbClr val="FFFF00"/>
                </a:solidFill>
                <a:latin typeface="Simplified Arabic" pitchFamily="18" charset="-78"/>
                <a:cs typeface="Simplified Arabic" pitchFamily="18" charset="-78"/>
              </a:rPr>
              <a:t>محددات الاستثمار</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71480"/>
            <a:ext cx="9144000" cy="6286520"/>
          </a:xfrm>
        </p:spPr>
        <p:txBody>
          <a:bodyPr>
            <a:noAutofit/>
          </a:bodyPr>
          <a:lstStyle/>
          <a:p>
            <a:pPr algn="just" rtl="1">
              <a:buNone/>
            </a:pPr>
            <a:r>
              <a:rPr lang="ar-DZ" dirty="0" smtClean="0">
                <a:latin typeface="Simplified Arabic" pitchFamily="18" charset="-78"/>
                <a:cs typeface="Simplified Arabic" pitchFamily="18" charset="-78"/>
              </a:rPr>
              <a:t>الاستثمار نشاط اقتصادي ومالي واجتماعي هام يخضع للعديد من العوامل التي تفعله أو تحد منه، يمكن ذكر أهمها في العناصر الآتية:</a:t>
            </a:r>
            <a:endParaRPr lang="fr-FR" dirty="0" smtClean="0">
              <a:latin typeface="Simplified Arabic" pitchFamily="18" charset="-78"/>
              <a:cs typeface="Simplified Arabic" pitchFamily="18" charset="-78"/>
            </a:endParaRPr>
          </a:p>
          <a:p>
            <a:pPr algn="just" rtl="1"/>
            <a:r>
              <a:rPr lang="ar-DZ" b="1" dirty="0" smtClean="0">
                <a:solidFill>
                  <a:srgbClr val="FFC000"/>
                </a:solidFill>
                <a:latin typeface="Simplified Arabic" pitchFamily="18" charset="-78"/>
                <a:cs typeface="Simplified Arabic" pitchFamily="18" charset="-78"/>
              </a:rPr>
              <a:t>السياسة الاقتصادية للدولة: </a:t>
            </a:r>
            <a:r>
              <a:rPr lang="ar-DZ" dirty="0" smtClean="0">
                <a:latin typeface="Simplified Arabic" pitchFamily="18" charset="-78"/>
                <a:cs typeface="Simplified Arabic" pitchFamily="18" charset="-78"/>
              </a:rPr>
              <a:t>علاقة طردية؛</a:t>
            </a:r>
            <a:endParaRPr lang="ar-DZ" b="1" dirty="0" smtClean="0">
              <a:solidFill>
                <a:srgbClr val="FFC000"/>
              </a:solidFill>
              <a:latin typeface="Simplified Arabic" pitchFamily="18" charset="-78"/>
              <a:cs typeface="Simplified Arabic" pitchFamily="18" charset="-78"/>
            </a:endParaRPr>
          </a:p>
          <a:p>
            <a:pPr algn="just" rtl="1"/>
            <a:r>
              <a:rPr lang="ar-DZ" b="1" dirty="0" smtClean="0">
                <a:solidFill>
                  <a:srgbClr val="FFC000"/>
                </a:solidFill>
                <a:latin typeface="Simplified Arabic" pitchFamily="18" charset="-78"/>
                <a:cs typeface="Simplified Arabic" pitchFamily="18" charset="-78"/>
              </a:rPr>
              <a:t>توقعات المستثمرين والمخططين: </a:t>
            </a:r>
            <a:r>
              <a:rPr lang="ar-DZ" dirty="0" smtClean="0">
                <a:latin typeface="Simplified Arabic" pitchFamily="18" charset="-78"/>
                <a:cs typeface="Simplified Arabic" pitchFamily="18" charset="-78"/>
              </a:rPr>
              <a:t>علاقة طردية؛</a:t>
            </a:r>
            <a:endParaRPr lang="ar-DZ" b="1" dirty="0" smtClean="0">
              <a:solidFill>
                <a:srgbClr val="FFC000"/>
              </a:solidFill>
              <a:latin typeface="Simplified Arabic" pitchFamily="18" charset="-78"/>
              <a:cs typeface="Simplified Arabic" pitchFamily="18" charset="-78"/>
            </a:endParaRPr>
          </a:p>
          <a:p>
            <a:pPr algn="just" rtl="1"/>
            <a:r>
              <a:rPr lang="ar-DZ" b="1" dirty="0" smtClean="0">
                <a:solidFill>
                  <a:srgbClr val="FFC000"/>
                </a:solidFill>
                <a:latin typeface="Simplified Arabic" pitchFamily="18" charset="-78"/>
                <a:cs typeface="Simplified Arabic" pitchFamily="18" charset="-78"/>
              </a:rPr>
              <a:t>التقدم العلمي والتكنولوجي:</a:t>
            </a:r>
            <a:r>
              <a:rPr lang="ar-DZ" dirty="0" smtClean="0">
                <a:latin typeface="Simplified Arabic" pitchFamily="18" charset="-78"/>
                <a:cs typeface="Simplified Arabic" pitchFamily="18" charset="-78"/>
              </a:rPr>
              <a:t> علاقة طردية؛</a:t>
            </a:r>
            <a:endParaRPr lang="ar-DZ" b="1" dirty="0" smtClean="0">
              <a:solidFill>
                <a:srgbClr val="FFC000"/>
              </a:solidFill>
              <a:latin typeface="Simplified Arabic" pitchFamily="18" charset="-78"/>
              <a:cs typeface="Simplified Arabic" pitchFamily="18" charset="-78"/>
            </a:endParaRPr>
          </a:p>
          <a:p>
            <a:pPr algn="just" rtl="1"/>
            <a:r>
              <a:rPr lang="ar-DZ" b="1" dirty="0" smtClean="0">
                <a:solidFill>
                  <a:srgbClr val="FFC000"/>
                </a:solidFill>
                <a:latin typeface="Simplified Arabic" pitchFamily="18" charset="-78"/>
                <a:cs typeface="Simplified Arabic" pitchFamily="18" charset="-78"/>
              </a:rPr>
              <a:t>درجة المخاطرة: </a:t>
            </a:r>
            <a:r>
              <a:rPr lang="ar-DZ" dirty="0" smtClean="0">
                <a:latin typeface="Simplified Arabic" pitchFamily="18" charset="-78"/>
                <a:cs typeface="Simplified Arabic" pitchFamily="18" charset="-78"/>
              </a:rPr>
              <a:t>علاقة عكسية؛</a:t>
            </a:r>
            <a:endParaRPr lang="ar-DZ" b="1" dirty="0" smtClean="0">
              <a:latin typeface="Simplified Arabic" pitchFamily="18" charset="-78"/>
              <a:cs typeface="Simplified Arabic" pitchFamily="18" charset="-78"/>
            </a:endParaRPr>
          </a:p>
          <a:p>
            <a:pPr algn="just" rtl="1"/>
            <a:r>
              <a:rPr lang="ar-DZ" b="1" dirty="0" smtClean="0">
                <a:solidFill>
                  <a:srgbClr val="FFC000"/>
                </a:solidFill>
                <a:latin typeface="Simplified Arabic" pitchFamily="18" charset="-78"/>
                <a:cs typeface="Simplified Arabic" pitchFamily="18" charset="-78"/>
              </a:rPr>
              <a:t>العائد المتوقع:</a:t>
            </a:r>
            <a:r>
              <a:rPr lang="ar-DZ" dirty="0" smtClean="0">
                <a:latin typeface="Simplified Arabic" pitchFamily="18" charset="-78"/>
                <a:cs typeface="Simplified Arabic" pitchFamily="18" charset="-78"/>
              </a:rPr>
              <a:t> علاقة طردية؛</a:t>
            </a:r>
            <a:endParaRPr lang="ar-DZ" b="1" dirty="0" smtClean="0">
              <a:solidFill>
                <a:srgbClr val="FFC000"/>
              </a:solidFill>
              <a:latin typeface="Simplified Arabic" pitchFamily="18" charset="-78"/>
              <a:cs typeface="Simplified Arabic" pitchFamily="18" charset="-78"/>
            </a:endParaRPr>
          </a:p>
          <a:p>
            <a:pPr algn="just" rtl="1"/>
            <a:r>
              <a:rPr lang="ar-DZ" b="1" dirty="0" smtClean="0">
                <a:solidFill>
                  <a:srgbClr val="FFC000"/>
                </a:solidFill>
                <a:latin typeface="Simplified Arabic" pitchFamily="18" charset="-78"/>
                <a:cs typeface="Simplified Arabic" pitchFamily="18" charset="-78"/>
              </a:rPr>
              <a:t>سعر الفائدة: </a:t>
            </a:r>
            <a:r>
              <a:rPr lang="ar-DZ" dirty="0" smtClean="0">
                <a:latin typeface="Simplified Arabic" pitchFamily="18" charset="-78"/>
                <a:cs typeface="Simplified Arabic" pitchFamily="18" charset="-78"/>
              </a:rPr>
              <a:t>علاقة عكسية.</a:t>
            </a:r>
            <a:endParaRPr lang="ar-DZ" b="1" dirty="0" smtClean="0">
              <a:solidFill>
                <a:srgbClr val="FFC000"/>
              </a:solidFill>
              <a:latin typeface="Simplified Arabic" pitchFamily="18" charset="-78"/>
              <a:cs typeface="Simplified Arabic" pitchFamily="18" charset="-78"/>
            </a:endParaRPr>
          </a:p>
          <a:p>
            <a:pPr algn="just" rtl="1"/>
            <a:endParaRPr lang="fr-FR" b="1" dirty="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1557</TotalTime>
  <Words>3386</Words>
  <Application>Microsoft Office PowerPoint</Application>
  <PresentationFormat>Affichage à l'écran (4:3)</PresentationFormat>
  <Paragraphs>298</Paragraphs>
  <Slides>31</Slides>
  <Notes>2</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1_Thème Office</vt:lpstr>
      <vt:lpstr>تقييم المشاريع العمومية</vt:lpstr>
      <vt:lpstr>Evaluation des Projets Publiques</vt:lpstr>
      <vt:lpstr>برنامج المادة</vt:lpstr>
      <vt:lpstr>Programme de Matière</vt:lpstr>
      <vt:lpstr>المحور الأول الإطار النظري للمشاريع الاستثمارية AXE I Le cadre conceptuel des Projets d’Investissement</vt:lpstr>
      <vt:lpstr>مفهوم الاستثمار</vt:lpstr>
      <vt:lpstr>مفهوم الاستثمار</vt:lpstr>
      <vt:lpstr>مفهوم الاستثمار</vt:lpstr>
      <vt:lpstr>محددات الاستثمار</vt:lpstr>
      <vt:lpstr>تصنيفات الاستثمار</vt:lpstr>
      <vt:lpstr>حالات القرار الاستثماري</vt:lpstr>
      <vt:lpstr>حالات القرار الاستثماري</vt:lpstr>
      <vt:lpstr>حالات القرار الاستثماري</vt:lpstr>
      <vt:lpstr>تعريف المشروع الاستثماري</vt:lpstr>
      <vt:lpstr>خصائص المشروع الاستثماري</vt:lpstr>
      <vt:lpstr>خصائص المشروع الاستثماري</vt:lpstr>
      <vt:lpstr>العوامل المؤثرة في المشروع الاستثماري</vt:lpstr>
      <vt:lpstr>أشكال المشاريع الاستثمارية</vt:lpstr>
      <vt:lpstr>تعريف المشروع الاستثماري العام</vt:lpstr>
      <vt:lpstr>خصائص المشروع الاستثماري العام</vt:lpstr>
      <vt:lpstr>أشكال المشروع العام</vt:lpstr>
      <vt:lpstr>أشكال المشروع العام</vt:lpstr>
      <vt:lpstr>أهداف المشروع العام</vt:lpstr>
      <vt:lpstr>أهمية المشروع العام</vt:lpstr>
      <vt:lpstr>أهمية المشروع العام</vt:lpstr>
      <vt:lpstr>قائمة المصطلحات</vt:lpstr>
      <vt:lpstr>قائمة المصطلحات</vt:lpstr>
      <vt:lpstr>قائمة المصطلحات</vt:lpstr>
      <vt:lpstr>قائمة المصطلحات</vt:lpstr>
      <vt:lpstr>قائمة المصطلحات</vt:lpstr>
      <vt:lpstr>أهم مراجع المحور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تفعيل الإبداع التكنولوجي في المؤسسات العربية  وأثره على التنافسية الصناعية العربية -الجزائر نموذجا-</dc:title>
  <dc:creator>galaxy.net</dc:creator>
  <cp:lastModifiedBy>moh</cp:lastModifiedBy>
  <cp:revision>374</cp:revision>
  <dcterms:created xsi:type="dcterms:W3CDTF">2013-11-05T13:08:58Z</dcterms:created>
  <dcterms:modified xsi:type="dcterms:W3CDTF">2018-02-27T22:03:05Z</dcterms:modified>
</cp:coreProperties>
</file>