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8"/>
  </p:notesMasterIdLst>
  <p:sldIdLst>
    <p:sldId id="256" r:id="rId2"/>
    <p:sldId id="258" r:id="rId3"/>
    <p:sldId id="257" r:id="rId4"/>
    <p:sldId id="259" r:id="rId5"/>
    <p:sldId id="260" r:id="rId6"/>
    <p:sldId id="261" r:id="rId7"/>
    <p:sldId id="262" r:id="rId8"/>
    <p:sldId id="287" r:id="rId9"/>
    <p:sldId id="288" r:id="rId10"/>
    <p:sldId id="263" r:id="rId11"/>
    <p:sldId id="264" r:id="rId12"/>
    <p:sldId id="265" r:id="rId13"/>
    <p:sldId id="266" r:id="rId14"/>
    <p:sldId id="269" r:id="rId15"/>
    <p:sldId id="289" r:id="rId16"/>
    <p:sldId id="290" r:id="rId17"/>
    <p:sldId id="272" r:id="rId18"/>
    <p:sldId id="291" r:id="rId19"/>
    <p:sldId id="273" r:id="rId20"/>
    <p:sldId id="292" r:id="rId21"/>
    <p:sldId id="274" r:id="rId22"/>
    <p:sldId id="293" r:id="rId23"/>
    <p:sldId id="294" r:id="rId24"/>
    <p:sldId id="295" r:id="rId25"/>
    <p:sldId id="296" r:id="rId26"/>
    <p:sldId id="297" r:id="rId27"/>
    <p:sldId id="298" r:id="rId28"/>
    <p:sldId id="299" r:id="rId29"/>
    <p:sldId id="300" r:id="rId30"/>
    <p:sldId id="301" r:id="rId31"/>
    <p:sldId id="302" r:id="rId32"/>
    <p:sldId id="281" r:id="rId33"/>
    <p:sldId id="282" r:id="rId34"/>
    <p:sldId id="283" r:id="rId35"/>
    <p:sldId id="284" r:id="rId36"/>
    <p:sldId id="286"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24" autoAdjust="0"/>
  </p:normalViewPr>
  <p:slideViewPr>
    <p:cSldViewPr>
      <p:cViewPr varScale="1">
        <p:scale>
          <a:sx n="70" d="100"/>
          <a:sy n="70" d="100"/>
        </p:scale>
        <p:origin x="1392" y="7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30/03/2020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extLst>
      <p:ext uri="{BB962C8B-B14F-4D97-AF65-F5344CB8AC3E}">
        <p14:creationId xmlns:p14="http://schemas.microsoft.com/office/powerpoint/2010/main" val="4158639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extLst>
      <p:ext uri="{BB962C8B-B14F-4D97-AF65-F5344CB8AC3E}">
        <p14:creationId xmlns:p14="http://schemas.microsoft.com/office/powerpoint/2010/main" val="262039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extLst>
      <p:ext uri="{BB962C8B-B14F-4D97-AF65-F5344CB8AC3E}">
        <p14:creationId xmlns:p14="http://schemas.microsoft.com/office/powerpoint/2010/main" val="3828653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30/03/2020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30/03/2020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01 تسيير عمومي</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تقييم المشاريع العمومية</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أمحمد </a:t>
            </a:r>
            <a:r>
              <a:rPr lang="ar-DZ" sz="2600" b="1" dirty="0" err="1" smtClean="0">
                <a:ln>
                  <a:solidFill>
                    <a:schemeClr val="tx1"/>
                  </a:solidFill>
                </a:ln>
                <a:solidFill>
                  <a:schemeClr val="tx1"/>
                </a:solidFill>
                <a:latin typeface="Simplified Arabic" pitchFamily="18" charset="-78"/>
                <a:cs typeface="Simplified Arabic" pitchFamily="18" charset="-78"/>
              </a:rPr>
              <a:t>بوقرة</a:t>
            </a:r>
            <a:r>
              <a:rPr lang="ar-DZ" sz="2600" b="1" dirty="0" smtClean="0">
                <a:ln>
                  <a:solidFill>
                    <a:schemeClr val="tx1"/>
                  </a:solidFill>
                </a:ln>
                <a:solidFill>
                  <a:schemeClr val="tx1"/>
                </a:solidFill>
                <a:latin typeface="Simplified Arabic" pitchFamily="18" charset="-78"/>
                <a:cs typeface="Simplified Arabic" pitchFamily="18" charset="-78"/>
              </a:rPr>
              <a:t>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r>
              <a:rPr lang="ar-DZ" sz="2600" b="1" dirty="0" smtClean="0">
                <a:ln>
                  <a:solidFill>
                    <a:schemeClr val="tx1"/>
                  </a:solidFill>
                </a:ln>
                <a:solidFill>
                  <a:schemeClr val="tx1"/>
                </a:solidFill>
                <a:latin typeface="Simplified Arabic" pitchFamily="18" charset="-78"/>
                <a:cs typeface="Simplified Arabic" pitchFamily="18" charset="-78"/>
              </a:rPr>
              <a:t>/ </a:t>
            </a:r>
            <a:r>
              <a:rPr lang="ar-DZ" sz="2600" b="1" dirty="0" err="1" smtClean="0">
                <a:ln>
                  <a:solidFill>
                    <a:schemeClr val="tx1"/>
                  </a:solidFill>
                </a:ln>
                <a:solidFill>
                  <a:schemeClr val="tx1"/>
                </a:solidFill>
                <a:latin typeface="Simplified Arabic" pitchFamily="18" charset="-78"/>
                <a:cs typeface="Simplified Arabic" pitchFamily="18" charset="-78"/>
              </a:rPr>
              <a:t>ك</a:t>
            </a:r>
            <a:r>
              <a:rPr lang="ar-DZ" sz="2600" b="1" dirty="0" smtClean="0">
                <a:ln>
                  <a:solidFill>
                    <a:schemeClr val="tx1"/>
                  </a:solidFill>
                </a:ln>
                <a:solidFill>
                  <a:schemeClr val="tx1"/>
                </a:solidFill>
                <a:latin typeface="Simplified Arabic" pitchFamily="18" charset="-78"/>
                <a:cs typeface="Simplified Arabic" pitchFamily="18" charset="-78"/>
              </a:rPr>
              <a:t> ع </a:t>
            </a:r>
            <a:r>
              <a:rPr lang="ar-DZ" sz="2600" b="1" dirty="0" err="1" smtClean="0">
                <a:ln>
                  <a:solidFill>
                    <a:schemeClr val="tx1"/>
                  </a:solidFill>
                </a:ln>
                <a:solidFill>
                  <a:schemeClr val="tx1"/>
                </a:solidFill>
                <a:latin typeface="Simplified Arabic" pitchFamily="18" charset="-78"/>
                <a:cs typeface="Simplified Arabic" pitchFamily="18" charset="-78"/>
              </a:rPr>
              <a:t>ا</a:t>
            </a:r>
            <a:r>
              <a:rPr lang="ar-DZ" sz="2600" b="1" dirty="0" smtClean="0">
                <a:ln>
                  <a:solidFill>
                    <a:schemeClr val="tx1"/>
                  </a:solidFill>
                </a:ln>
                <a:solidFill>
                  <a:schemeClr val="tx1"/>
                </a:solidFill>
                <a:latin typeface="Simplified Arabic" pitchFamily="18" charset="-78"/>
                <a:cs typeface="Simplified Arabic" pitchFamily="18" charset="-78"/>
              </a:rPr>
              <a:t> ت </a:t>
            </a:r>
            <a:r>
              <a:rPr lang="ar-DZ" sz="2600" b="1" dirty="0" err="1" smtClean="0">
                <a:ln>
                  <a:solidFill>
                    <a:schemeClr val="tx1"/>
                  </a:solidFill>
                </a:ln>
                <a:solidFill>
                  <a:schemeClr val="tx1"/>
                </a:solidFill>
                <a:latin typeface="Simplified Arabic" pitchFamily="18" charset="-78"/>
                <a:cs typeface="Simplified Arabic" pitchFamily="18" charset="-78"/>
              </a:rPr>
              <a:t>ت</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تعريف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يعتبر تقييم المشاريع من المفاهيم الديناميكية التي تتغير بتغير محيط المشروع والهدف المسطر منه وهو ما يصعب تعريفه تعريفا شاملا جامعا مانعا.</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يعرف تقييم المشاريع حسب دليل الاتحاد الأوروبي لإدارة المشاريع أنه " قياس لمدى تحقق معايير التقييم المختلفة مثل الفعالية والفاعلية والأثر والارتباط والاستدامة في أهداف وأنشطة المشروع ".</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يعرف أيضا أنه " اختبار منظم يقيس مدى التقدم والإنجاز في تحقيق مخرجات المشروع ولا يكون التقييم لمرة واحدة فقط بل يشمل عملية قياس الإنجازات المختلفة للأهداف عبر مراحل زمنية متعددة حتى الوصول إلى تحقيق مخرجات المشروع ".</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كما يعرف أنه " عملية وضع المعايير اللازمة التي يمكن من خلالها التوصل إلى البديل أو المشروع الأنسب من بين عدة بدائل مقترحة، الذي يضمن تحقيق الأهداف المحددة استنادا إلى أسس علمية.</a:t>
            </a:r>
            <a:endParaRPr lang="fr-FR" sz="24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400" dirty="0" err="1" smtClean="0">
                <a:latin typeface="Simplified Arabic" pitchFamily="18" charset="-78"/>
                <a:ea typeface="Calibri"/>
                <a:cs typeface="Simplified Arabic" pitchFamily="18" charset="-78"/>
              </a:rPr>
              <a:t>التعاريف</a:t>
            </a:r>
            <a:r>
              <a:rPr lang="ar-DZ" sz="2400" dirty="0" smtClean="0">
                <a:latin typeface="Simplified Arabic" pitchFamily="18" charset="-78"/>
                <a:ea typeface="Calibri"/>
                <a:cs typeface="Simplified Arabic" pitchFamily="18" charset="-78"/>
              </a:rPr>
              <a:t> السابقة تفضي إلى </a:t>
            </a:r>
            <a:r>
              <a:rPr lang="ar-DZ" sz="2400" b="1" dirty="0" smtClean="0">
                <a:solidFill>
                  <a:srgbClr val="FFC000"/>
                </a:solidFill>
                <a:latin typeface="Simplified Arabic" pitchFamily="18" charset="-78"/>
                <a:ea typeface="Calibri"/>
                <a:cs typeface="Simplified Arabic" pitchFamily="18" charset="-78"/>
              </a:rPr>
              <a:t>تعريف تقييم المشاريع أنه عملية وضع المعايير اللازمة لاختيار البديل الأنسب من المشاريع المقترحة وقياس مدى تقدمه وإنجازه عبر مراحل زمنية متعددة اعتمادا على أسس علمية لضمان تحقيق مخرجاته وأهدافه المسطرة.</a:t>
            </a:r>
            <a:endParaRPr lang="fr-FR" sz="2400" b="1" dirty="0" smtClean="0">
              <a:solidFill>
                <a:srgbClr val="FFC000"/>
              </a:solidFill>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مبادئ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457200" algn="just" rtl="1">
              <a:lnSpc>
                <a:spcPct val="115000"/>
              </a:lnSpc>
              <a:spcAft>
                <a:spcPts val="0"/>
              </a:spcAft>
              <a:buNone/>
            </a:pPr>
            <a:r>
              <a:rPr lang="ar-DZ" dirty="0" smtClean="0">
                <a:latin typeface="Simplified Arabic" pitchFamily="18" charset="-78"/>
                <a:ea typeface="Calibri"/>
                <a:cs typeface="Simplified Arabic" pitchFamily="18" charset="-78"/>
              </a:rPr>
              <a:t>تقوم عملية تقييم المشاريع على مجموعة من المبادئ الأساسية أهمها:</a:t>
            </a:r>
            <a:endParaRPr lang="fr-FR" dirty="0" smtClean="0">
              <a:latin typeface="Simplified Arabic" pitchFamily="18" charset="-78"/>
              <a:ea typeface="Calibri"/>
              <a:cs typeface="Simplified Arabic" pitchFamily="18" charset="-78"/>
            </a:endParaRPr>
          </a:p>
          <a:p>
            <a:pPr marL="457200" algn="just" rtl="1">
              <a:lnSpc>
                <a:spcPct val="115000"/>
              </a:lnSpc>
              <a:spcAft>
                <a:spcPts val="0"/>
              </a:spcAft>
              <a:buNone/>
            </a:pPr>
            <a:r>
              <a:rPr lang="ar-DZ" dirty="0" smtClean="0">
                <a:latin typeface="Simplified Arabic" pitchFamily="18" charset="-78"/>
                <a:ea typeface="Calibri"/>
                <a:cs typeface="Simplified Arabic" pitchFamily="18" charset="-78"/>
              </a:rPr>
              <a:t>- ضمان تحقيق التوافق بين أهداف المشروع وأهداف خطة التنمية الوطنية المسطرة من طرف الدولة؛</a:t>
            </a:r>
            <a:endParaRPr lang="fr-FR" dirty="0" smtClean="0">
              <a:latin typeface="Simplified Arabic" pitchFamily="18" charset="-78"/>
              <a:ea typeface="Calibri"/>
              <a:cs typeface="Simplified Arabic" pitchFamily="18" charset="-78"/>
            </a:endParaRPr>
          </a:p>
          <a:p>
            <a:pPr marL="457200" algn="just" rtl="1">
              <a:lnSpc>
                <a:spcPct val="115000"/>
              </a:lnSpc>
              <a:spcAft>
                <a:spcPts val="0"/>
              </a:spcAft>
              <a:buNone/>
            </a:pPr>
            <a:r>
              <a:rPr lang="ar-DZ" dirty="0" smtClean="0">
                <a:latin typeface="Simplified Arabic" pitchFamily="18" charset="-78"/>
                <a:ea typeface="Calibri"/>
                <a:cs typeface="Simplified Arabic" pitchFamily="18" charset="-78"/>
              </a:rPr>
              <a:t>- ضمان توافق وانسجام أهداف المشاريع المتكاملة وإزالة التعارض بين المشروع ومختلف المشاريع القائمة التي يعتمد عليها أو تعتمد عليه؛</a:t>
            </a:r>
            <a:endParaRPr lang="fr-FR" dirty="0" smtClean="0">
              <a:latin typeface="Simplified Arabic" pitchFamily="18" charset="-78"/>
              <a:ea typeface="Calibri"/>
              <a:cs typeface="Simplified Arabic" pitchFamily="18" charset="-78"/>
            </a:endParaRPr>
          </a:p>
          <a:p>
            <a:pPr marL="457200" algn="just" rtl="1">
              <a:lnSpc>
                <a:spcPct val="115000"/>
              </a:lnSpc>
              <a:spcAft>
                <a:spcPts val="1000"/>
              </a:spcAft>
              <a:buNone/>
            </a:pPr>
            <a:r>
              <a:rPr lang="ar-DZ" dirty="0" smtClean="0">
                <a:latin typeface="Simplified Arabic" pitchFamily="18" charset="-78"/>
                <a:ea typeface="Calibri"/>
                <a:cs typeface="Simplified Arabic" pitchFamily="18" charset="-78"/>
              </a:rPr>
              <a:t>- تفعيل عملية اتخاذ القرار الاستثماري بتنفيذ المشروع المقترح أو التخلي عنه في حالة توفر خيار واحد فقط، والمفاضلة بين عدة مشاريع (بدائل) وفق أسس ومعايير علمية للوصول إلى البديل الأنسب في حالة توفر مجموعة من البدائل.</a:t>
            </a:r>
            <a:endParaRPr lang="fr-FR" dirty="0" smtClean="0">
              <a:latin typeface="Simplified Arabic" pitchFamily="18" charset="-78"/>
              <a:ea typeface="Calibri"/>
              <a:cs typeface="Simplified Arabic" pitchFamily="18" charset="-78"/>
            </a:endParaRPr>
          </a:p>
          <a:p>
            <a:pPr algn="just" rtl="1"/>
            <a:endParaRPr lang="fr-FR" b="1" dirty="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428604"/>
          </a:xfrm>
        </p:spPr>
        <p:txBody>
          <a:bodyPr>
            <a:noAutofit/>
          </a:bodyPr>
          <a:lstStyle/>
          <a:p>
            <a:r>
              <a:rPr lang="ar-DZ" sz="3600" b="1" u="sng" dirty="0" smtClean="0">
                <a:solidFill>
                  <a:srgbClr val="FFFF00"/>
                </a:solidFill>
                <a:latin typeface="Simplified Arabic" pitchFamily="18" charset="-78"/>
                <a:cs typeface="Simplified Arabic" pitchFamily="18" charset="-78"/>
              </a:rPr>
              <a:t>أهمية تقييم المشاريع</a:t>
            </a:r>
            <a:endParaRPr lang="fr-FR" sz="36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357166"/>
            <a:ext cx="9144000" cy="6500834"/>
          </a:xfrm>
        </p:spPr>
        <p:txBody>
          <a:bodyPr>
            <a:noAutofit/>
          </a:bodyPr>
          <a:lstStyle/>
          <a:p>
            <a:pPr algn="just" rtl="1">
              <a:buNone/>
            </a:pPr>
            <a:r>
              <a:rPr lang="ar-DZ" sz="2600" dirty="0" smtClean="0">
                <a:latin typeface="Simplified Arabic" pitchFamily="18" charset="-78"/>
                <a:cs typeface="Simplified Arabic" pitchFamily="18" charset="-78"/>
              </a:rPr>
              <a:t>تكتسي عملية تقييم المشاريع أهمية متعددة الأبعاد اقتصاديا واجتماعيا وماليا وإيديولوجيا، يمكن إيجازها في العناصر الآتية: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تمكن عملية تقييم المشاريع الاستثمارية من تخصيص الموارد المحدودة في الدول خاصة النامية منها واستخدامها على أفضل وجه لتجسيد استثمارات عمومية أو خاصة تساهم في تحقيق التنمية الاقتصادية؛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تدعم عملية تقييم المشاريع تحديد القطاعات والنشاطات الحيوية الأكثر </a:t>
            </a:r>
            <a:r>
              <a:rPr lang="ar-DZ" sz="2600" dirty="0" err="1" smtClean="0">
                <a:latin typeface="Simplified Arabic" pitchFamily="18" charset="-78"/>
                <a:cs typeface="Simplified Arabic" pitchFamily="18" charset="-78"/>
              </a:rPr>
              <a:t>ملاءمة</a:t>
            </a:r>
            <a:r>
              <a:rPr lang="ar-DZ" sz="2600" dirty="0" smtClean="0">
                <a:latin typeface="Simplified Arabic" pitchFamily="18" charset="-78"/>
                <a:cs typeface="Simplified Arabic" pitchFamily="18" charset="-78"/>
              </a:rPr>
              <a:t> للاستثمار والأكثر تماشيا وتفعيلا للسياسة الاقتصادية للدولة خاصة باعتماد معيار الربحية الوطنية وهو ما من شأنه إعطاء نظرة أكثر وضوح لصانعي القرار في السياسة الاقتصادية أو الاجتماعية للدولة؛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إعطاء نظرة واضحة وصورة تفصيلية لمدى </a:t>
            </a:r>
            <a:r>
              <a:rPr lang="ar-DZ" sz="2600" dirty="0" err="1" smtClean="0">
                <a:latin typeface="Simplified Arabic" pitchFamily="18" charset="-78"/>
                <a:cs typeface="Simplified Arabic" pitchFamily="18" charset="-78"/>
              </a:rPr>
              <a:t>نجاعة</a:t>
            </a:r>
            <a:r>
              <a:rPr lang="ar-DZ" sz="2600" dirty="0" smtClean="0">
                <a:latin typeface="Simplified Arabic" pitchFamily="18" charset="-78"/>
                <a:cs typeface="Simplified Arabic" pitchFamily="18" charset="-78"/>
              </a:rPr>
              <a:t> إنجاز المشروع؛</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الخروج بنتائج من شأنها تحسين فاعلية أداء المورد البشري القائم بإنجاز المشروع ووضع خطط أفضل مستقبلا؛</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تحليل العائد والمنفعة المتوقعين من المشروع ومقارنتهما بالتكلفة الإجمالية لإنجازه؛</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تحليل نقاط القوة ونقاط الضعف وفرص نجاح المشروع والتهديدات المحيطة </a:t>
            </a:r>
            <a:r>
              <a:rPr lang="ar-DZ" sz="2600" dirty="0" err="1" smtClean="0">
                <a:latin typeface="Simplified Arabic" pitchFamily="18" charset="-78"/>
                <a:cs typeface="Simplified Arabic" pitchFamily="18" charset="-78"/>
              </a:rPr>
              <a:t>به</a:t>
            </a:r>
            <a:r>
              <a:rPr lang="ar-DZ" sz="2600" dirty="0" smtClean="0">
                <a:latin typeface="Simplified Arabic" pitchFamily="18" charset="-78"/>
                <a:cs typeface="Simplified Arabic" pitchFamily="18" charset="-78"/>
              </a:rPr>
              <a:t>؛</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المقارنة مع نتائج المشاريع الأخرى المشابهة للمشروع وتقدير أدائه الشامل.</a:t>
            </a:r>
            <a:endParaRPr lang="fr-FR" sz="2600" b="1" dirty="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428604"/>
          </a:xfrm>
        </p:spPr>
        <p:txBody>
          <a:bodyPr>
            <a:noAutofit/>
          </a:bodyPr>
          <a:lstStyle/>
          <a:p>
            <a:r>
              <a:rPr lang="ar-DZ" sz="3600" b="1" u="sng" dirty="0" smtClean="0">
                <a:solidFill>
                  <a:srgbClr val="FFFF00"/>
                </a:solidFill>
                <a:latin typeface="Simplified Arabic" pitchFamily="18" charset="-78"/>
                <a:cs typeface="Simplified Arabic" pitchFamily="18" charset="-78"/>
              </a:rPr>
              <a:t>أنواع تقييم المشاريع</a:t>
            </a:r>
            <a:endParaRPr lang="fr-FR" sz="36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marL="457200" algn="just" rtl="1">
              <a:lnSpc>
                <a:spcPct val="115000"/>
              </a:lnSpc>
              <a:spcAft>
                <a:spcPts val="0"/>
              </a:spcAft>
              <a:buNone/>
            </a:pPr>
            <a:r>
              <a:rPr lang="ar-DZ" sz="2400" dirty="0" smtClean="0">
                <a:latin typeface="Simplified Arabic" pitchFamily="18" charset="-78"/>
                <a:ea typeface="Calibri"/>
                <a:cs typeface="Simplified Arabic" pitchFamily="18" charset="-78"/>
              </a:rPr>
              <a:t>يصنف تقييم المشاريع حسب توقيته إلى الأنواع الآتية:</a:t>
            </a:r>
            <a:endParaRPr lang="fr-FR" sz="2400" dirty="0" smtClean="0">
              <a:latin typeface="Simplified Arabic" pitchFamily="18" charset="-78"/>
              <a:ea typeface="Calibri"/>
              <a:cs typeface="Simplified Arabic" pitchFamily="18" charset="-78"/>
            </a:endParaRPr>
          </a:p>
          <a:p>
            <a:pPr marL="45720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التقييم القبلي للمشروع</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يتم هذا التقييم قبل تنفيذ المشروع، وهو يتعلق أساسا بدراسة جدوى المشروع من الناحية القانونية والتسويقية والفنية وبصفة خاصة المالية والاقتصادية والاجتماعية ومدى </a:t>
            </a:r>
            <a:r>
              <a:rPr lang="ar-DZ" sz="2300" dirty="0" err="1" smtClean="0">
                <a:latin typeface="Simplified Arabic" pitchFamily="18" charset="-78"/>
                <a:ea typeface="Calibri"/>
                <a:cs typeface="Simplified Arabic" pitchFamily="18" charset="-78"/>
              </a:rPr>
              <a:t>ملاءمة</a:t>
            </a:r>
            <a:r>
              <a:rPr lang="ar-DZ" sz="2300" dirty="0" smtClean="0">
                <a:latin typeface="Simplified Arabic" pitchFamily="18" charset="-78"/>
                <a:ea typeface="Calibri"/>
                <a:cs typeface="Simplified Arabic" pitchFamily="18" charset="-78"/>
              </a:rPr>
              <a:t> خطة المشروع لتنفيذه والسيناريوهات والاحتمالات الممكن وقوعها أثناء تجسيده، وهذا التقييم وقائي يضمن اعتماد مشروع مجدي وتنفيذه بشكل سليم يمكنه من تحقيق الأهداف المرجوة منه؛</a:t>
            </a:r>
            <a:endParaRPr lang="fr-FR" sz="2300" dirty="0" smtClean="0">
              <a:latin typeface="Simplified Arabic" pitchFamily="18" charset="-78"/>
              <a:ea typeface="Calibri"/>
              <a:cs typeface="Simplified Arabic" pitchFamily="18" charset="-78"/>
            </a:endParaRPr>
          </a:p>
          <a:p>
            <a:pPr marL="45720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التقييم المتزامن للمشروع</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1000"/>
              </a:spcAft>
              <a:buNone/>
            </a:pPr>
            <a:r>
              <a:rPr lang="ar-DZ" sz="2300" dirty="0" smtClean="0">
                <a:latin typeface="Simplified Arabic" pitchFamily="18" charset="-78"/>
                <a:ea typeface="Calibri"/>
                <a:cs typeface="Simplified Arabic" pitchFamily="18" charset="-78"/>
              </a:rPr>
              <a:t>يتم بالتوازي مع تنفيذ المشروع وهو يرتبط أساسا بمرحلة متابعة المشروع ومدى احترام الخطة المعدة وتعديل بعض النشاطات إن اقتضى الأمر ذلك، والمتابعة المالية لاستخدام الموارد، وهو يهدف أساسا إلى ضمان </a:t>
            </a:r>
            <a:r>
              <a:rPr lang="ar-DZ" sz="2300" dirty="0" err="1" smtClean="0">
                <a:latin typeface="Simplified Arabic" pitchFamily="18" charset="-78"/>
                <a:ea typeface="Calibri"/>
                <a:cs typeface="Simplified Arabic" pitchFamily="18" charset="-78"/>
              </a:rPr>
              <a:t>نجاعة</a:t>
            </a:r>
            <a:r>
              <a:rPr lang="ar-DZ" sz="2300" dirty="0" smtClean="0">
                <a:latin typeface="Simplified Arabic" pitchFamily="18" charset="-78"/>
                <a:ea typeface="Calibri"/>
                <a:cs typeface="Simplified Arabic" pitchFamily="18" charset="-78"/>
              </a:rPr>
              <a:t> تجسيد المشروع؛</a:t>
            </a:r>
          </a:p>
          <a:p>
            <a:pPr marL="45720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التقييم </a:t>
            </a:r>
            <a:r>
              <a:rPr lang="ar-DZ" sz="2300" b="1" dirty="0" err="1" smtClean="0">
                <a:solidFill>
                  <a:srgbClr val="FFC000"/>
                </a:solidFill>
                <a:latin typeface="Simplified Arabic" pitchFamily="18" charset="-78"/>
                <a:ea typeface="Calibri"/>
                <a:cs typeface="Simplified Arabic" pitchFamily="18" charset="-78"/>
              </a:rPr>
              <a:t>البعدي</a:t>
            </a:r>
            <a:r>
              <a:rPr lang="ar-DZ" sz="2300" b="1" dirty="0" smtClean="0">
                <a:solidFill>
                  <a:srgbClr val="FFC000"/>
                </a:solidFill>
                <a:latin typeface="Simplified Arabic" pitchFamily="18" charset="-78"/>
                <a:ea typeface="Calibri"/>
                <a:cs typeface="Simplified Arabic" pitchFamily="18" charset="-78"/>
              </a:rPr>
              <a:t> للمشروع</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1000"/>
              </a:spcAft>
              <a:buNone/>
            </a:pPr>
            <a:r>
              <a:rPr lang="ar-DZ" sz="2300" dirty="0" smtClean="0">
                <a:latin typeface="Simplified Arabic" pitchFamily="18" charset="-78"/>
                <a:ea typeface="Calibri"/>
                <a:cs typeface="Simplified Arabic" pitchFamily="18" charset="-78"/>
              </a:rPr>
              <a:t>يجرى هذا التقييم بعد الانتهاء من تجسيد المشروع وهو يقيس مدى فعالية إنجازه وفاعلية أداء القائمين عليه من الناحية المالية والإدارية في التقيد بالميزانية المخصصة له واحترام الجودة المطلوبة والتقيد بالوقت المحدد له، إضافة إلى قياسه لنتائج المشروع وعوائده (منافعه) وآثاره بعيدة المدى، وهو عادة تقييم تصحيحي (علاجي) يفيد القائمين على المشروع في إدارة مشاريعهم المستقبلية.</a:t>
            </a:r>
            <a:endParaRPr lang="fr-FR" sz="2300" dirty="0" smtClean="0">
              <a:latin typeface="Simplified Arabic" pitchFamily="18" charset="-78"/>
              <a:ea typeface="Calibri"/>
              <a:cs typeface="Simplified Arabic" pitchFamily="18" charset="-78"/>
            </a:endParaRPr>
          </a:p>
          <a:p>
            <a:pPr marL="457200" algn="just" rtl="1">
              <a:lnSpc>
                <a:spcPct val="115000"/>
              </a:lnSpc>
              <a:spcAft>
                <a:spcPts val="1000"/>
              </a:spcAft>
              <a:buNone/>
            </a:pPr>
            <a:endParaRPr lang="fr-FR" sz="2400" dirty="0" smtClean="0">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457200" algn="just" rtl="1">
              <a:lnSpc>
                <a:spcPct val="115000"/>
              </a:lnSpc>
              <a:spcAft>
                <a:spcPts val="0"/>
              </a:spcAft>
              <a:buNone/>
            </a:pPr>
            <a:r>
              <a:rPr lang="ar-DZ" sz="2400" b="1" dirty="0" smtClean="0">
                <a:solidFill>
                  <a:srgbClr val="FFC000"/>
                </a:solidFill>
                <a:latin typeface="Simplified Arabic" pitchFamily="18" charset="-78"/>
                <a:ea typeface="Calibri"/>
                <a:cs typeface="Simplified Arabic" pitchFamily="18" charset="-78"/>
              </a:rPr>
              <a:t>- إعداد خطة التقييم (تصميم التقييم)</a:t>
            </a:r>
            <a:endParaRPr lang="fr-FR" sz="24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يتم إعداد خطة محكمة ومفصلة لعملية التقييم بحد ذاتها، وهذا من خلال تحديد عناصر المشروع بصفة دقيقة، بإبراز حاجات وأهداف المشروع، الفئات المستهدفة منه، الفئات المساهمة في المشروع، الأطراف المتأثرة بالمشروع، المخرجات والنتائج المترتبة عن المشروع، والأنشطة اللازمة لتحقيق هذه المخرجات والنتائج.</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لضمان فعالية الخطة المفصلة لعملية التقييم لابد من الإجابة عن الأسئلة التالية:</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 ما الذي سيجرى تقييمه؟ (تحديد موضوع التقييم)</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 لماذا يتم تقييم هذه الأنشطة؟ (تحديد الغرض من التقييم)</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 ما هي الأطراف المستفيدة من عملية التقييم؟ (تحديد الأطراف المرتبطة بعملية التقييم)</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 من الذي سيقوم بعملية التقييم؟ وكيف سيقوم </a:t>
            </a:r>
            <a:r>
              <a:rPr lang="ar-DZ" sz="2400" dirty="0" err="1" smtClean="0">
                <a:latin typeface="Simplified Arabic" pitchFamily="18" charset="-78"/>
                <a:ea typeface="Calibri"/>
                <a:cs typeface="Simplified Arabic" pitchFamily="18" charset="-78"/>
              </a:rPr>
              <a:t>بها</a:t>
            </a:r>
            <a:r>
              <a:rPr lang="ar-DZ" sz="2400" dirty="0" smtClean="0">
                <a:latin typeface="Simplified Arabic" pitchFamily="18" charset="-78"/>
                <a:ea typeface="Calibri"/>
                <a:cs typeface="Simplified Arabic" pitchFamily="18" charset="-78"/>
              </a:rPr>
              <a:t>؟ ( تحديد القائم على التقييم وكيفية عمله)</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 ما هي النتائج المتوقعة من عملية التقييم؟ (تحديد أهداف التقييم)</a:t>
            </a:r>
            <a:endParaRPr lang="fr-FR" sz="24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400" dirty="0" smtClean="0">
                <a:latin typeface="Simplified Arabic" pitchFamily="18" charset="-78"/>
                <a:ea typeface="Calibri"/>
                <a:cs typeface="Simplified Arabic" pitchFamily="18" charset="-78"/>
              </a:rPr>
              <a:t>تشمل خطة التقييم تحديد واضح لكافة العمليات والنشاطات المتعلقة بالمشروع التي لابد من تقييمها وتحديد مدى فعالية إنجازها ومدى النجاح في تحقيق أهدافها وتقييم آثارها؛</a:t>
            </a:r>
            <a:endParaRPr lang="fr-FR" sz="2400" dirty="0" smtClean="0">
              <a:latin typeface="Simplified Arabic" pitchFamily="18" charset="-78"/>
              <a:ea typeface="Calibri"/>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marL="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تنفيذ خطة التقييم</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تعتبر عملية أساسية وركيزة محورية من ركائز التقييم، حيث أنها الترجمة الفعلية لخطة التقييم التي تم تصميمها وإعدادها، ويشمل تنفيذ خطة التقييم تشكيل فريق العمل القائم على عملية التقييم، ودعمه وتنسيقه مع الإدارة العليا بالمنظمة، مع تحديد قيم وأخلاقيات عملية التقييم، ووضع المؤشرات التي تستند إليها هذه العملية، والأدوات الأساسية التي تعتمد عليها، ليتم تجميع البيانات وتوفير المعلومات وحفظها كقاعدة أساسية ومرجعية لعملية التقييم؛</a:t>
            </a:r>
            <a:endParaRPr lang="fr-FR" sz="23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تحليل وتفسير البيانات</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تصنف هذه المرحلة من أهم مراحل عملية التقييم، لأن توفير البيانات وحده لا يكفي دون معالجتها وتحليلها تحليلا مفصلا يفضي إلى تحديد مدى </a:t>
            </a:r>
            <a:r>
              <a:rPr lang="ar-DZ" sz="2300" dirty="0" err="1" smtClean="0">
                <a:latin typeface="Simplified Arabic" pitchFamily="18" charset="-78"/>
                <a:ea typeface="Calibri"/>
                <a:cs typeface="Simplified Arabic" pitchFamily="18" charset="-78"/>
              </a:rPr>
              <a:t>نجاعة</a:t>
            </a:r>
            <a:r>
              <a:rPr lang="ar-DZ" sz="2300" dirty="0" smtClean="0">
                <a:latin typeface="Simplified Arabic" pitchFamily="18" charset="-78"/>
                <a:ea typeface="Calibri"/>
                <a:cs typeface="Simplified Arabic" pitchFamily="18" charset="-78"/>
              </a:rPr>
              <a:t> إدارة المشروع وتقييم مختلف جوانبه التنظيمية والمالية، وتختلف هذه البيانات وتتنوع بين بيانات كمية كرقم الأعمال المقدر، عدد العاملين، نسبة الإنجاز، وبيانات نوعية (كيفية) كدرجة رضا المستهدفين من المشروع، ومحاضر جلسات القائمين على المشروع. </a:t>
            </a:r>
            <a:endParaRPr lang="fr-FR" sz="23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300" dirty="0" smtClean="0">
                <a:latin typeface="Simplified Arabic" pitchFamily="18" charset="-78"/>
                <a:ea typeface="Calibri"/>
                <a:cs typeface="Simplified Arabic" pitchFamily="18" charset="-78"/>
              </a:rPr>
              <a:t>تشمل هذه المرحلة فهم مضمون البيانات الكمية والنوعية، إعداد البيانات للتحليل، ومن ثم تحليل البيانات والتأكد من دقتها وتفسير نتائج هذا التحليل بما يحدد بشكل مفصل أداء القائمين على المشروع، ومدى احترام والتقيد بمختلف متطلباته من جودة ومدة وتكلفة؛</a:t>
            </a:r>
            <a:endParaRPr lang="fr-FR" sz="2300" dirty="0" smtClean="0">
              <a:latin typeface="Simplified Arabic" pitchFamily="18" charset="-78"/>
              <a:ea typeface="Calibri"/>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2400" b="1" dirty="0" smtClean="0">
                <a:solidFill>
                  <a:srgbClr val="FFC000"/>
                </a:solidFill>
                <a:latin typeface="Simplified Arabic" pitchFamily="18" charset="-78"/>
                <a:ea typeface="Calibri"/>
                <a:cs typeface="Simplified Arabic" pitchFamily="18" charset="-78"/>
              </a:rPr>
              <a:t>- إعداد تقرير نتائج التقييم</a:t>
            </a:r>
            <a:endParaRPr lang="fr-FR" sz="24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تعتبر هذه المرحلة خلاصة عملية التقييم، وهي تفضي إلى إعداد تقرير مفصل يوضح نتائج تقييم جميع جوانب المشروع وطرق إدارته وتسييره وأهم نشاطاته، ويوجه إلى الأطراف الأساسية القائمة بالمشروع والمراقبة له ولطرق إدارته كهيئات الدولة في المشاريع العامة، وأهم ما يميز هذا التقرير أنه موجه لهذه الفئات بطريقة واضحة ومحددة وأسلوب منهجي ومنطقي ومفصل ومدعم بأشكال وجداول ورسوم بيانية مع إدراج فهرس له وملخص تنفيذي.</a:t>
            </a:r>
            <a:endParaRPr lang="fr-FR" sz="24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400" dirty="0" smtClean="0">
                <a:latin typeface="Simplified Arabic" pitchFamily="18" charset="-78"/>
                <a:ea typeface="Calibri"/>
                <a:cs typeface="Simplified Arabic" pitchFamily="18" charset="-78"/>
              </a:rPr>
              <a:t>يحدد هذا التقرير أساليب تحسين الأداء ويوجه إلى أهم الأنشطة التي لابد من تعديلها أو تغييرها في إدارة المشروع أو خطته التفصيلية، ويرصد بدقة معدلات الأداء ونسب إنجاز عمليات المشروع، كما يزود القائمين على المشروع والهيئات الرقابية ومختلف الأطراف المرتبطة بالمشروع بمعلومات مفصلة عن بيئة العمل ومناخه الداخلي والقرارات التي تم اتخاذها في ما يخص المشروع، وقياس مخرجاته ومنافعه، والتخطيط للمشروعات الأخرى المرتبطة </a:t>
            </a:r>
            <a:r>
              <a:rPr lang="ar-DZ" sz="2400" dirty="0" err="1" smtClean="0">
                <a:latin typeface="Simplified Arabic" pitchFamily="18" charset="-78"/>
                <a:ea typeface="Calibri"/>
                <a:cs typeface="Simplified Arabic" pitchFamily="18" charset="-78"/>
              </a:rPr>
              <a:t>به</a:t>
            </a:r>
            <a:r>
              <a:rPr lang="ar-DZ" sz="2400" dirty="0" smtClean="0">
                <a:latin typeface="Simplified Arabic" pitchFamily="18" charset="-78"/>
                <a:ea typeface="Calibri"/>
                <a:cs typeface="Simplified Arabic" pitchFamily="18" charset="-78"/>
              </a:rPr>
              <a:t>.</a:t>
            </a:r>
            <a:endParaRPr lang="fr-FR" sz="24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400" dirty="0" smtClean="0">
                <a:latin typeface="Simplified Arabic" pitchFamily="18" charset="-78"/>
                <a:cs typeface="Simplified Arabic" pitchFamily="18" charset="-78"/>
              </a:rPr>
              <a:t>يلاحظ بصفة جلية أن كل مرحلة من مراحل عملية التقييم هي نتاج ومخرج للمرحلة التي سبقتها وهو ما يوضح أن هذه العملية مكونة من أنشطة وإجراءات متناسقة ومترابطة فيما بينها من تصميم خطة التقييم إلى إعداد تقريره النهائي وعرض مختلف نتائجه.</a:t>
            </a:r>
            <a:endParaRPr lang="fr-FR" sz="2400" dirty="0" smtClean="0">
              <a:latin typeface="Simplified Arabic" pitchFamily="18" charset="-78"/>
              <a:cs typeface="Simplified Arabic" pitchFamily="18" charset="-78"/>
            </a:endParaRPr>
          </a:p>
          <a:p>
            <a:pPr marL="0" algn="just" rtl="1">
              <a:lnSpc>
                <a:spcPct val="115000"/>
              </a:lnSpc>
              <a:spcAft>
                <a:spcPts val="1000"/>
              </a:spcAft>
              <a:buNone/>
            </a:pPr>
            <a:endParaRPr lang="fr-FR" sz="2400" dirty="0" smtClean="0">
              <a:latin typeface="Simplified Arabic" pitchFamily="18" charset="-78"/>
              <a:ea typeface="Calibri"/>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مشاكل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3000" dirty="0" smtClean="0">
                <a:latin typeface="Simplified Arabic" pitchFamily="18" charset="-78"/>
                <a:ea typeface="Calibri"/>
                <a:cs typeface="Simplified Arabic" pitchFamily="18" charset="-78"/>
              </a:rPr>
              <a:t>تواجه عملية تقييم المشاريع الكثير من المشاكل والصعوبات، أهمها:</a:t>
            </a:r>
            <a:endParaRPr lang="fr-FR" sz="30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3000" dirty="0" smtClean="0">
                <a:latin typeface="Simplified Arabic" pitchFamily="18" charset="-78"/>
                <a:ea typeface="Calibri"/>
                <a:cs typeface="Simplified Arabic" pitchFamily="18" charset="-78"/>
              </a:rPr>
              <a:t>- صعوبة التنبؤ بتكاليف المشاريع، حيث أنه رغم التقدير الأولي للتكاليف إلا أنه في كثير من الحالات لا يعكس هذا التقدير التكلفة الفعلية للمشروع، وخاصة المشاريع العامة التي تعاني في كثير من الأحيان من عدم كفاية الميزانية المخصصة لها، ما يستدعي إلى إعادة تقييم لميزانية برنامجها الأصلي، وهو ما يكلف الخزينة العمومية نفقات إضافية؛</a:t>
            </a:r>
            <a:endParaRPr lang="fr-FR" sz="30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3000" dirty="0" smtClean="0">
                <a:latin typeface="Simplified Arabic" pitchFamily="18" charset="-78"/>
                <a:ea typeface="Calibri"/>
                <a:cs typeface="Simplified Arabic" pitchFamily="18" charset="-78"/>
              </a:rPr>
              <a:t>- صعوبة التنبؤ بمنافع المشاريع، فالعديد من المشاريع سطرت لها أهداف اقتصادية واجتماعية ومالية، لكنها لم يتأتى بعد إنجازها أي منفعة معينة، خاصة بالنسبة للمشاريع العامة التي أهدر فيها الكثير من النفقات العمومية دون أي منفعة محققة في معظم الدول النامية، وهذا نظرا لعدم استقرار البيئة الاقتصادية والسياسية المحيطة بالمشروع الاستثماري؛</a:t>
            </a:r>
            <a:endParaRPr lang="fr-FR" sz="3000" dirty="0" smtClean="0">
              <a:latin typeface="Simplified Arabic" pitchFamily="18" charset="-78"/>
              <a:ea typeface="Calibri"/>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مشاكل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dirty="0" smtClean="0">
                <a:latin typeface="Simplified Arabic" pitchFamily="18" charset="-78"/>
                <a:ea typeface="Calibri"/>
                <a:cs typeface="Simplified Arabic" pitchFamily="18" charset="-78"/>
              </a:rPr>
              <a:t>- صعوبة اختيار معدل الخصم المناسب </a:t>
            </a:r>
            <a:r>
              <a:rPr lang="ar-DZ" dirty="0" err="1" smtClean="0">
                <a:latin typeface="Simplified Arabic" pitchFamily="18" charset="-78"/>
                <a:ea typeface="Calibri"/>
                <a:cs typeface="Simplified Arabic" pitchFamily="18" charset="-78"/>
              </a:rPr>
              <a:t>لتحيين</a:t>
            </a:r>
            <a:r>
              <a:rPr lang="ar-DZ" dirty="0" smtClean="0">
                <a:latin typeface="Simplified Arabic" pitchFamily="18" charset="-78"/>
                <a:ea typeface="Calibri"/>
                <a:cs typeface="Simplified Arabic" pitchFamily="18" charset="-78"/>
              </a:rPr>
              <a:t> القيمة المستقبلية للعوائد والتكاليف والتدفقات النقدية الصافية، خاصة أن المحيط الاقتصادي يعرف تقلبات كبيرة ودورات اقتصادية توسعية وانكماشية، وهو ما يصعب من التحديد الدقيق لهذا المعدل بصفة خاصة في ظروف المخاطرة وعدم التأكد؛</a:t>
            </a:r>
            <a:endParaRPr lang="fr-FR"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dirty="0" smtClean="0">
                <a:latin typeface="Simplified Arabic" pitchFamily="18" charset="-78"/>
                <a:ea typeface="Calibri"/>
                <a:cs typeface="Simplified Arabic" pitchFamily="18" charset="-78"/>
              </a:rPr>
              <a:t>- صعوبة التحديد الدقيق لمدة إنجاز المشروع، حيث أن هذا يخضع للعديد من العوامل الخارجية المتمثلة في العوامل الاقتصادية والاجتماعية والأمنية في بيئة المشروع، والعوامل الداخلية المتمثلة في مدى توفر الموارد اللازمة لإنجاز المشروع ومدى كفاءة القائمين عليه، وتكثر هذه المشكلة في المشاريع العامة في الدول النامية التي عادة ما تتجاوز المدة المحددة لإنجازها.</a:t>
            </a:r>
            <a:endParaRPr lang="fr-FR" dirty="0" smtClean="0">
              <a:latin typeface="Simplified Arabic" pitchFamily="18" charset="-78"/>
              <a:ea typeface="Calibri"/>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معايير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428604"/>
            <a:ext cx="9144000" cy="6429396"/>
          </a:xfrm>
        </p:spPr>
        <p:txBody>
          <a:bodyPr>
            <a:noAutofit/>
          </a:bodyPr>
          <a:lstStyle/>
          <a:p>
            <a:pPr marL="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معيار الربحية التجارية</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يركز هذا المعيار على الجانب المالي للمشروع، وهو خاص بالمشاريع الربحية بصفة أساسية، وتعتمد عليه المشاريع الخاصة وكثير من المشاريع العامة ذات الطابع الاقتصادي الربحي، وهي تحلل وتعالج ثلاث متغيرات أساسية هي التوقعات </a:t>
            </a:r>
            <a:r>
              <a:rPr lang="ar-DZ" sz="2300" dirty="0" err="1" smtClean="0">
                <a:latin typeface="Simplified Arabic" pitchFamily="18" charset="-78"/>
                <a:ea typeface="Calibri"/>
                <a:cs typeface="Simplified Arabic" pitchFamily="18" charset="-78"/>
              </a:rPr>
              <a:t>القيمية</a:t>
            </a:r>
            <a:r>
              <a:rPr lang="ar-DZ" sz="2300" dirty="0" smtClean="0">
                <a:latin typeface="Simplified Arabic" pitchFamily="18" charset="-78"/>
                <a:ea typeface="Calibri"/>
                <a:cs typeface="Simplified Arabic" pitchFamily="18" charset="-78"/>
              </a:rPr>
              <a:t> الخاصة لكل من المنافع والتكاليف والأرباح الصافية (التدفقات النقدية الصافية).</a:t>
            </a:r>
            <a:endParaRPr lang="fr-FR" sz="23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يمكن أن تتم عملية التقييم في ظروف التأكد أي أن التوقعات أكيدة في المستقبل واحتمال وقوعها يساوي 100%، وهي حالات نادرة في بيئة اقتصادية واجتماعية وسياسية متقلبة وديناميكية متغيرة باستمرار، وأهم المعايير المعتمدة في حالات التأكد: معيار فترة الاسترداد، معدل العائد المتوسط (المحاسبي)، القيمة الحالية الصافية، مؤشر الربحية، ومعدل العائد الداخلي.</a:t>
            </a:r>
            <a:endParaRPr lang="fr-FR" sz="23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300" dirty="0" smtClean="0">
                <a:latin typeface="Simplified Arabic" pitchFamily="18" charset="-78"/>
                <a:ea typeface="Calibri"/>
                <a:cs typeface="Simplified Arabic" pitchFamily="18" charset="-78"/>
              </a:rPr>
              <a:t>في أغلب الحالات تتم عملية التقييم في ظروف المخاطرة أي من خلال عدة احتمالات وسيناريوهات مقتبسة من الدراسات والتجارب السابقة، يتم من خلالها تحديد العائد الاحتمالي للمشروع والانحراف المعياري النسبي المرافق له، وتزداد درجة المخاطرة كلما زادت ديناميكية وتقلب محيط المشاريع الاستثمارية، وفي حالة عدم القدرة على تحديد احتمالات وسيناريوهات معينة يصبح متخذ القرار الاستثماري في حالة عدم تأكد، وأهم الأساليب المعتمدة في الحالتين هي: أسلوب تحليل الحساسية، أسلوب شجرة القرارات، نظرية المباراة، المحاكاة، التحليل الاحتمالي، وتعديل سعر الخصم؛</a:t>
            </a:r>
            <a:endParaRPr lang="fr-FR" sz="2300" dirty="0" smtClean="0">
              <a:latin typeface="Simplified Arabic" pitchFamily="18" charset="-78"/>
              <a:ea typeface="Calibri"/>
              <a:cs typeface="Simplified Arabic" pitchFamily="18" charset="-78"/>
            </a:endParaRPr>
          </a:p>
          <a:p>
            <a:pPr marL="0" algn="just" rtl="1">
              <a:buNone/>
            </a:pPr>
            <a:endParaRPr lang="fr-FR" sz="23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a:t>
            </a: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Public Management</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Evaluation des Projets Publiques</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UMBB/ FSEGC</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معايير تقييم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428604"/>
            <a:ext cx="9144000" cy="6429396"/>
          </a:xfrm>
        </p:spPr>
        <p:txBody>
          <a:bodyPr>
            <a:noAutofit/>
          </a:bodyPr>
          <a:lstStyle/>
          <a:p>
            <a:pPr marL="0" algn="just" rtl="1">
              <a:lnSpc>
                <a:spcPct val="115000"/>
              </a:lnSpc>
              <a:spcAft>
                <a:spcPts val="0"/>
              </a:spcAft>
              <a:buNone/>
            </a:pPr>
            <a:r>
              <a:rPr lang="ar-DZ" sz="2300" b="1" dirty="0" smtClean="0">
                <a:solidFill>
                  <a:srgbClr val="FFC000"/>
                </a:solidFill>
                <a:latin typeface="Simplified Arabic" pitchFamily="18" charset="-78"/>
                <a:ea typeface="Calibri"/>
                <a:cs typeface="Simplified Arabic" pitchFamily="18" charset="-78"/>
              </a:rPr>
              <a:t>- معيار الربحية الوطنية (الاجتماعية)</a:t>
            </a:r>
            <a:endParaRPr lang="fr-FR" sz="23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300" dirty="0" smtClean="0">
                <a:latin typeface="Simplified Arabic" pitchFamily="18" charset="-78"/>
                <a:ea typeface="Calibri"/>
                <a:cs typeface="Simplified Arabic" pitchFamily="18" charset="-78"/>
              </a:rPr>
              <a:t>أضحت الربحية الوطنية معيارا أساسيا في تقييم جميع المشاريع العامة الربحية وغير الربحية وأغلب المشاريع الخاصة، نظرا أن معيار الربحية التجارية أصبح قاصرا في قياس وتحديد مختلف منافع المشروع الاستثماري، وبالتالي فاعتماد نموذج المنافع - التكاليف قاد القائمين على أغلب المشاريع إلى التركيز على الربحية الوطنية أو الاجتماعية كمعيار رئيسي لتقييم المشروع ومدى إسهامه في التنمية المستدامة اقتصاديا واجتماعيا وبيئيا، وأهم المعايير المعتمدة في ذلك: معيار التوظيف (توفير فرص العمل)، معيار القيمة المضافة الاقتصادية التي ولدها المشروع وساهم </a:t>
            </a:r>
            <a:r>
              <a:rPr lang="ar-DZ" sz="2300" dirty="0" err="1" smtClean="0">
                <a:latin typeface="Simplified Arabic" pitchFamily="18" charset="-78"/>
                <a:ea typeface="Calibri"/>
                <a:cs typeface="Simplified Arabic" pitchFamily="18" charset="-78"/>
              </a:rPr>
              <a:t>بها</a:t>
            </a:r>
            <a:r>
              <a:rPr lang="ar-DZ" sz="2300" dirty="0" smtClean="0">
                <a:latin typeface="Simplified Arabic" pitchFamily="18" charset="-78"/>
                <a:ea typeface="Calibri"/>
                <a:cs typeface="Simplified Arabic" pitchFamily="18" charset="-78"/>
              </a:rPr>
              <a:t> في الاقتصاد الوطني، معيار تحسين ميزان المدفوعات، المساهمة في زيادة إنتاجية العمل، زيادة أرصدة الدول من النقد الأجنبي، ومعيار أدنى كثافة رأسمالية الذي يركز على فاعلية تسيير الموارد بتحقيق أدنى كمية من رأس المال لكل وحدة منتجة أو لكل عامل أو لكل وحدة من القيمة المضافة السنوية.</a:t>
            </a:r>
            <a:endParaRPr lang="fr-FR" sz="23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300" dirty="0" smtClean="0">
                <a:latin typeface="Simplified Arabic" pitchFamily="18" charset="-78"/>
                <a:ea typeface="Calibri"/>
                <a:cs typeface="Simplified Arabic" pitchFamily="18" charset="-78"/>
              </a:rPr>
              <a:t>يتم حساب الربحية الوطنية باستخدام أسعار الظل أو الأسعار المحاسبية التي تعكس المنافع والتكاليف الاجتماعية عكس الربحية التجارية التي تحسب على أساس الأسعار السوقية، والمشاريع العامة تعتمد على الربحية الوطنية كمرجع أساسي لتقييم مدى </a:t>
            </a:r>
            <a:r>
              <a:rPr lang="ar-DZ" sz="2300" dirty="0" err="1" smtClean="0">
                <a:latin typeface="Simplified Arabic" pitchFamily="18" charset="-78"/>
                <a:ea typeface="Calibri"/>
                <a:cs typeface="Simplified Arabic" pitchFamily="18" charset="-78"/>
              </a:rPr>
              <a:t>نجاعتها</a:t>
            </a:r>
            <a:r>
              <a:rPr lang="ar-DZ" sz="2300" dirty="0" smtClean="0">
                <a:latin typeface="Simplified Arabic" pitchFamily="18" charset="-78"/>
                <a:ea typeface="Calibri"/>
                <a:cs typeface="Simplified Arabic" pitchFamily="18" charset="-78"/>
              </a:rPr>
              <a:t> في تحقيق أهدافها، وهو لا يمنع الكثير من المشاريع الربحية منها الاعتماد على الربحية التجارية بالتوازي مع الربحية الوطنية لتقييم أداء القائمين عليها.</a:t>
            </a:r>
            <a:endParaRPr lang="fr-FR" sz="2300" dirty="0" smtClean="0">
              <a:latin typeface="Simplified Arabic" pitchFamily="18" charset="-78"/>
              <a:ea typeface="Calibri"/>
              <a:cs typeface="Simplified Arabic" pitchFamily="18" charset="-78"/>
            </a:endParaRPr>
          </a:p>
          <a:p>
            <a:pPr marL="0" algn="just" rtl="1">
              <a:buNone/>
            </a:pPr>
            <a:endParaRPr lang="fr-FR" sz="23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900" dirty="0" smtClean="0">
                <a:latin typeface="Simplified Arabic" pitchFamily="18" charset="-78"/>
                <a:cs typeface="Simplified Arabic" pitchFamily="18" charset="-78"/>
              </a:rPr>
              <a:t>نظرا لكثرة وتعدد المناهج المعتمدة في تقييم المشاريع العامة، نوجز أهمها وأكثرها انتشارا في العناصر التالية:</a:t>
            </a:r>
            <a:endParaRPr lang="fr-FR" sz="2900" dirty="0" smtClean="0">
              <a:latin typeface="Simplified Arabic" pitchFamily="18" charset="-78"/>
              <a:cs typeface="Simplified Arabic" pitchFamily="18" charset="-78"/>
            </a:endParaRPr>
          </a:p>
          <a:p>
            <a:pPr marL="0" algn="just" rtl="1">
              <a:buNone/>
            </a:pPr>
            <a:r>
              <a:rPr lang="ar-DZ" sz="2900" b="1" dirty="0" smtClean="0">
                <a:solidFill>
                  <a:srgbClr val="FFC000"/>
                </a:solidFill>
                <a:latin typeface="Simplified Arabic" pitchFamily="18" charset="-78"/>
                <a:cs typeface="Simplified Arabic" pitchFamily="18" charset="-78"/>
              </a:rPr>
              <a:t>- منهج منظمة التعاون الاقتصادي والتنمية</a:t>
            </a:r>
            <a:endParaRPr lang="fr-FR" sz="2900" dirty="0" smtClean="0">
              <a:solidFill>
                <a:srgbClr val="FFC000"/>
              </a:solidFill>
              <a:latin typeface="Simplified Arabic" pitchFamily="18" charset="-78"/>
              <a:cs typeface="Simplified Arabic" pitchFamily="18" charset="-78"/>
            </a:endParaRPr>
          </a:p>
          <a:p>
            <a:pPr marL="0" algn="just" rtl="1">
              <a:buNone/>
            </a:pPr>
            <a:r>
              <a:rPr lang="ar-DZ" sz="2900" dirty="0" smtClean="0">
                <a:latin typeface="Simplified Arabic" pitchFamily="18" charset="-78"/>
                <a:cs typeface="Simplified Arabic" pitchFamily="18" charset="-78"/>
              </a:rPr>
              <a:t>يسمى أيضا منهج (ليتل / </a:t>
            </a:r>
            <a:r>
              <a:rPr lang="ar-DZ" sz="2900" dirty="0" err="1" smtClean="0">
                <a:latin typeface="Simplified Arabic" pitchFamily="18" charset="-78"/>
                <a:cs typeface="Simplified Arabic" pitchFamily="18" charset="-78"/>
              </a:rPr>
              <a:t>ميرلس</a:t>
            </a:r>
            <a:r>
              <a:rPr lang="ar-DZ" sz="2900" dirty="0" smtClean="0">
                <a:latin typeface="Simplified Arabic" pitchFamily="18" charset="-78"/>
                <a:cs typeface="Simplified Arabic" pitchFamily="18" charset="-78"/>
              </a:rPr>
              <a:t>) نسبة إلى الباحثين الذين أعداه، حيث قامت منظمة التعاون الاقتصادي والتنمية بنشر دليل تقييم المشاريع الصناعية سنة 1969، وركز هذا الدليل على استخدام الأسعار المحاسبية (أسعار الظل) في تقييم المشاريع لكنه أهمل الجوانب الأخرى للتقييم خاصة كيفية توزيع المنافع بين مختلف فئات المجتمع، وهو ما دفع الباحثين إلى إعادة صياغة الدليل وتعديله وتحسينه سنة 1974 لمنافسة دليل تقييم المشاريع المقترح من طرف منظمة الأمم المتحدة للتنمية الصناعية، وتم عنونة الدليل الجديد </a:t>
            </a:r>
            <a:r>
              <a:rPr lang="ar-DZ" sz="2900" dirty="0" err="1" smtClean="0">
                <a:latin typeface="Simplified Arabic" pitchFamily="18" charset="-78"/>
                <a:cs typeface="Simplified Arabic" pitchFamily="18" charset="-78"/>
              </a:rPr>
              <a:t>ﺑ</a:t>
            </a:r>
            <a:r>
              <a:rPr lang="ar-DZ" sz="2900" dirty="0" smtClean="0">
                <a:latin typeface="Simplified Arabic" pitchFamily="18" charset="-78"/>
                <a:cs typeface="Simplified Arabic" pitchFamily="18" charset="-78"/>
              </a:rPr>
              <a:t> " التقييم الاقتصادي للمشروعات والتخطيط للدول النامية"، وركز هذا الدليل على المشاريع الزراعية ومشاريع </a:t>
            </a:r>
            <a:r>
              <a:rPr lang="ar-DZ" sz="2900" dirty="0" err="1" smtClean="0">
                <a:latin typeface="Simplified Arabic" pitchFamily="18" charset="-78"/>
                <a:cs typeface="Simplified Arabic" pitchFamily="18" charset="-78"/>
              </a:rPr>
              <a:t>البنى</a:t>
            </a:r>
            <a:r>
              <a:rPr lang="ar-DZ" sz="2900" dirty="0" smtClean="0">
                <a:latin typeface="Simplified Arabic" pitchFamily="18" charset="-78"/>
                <a:cs typeface="Simplified Arabic" pitchFamily="18" charset="-78"/>
              </a:rPr>
              <a:t> التحتية والمشاريع الاجتماعية إضافة إلى المشاريع الصناعية التي اهتم </a:t>
            </a:r>
            <a:r>
              <a:rPr lang="ar-DZ" sz="2900" dirty="0" err="1" smtClean="0">
                <a:latin typeface="Simplified Arabic" pitchFamily="18" charset="-78"/>
                <a:cs typeface="Simplified Arabic" pitchFamily="18" charset="-78"/>
              </a:rPr>
              <a:t>بها</a:t>
            </a:r>
            <a:r>
              <a:rPr lang="ar-DZ" sz="2900" dirty="0" smtClean="0">
                <a:latin typeface="Simplified Arabic" pitchFamily="18" charset="-78"/>
                <a:cs typeface="Simplified Arabic" pitchFamily="18" charset="-78"/>
              </a:rPr>
              <a:t> الدليل السابق.</a:t>
            </a:r>
            <a:endParaRPr lang="fr-FR" sz="29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400" dirty="0" smtClean="0">
                <a:latin typeface="Simplified Arabic" pitchFamily="18" charset="-78"/>
                <a:cs typeface="Simplified Arabic" pitchFamily="18" charset="-78"/>
              </a:rPr>
              <a:t>يركز هذا المنهج على تحليل المنافع والتكاليف الاجتماعية المرتبطة بالمشاريع العامة، وهو يستند أساسا إلى معيار الربحية الوطنية (الاجتماعية) التي تقوم عليها أغلب المشاريع العامة إضافة إلى تسليطه الضوء على الربحية التجارية للمشاريع الصناعية العامة، وهو يرتكز أساسا على الاعتماد على أسعار الظل (المحاسبية) في تقييم </a:t>
            </a:r>
            <a:r>
              <a:rPr lang="ar-DZ" sz="2400" dirty="0" err="1" smtClean="0">
                <a:latin typeface="Simplified Arabic" pitchFamily="18" charset="-78"/>
                <a:cs typeface="Simplified Arabic" pitchFamily="18" charset="-78"/>
              </a:rPr>
              <a:t>مدخلات</a:t>
            </a:r>
            <a:r>
              <a:rPr lang="ar-DZ" sz="2400" dirty="0" smtClean="0">
                <a:latin typeface="Simplified Arabic" pitchFamily="18" charset="-78"/>
                <a:cs typeface="Simplified Arabic" pitchFamily="18" charset="-78"/>
              </a:rPr>
              <a:t> ومخرجات المشاريع، خاصة أن الأسعار السوقية لا تعكس القيمة الحقيقية للسلع أو الخدمات أو عوامل الإنتاج كالعمل ورأس المال والأرض خاصة في الدول النامية التي تتدخل فيها الدولة والعوامل السياسية في تحديد الكثير من الأسعار، وبالتالي فمعظم الأسعار في الدول النامية ليست ناتجة عن تفاعل حر لقوى العرض والطلب، وهو ما يدفع إلى الابتعاد عن اعتماد الأسعار السوقية في التقييم مثلما تقوم عليه الربحية التجارية واللجوء إلى أسعار الظل لتقييم مختلف المنافع والتكاليف المرتبطة بالمشروع وهو ما تقوم عليه الربحية الوطنية.</a:t>
            </a:r>
            <a:endParaRPr lang="fr-FR" sz="2400" dirty="0" smtClean="0">
              <a:latin typeface="Simplified Arabic" pitchFamily="18" charset="-78"/>
              <a:cs typeface="Simplified Arabic" pitchFamily="18" charset="-78"/>
            </a:endParaRPr>
          </a:p>
          <a:p>
            <a:pPr marL="0" algn="just" rtl="1">
              <a:buNone/>
            </a:pPr>
            <a:r>
              <a:rPr lang="ar-DZ" sz="2400" dirty="0" smtClean="0">
                <a:latin typeface="Simplified Arabic" pitchFamily="18" charset="-78"/>
                <a:cs typeface="Simplified Arabic" pitchFamily="18" charset="-78"/>
              </a:rPr>
              <a:t>يوصي هذا المنهج بضرورة الحصر الدقيق والشامل لكافة البدائل المتاحة، والممكنة في نطاق كل مرحلة من مراحل التقييم، ومقارنة النتائج لكل بديل محدد بنتائج البديل الآخر لتقدير تكلفة الفرصة الضائعة، ويقوم المنهج على حساب مؤشر واحد مركب لتقييم المشروع، بحيث يكون هذا المؤشر المركب من مجموعة من المؤشرات التي تقيس الكفاءة والفعالية ويعطى لها أوزان نسبية مختلفة ومتفاوتة وفقا لأهمية العنصر الذي تقيسه، ومن أهم الأهداف التي يركز عليها هذا المنهج هو تعظيم حصيلة البلد من العملات الأجنبية (النقد الأجنبي).</a:t>
            </a:r>
            <a:endParaRPr lang="fr-FR" sz="2400" dirty="0" smtClean="0">
              <a:latin typeface="Simplified Arabic" pitchFamily="18" charset="-78"/>
              <a:cs typeface="Simplified Arabic" pitchFamily="18" charset="-78"/>
            </a:endParaRPr>
          </a:p>
          <a:p>
            <a:pPr marL="0" algn="just" rtl="1">
              <a:buNone/>
            </a:pPr>
            <a:endParaRPr lang="fr-FR" sz="24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700" dirty="0" smtClean="0">
                <a:latin typeface="Simplified Arabic" pitchFamily="18" charset="-78"/>
                <a:cs typeface="Simplified Arabic" pitchFamily="18" charset="-78"/>
              </a:rPr>
              <a:t>يقسم المنهج المشروع إلى ثلاث مجموعات أساسية، سلع وخدمات قابلة للتجارة الدولية يخضع تسعيرها إلى القيم الدولية باعتماد سعر الصرف المحول باستخدام التحويل المعياري الذي يمثل النسبة بين السعر الرسمي للصرف الأجنبي والسعر المحاسبي له، وهذه المنافع والتكاليف تقيم بالاعتماد على سعر </a:t>
            </a:r>
            <a:r>
              <a:rPr lang="ar-DZ" sz="2700" dirty="0" err="1" smtClean="0">
                <a:latin typeface="Simplified Arabic" pitchFamily="18" charset="-78"/>
                <a:cs typeface="Simplified Arabic" pitchFamily="18" charset="-78"/>
              </a:rPr>
              <a:t>فوب</a:t>
            </a:r>
            <a:r>
              <a:rPr lang="ar-DZ" sz="2700" dirty="0" smtClean="0">
                <a:latin typeface="Simplified Arabic" pitchFamily="18" charset="-78"/>
                <a:cs typeface="Simplified Arabic" pitchFamily="18" charset="-78"/>
              </a:rPr>
              <a:t> </a:t>
            </a:r>
            <a:r>
              <a:rPr lang="fr-FR" sz="2700" dirty="0" smtClean="0">
                <a:latin typeface="Simplified Arabic" pitchFamily="18" charset="-78"/>
                <a:cs typeface="Simplified Arabic" pitchFamily="18" charset="-78"/>
              </a:rPr>
              <a:t>"FOB"</a:t>
            </a:r>
            <a:r>
              <a:rPr lang="ar-DZ" sz="2700" dirty="0" smtClean="0">
                <a:latin typeface="Simplified Arabic" pitchFamily="18" charset="-78"/>
                <a:cs typeface="Simplified Arabic" pitchFamily="18" charset="-78"/>
              </a:rPr>
              <a:t> أو خالص على ظهر السفينة (سعر السلعة عند باب المشروع + تكاليف النقل والتسويق في بلد التصدير + خدمات ميناء التصدير متمثلة في الضرائب + التخزين + التحميل + التجهيز (التعقيم) + العمولة + تعريفة التصدير + غيرها إن وجد)، وبالنسبة للسلع المقابلة للواردات تسعر بسعر سيف </a:t>
            </a:r>
            <a:r>
              <a:rPr lang="fr-FR" sz="2700" dirty="0" smtClean="0">
                <a:latin typeface="Simplified Arabic" pitchFamily="18" charset="-78"/>
                <a:cs typeface="Simplified Arabic" pitchFamily="18" charset="-78"/>
              </a:rPr>
              <a:t>"CIF"</a:t>
            </a:r>
            <a:r>
              <a:rPr lang="ar-DZ" sz="2700" dirty="0" smtClean="0">
                <a:latin typeface="Simplified Arabic" pitchFamily="18" charset="-78"/>
                <a:cs typeface="Simplified Arabic" pitchFamily="18" charset="-78"/>
              </a:rPr>
              <a:t> (تشمل سعر </a:t>
            </a:r>
            <a:r>
              <a:rPr lang="ar-DZ" sz="2700" dirty="0" err="1" smtClean="0">
                <a:latin typeface="Simplified Arabic" pitchFamily="18" charset="-78"/>
                <a:cs typeface="Simplified Arabic" pitchFamily="18" charset="-78"/>
              </a:rPr>
              <a:t>فوب</a:t>
            </a:r>
            <a:r>
              <a:rPr lang="ar-DZ" sz="2700" dirty="0" smtClean="0">
                <a:latin typeface="Simplified Arabic" pitchFamily="18" charset="-78"/>
                <a:cs typeface="Simplified Arabic" pitchFamily="18" charset="-78"/>
              </a:rPr>
              <a:t> </a:t>
            </a:r>
            <a:r>
              <a:rPr lang="fr-FR" sz="2700" dirty="0" smtClean="0">
                <a:latin typeface="Simplified Arabic" pitchFamily="18" charset="-78"/>
                <a:cs typeface="Simplified Arabic" pitchFamily="18" charset="-78"/>
              </a:rPr>
              <a:t>"FOB"</a:t>
            </a:r>
            <a:r>
              <a:rPr lang="ar-DZ" sz="2700" dirty="0" smtClean="0">
                <a:latin typeface="Simplified Arabic" pitchFamily="18" charset="-78"/>
                <a:cs typeface="Simplified Arabic" pitchFamily="18" charset="-78"/>
              </a:rPr>
              <a:t> في ميناء التصدير + تكلفة الشحن إلى ميناء الاستيراد + التأمين على السلعة + تكلفة التفريغ من السفينة إلى أرض ميناء الاستيراد)، أما السلع والخدمات غير القابلة للتجارة الدولية فتقيم بأسعار الظل المرجعية (السعر المحاسبي)، وذلك على أساس تكلفتها الاجتماعية الحدية وتحويل أسعارها إلى ما يساويها بالنقد الأجنبي، وهو أساس تقييم العمالة غير الماهرة أيضا حيث تقيم بأسعار الظل وليس بالأجر الذي تتلقاه لأنه لا يعبر اقتصاديا عن تكلفتها الحقيقية.</a:t>
            </a:r>
            <a:endParaRPr lang="fr-FR" sz="2700" dirty="0" smtClean="0">
              <a:latin typeface="Simplified Arabic" pitchFamily="18" charset="-78"/>
              <a:cs typeface="Simplified Arabic" pitchFamily="18" charset="-78"/>
            </a:endParaRPr>
          </a:p>
          <a:p>
            <a:pPr marL="0" algn="just" rtl="1">
              <a:buNone/>
            </a:pPr>
            <a:endParaRPr lang="fr-FR" sz="24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1000"/>
              </a:spcAft>
              <a:buNone/>
            </a:pPr>
            <a:r>
              <a:rPr lang="ar-DZ" dirty="0" smtClean="0">
                <a:latin typeface="Simplified Arabic" pitchFamily="18" charset="-78"/>
                <a:ea typeface="Calibri"/>
                <a:cs typeface="Simplified Arabic" pitchFamily="18" charset="-78"/>
              </a:rPr>
              <a:t>يؤكد هذا المنهج أن اعتماد الأسعار السوقية في الدول النامية لا يعبر بصفة حقيقية عن تكاليف ومنافع المشروع، بالتالي اعتماد الأسعار المحاسبية لتقييم الربحية الوطنية هو الأكثر </a:t>
            </a:r>
            <a:r>
              <a:rPr lang="ar-DZ" dirty="0" err="1" smtClean="0">
                <a:latin typeface="Simplified Arabic" pitchFamily="18" charset="-78"/>
                <a:ea typeface="Calibri"/>
                <a:cs typeface="Simplified Arabic" pitchFamily="18" charset="-78"/>
              </a:rPr>
              <a:t>نجاعة</a:t>
            </a:r>
            <a:r>
              <a:rPr lang="ar-DZ" dirty="0" smtClean="0">
                <a:latin typeface="Simplified Arabic" pitchFamily="18" charset="-78"/>
                <a:ea typeface="Calibri"/>
                <a:cs typeface="Simplified Arabic" pitchFamily="18" charset="-78"/>
              </a:rPr>
              <a:t>، ويعتمد هذا المنهج على الأسعار والقيم الدولية التي يعتبرها أعدل الأسعار للتقييم وقياس مدى كفاءة القائمين على المشروع، حيث يعتمد على التجارة الدولية كمصدر أساسي للتسعير، لكن أهم ما يعاب عليه أنه لا يأخذ بعين الاعتبار الاختلال الواقع في العلاقات الاقتصادية الدولية بين الدول المتقدمة ونظيرتها النامية التي دائما ما تكون في صالح الدول المتقدمة التي تفرض منطقها وسياساتها على الدول النامية، ما يعتبر التقييم بالاعتماد على الأسعار الدولية أمرا مجحفا بالنسبة للدول النامية، ما يضعف من كفاءتها في تخصيص مواردها الاقتصادية؛</a:t>
            </a:r>
            <a:endParaRPr lang="fr-FR" dirty="0" smtClean="0">
              <a:latin typeface="Simplified Arabic" pitchFamily="18" charset="-78"/>
              <a:ea typeface="Calibri"/>
              <a:cs typeface="Simplified Arabic" pitchFamily="18" charset="-78"/>
            </a:endParaRPr>
          </a:p>
          <a:p>
            <a:pPr marL="0" algn="just" rtl="1">
              <a:buNone/>
            </a:pPr>
            <a:endParaRPr lang="fr-FR" sz="24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2500" b="1" dirty="0" smtClean="0">
                <a:solidFill>
                  <a:srgbClr val="FFC000"/>
                </a:solidFill>
                <a:latin typeface="Simplified Arabic" pitchFamily="18" charset="-78"/>
                <a:ea typeface="Calibri"/>
                <a:cs typeface="Simplified Arabic" pitchFamily="18" charset="-78"/>
              </a:rPr>
              <a:t>- منهج منظمة الأمم المتحدة للتنمية الصناعية</a:t>
            </a:r>
            <a:endParaRPr lang="fr-FR" sz="25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500" dirty="0" smtClean="0">
                <a:latin typeface="Simplified Arabic" pitchFamily="18" charset="-78"/>
                <a:ea typeface="Calibri"/>
                <a:cs typeface="Simplified Arabic" pitchFamily="18" charset="-78"/>
              </a:rPr>
              <a:t>يعتبر هذا المنهج من أكثر المناهج العالمية </a:t>
            </a:r>
            <a:r>
              <a:rPr lang="ar-DZ" sz="2500" dirty="0" err="1" smtClean="0">
                <a:latin typeface="Simplified Arabic" pitchFamily="18" charset="-78"/>
                <a:ea typeface="Calibri"/>
                <a:cs typeface="Simplified Arabic" pitchFamily="18" charset="-78"/>
              </a:rPr>
              <a:t>اتباعا</a:t>
            </a:r>
            <a:r>
              <a:rPr lang="ar-DZ" sz="2500" dirty="0" smtClean="0">
                <a:latin typeface="Simplified Arabic" pitchFamily="18" charset="-78"/>
                <a:ea typeface="Calibri"/>
                <a:cs typeface="Simplified Arabic" pitchFamily="18" charset="-78"/>
              </a:rPr>
              <a:t> في الكثير من الدول، وهو يركز بصفة أساسية على تحليل المنافع والتكاليف المترتبة عن المشروع، تعود أولى إصدارات دليل هذه المنظمة إلى سنة 1966 تحت عنوان "الخطوط الإرشادية للتقييم الاقتصادي للمشاريع"، في حين أصدرت النسخة المنقحة والمطورة منه سنة 1972 تحت عنوان "دليل تقييم المشاريع"، وهو كسابقه يركز على تحليل الربحية الوطنية للمشروع ويضيف بندا هاما متمثلا في تحليل الآثار الخارجية للمشروع، ويركز على ضرورة تحقيق المشاريع العامة لهدفين أساسيين هما تعظيم الاستهلاك الكلي لأفراد المجتمع حاضرا ومستقبلا أيضا، أي أن هذا الهدف لابد أن يتم بالاستدامة ويحافظ على حق الأجيال القادمة في الانتفاع بآثار المشروع الإيجابية، كما أنه يركز على ضرورة الحد من التفاوت في توزيع الدخل بين أفراد المجتمع، وبين مختلف المناطق وأقاليم البلد الواحد أي تحقيق التوازن </a:t>
            </a:r>
            <a:r>
              <a:rPr lang="ar-DZ" sz="2500" dirty="0" err="1" smtClean="0">
                <a:latin typeface="Simplified Arabic" pitchFamily="18" charset="-78"/>
                <a:ea typeface="Calibri"/>
                <a:cs typeface="Simplified Arabic" pitchFamily="18" charset="-78"/>
              </a:rPr>
              <a:t>الجهوي</a:t>
            </a:r>
            <a:r>
              <a:rPr lang="ar-DZ" sz="2500" dirty="0" smtClean="0">
                <a:latin typeface="Simplified Arabic" pitchFamily="18" charset="-78"/>
                <a:ea typeface="Calibri"/>
                <a:cs typeface="Simplified Arabic" pitchFamily="18" charset="-78"/>
              </a:rPr>
              <a:t> أيضا، ويعتبر المنهج أي سياسة اقتصادية لم تحقق التوزيع العادل </a:t>
            </a:r>
            <a:r>
              <a:rPr lang="ar-DZ" sz="2500" dirty="0" err="1" smtClean="0">
                <a:latin typeface="Simplified Arabic" pitchFamily="18" charset="-78"/>
                <a:ea typeface="Calibri"/>
                <a:cs typeface="Simplified Arabic" pitchFamily="18" charset="-78"/>
              </a:rPr>
              <a:t>للمداخيل</a:t>
            </a:r>
            <a:r>
              <a:rPr lang="ar-DZ" sz="2500" dirty="0" smtClean="0">
                <a:latin typeface="Simplified Arabic" pitchFamily="18" charset="-78"/>
                <a:ea typeface="Calibri"/>
                <a:cs typeface="Simplified Arabic" pitchFamily="18" charset="-78"/>
              </a:rPr>
              <a:t> والتوازن الإقليمي سياسة عقيمة فاشلة خاصة في ما يخص إدارة المشاريع العامة.</a:t>
            </a:r>
            <a:endParaRPr lang="fr-FR" sz="2500" dirty="0" smtClean="0">
              <a:latin typeface="Simplified Arabic" pitchFamily="18" charset="-78"/>
              <a:ea typeface="Calibri"/>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400" dirty="0" smtClean="0">
                <a:latin typeface="Simplified Arabic" pitchFamily="18" charset="-78"/>
                <a:cs typeface="Simplified Arabic" pitchFamily="18" charset="-78"/>
              </a:rPr>
              <a:t>يتوافق هذا المنهج إلى حد كبير مع منهج منظمة التعاون الاقتصادي والتنمية في تقييم منافع وتكاليف المشاريع العامة بالاعتماد على أسعار الظل المحاسبية استنادا إلى معلومات مفصلة تعدها الدولة ومختلف هيئاتها، وهو يتجنب الاعتماد على الأسعار السوقية في تقييم المنافع والتكاليف وعوامل الإنتاج، ويؤكد على ضرورة توحيد أسعار الظل المرجعية لجميع المشاريع الاستثمارية، وعلى رأسها سعر الظل للصرف الأجنبي، سعر الظل للأجور، معدل الخصم الاجتماعي الذي يختلف عن معدل الخصم المالي، وسعر الظل للاستثمار.</a:t>
            </a:r>
            <a:endParaRPr lang="fr-FR" sz="2400" dirty="0" smtClean="0">
              <a:latin typeface="Simplified Arabic" pitchFamily="18" charset="-78"/>
              <a:cs typeface="Simplified Arabic" pitchFamily="18" charset="-78"/>
            </a:endParaRPr>
          </a:p>
          <a:p>
            <a:pPr marL="0" algn="just" rtl="1">
              <a:buNone/>
            </a:pPr>
            <a:r>
              <a:rPr lang="ar-DZ" sz="2400" dirty="0" smtClean="0">
                <a:latin typeface="Simplified Arabic" pitchFamily="18" charset="-78"/>
                <a:cs typeface="Simplified Arabic" pitchFamily="18" charset="-78"/>
              </a:rPr>
              <a:t>يتعامل هذا المنهج مع مختلف السلع والخدمات القابلة للتصدير أو الاستيراد أو البديلة عنها والمكافئة لها بالاعتماد على قيمتها الدولية المصححة باستخدام أسعار الظل، في حين يسعر السلع  والخدمات غير القابلة للتصدير أو الاستيراد وغير المقابلة لها بالاعتماد على السعر النفسي الذي يكون المستهلك مستعدا لدفعه للحصول عليها مع الأخذ بعين الاعتبار الوضعيات الاحتكارية التي تكون في كثير من السلع والخدمات، ويعتمد في تقييم المشاريع على مؤشر مركب واحد هو معيار صافي القيمة الوطنية المضافة أي مقدار ما أضافه المشروع للاقتصاد الوطني وإسهامه في الدخل الوطني للمجتمع، ويتكون من العديد من المؤشرات ذات الأوزان النسبية المختلفة لحساب هذا المؤشر المركب، منها معيار الكفاءة النسبية لرأس المال، الكفاءة النسبية للنقد الأجنبي، والكفاءة النسبية للعمالة الماهرة، ويولي المنهج أهمية كبيرة للربحية المالية للمشاريع العامة الاقتصادية، ويركز على تقييم ربحيتها التجارية جنبا إلى جنب مع تقييم ربحيتها الوطنية.</a:t>
            </a: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500" dirty="0" smtClean="0">
                <a:latin typeface="Simplified Arabic" pitchFamily="18" charset="-78"/>
                <a:cs typeface="Simplified Arabic" pitchFamily="18" charset="-78"/>
              </a:rPr>
              <a:t>يؤخذ على هذا المنهج أنه منهج معقد يتكون من مؤشر إجمالي مركب صعب الحساب خاصة باعتماد أسعار الظل التي تحتاج إلى خبراء متمكنين ذوي دراية وإلى سنوات من العمل لضبط والتحديد الدقيق لهذه الأسعار بالنسبة لمختلف العناصر المكونة للمشروع؛</a:t>
            </a:r>
            <a:endParaRPr lang="fr-FR" sz="2500" dirty="0" smtClean="0">
              <a:latin typeface="Simplified Arabic" pitchFamily="18" charset="-78"/>
              <a:cs typeface="Simplified Arabic" pitchFamily="18" charset="-78"/>
            </a:endParaRPr>
          </a:p>
          <a:p>
            <a:pPr marL="0" algn="just" rtl="1">
              <a:buNone/>
            </a:pPr>
            <a:r>
              <a:rPr lang="ar-DZ" sz="2500" b="1" dirty="0" smtClean="0">
                <a:solidFill>
                  <a:srgbClr val="FFC000"/>
                </a:solidFill>
                <a:latin typeface="Simplified Arabic" pitchFamily="18" charset="-78"/>
                <a:cs typeface="Simplified Arabic" pitchFamily="18" charset="-78"/>
              </a:rPr>
              <a:t>- منهج مركز التنمية الصناعية للدول العربية</a:t>
            </a:r>
            <a:endParaRPr lang="fr-FR" sz="2500" dirty="0" smtClean="0">
              <a:solidFill>
                <a:srgbClr val="FFC000"/>
              </a:solidFill>
              <a:latin typeface="Simplified Arabic" pitchFamily="18" charset="-78"/>
              <a:cs typeface="Simplified Arabic" pitchFamily="18" charset="-78"/>
            </a:endParaRPr>
          </a:p>
          <a:p>
            <a:pPr marL="0" algn="just" rtl="1">
              <a:buNone/>
            </a:pPr>
            <a:r>
              <a:rPr lang="ar-DZ" sz="2500" dirty="0" smtClean="0">
                <a:latin typeface="Simplified Arabic" pitchFamily="18" charset="-78"/>
                <a:cs typeface="Simplified Arabic" pitchFamily="18" charset="-78"/>
              </a:rPr>
              <a:t>قام مركز التنمية الصناعية للدول العربية بالتعاون مع منظمة الأمم المتحدة للتنمية الصناعية بإصدار كتاب لتقييم المشاريع معنون </a:t>
            </a:r>
            <a:r>
              <a:rPr lang="ar-DZ" sz="2500" dirty="0" err="1" smtClean="0">
                <a:latin typeface="Simplified Arabic" pitchFamily="18" charset="-78"/>
                <a:cs typeface="Simplified Arabic" pitchFamily="18" charset="-78"/>
              </a:rPr>
              <a:t>ﺑ</a:t>
            </a:r>
            <a:r>
              <a:rPr lang="ar-DZ" sz="2500" dirty="0" smtClean="0">
                <a:latin typeface="Simplified Arabic" pitchFamily="18" charset="-78"/>
                <a:cs typeface="Simplified Arabic" pitchFamily="18" charset="-78"/>
              </a:rPr>
              <a:t>" دليل التقييم والمفاضلة بين المشروعات الصناعية" سنة 1979، وهو دليل لتقييم المشاريع في الدول العربية ذات البيئة المختلفة عن نظيرتها في أوروبا وأمريكا الشمالية وشرق آسيا، وأساس تقييم هذا المنهج هو الربحية الوطنية للمشاريع، ويرفض رفضا باتا اعتماد المنهج الواحد المركب صعب الحساب والتفسير، إنما يركز على مؤشرات عديدة ومتنوعة ومتكاملة دون إعطاء أي وزن نسبي لها، كما أنه يشمل بعض المعايير التكميلية المفسرة للمؤشرات والموضحة لها، ومن أهم المعايير التي يعتمد عليها هذا المنهج معيار صافي القيمة المضافة التي تقيس مساهمة المشروع في الدخل الوطني، إضافة إلى معايير إضافية وتكميلية لتقييم إسهام المشروع في تحقيق أهداف التنمية، وتتمثل هذه المعايير أساسا في كفاءة تنفيذ وتشغيل المشروع وأثره على امتصاص البطالة، توزيع </a:t>
            </a:r>
            <a:r>
              <a:rPr lang="ar-DZ" sz="2500" dirty="0" err="1" smtClean="0">
                <a:latin typeface="Simplified Arabic" pitchFamily="18" charset="-78"/>
                <a:cs typeface="Simplified Arabic" pitchFamily="18" charset="-78"/>
              </a:rPr>
              <a:t>المداخيل</a:t>
            </a:r>
            <a:r>
              <a:rPr lang="ar-DZ" sz="2500" dirty="0" smtClean="0">
                <a:latin typeface="Simplified Arabic" pitchFamily="18" charset="-78"/>
                <a:cs typeface="Simplified Arabic" pitchFamily="18" charset="-78"/>
              </a:rPr>
              <a:t>، الصرف الأجنبي، والمنافسة الدولية</a:t>
            </a:r>
            <a:r>
              <a:rPr lang="ar-DZ" sz="2400" dirty="0" smtClean="0"/>
              <a:t>.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700" dirty="0" smtClean="0">
                <a:latin typeface="Simplified Arabic" pitchFamily="18" charset="-78"/>
                <a:cs typeface="Simplified Arabic" pitchFamily="18" charset="-78"/>
              </a:rPr>
              <a:t>يعتمد هذا المنهج في تسعير المنافع والتكاليف المتعلقة بالمشروع على السعر السوقي الحقيقي لها مع تعديلها في حالة قابليتها للتصدير بالاعتماد على سعر </a:t>
            </a:r>
            <a:r>
              <a:rPr lang="ar-DZ" sz="2700" dirty="0" err="1" smtClean="0">
                <a:latin typeface="Simplified Arabic" pitchFamily="18" charset="-78"/>
                <a:cs typeface="Simplified Arabic" pitchFamily="18" charset="-78"/>
              </a:rPr>
              <a:t>فوب</a:t>
            </a:r>
            <a:r>
              <a:rPr lang="ar-DZ" sz="2700" dirty="0" smtClean="0">
                <a:latin typeface="Simplified Arabic" pitchFamily="18" charset="-78"/>
                <a:cs typeface="Simplified Arabic" pitchFamily="18" charset="-78"/>
              </a:rPr>
              <a:t> </a:t>
            </a:r>
            <a:r>
              <a:rPr lang="fr-FR" sz="2700" dirty="0" smtClean="0">
                <a:latin typeface="Simplified Arabic" pitchFamily="18" charset="-78"/>
                <a:cs typeface="Simplified Arabic" pitchFamily="18" charset="-78"/>
              </a:rPr>
              <a:t>"FOB"</a:t>
            </a:r>
            <a:r>
              <a:rPr lang="ar-DZ" sz="2700" dirty="0" smtClean="0">
                <a:latin typeface="Simplified Arabic" pitchFamily="18" charset="-78"/>
                <a:cs typeface="Simplified Arabic" pitchFamily="18" charset="-78"/>
              </a:rPr>
              <a:t> مع التحفظ على هذه القيمة في حالة </a:t>
            </a:r>
            <a:r>
              <a:rPr lang="ar-DZ" sz="2700" dirty="0" err="1" smtClean="0">
                <a:latin typeface="Simplified Arabic" pitchFamily="18" charset="-78"/>
                <a:cs typeface="Simplified Arabic" pitchFamily="18" charset="-78"/>
              </a:rPr>
              <a:t>اتباع</a:t>
            </a:r>
            <a:r>
              <a:rPr lang="ar-DZ" sz="2700" dirty="0" smtClean="0">
                <a:latin typeface="Simplified Arabic" pitchFamily="18" charset="-78"/>
                <a:cs typeface="Simplified Arabic" pitchFamily="18" charset="-78"/>
              </a:rPr>
              <a:t> سياسة الإغراق، والمنتجات القابلة للاستيراد أو المكافئة لها (البديلة عنها) تقيم بسعر سيف </a:t>
            </a:r>
            <a:r>
              <a:rPr lang="fr-FR" sz="2700" dirty="0" smtClean="0">
                <a:latin typeface="Simplified Arabic" pitchFamily="18" charset="-78"/>
                <a:cs typeface="Simplified Arabic" pitchFamily="18" charset="-78"/>
              </a:rPr>
              <a:t>"CIF"</a:t>
            </a:r>
            <a:r>
              <a:rPr lang="ar-DZ" sz="2700" dirty="0" smtClean="0">
                <a:latin typeface="Simplified Arabic" pitchFamily="18" charset="-78"/>
                <a:cs typeface="Simplified Arabic" pitchFamily="18" charset="-78"/>
              </a:rPr>
              <a:t>، في حين تقيم الخدمات العمومية ذات الطابع الاجتماعي بقيمتها السوقية، ولا يستخدم هذا المنهج أسعار الظل في تعديلها، في حين يعتمد على معدل خصم اجتماعي يحسب على أساس سعر الفائدة على القروض طويلة الأجل كنقطة انطلاق لتقديره، فإذا كانت الدولة مقرضة لرأس المال يتعين أن يكون معدل الخصم الاجتماعي أقل من أسعار الفائدة على القروض طويلة الأجل لتشجيع الاستثمار المحلي، كما يعتمد المنهج على السعر المعدل للصرف الأجنبي لأن أغلب الأسعار الرسمية للصرف الأجنبي في الدول العربية لا تعبر عن قيمته الحقيقية نظرا لاختلالها وارتباطها بقرارات سياسية أكثر منها اقتصادية، وما يعاب على هذا المنهج تركيزه على المشاريع الصناعية والمشاريع العامة الاقتصادية، وإهماله المشاريع الاجتماعية مختلفة الهدف والإجراءات والهيكل المالي، وهو ما يجعل اعتماده في المشاريع العامة الاجتماعية صعبا وغير عمليا؛</a:t>
            </a:r>
            <a:endParaRPr lang="fr-FR" sz="2700" dirty="0" smtClean="0">
              <a:latin typeface="Simplified Arabic" pitchFamily="18" charset="-78"/>
              <a:cs typeface="Simplified Arabic" pitchFamily="18" charset="-78"/>
            </a:endParaRPr>
          </a:p>
          <a:p>
            <a:pPr marL="0" algn="just" rtl="1">
              <a:buNone/>
            </a:pP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400" b="1" dirty="0" smtClean="0">
                <a:solidFill>
                  <a:srgbClr val="FFC000"/>
                </a:solidFill>
                <a:latin typeface="Simplified Arabic" pitchFamily="18" charset="-78"/>
                <a:cs typeface="Simplified Arabic" pitchFamily="18" charset="-78"/>
              </a:rPr>
              <a:t>- منهج مركز الوكالة الأمريكية للتنمية الدولية</a:t>
            </a:r>
            <a:endParaRPr lang="fr-FR" sz="2400" dirty="0" smtClean="0">
              <a:solidFill>
                <a:srgbClr val="FFC000"/>
              </a:solidFill>
              <a:latin typeface="Simplified Arabic" pitchFamily="18" charset="-78"/>
              <a:cs typeface="Simplified Arabic" pitchFamily="18" charset="-78"/>
            </a:endParaRPr>
          </a:p>
          <a:p>
            <a:pPr marL="0" algn="just" rtl="1">
              <a:buNone/>
            </a:pPr>
            <a:r>
              <a:rPr lang="ar-DZ" sz="2400" dirty="0" smtClean="0">
                <a:latin typeface="Simplified Arabic" pitchFamily="18" charset="-78"/>
                <a:cs typeface="Simplified Arabic" pitchFamily="18" charset="-78"/>
              </a:rPr>
              <a:t>طرحت هذه الوكالة دليلين لتقييم المشاريع، حيث نشرت الدليل الأول سنة 1974، وهو يتكون من جزأين</a:t>
            </a:r>
            <a:r>
              <a:rPr lang="ar-DZ" sz="2400" smtClean="0">
                <a:latin typeface="Simplified Arabic" pitchFamily="18" charset="-78"/>
                <a:cs typeface="Simplified Arabic" pitchFamily="18" charset="-78"/>
              </a:rPr>
              <a:t>، الجزء </a:t>
            </a:r>
            <a:r>
              <a:rPr lang="ar-DZ" sz="2400" dirty="0" smtClean="0">
                <a:latin typeface="Simplified Arabic" pitchFamily="18" charset="-78"/>
                <a:cs typeface="Simplified Arabic" pitchFamily="18" charset="-78"/>
              </a:rPr>
              <a:t>الأول إرشادات عامة لتحليل تكاليف ومنافع المشاريع، أما الجزء الثاني فهو عبارة عن توجيهات لتقييم المشاريع في قطاعات معينة كالاتصالات، الكهرباء، الصناعة، التعليم والصحة، في حين تم نشر الدليل الثاني سنة 1976، وهو يركز بصفة أساسية على تقييم المشاريع من الناحية الفنية والمالية والاقتصادية والاجتماعية، يعتمد هذا المنهج في تقييمه المشاريع على معدل العائد الوطني للدول، ويحسب بعد حساب معدل العائد الداخلي الوطني، أو صافي القيمة الحالية، أو معدل العائد على التكلفة بعد خصمها بمعدل الخصم المناسب، ويرتكز في تقييمه للمشاريع وحسابه لمعدل العائد الوطني للدول على استخدام أسعار الظل الموحدة في الدولة، والتي تحددها هيئات التخطيط والاستشراف في الحكومات والإدارات، ويفضل اعتماد هذه الأسعار على الأسعار السوقية التي لا تعكس القيمة الاقتصادية للمنافع والتكاليف المتعلقة بالمشروع، وهو ينتهج في هذا طريقة التسعير نفسها لمنهجي منظمة الأمم المتحدة للتنمية الصناعية ومنظمة التعاون الاقتصادي والتنمية، حتى في سعر الصرف يعتمد على القيم الدولية المعدلة باستخدام أسعار الظل، وما يميز هذا المنهج أنه يحتوي على إرشادات خاصة بكل قطاع مثل مشاريع التعليم ومشاريع الصحة أين يركز على التحكم في التكاليف نظرا لطابعها الاجتماعي غير الربحي رغم أثرها غير المباشر على العائد الوطني للدول؛</a:t>
            </a:r>
            <a:endParaRPr lang="fr-FR" sz="2400" dirty="0" smtClean="0">
              <a:latin typeface="Simplified Arabic" pitchFamily="18" charset="-78"/>
              <a:cs typeface="Simplified Arabic" pitchFamily="18" charset="-78"/>
            </a:endParaRPr>
          </a:p>
          <a:p>
            <a:pPr marL="0"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57150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برنامج المادة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rtl="1">
              <a:buNone/>
            </a:pPr>
            <a:endParaRPr lang="ar-DZ" sz="3100" b="1" dirty="0" smtClean="0">
              <a:solidFill>
                <a:srgbClr val="FFC000"/>
              </a:solidFill>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الأول: </a:t>
            </a:r>
            <a:r>
              <a:rPr lang="ar-DZ" sz="3100" b="1" dirty="0" smtClean="0">
                <a:latin typeface="Simplified Arabic" pitchFamily="18" charset="-78"/>
                <a:cs typeface="Simplified Arabic" pitchFamily="18" charset="-78"/>
              </a:rPr>
              <a:t>الإطار النظري للمشاريع الاستثمارية.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الثاني: </a:t>
            </a:r>
            <a:r>
              <a:rPr lang="ar-DZ" sz="3100" b="1" dirty="0" smtClean="0">
                <a:latin typeface="Simplified Arabic" pitchFamily="18" charset="-78"/>
                <a:cs typeface="Simplified Arabic" pitchFamily="18" charset="-78"/>
              </a:rPr>
              <a:t>إدارة وتقييم المشاريع الاستثمارية العمومية.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الثالث: </a:t>
            </a:r>
            <a:r>
              <a:rPr lang="ar-DZ" sz="3100" b="1" dirty="0" smtClean="0">
                <a:latin typeface="Simplified Arabic" pitchFamily="18" charset="-78"/>
                <a:cs typeface="Simplified Arabic" pitchFamily="18" charset="-78"/>
              </a:rPr>
              <a:t>دراسة الجدوى القانونية، التسويقية والفنية للمشاريع الاستثمارية العمومية.</a:t>
            </a:r>
          </a:p>
          <a:p>
            <a:pPr algn="just" rtl="1">
              <a:buNone/>
            </a:pPr>
            <a:r>
              <a:rPr lang="ar-DZ" sz="3100" b="1" dirty="0" smtClean="0">
                <a:solidFill>
                  <a:srgbClr val="FFC000"/>
                </a:solidFill>
                <a:latin typeface="Simplified Arabic" pitchFamily="18" charset="-78"/>
                <a:cs typeface="Simplified Arabic" pitchFamily="18" charset="-78"/>
              </a:rPr>
              <a:t>المحور الرابع: </a:t>
            </a:r>
            <a:r>
              <a:rPr lang="ar-DZ" sz="3100" b="1" dirty="0" smtClean="0">
                <a:latin typeface="Simplified Arabic" pitchFamily="18" charset="-78"/>
                <a:cs typeface="Simplified Arabic" pitchFamily="18" charset="-78"/>
              </a:rPr>
              <a:t>التقييم المالي للمشاريع الاستثمارية العمومية.</a:t>
            </a:r>
          </a:p>
          <a:p>
            <a:pPr algn="just" rtl="1">
              <a:buNone/>
            </a:pPr>
            <a:r>
              <a:rPr lang="ar-DZ" sz="3100" b="1" dirty="0" smtClean="0">
                <a:solidFill>
                  <a:srgbClr val="FFC000"/>
                </a:solidFill>
                <a:latin typeface="Simplified Arabic" pitchFamily="18" charset="-78"/>
                <a:cs typeface="Simplified Arabic" pitchFamily="18" charset="-78"/>
              </a:rPr>
              <a:t>المحور الخامس: </a:t>
            </a:r>
            <a:r>
              <a:rPr lang="ar-DZ" sz="3100" b="1" dirty="0" smtClean="0">
                <a:latin typeface="Simplified Arabic" pitchFamily="18" charset="-78"/>
                <a:cs typeface="Simplified Arabic" pitchFamily="18" charset="-78"/>
              </a:rPr>
              <a:t>التقييم الاقتصادي والاجتماعي للمشاريع والبرامج الاستثمارية العمومية.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السادس: </a:t>
            </a:r>
            <a:r>
              <a:rPr lang="ar-DZ" sz="3100" b="1" dirty="0" smtClean="0">
                <a:latin typeface="Simplified Arabic" pitchFamily="18" charset="-78"/>
                <a:cs typeface="Simplified Arabic" pitchFamily="18" charset="-78"/>
              </a:rPr>
              <a:t>تقييم آثار البرامج الاستثمارية العمومية.</a:t>
            </a: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linds(horizontal)">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linds(horizontal)">
                                      <p:cBhvr>
                                        <p:cTn id="31" dur="10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linds(horizontal)">
                                      <p:cBhvr>
                                        <p:cTn id="3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2600" b="1" dirty="0" smtClean="0">
                <a:solidFill>
                  <a:srgbClr val="FFC000"/>
                </a:solidFill>
                <a:latin typeface="Simplified Arabic" pitchFamily="18" charset="-78"/>
                <a:ea typeface="Calibri"/>
                <a:cs typeface="Simplified Arabic" pitchFamily="18" charset="-78"/>
              </a:rPr>
              <a:t>- الانتقادات الموجهة للمناهج الدولية لتقييم المشاريع العامة</a:t>
            </a:r>
            <a:endParaRPr lang="fr-FR" sz="26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600" dirty="0" smtClean="0">
                <a:latin typeface="Simplified Arabic" pitchFamily="18" charset="-78"/>
                <a:ea typeface="Calibri"/>
                <a:cs typeface="Simplified Arabic" pitchFamily="18" charset="-78"/>
              </a:rPr>
              <a:t>انتقدت المناهج السابقة انتقادات عديدة في ما يخص طريقة تقييمها ومنهجها في التسعير بصفة خاصة، وعدم تماشيها مع الواقع الاقتصادي لأغلب الدول النامية، وأهم الانتقادات التي وجهت لها تتمثل في العناصر الآتية:</a:t>
            </a:r>
            <a:endParaRPr lang="fr-FR" sz="2600" dirty="0" smtClean="0">
              <a:latin typeface="Simplified Arabic" pitchFamily="18" charset="-78"/>
              <a:ea typeface="Calibri"/>
              <a:cs typeface="Simplified Arabic" pitchFamily="18" charset="-78"/>
            </a:endParaRPr>
          </a:p>
          <a:p>
            <a:pPr marL="0" lvl="0" algn="just" rtl="1">
              <a:lnSpc>
                <a:spcPct val="115000"/>
              </a:lnSpc>
              <a:spcAft>
                <a:spcPts val="1000"/>
              </a:spcAft>
              <a:buFont typeface="Wingdings" pitchFamily="2" charset="2"/>
              <a:buChar char="ü"/>
            </a:pPr>
            <a:r>
              <a:rPr lang="ar-DZ" sz="2600" dirty="0" smtClean="0">
                <a:latin typeface="Simplified Arabic" pitchFamily="18" charset="-78"/>
                <a:ea typeface="Calibri"/>
                <a:cs typeface="Simplified Arabic" pitchFamily="18" charset="-78"/>
              </a:rPr>
              <a:t>اعتمدت هذه المناهج على أسعار الظل في تقييم مختلف السلع والخدمات وعوامل الإنتاج المرتبطة بالمشاريع، إلا أن هذه الأسعار من الصعب تحديدها وحسابها واشتقاقها الرياضي، نظرا أنها تتطلب خبرة كبيرة وشروط معينة، واعتماد هذه الأسعار في الدول النامية غير منطقي ومستبعد جدا؛</a:t>
            </a:r>
            <a:endParaRPr lang="fr-FR" sz="2600" dirty="0" smtClean="0">
              <a:latin typeface="Simplified Arabic" pitchFamily="18" charset="-78"/>
              <a:ea typeface="Calibri"/>
              <a:cs typeface="Simplified Arabic" pitchFamily="18" charset="-78"/>
            </a:endParaRPr>
          </a:p>
          <a:p>
            <a:pPr marL="0" lvl="0" algn="just" rtl="1">
              <a:lnSpc>
                <a:spcPct val="115000"/>
              </a:lnSpc>
              <a:spcAft>
                <a:spcPts val="1000"/>
              </a:spcAft>
              <a:buFont typeface="Wingdings" pitchFamily="2" charset="2"/>
              <a:buChar char="ü"/>
            </a:pPr>
            <a:r>
              <a:rPr lang="ar-DZ" sz="2600" dirty="0" smtClean="0">
                <a:latin typeface="Simplified Arabic" pitchFamily="18" charset="-78"/>
                <a:ea typeface="Calibri"/>
                <a:cs typeface="Simplified Arabic" pitchFamily="18" charset="-78"/>
              </a:rPr>
              <a:t>إهمال معظم هذه المناهج للمشاريع الاجتماعية غير الربحية، وتركيزها على المشاريع ذات الطابع الاقتصادي، باستثناء بعض التوجيهات والإرشادات في منهج الوكالة الأمريكية للتنمية الدولية التي استهدفت بعض القطاعات غير الربحية والمشاريع المرتبطة بالمرافق العامة الاجتماعية كالمستشفيات العمومية والمدارس؛</a:t>
            </a:r>
            <a:endParaRPr lang="fr-FR" sz="2600" dirty="0" smtClean="0">
              <a:latin typeface="Simplified Arabic" pitchFamily="18" charset="-78"/>
              <a:ea typeface="Calibri"/>
              <a:cs typeface="Simplified Arabic" pitchFamily="18" charset="-78"/>
            </a:endParaRPr>
          </a:p>
          <a:p>
            <a:pPr marL="0"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مناهج تقييم المشاريع العامة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lvl="0" algn="just" rtl="1">
              <a:buFont typeface="Wingdings" pitchFamily="2" charset="2"/>
              <a:buChar char="ü"/>
            </a:pPr>
            <a:r>
              <a:rPr lang="ar-DZ" sz="3000" dirty="0" smtClean="0">
                <a:latin typeface="Simplified Arabic" pitchFamily="18" charset="-78"/>
                <a:cs typeface="Simplified Arabic" pitchFamily="18" charset="-78"/>
              </a:rPr>
              <a:t>انطلاق هذه المناهج من الواقع الاقتصادي في الدول المتقدمة، وعدم أخذها بعين الاعتبار خصوصيات اقتصاديات الدول النامية، ما يصعب من تطبيق أسسها في هذه الدول ومنها الجزائر؛</a:t>
            </a:r>
            <a:endParaRPr lang="fr-FR" sz="3000" dirty="0" smtClean="0">
              <a:latin typeface="Simplified Arabic" pitchFamily="18" charset="-78"/>
              <a:cs typeface="Simplified Arabic" pitchFamily="18" charset="-78"/>
            </a:endParaRPr>
          </a:p>
          <a:p>
            <a:pPr marL="0" lvl="0" algn="just" rtl="1">
              <a:buFont typeface="Wingdings" pitchFamily="2" charset="2"/>
              <a:buChar char="ü"/>
            </a:pPr>
            <a:r>
              <a:rPr lang="ar-DZ" sz="3000" dirty="0" smtClean="0">
                <a:latin typeface="Simplified Arabic" pitchFamily="18" charset="-78"/>
                <a:cs typeface="Simplified Arabic" pitchFamily="18" charset="-78"/>
              </a:rPr>
              <a:t>تضارب وتعارض بعض طرق هذه المناهج، خاصة منهج مركز التنمية الصناعية للدول العربية الذي يختلف جذريا عن المناهج الأخرى المعتمدة على أسعار الظل في التقييم بصفة أساسية؛</a:t>
            </a:r>
            <a:endParaRPr lang="fr-FR" sz="3000" dirty="0" smtClean="0">
              <a:latin typeface="Simplified Arabic" pitchFamily="18" charset="-78"/>
              <a:cs typeface="Simplified Arabic" pitchFamily="18" charset="-78"/>
            </a:endParaRPr>
          </a:p>
          <a:p>
            <a:pPr marL="0" lvl="0" algn="just" rtl="1">
              <a:buFont typeface="Wingdings" pitchFamily="2" charset="2"/>
              <a:buChar char="ü"/>
            </a:pPr>
            <a:r>
              <a:rPr lang="ar-DZ" sz="3000" dirty="0" smtClean="0">
                <a:latin typeface="Simplified Arabic" pitchFamily="18" charset="-78"/>
                <a:cs typeface="Simplified Arabic" pitchFamily="18" charset="-78"/>
              </a:rPr>
              <a:t>تركيز المناهج الدولية على خدمة الاقتصاديات الكبرى والمستثمرين الأجانب على حساب اقتصاديات الدول النامية ومواردها المالية والبشرية والطبيعية؛</a:t>
            </a:r>
            <a:endParaRPr lang="fr-FR" sz="3000" dirty="0" smtClean="0">
              <a:latin typeface="Simplified Arabic" pitchFamily="18" charset="-78"/>
              <a:cs typeface="Simplified Arabic" pitchFamily="18" charset="-78"/>
            </a:endParaRPr>
          </a:p>
          <a:p>
            <a:pPr marL="0" lvl="0" algn="just" rtl="1">
              <a:buFont typeface="Wingdings" pitchFamily="2" charset="2"/>
              <a:buChar char="ü"/>
            </a:pPr>
            <a:r>
              <a:rPr lang="ar-DZ" sz="3000" dirty="0" smtClean="0">
                <a:latin typeface="Simplified Arabic" pitchFamily="18" charset="-78"/>
                <a:cs typeface="Simplified Arabic" pitchFamily="18" charset="-78"/>
              </a:rPr>
              <a:t>افتراض المناهج الدولية لعدالة الأسعار الدولية ومرونة نظام التجارة الدولية، وهو ما يمثل إجحافا واضحا بحق الدول النامية التي تعتبر الحلقة الأضعف في التجارة العالمية، ما يهدد باستنزاف مختلف خيراتها ومواردها الاقتصادية في مشاريع ليست في صالحها.</a:t>
            </a:r>
            <a:endParaRPr lang="fr-FR" sz="3000" dirty="0" smtClean="0">
              <a:latin typeface="Simplified Arabic" pitchFamily="18" charset="-78"/>
              <a:cs typeface="Simplified Arabic" pitchFamily="18" charset="-78"/>
            </a:endParaRPr>
          </a:p>
          <a:p>
            <a:pPr marL="0"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428596" y="642918"/>
          <a:ext cx="8215371" cy="5782992"/>
        </p:xfrm>
        <a:graphic>
          <a:graphicData uri="http://schemas.openxmlformats.org/drawingml/2006/table">
            <a:tbl>
              <a:tblPr firstRow="1" bandRow="1">
                <a:tableStyleId>{5C22544A-7EE6-4342-B048-85BDC9FD1C3A}</a:tableStyleId>
              </a:tblPr>
              <a:tblGrid>
                <a:gridCol w="2738457"/>
                <a:gridCol w="2738457"/>
                <a:gridCol w="2738457"/>
              </a:tblGrid>
              <a:tr h="457865">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الإنجليزية</a:t>
                      </a:r>
                      <a:endParaRPr lang="fr-FR" sz="200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إدارة المشاريع</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Gestion</a:t>
                      </a:r>
                      <a:r>
                        <a:rPr lang="fr-FR" sz="2000" baseline="0" dirty="0" smtClean="0">
                          <a:latin typeface="Simplified Arabic"/>
                          <a:ea typeface="Calibri"/>
                          <a:cs typeface="Arial"/>
                        </a:rPr>
                        <a:t> des Projets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Projects</a:t>
                      </a:r>
                      <a:r>
                        <a:rPr lang="en-US" sz="2000" baseline="0" dirty="0" smtClean="0">
                          <a:latin typeface="Simplified Arabic"/>
                          <a:ea typeface="Calibri"/>
                          <a:cs typeface="Arial"/>
                        </a:rPr>
                        <a:t> Management</a:t>
                      </a:r>
                      <a:endParaRPr lang="fr-FR" sz="2000" dirty="0">
                        <a:latin typeface="Calibri"/>
                        <a:ea typeface="Calibri"/>
                        <a:cs typeface="Arial"/>
                      </a:endParaRPr>
                    </a:p>
                  </a:txBody>
                  <a:tcPr marL="68580" marR="68580" marT="0" marB="0" anchor="ctr"/>
                </a:tc>
              </a:tr>
              <a:tr h="711676">
                <a:tc>
                  <a:txBody>
                    <a:bodyPr/>
                    <a:lstStyle/>
                    <a:p>
                      <a:pPr algn="ctr" rtl="1">
                        <a:lnSpc>
                          <a:spcPct val="115000"/>
                        </a:lnSpc>
                        <a:spcAft>
                          <a:spcPts val="0"/>
                        </a:spcAft>
                      </a:pPr>
                      <a:r>
                        <a:rPr lang="ar-DZ" sz="2000" dirty="0" smtClean="0">
                          <a:latin typeface="Calibri"/>
                          <a:ea typeface="Calibri"/>
                          <a:cs typeface="Simplified Arabic"/>
                        </a:rPr>
                        <a:t>تقييم</a:t>
                      </a:r>
                      <a:r>
                        <a:rPr lang="ar-DZ" sz="2000" baseline="0" dirty="0" smtClean="0">
                          <a:latin typeface="Calibri"/>
                          <a:ea typeface="Calibri"/>
                          <a:cs typeface="Simplified Arabic"/>
                        </a:rPr>
                        <a:t> المشاريع</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Evaluation des projets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Projects</a:t>
                      </a:r>
                      <a:r>
                        <a:rPr lang="en-US" sz="2000" baseline="0" dirty="0" smtClean="0">
                          <a:latin typeface="Simplified Arabic"/>
                          <a:ea typeface="Calibri"/>
                          <a:cs typeface="Arial"/>
                        </a:rPr>
                        <a:t> Evaluation</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التقييم القبلي</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Evaluation en Amont</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Upstream Evaluation</a:t>
                      </a:r>
                      <a:endParaRPr lang="fr-FR" sz="2000" dirty="0">
                        <a:latin typeface="Calibri"/>
                        <a:ea typeface="Calibri"/>
                        <a:cs typeface="Arial"/>
                      </a:endParaRPr>
                    </a:p>
                  </a:txBody>
                  <a:tcPr marL="68580" marR="68580" marT="0" marB="0" anchor="ctr"/>
                </a:tc>
              </a:tr>
              <a:tr h="707356">
                <a:tc>
                  <a:txBody>
                    <a:bodyPr/>
                    <a:lstStyle/>
                    <a:p>
                      <a:pPr algn="ctr" rtl="1">
                        <a:lnSpc>
                          <a:spcPct val="115000"/>
                        </a:lnSpc>
                        <a:spcAft>
                          <a:spcPts val="0"/>
                        </a:spcAft>
                      </a:pPr>
                      <a:r>
                        <a:rPr lang="ar-DZ" sz="2000" dirty="0" smtClean="0">
                          <a:latin typeface="Calibri"/>
                          <a:ea typeface="Calibri"/>
                          <a:cs typeface="Simplified Arabic"/>
                        </a:rPr>
                        <a:t>التقييم المتزامن</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Evaluation</a:t>
                      </a:r>
                      <a:r>
                        <a:rPr lang="fr-FR" sz="2000" baseline="0" dirty="0" smtClean="0">
                          <a:latin typeface="Simplified Arabic"/>
                          <a:ea typeface="Calibri"/>
                          <a:cs typeface="Arial"/>
                        </a:rPr>
                        <a:t> Simultanée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Simultaneous</a:t>
                      </a:r>
                      <a:r>
                        <a:rPr lang="en-US" sz="2000" baseline="0" dirty="0" smtClean="0">
                          <a:latin typeface="Simplified Arabic"/>
                          <a:ea typeface="Calibri"/>
                          <a:cs typeface="Arial"/>
                        </a:rPr>
                        <a:t> Evaluation</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التقييم </a:t>
                      </a:r>
                      <a:r>
                        <a:rPr lang="ar-DZ" sz="2000" dirty="0" err="1" smtClean="0">
                          <a:latin typeface="Calibri"/>
                          <a:ea typeface="Calibri"/>
                          <a:cs typeface="Simplified Arabic"/>
                        </a:rPr>
                        <a:t>البعدي</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Evaluation en Aval</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Downstream Evaluation</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الربحية التجارية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Profitabilité</a:t>
                      </a:r>
                      <a:r>
                        <a:rPr lang="fr-FR" sz="2000" baseline="0" dirty="0" smtClean="0">
                          <a:latin typeface="Simplified Arabic"/>
                          <a:ea typeface="Calibri"/>
                          <a:cs typeface="Arial"/>
                        </a:rPr>
                        <a:t> Commerciale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Business</a:t>
                      </a:r>
                      <a:r>
                        <a:rPr lang="en-US" sz="2000" baseline="0" dirty="0" smtClean="0">
                          <a:latin typeface="Simplified Arabic"/>
                          <a:ea typeface="Calibri"/>
                          <a:cs typeface="Arial"/>
                        </a:rPr>
                        <a:t> Profitability</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الربحية</a:t>
                      </a:r>
                      <a:r>
                        <a:rPr lang="ar-DZ" sz="2000" baseline="0" dirty="0" smtClean="0">
                          <a:latin typeface="Calibri"/>
                          <a:ea typeface="Calibri"/>
                          <a:cs typeface="Simplified Arabic"/>
                        </a:rPr>
                        <a:t> الوطنية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Profitabilité Nationale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National Profitability</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فترة الاسترداد</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Délai de récupération</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 Payback Period</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معدل</a:t>
                      </a:r>
                      <a:r>
                        <a:rPr lang="ar-DZ" sz="2000" baseline="0" dirty="0" smtClean="0">
                          <a:latin typeface="Calibri"/>
                          <a:ea typeface="Calibri"/>
                          <a:cs typeface="Simplified Arabic"/>
                        </a:rPr>
                        <a:t> العائد </a:t>
                      </a:r>
                      <a:r>
                        <a:rPr lang="ar-DZ" sz="2000" baseline="0" dirty="0" err="1" smtClean="0">
                          <a:latin typeface="Calibri"/>
                          <a:ea typeface="Calibri"/>
                          <a:cs typeface="Simplified Arabic"/>
                        </a:rPr>
                        <a:t>المحسابي</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Taux</a:t>
                      </a:r>
                      <a:r>
                        <a:rPr lang="fr-FR" sz="2000" baseline="0" dirty="0" smtClean="0">
                          <a:latin typeface="Simplified Arabic"/>
                          <a:ea typeface="Calibri"/>
                          <a:cs typeface="Arial"/>
                        </a:rPr>
                        <a:t> de Rentabilité Comptable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Accounting</a:t>
                      </a:r>
                      <a:r>
                        <a:rPr lang="en-US" sz="2000" baseline="0" dirty="0" smtClean="0">
                          <a:latin typeface="Simplified Arabic"/>
                          <a:ea typeface="Calibri"/>
                          <a:cs typeface="Arial"/>
                        </a:rPr>
                        <a:t> Profitability Rate</a:t>
                      </a:r>
                      <a:endParaRPr lang="fr-FR" sz="2000" dirty="0">
                        <a:latin typeface="Calibri"/>
                        <a:ea typeface="Calibri"/>
                        <a:cs typeface="Arial"/>
                      </a:endParaRPr>
                    </a:p>
                  </a:txBody>
                  <a:tcPr marL="68580" marR="68580" marT="0" marB="0" anchor="ctr"/>
                </a:tc>
              </a:tr>
              <a:tr h="457865">
                <a:tc>
                  <a:txBody>
                    <a:bodyPr/>
                    <a:lstStyle/>
                    <a:p>
                      <a:pPr algn="ctr" rtl="1">
                        <a:lnSpc>
                          <a:spcPct val="115000"/>
                        </a:lnSpc>
                        <a:spcAft>
                          <a:spcPts val="0"/>
                        </a:spcAft>
                      </a:pPr>
                      <a:r>
                        <a:rPr lang="ar-DZ" sz="2000" dirty="0" smtClean="0">
                          <a:latin typeface="Calibri"/>
                          <a:ea typeface="Calibri"/>
                          <a:cs typeface="Simplified Arabic"/>
                        </a:rPr>
                        <a:t>القيمة</a:t>
                      </a:r>
                      <a:r>
                        <a:rPr lang="ar-DZ" sz="2000" baseline="0" dirty="0" smtClean="0">
                          <a:latin typeface="Calibri"/>
                          <a:ea typeface="Calibri"/>
                          <a:cs typeface="Simplified Arabic"/>
                        </a:rPr>
                        <a:t> الحالية الصافية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Valeur Actuelle Nette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Net</a:t>
                      </a:r>
                      <a:r>
                        <a:rPr lang="en-US" sz="2000" baseline="0" dirty="0" smtClean="0">
                          <a:latin typeface="Simplified Arabic"/>
                          <a:ea typeface="Calibri"/>
                          <a:cs typeface="Arial"/>
                        </a:rPr>
                        <a:t> Present Value</a:t>
                      </a:r>
                      <a:endParaRPr lang="fr-FR" sz="20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5652472"/>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مؤشر الربحية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Indice de Profitabilité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dirty="0" smtClean="0">
                          <a:latin typeface="Simplified Arabic" pitchFamily="18" charset="-78"/>
                          <a:ea typeface="Calibri"/>
                          <a:cs typeface="Simplified Arabic" pitchFamily="18" charset="-78"/>
                        </a:rPr>
                        <a:t>Profitability Index</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معدل العائد</a:t>
                      </a:r>
                      <a:r>
                        <a:rPr lang="ar-DZ" sz="2000" baseline="0" dirty="0" smtClean="0">
                          <a:latin typeface="Simplified Arabic" pitchFamily="18" charset="-78"/>
                          <a:ea typeface="Calibri"/>
                          <a:cs typeface="Simplified Arabic" pitchFamily="18" charset="-78"/>
                        </a:rPr>
                        <a:t> الداخلي</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Taux de Rentabilité Interne</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baseline="0" dirty="0" smtClean="0">
                          <a:latin typeface="Simplified Arabic" pitchFamily="18" charset="-78"/>
                          <a:ea typeface="Calibri"/>
                          <a:cs typeface="Simplified Arabic" pitchFamily="18" charset="-78"/>
                        </a:rPr>
                        <a:t>Internal Profitability Rate</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العائد الاحتمالي</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Revenu Probable</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baseline="0" dirty="0" smtClean="0">
                          <a:latin typeface="Simplified Arabic" pitchFamily="18" charset="-78"/>
                          <a:ea typeface="Calibri"/>
                          <a:cs typeface="Simplified Arabic" pitchFamily="18" charset="-78"/>
                        </a:rPr>
                        <a:t>Potential Income</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الانحراف</a:t>
                      </a:r>
                      <a:r>
                        <a:rPr lang="ar-DZ" sz="2000" baseline="0" dirty="0" smtClean="0">
                          <a:latin typeface="Simplified Arabic" pitchFamily="18" charset="-78"/>
                          <a:ea typeface="Calibri"/>
                          <a:cs typeface="Simplified Arabic" pitchFamily="18" charset="-78"/>
                        </a:rPr>
                        <a:t> المعياري</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Ecart Type</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dirty="0" smtClean="0">
                          <a:latin typeface="Simplified Arabic" pitchFamily="18" charset="-78"/>
                          <a:ea typeface="Calibri"/>
                          <a:cs typeface="Simplified Arabic" pitchFamily="18" charset="-78"/>
                        </a:rPr>
                        <a:t>Standard Deviation</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تحليل الحساسية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Analyse</a:t>
                      </a:r>
                      <a:r>
                        <a:rPr lang="fr-FR" sz="2000" baseline="0" dirty="0" smtClean="0">
                          <a:latin typeface="Simplified Arabic" pitchFamily="18" charset="-78"/>
                          <a:ea typeface="Calibri"/>
                          <a:cs typeface="Simplified Arabic" pitchFamily="18" charset="-78"/>
                        </a:rPr>
                        <a:t> de Sensibilité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dirty="0" smtClean="0">
                          <a:latin typeface="Simplified Arabic" pitchFamily="18" charset="-78"/>
                          <a:ea typeface="Calibri"/>
                          <a:cs typeface="Simplified Arabic" pitchFamily="18" charset="-78"/>
                        </a:rPr>
                        <a:t>Sensitivity Analysis</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شجرة القرارات</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Arbre de Décision</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noProof="0" dirty="0" smtClean="0">
                          <a:latin typeface="Simplified Arabic" pitchFamily="18" charset="-78"/>
                          <a:ea typeface="Calibri"/>
                          <a:cs typeface="Simplified Arabic" pitchFamily="18" charset="-78"/>
                        </a:rPr>
                        <a:t>Decision Tree</a:t>
                      </a:r>
                      <a:endParaRPr lang="en-US" sz="2000" noProof="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نظرية المباراة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Théorie</a:t>
                      </a:r>
                      <a:r>
                        <a:rPr lang="fr-FR" sz="2000" baseline="0" dirty="0" smtClean="0">
                          <a:latin typeface="Simplified Arabic" pitchFamily="18" charset="-78"/>
                          <a:ea typeface="Calibri"/>
                          <a:cs typeface="Simplified Arabic" pitchFamily="18" charset="-78"/>
                        </a:rPr>
                        <a:t> des Jeux</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dirty="0" smtClean="0">
                          <a:latin typeface="Simplified Arabic" pitchFamily="18" charset="-78"/>
                          <a:ea typeface="Calibri"/>
                          <a:cs typeface="Simplified Arabic" pitchFamily="18" charset="-78"/>
                        </a:rPr>
                        <a:t>Game Theory</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المحاكاة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Simulation</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dirty="0" smtClean="0">
                          <a:latin typeface="Simplified Arabic" pitchFamily="18" charset="-78"/>
                          <a:ea typeface="Calibri"/>
                          <a:cs typeface="Simplified Arabic" pitchFamily="18" charset="-78"/>
                        </a:rPr>
                        <a:t>Simulation</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التحليل الاحتمالي</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Analyse Probabiliste</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noProof="0" dirty="0" smtClean="0">
                          <a:latin typeface="Simplified Arabic" pitchFamily="18" charset="-78"/>
                          <a:ea typeface="Calibri"/>
                          <a:cs typeface="Simplified Arabic" pitchFamily="18" charset="-78"/>
                        </a:rPr>
                        <a:t>Probabilistic Analysis</a:t>
                      </a:r>
                      <a:endParaRPr lang="en-US" sz="2000" noProof="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DZ" sz="2000" dirty="0" smtClean="0">
                          <a:latin typeface="Simplified Arabic" pitchFamily="18" charset="-78"/>
                          <a:ea typeface="Calibri"/>
                          <a:cs typeface="Simplified Arabic" pitchFamily="18" charset="-78"/>
                        </a:rPr>
                        <a:t>تعديل</a:t>
                      </a:r>
                      <a:r>
                        <a:rPr lang="ar-DZ" sz="2000" baseline="0" dirty="0" smtClean="0">
                          <a:latin typeface="Simplified Arabic" pitchFamily="18" charset="-78"/>
                          <a:ea typeface="Calibri"/>
                          <a:cs typeface="Simplified Arabic" pitchFamily="18" charset="-78"/>
                        </a:rPr>
                        <a:t> سعر الخصم</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smtClean="0">
                          <a:latin typeface="Simplified Arabic" pitchFamily="18" charset="-78"/>
                          <a:ea typeface="Calibri"/>
                          <a:cs typeface="Simplified Arabic" pitchFamily="18" charset="-78"/>
                        </a:rPr>
                        <a:t>Ajustement</a:t>
                      </a:r>
                      <a:r>
                        <a:rPr lang="fr-FR" sz="2000" baseline="0" dirty="0" smtClean="0">
                          <a:latin typeface="Simplified Arabic" pitchFamily="18" charset="-78"/>
                          <a:ea typeface="Calibri"/>
                          <a:cs typeface="Simplified Arabic" pitchFamily="18" charset="-78"/>
                        </a:rPr>
                        <a:t> de Prix d’actualisation</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en-US" sz="2000" noProof="0" dirty="0" smtClean="0">
                          <a:latin typeface="Simplified Arabic" pitchFamily="18" charset="-78"/>
                          <a:ea typeface="Calibri"/>
                          <a:cs typeface="Simplified Arabic" pitchFamily="18" charset="-78"/>
                        </a:rPr>
                        <a:t>Price of Actualization</a:t>
                      </a:r>
                      <a:r>
                        <a:rPr lang="en-US" sz="2000" baseline="0" noProof="0" dirty="0" smtClean="0">
                          <a:latin typeface="Simplified Arabic" pitchFamily="18" charset="-78"/>
                          <a:ea typeface="Calibri"/>
                          <a:cs typeface="Simplified Arabic" pitchFamily="18" charset="-78"/>
                        </a:rPr>
                        <a:t> Adjustment </a:t>
                      </a:r>
                      <a:endParaRPr lang="en-US" sz="2000" noProof="0" dirty="0">
                        <a:latin typeface="Simplified Arabic" pitchFamily="18" charset="-78"/>
                        <a:ea typeface="Calibri"/>
                        <a:cs typeface="Simplified Arabic" pitchFamily="18" charset="-78"/>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214281" y="1066414"/>
          <a:ext cx="8786875" cy="4155805"/>
        </p:xfrm>
        <a:graphic>
          <a:graphicData uri="http://schemas.openxmlformats.org/drawingml/2006/table">
            <a:tbl>
              <a:tblPr firstRow="1" bandRow="1">
                <a:tableStyleId>{5C22544A-7EE6-4342-B048-85BDC9FD1C3A}</a:tableStyleId>
              </a:tblPr>
              <a:tblGrid>
                <a:gridCol w="2857520"/>
                <a:gridCol w="2857520"/>
                <a:gridCol w="3071835"/>
              </a:tblGrid>
              <a:tr h="0">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8897">
                <a:tc>
                  <a:txBody>
                    <a:bodyPr/>
                    <a:lstStyle/>
                    <a:p>
                      <a:pPr algn="ctr" rtl="1">
                        <a:lnSpc>
                          <a:spcPct val="115000"/>
                        </a:lnSpc>
                        <a:spcAft>
                          <a:spcPts val="0"/>
                        </a:spcAft>
                      </a:pPr>
                      <a:r>
                        <a:rPr lang="ar-DZ" sz="2000" dirty="0" smtClean="0">
                          <a:latin typeface="Calibri"/>
                          <a:ea typeface="Calibri"/>
                          <a:cs typeface="Simplified Arabic"/>
                        </a:rPr>
                        <a:t>المنافع - التكاليف</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Avantages </a:t>
                      </a:r>
                      <a:r>
                        <a:rPr lang="fr-FR" sz="2000" baseline="0" dirty="0" smtClean="0">
                          <a:latin typeface="Simplified Arabic"/>
                          <a:ea typeface="Calibri"/>
                          <a:cs typeface="Arial"/>
                        </a:rPr>
                        <a:t>- Coûts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Benefits - Costs</a:t>
                      </a:r>
                      <a:endParaRPr lang="fr-FR" sz="2000" dirty="0">
                        <a:latin typeface="Calibri"/>
                        <a:ea typeface="Calibri"/>
                        <a:cs typeface="Arial"/>
                      </a:endParaRPr>
                    </a:p>
                  </a:txBody>
                  <a:tcPr marL="68580" marR="68580" marT="0" marB="0" anchor="ctr"/>
                </a:tc>
              </a:tr>
              <a:tr h="448897">
                <a:tc>
                  <a:txBody>
                    <a:bodyPr/>
                    <a:lstStyle/>
                    <a:p>
                      <a:pPr algn="ctr" rtl="1">
                        <a:lnSpc>
                          <a:spcPct val="115000"/>
                        </a:lnSpc>
                        <a:spcAft>
                          <a:spcPts val="0"/>
                        </a:spcAft>
                      </a:pPr>
                      <a:r>
                        <a:rPr lang="ar-DZ" sz="2000" dirty="0" smtClean="0">
                          <a:latin typeface="Calibri"/>
                          <a:ea typeface="Calibri"/>
                          <a:cs typeface="Simplified Arabic"/>
                        </a:rPr>
                        <a:t>أسعار الظل</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Prix</a:t>
                      </a:r>
                      <a:r>
                        <a:rPr lang="fr-FR" sz="2000" baseline="0" dirty="0" smtClean="0">
                          <a:latin typeface="Simplified Arabic"/>
                          <a:ea typeface="Calibri"/>
                          <a:cs typeface="Arial"/>
                        </a:rPr>
                        <a:t> fictifs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Shadow Prices</a:t>
                      </a:r>
                      <a:endParaRPr lang="fr-FR" sz="2000" dirty="0">
                        <a:latin typeface="Calibri"/>
                        <a:ea typeface="Calibri"/>
                        <a:cs typeface="Arial"/>
                      </a:endParaRPr>
                    </a:p>
                  </a:txBody>
                  <a:tcPr marL="68580" marR="68580" marT="0" marB="0" anchor="ctr"/>
                </a:tc>
              </a:tr>
              <a:tr h="448897">
                <a:tc>
                  <a:txBody>
                    <a:bodyPr/>
                    <a:lstStyle/>
                    <a:p>
                      <a:pPr algn="ctr" rtl="1">
                        <a:lnSpc>
                          <a:spcPct val="115000"/>
                        </a:lnSpc>
                        <a:spcAft>
                          <a:spcPts val="0"/>
                        </a:spcAft>
                      </a:pPr>
                      <a:r>
                        <a:rPr lang="ar-DZ" sz="2000" dirty="0" smtClean="0">
                          <a:latin typeface="Calibri"/>
                          <a:ea typeface="Calibri"/>
                          <a:cs typeface="Simplified Arabic"/>
                        </a:rPr>
                        <a:t>ليتل/</a:t>
                      </a:r>
                      <a:r>
                        <a:rPr lang="ar-DZ" sz="2000" baseline="0" dirty="0" smtClean="0">
                          <a:latin typeface="Calibri"/>
                          <a:ea typeface="Calibri"/>
                          <a:cs typeface="Simplified Arabic"/>
                        </a:rPr>
                        <a:t> </a:t>
                      </a:r>
                      <a:r>
                        <a:rPr lang="ar-DZ" sz="2000" baseline="0" dirty="0" err="1" smtClean="0">
                          <a:latin typeface="Calibri"/>
                          <a:ea typeface="Calibri"/>
                          <a:cs typeface="Simplified Arabic"/>
                        </a:rPr>
                        <a:t>ميرلس</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Little/ Mirrlees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Little/ Mirrlees</a:t>
                      </a:r>
                      <a:endParaRPr lang="fr-FR" sz="2000" dirty="0">
                        <a:latin typeface="+mn-lt"/>
                        <a:ea typeface="Calibri"/>
                        <a:cs typeface="Arial"/>
                      </a:endParaRPr>
                    </a:p>
                  </a:txBody>
                  <a:tcPr marL="68580" marR="68580" marT="0" marB="0" anchor="ctr"/>
                </a:tc>
              </a:tr>
              <a:tr h="1407034">
                <a:tc>
                  <a:txBody>
                    <a:bodyPr/>
                    <a:lstStyle/>
                    <a:p>
                      <a:pPr algn="ctr" rtl="1">
                        <a:lnSpc>
                          <a:spcPct val="115000"/>
                        </a:lnSpc>
                        <a:spcAft>
                          <a:spcPts val="0"/>
                        </a:spcAft>
                      </a:pPr>
                      <a:r>
                        <a:rPr lang="ar-DZ" sz="2000" dirty="0" smtClean="0">
                          <a:latin typeface="Calibri"/>
                          <a:ea typeface="Calibri"/>
                          <a:cs typeface="Simplified Arabic"/>
                        </a:rPr>
                        <a:t>منظمة التعاون الاقتصادي</a:t>
                      </a:r>
                      <a:r>
                        <a:rPr lang="ar-DZ" sz="2000" baseline="0" dirty="0" smtClean="0">
                          <a:latin typeface="Calibri"/>
                          <a:ea typeface="Calibri"/>
                          <a:cs typeface="Simplified Arabic"/>
                        </a:rPr>
                        <a:t> والتنمية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Organisation</a:t>
                      </a:r>
                      <a:r>
                        <a:rPr lang="fr-FR" sz="2000" baseline="0" dirty="0" smtClean="0">
                          <a:latin typeface="Simplified Arabic"/>
                          <a:ea typeface="Calibri"/>
                          <a:cs typeface="Arial"/>
                        </a:rPr>
                        <a:t> de Coopération et du Développement Economiques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GB" sz="2000" noProof="0" dirty="0" smtClean="0">
                          <a:latin typeface="Simplified Arabic"/>
                          <a:ea typeface="Calibri"/>
                          <a:cs typeface="Arial"/>
                        </a:rPr>
                        <a:t>Organisatio</a:t>
                      </a:r>
                      <a:r>
                        <a:rPr lang="en-GB" sz="2000" baseline="0" noProof="0" dirty="0" smtClean="0">
                          <a:latin typeface="Simplified Arabic"/>
                          <a:ea typeface="Calibri"/>
                          <a:cs typeface="Arial"/>
                        </a:rPr>
                        <a:t>n</a:t>
                      </a:r>
                      <a:r>
                        <a:rPr lang="en-US" sz="2000" baseline="0" dirty="0" smtClean="0">
                          <a:latin typeface="Simplified Arabic"/>
                          <a:ea typeface="Calibri"/>
                          <a:cs typeface="Arial"/>
                        </a:rPr>
                        <a:t> for Economic Cooperation and Development</a:t>
                      </a:r>
                      <a:endParaRPr lang="fr-FR" sz="2000" dirty="0">
                        <a:latin typeface="Calibri"/>
                        <a:ea typeface="Calibri"/>
                        <a:cs typeface="Arial"/>
                      </a:endParaRPr>
                    </a:p>
                  </a:txBody>
                  <a:tcPr marL="68580" marR="68580" marT="0" marB="0" anchor="ctr"/>
                </a:tc>
              </a:tr>
              <a:tr h="1051560">
                <a:tc>
                  <a:txBody>
                    <a:bodyPr/>
                    <a:lstStyle/>
                    <a:p>
                      <a:pPr algn="ctr" rtl="1">
                        <a:lnSpc>
                          <a:spcPct val="115000"/>
                        </a:lnSpc>
                        <a:spcAft>
                          <a:spcPts val="0"/>
                        </a:spcAft>
                      </a:pPr>
                      <a:r>
                        <a:rPr lang="ar-DZ" sz="2000" dirty="0" smtClean="0">
                          <a:latin typeface="Calibri"/>
                          <a:ea typeface="Calibri"/>
                          <a:cs typeface="Simplified Arabic"/>
                        </a:rPr>
                        <a:t>منظمة الأمم المتحدة للتنمية</a:t>
                      </a:r>
                      <a:r>
                        <a:rPr lang="ar-DZ" sz="2000" baseline="0" dirty="0" smtClean="0">
                          <a:latin typeface="Calibri"/>
                          <a:ea typeface="Calibri"/>
                          <a:cs typeface="Simplified Arabic"/>
                        </a:rPr>
                        <a:t> الصناعية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Organisation des Nations Unies pour le Développement Industriel</a:t>
                      </a:r>
                      <a:endParaRPr lang="fr-FR" sz="2000" dirty="0">
                        <a:latin typeface="Calibri"/>
                        <a:ea typeface="Calibri"/>
                        <a:cs typeface="Arial"/>
                      </a:endParaRPr>
                    </a:p>
                  </a:txBody>
                  <a:tcPr marL="68580" marR="68580" marT="0" marB="0" anchor="ct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en-US" sz="2000" b="0" i="0" kern="1200" dirty="0" smtClean="0">
                          <a:solidFill>
                            <a:schemeClr val="dk1"/>
                          </a:solidFill>
                          <a:latin typeface="Simplified Arabic" pitchFamily="18" charset="-78"/>
                          <a:ea typeface="+mn-ea"/>
                          <a:cs typeface="Simplified Arabic" pitchFamily="18" charset="-78"/>
                        </a:rPr>
                        <a:t>United Nations Industrial Development</a:t>
                      </a:r>
                      <a:r>
                        <a:rPr lang="en-US" sz="2000" b="0" i="0" kern="1200" baseline="0" dirty="0" smtClean="0">
                          <a:solidFill>
                            <a:schemeClr val="dk1"/>
                          </a:solidFill>
                          <a:latin typeface="Simplified Arabic" pitchFamily="18" charset="-78"/>
                          <a:ea typeface="+mn-ea"/>
                          <a:cs typeface="Simplified Arabic" pitchFamily="18" charset="-78"/>
                        </a:rPr>
                        <a:t> </a:t>
                      </a:r>
                      <a:r>
                        <a:rPr lang="en-US" sz="2000" b="0" i="0" kern="1200" dirty="0" smtClean="0">
                          <a:solidFill>
                            <a:schemeClr val="dk1"/>
                          </a:solidFill>
                          <a:latin typeface="Simplified Arabic" pitchFamily="18" charset="-78"/>
                          <a:ea typeface="+mn-ea"/>
                          <a:cs typeface="Simplified Arabic" pitchFamily="18" charset="-78"/>
                        </a:rPr>
                        <a:t>Organization</a:t>
                      </a:r>
                      <a:endParaRPr lang="fr-FR" sz="2000" b="0" dirty="0">
                        <a:latin typeface="Simplified Arabic" pitchFamily="18" charset="-78"/>
                        <a:ea typeface="Calibri"/>
                        <a:cs typeface="Simplified Arabic" pitchFamily="18" charset="-78"/>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1071546"/>
          <a:ext cx="7215237" cy="4392538"/>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الفرنسية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smtClean="0">
                          <a:latin typeface="Calibri"/>
                          <a:ea typeface="Calibri"/>
                          <a:cs typeface="Simplified Arabic"/>
                        </a:rPr>
                        <a:t>مركز التنمية الصناعية للدول</a:t>
                      </a:r>
                      <a:r>
                        <a:rPr lang="ar-DZ" sz="2000" baseline="0" dirty="0" smtClean="0">
                          <a:latin typeface="Calibri"/>
                          <a:ea typeface="Calibri"/>
                          <a:cs typeface="Simplified Arabic"/>
                        </a:rPr>
                        <a:t>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Centre de Développement</a:t>
                      </a:r>
                      <a:r>
                        <a:rPr lang="fr-FR" sz="2000" baseline="0" dirty="0" smtClean="0">
                          <a:latin typeface="Simplified Arabic"/>
                          <a:ea typeface="Calibri"/>
                          <a:cs typeface="Arial"/>
                        </a:rPr>
                        <a:t> Industriel des Pays Arabes</a:t>
                      </a:r>
                      <a:endParaRPr lang="fr-FR" sz="2000" dirty="0">
                        <a:latin typeface="Calibri"/>
                        <a:ea typeface="Calibri"/>
                        <a:cs typeface="Arial"/>
                      </a:endParaRPr>
                    </a:p>
                  </a:txBody>
                  <a:tcPr marL="68580" marR="68580" marT="0" marB="0" anchor="ct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2000" b="0" i="0" u="none" kern="1200" dirty="0" smtClean="0">
                          <a:solidFill>
                            <a:schemeClr val="bg1"/>
                          </a:solidFill>
                          <a:latin typeface="Simplified Arabic" pitchFamily="18" charset="-78"/>
                          <a:ea typeface="+mn-ea"/>
                          <a:cs typeface="Simplified Arabic" pitchFamily="18" charset="-78"/>
                        </a:rPr>
                        <a:t>Industrial Development</a:t>
                      </a:r>
                    </a:p>
                    <a:p>
                      <a:pPr marL="0" marR="0" indent="0" algn="ctr" defTabSz="914400" rtl="1" eaLnBrk="1" fontAlgn="auto" latinLnBrk="0" hangingPunct="1">
                        <a:lnSpc>
                          <a:spcPct val="100000"/>
                        </a:lnSpc>
                        <a:spcBef>
                          <a:spcPts val="0"/>
                        </a:spcBef>
                        <a:spcAft>
                          <a:spcPts val="0"/>
                        </a:spcAft>
                        <a:buClrTx/>
                        <a:buSzTx/>
                        <a:buFontTx/>
                        <a:buNone/>
                        <a:tabLst/>
                        <a:defRPr/>
                      </a:pPr>
                      <a:r>
                        <a:rPr lang="en-US" sz="2000" b="0" i="0" u="none" kern="1200" dirty="0" smtClean="0">
                          <a:solidFill>
                            <a:schemeClr val="bg1"/>
                          </a:solidFill>
                          <a:latin typeface="Simplified Arabic" pitchFamily="18" charset="-78"/>
                          <a:ea typeface="+mn-ea"/>
                          <a:cs typeface="Simplified Arabic" pitchFamily="18" charset="-78"/>
                        </a:rPr>
                        <a:t>Center for Arab States</a:t>
                      </a:r>
                    </a:p>
                  </a:txBody>
                  <a:tcPr marL="68580" marR="68580" marT="0" marB="0" anchor="ctr"/>
                </a:tc>
              </a:tr>
              <a:tr h="443669">
                <a:tc>
                  <a:txBody>
                    <a:bodyPr/>
                    <a:lstStyle/>
                    <a:p>
                      <a:pPr algn="ctr" rtl="1">
                        <a:lnSpc>
                          <a:spcPct val="115000"/>
                        </a:lnSpc>
                        <a:spcAft>
                          <a:spcPts val="0"/>
                        </a:spcAft>
                      </a:pPr>
                      <a:r>
                        <a:rPr lang="ar-DZ" sz="2000" dirty="0" smtClean="0">
                          <a:latin typeface="Calibri"/>
                          <a:ea typeface="Calibri"/>
                          <a:cs typeface="Simplified Arabic"/>
                        </a:rPr>
                        <a:t>الوكالة الأمريكية</a:t>
                      </a:r>
                      <a:r>
                        <a:rPr lang="ar-DZ" sz="2000" baseline="0" dirty="0" smtClean="0">
                          <a:latin typeface="Calibri"/>
                          <a:ea typeface="Calibri"/>
                          <a:cs typeface="Simplified Arabic"/>
                        </a:rPr>
                        <a:t> للتنمية الدولية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Calibri"/>
                          <a:ea typeface="Calibri"/>
                          <a:cs typeface="Arial"/>
                        </a:rPr>
                        <a:t>Agence</a:t>
                      </a:r>
                      <a:r>
                        <a:rPr lang="fr-FR" sz="2000" baseline="0" dirty="0" smtClean="0">
                          <a:latin typeface="Calibri"/>
                          <a:ea typeface="Calibri"/>
                          <a:cs typeface="Arial"/>
                        </a:rPr>
                        <a:t> des Etats-Unis pour le Développement International</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smtClean="0">
                          <a:latin typeface="Simplified Arabic"/>
                          <a:ea typeface="Calibri"/>
                          <a:cs typeface="Arial"/>
                        </a:rPr>
                        <a:t>United States Agency</a:t>
                      </a:r>
                      <a:r>
                        <a:rPr lang="en-US" sz="2000" baseline="0" dirty="0" smtClean="0">
                          <a:latin typeface="Simplified Arabic"/>
                          <a:ea typeface="Calibri"/>
                          <a:cs typeface="Arial"/>
                        </a:rPr>
                        <a:t> for  International Development</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smtClean="0">
                          <a:latin typeface="Calibri"/>
                          <a:ea typeface="Calibri"/>
                          <a:cs typeface="Simplified Arabic"/>
                        </a:rPr>
                        <a:t>سعر ”</a:t>
                      </a:r>
                      <a:r>
                        <a:rPr lang="ar-DZ" sz="2000" dirty="0" err="1" smtClean="0">
                          <a:latin typeface="Calibri"/>
                          <a:ea typeface="Calibri"/>
                          <a:cs typeface="Simplified Arabic"/>
                        </a:rPr>
                        <a:t>فوب</a:t>
                      </a:r>
                      <a:r>
                        <a:rPr lang="ar-DZ" sz="2000" dirty="0" smtClean="0">
                          <a:latin typeface="Calibri"/>
                          <a:ea typeface="Calibri"/>
                          <a:cs typeface="Simplified Arabic"/>
                        </a:rPr>
                        <a:t>“</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Free</a:t>
                      </a:r>
                      <a:r>
                        <a:rPr lang="fr-FR" sz="2000" baseline="0" dirty="0" smtClean="0">
                          <a:latin typeface="Simplified Arabic"/>
                          <a:ea typeface="Calibri"/>
                          <a:cs typeface="Arial"/>
                        </a:rPr>
                        <a:t> On </a:t>
                      </a:r>
                      <a:r>
                        <a:rPr lang="en-GB" sz="2000" baseline="0" noProof="0" dirty="0" smtClean="0">
                          <a:latin typeface="Simplified Arabic"/>
                          <a:ea typeface="Calibri"/>
                          <a:cs typeface="Arial"/>
                        </a:rPr>
                        <a:t>Board</a:t>
                      </a:r>
                      <a:endParaRPr lang="en-GB" sz="2000" noProof="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smtClean="0">
                          <a:latin typeface="Simplified Arabic"/>
                          <a:ea typeface="Calibri"/>
                          <a:cs typeface="Arial"/>
                        </a:rPr>
                        <a:t>Free On </a:t>
                      </a:r>
                      <a:r>
                        <a:rPr lang="en-GB" sz="2000" noProof="0" dirty="0" smtClean="0">
                          <a:latin typeface="Simplified Arabic"/>
                          <a:ea typeface="Calibri"/>
                          <a:cs typeface="Arial"/>
                        </a:rPr>
                        <a:t>Board</a:t>
                      </a:r>
                      <a:endParaRPr lang="en-GB" sz="2000" noProof="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smtClean="0">
                          <a:latin typeface="Calibri"/>
                          <a:ea typeface="Calibri"/>
                          <a:cs typeface="Simplified Arabic"/>
                        </a:rPr>
                        <a:t>سعر</a:t>
                      </a:r>
                      <a:r>
                        <a:rPr lang="ar-DZ" sz="2000" baseline="0" dirty="0" smtClean="0">
                          <a:latin typeface="Calibri"/>
                          <a:ea typeface="Calibri"/>
                          <a:cs typeface="Simplified Arabic"/>
                        </a:rPr>
                        <a:t> ”سيف“</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GB" sz="2000" noProof="0" dirty="0" smtClean="0">
                          <a:latin typeface="Simplified Arabic"/>
                          <a:ea typeface="Calibri"/>
                          <a:cs typeface="Arial"/>
                        </a:rPr>
                        <a:t>Cost,</a:t>
                      </a:r>
                      <a:r>
                        <a:rPr lang="en-GB" sz="2000" baseline="0" noProof="0" dirty="0" smtClean="0">
                          <a:latin typeface="Simplified Arabic"/>
                          <a:ea typeface="Calibri"/>
                          <a:cs typeface="Arial"/>
                        </a:rPr>
                        <a:t> Insurance and Freight</a:t>
                      </a:r>
                      <a:endParaRPr lang="en-GB" sz="2000" noProof="0" dirty="0">
                        <a:latin typeface="Calibri"/>
                        <a:ea typeface="Calibri"/>
                        <a:cs typeface="Arial"/>
                      </a:endParaRPr>
                    </a:p>
                  </a:txBody>
                  <a:tcPr marL="68580" marR="68580" marT="0" marB="0" anchor="ctr"/>
                </a:tc>
                <a:tc>
                  <a:txBody>
                    <a:bodyPr/>
                    <a:lstStyle/>
                    <a:p>
                      <a:pPr algn="ctr" rtl="1">
                        <a:lnSpc>
                          <a:spcPct val="115000"/>
                        </a:lnSpc>
                        <a:spcAft>
                          <a:spcPts val="0"/>
                        </a:spcAft>
                      </a:pPr>
                      <a:r>
                        <a:rPr lang="en-GB" sz="2000" noProof="0" dirty="0" smtClean="0">
                          <a:latin typeface="Simplified Arabic"/>
                          <a:ea typeface="Calibri"/>
                          <a:cs typeface="Arial"/>
                        </a:rPr>
                        <a:t>Cost,</a:t>
                      </a:r>
                      <a:r>
                        <a:rPr lang="en-GB" sz="2000" baseline="0" noProof="0" dirty="0" smtClean="0">
                          <a:latin typeface="Simplified Arabic"/>
                          <a:ea typeface="Calibri"/>
                          <a:cs typeface="Arial"/>
                        </a:rPr>
                        <a:t> Insurance and Freight</a:t>
                      </a:r>
                      <a:endParaRPr lang="en-GB" sz="2000" noProof="0" dirty="0">
                        <a:latin typeface="+mn-lt"/>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 مراجع المحور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a:r>
              <a:rPr lang="fr-FR" sz="2400" dirty="0" smtClean="0">
                <a:latin typeface="Times New Roman" pitchFamily="18" charset="0"/>
                <a:cs typeface="Times New Roman" pitchFamily="18" charset="0"/>
              </a:rPr>
              <a:t>Eric BESSON, </a:t>
            </a:r>
            <a:r>
              <a:rPr lang="fr-FR" sz="2400" b="1" dirty="0" smtClean="0">
                <a:solidFill>
                  <a:srgbClr val="FFC000"/>
                </a:solidFill>
                <a:latin typeface="Times New Roman" pitchFamily="18" charset="0"/>
                <a:cs typeface="Times New Roman" pitchFamily="18" charset="0"/>
              </a:rPr>
              <a:t>Evaluation des Grands Projets Publiques: Diagnostic et Propositions, </a:t>
            </a:r>
            <a:r>
              <a:rPr lang="fr-FR" sz="2400" dirty="0" smtClean="0">
                <a:latin typeface="Times New Roman" pitchFamily="18" charset="0"/>
                <a:cs typeface="Times New Roman" pitchFamily="18" charset="0"/>
              </a:rPr>
              <a:t>rapport de secrétariat d’état chargé de la prospective, de l’évaluation des politiques publiques et du développement d’économie numérique, République Française, Paris, France, Novembre 2008.</a:t>
            </a:r>
          </a:p>
          <a:p>
            <a:pPr algn="just"/>
            <a:r>
              <a:rPr lang="fr-FR" sz="2400" dirty="0" smtClean="0">
                <a:latin typeface="Times New Roman" pitchFamily="18" charset="0"/>
                <a:cs typeface="Times New Roman" pitchFamily="18" charset="0"/>
              </a:rPr>
              <a:t>Mark MILLER, </a:t>
            </a:r>
            <a:r>
              <a:rPr lang="fr-FR" sz="2400" dirty="0" err="1" smtClean="0">
                <a:latin typeface="Times New Roman" pitchFamily="18" charset="0"/>
                <a:cs typeface="Times New Roman" pitchFamily="18" charset="0"/>
              </a:rPr>
              <a:t>Shakira</a:t>
            </a:r>
            <a:r>
              <a:rPr lang="fr-FR" sz="2400" dirty="0" smtClean="0">
                <a:latin typeface="Times New Roman" pitchFamily="18" charset="0"/>
                <a:cs typeface="Times New Roman" pitchFamily="18" charset="0"/>
              </a:rPr>
              <a:t> Mustapha, </a:t>
            </a:r>
            <a:r>
              <a:rPr lang="fr-FR" sz="2400" b="1" dirty="0" smtClean="0">
                <a:solidFill>
                  <a:srgbClr val="FFC000"/>
                </a:solidFill>
                <a:latin typeface="Times New Roman" pitchFamily="18" charset="0"/>
                <a:cs typeface="Times New Roman" pitchFamily="18" charset="0"/>
              </a:rPr>
              <a:t>La gestion de l’investissement publique: Un guide d’introduction à la gestion des finances publiques</a:t>
            </a:r>
            <a:r>
              <a:rPr lang="fr-FR" sz="2400" dirty="0" smtClean="0">
                <a:solidFill>
                  <a:srgbClr val="FFC000"/>
                </a:solidFill>
                <a:latin typeface="Times New Roman" pitchFamily="18" charset="0"/>
                <a:cs typeface="Times New Roman" pitchFamily="18" charset="0"/>
              </a:rPr>
              <a:t>,</a:t>
            </a:r>
            <a:r>
              <a:rPr lang="fr-F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Overseas Development Institute, </a:t>
            </a:r>
            <a:r>
              <a:rPr lang="fr-FR" sz="2400" dirty="0" smtClean="0">
                <a:latin typeface="Times New Roman" pitchFamily="18" charset="0"/>
                <a:cs typeface="Times New Roman" pitchFamily="18" charset="0"/>
              </a:rPr>
              <a:t>Londres</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Royaume-Unis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Octobre</a:t>
            </a:r>
            <a:r>
              <a:rPr lang="en-US" sz="2400" dirty="0" smtClean="0">
                <a:latin typeface="Times New Roman" pitchFamily="18" charset="0"/>
                <a:cs typeface="Times New Roman" pitchFamily="18" charset="0"/>
              </a:rPr>
              <a:t> 2016.</a:t>
            </a:r>
          </a:p>
          <a:p>
            <a:pPr algn="just" rtl="1"/>
            <a:r>
              <a:rPr lang="ar-DZ" sz="2800" dirty="0" smtClean="0">
                <a:latin typeface="Simplified Arabic" pitchFamily="18" charset="-78"/>
                <a:cs typeface="Simplified Arabic" pitchFamily="18" charset="-78"/>
              </a:rPr>
              <a:t>أمينة بركان، </a:t>
            </a:r>
            <a:r>
              <a:rPr lang="ar-DZ" sz="2800" b="1" dirty="0" smtClean="0">
                <a:solidFill>
                  <a:srgbClr val="FFC000"/>
                </a:solidFill>
                <a:latin typeface="Simplified Arabic" pitchFamily="18" charset="-78"/>
                <a:cs typeface="Simplified Arabic" pitchFamily="18" charset="-78"/>
              </a:rPr>
              <a:t>تحليل وتقييم المشاريع العمومية وعقلانية الاختيارات العمومية، </a:t>
            </a:r>
            <a:r>
              <a:rPr lang="ar-DZ" sz="2800" dirty="0" smtClean="0">
                <a:latin typeface="Simplified Arabic" pitchFamily="18" charset="-78"/>
                <a:cs typeface="Simplified Arabic" pitchFamily="18" charset="-78"/>
              </a:rPr>
              <a:t>مجلة الاقتصاد الجديد، العدد 12، المجلد الأول، جامعة خميس </a:t>
            </a:r>
            <a:r>
              <a:rPr lang="ar-DZ" sz="2800" dirty="0" err="1" smtClean="0">
                <a:latin typeface="Simplified Arabic" pitchFamily="18" charset="-78"/>
                <a:cs typeface="Simplified Arabic" pitchFamily="18" charset="-78"/>
              </a:rPr>
              <a:t>مليانة</a:t>
            </a:r>
            <a:r>
              <a:rPr lang="ar-DZ" sz="2800" dirty="0" smtClean="0">
                <a:latin typeface="Simplified Arabic" pitchFamily="18" charset="-78"/>
                <a:cs typeface="Simplified Arabic" pitchFamily="18" charset="-78"/>
              </a:rPr>
              <a:t>، الجزائر، 2015.</a:t>
            </a:r>
          </a:p>
          <a:p>
            <a:pPr algn="just" rtl="1"/>
            <a:r>
              <a:rPr lang="ar-DZ" sz="2800" b="1" dirty="0" smtClean="0">
                <a:solidFill>
                  <a:srgbClr val="FFC000"/>
                </a:solidFill>
                <a:latin typeface="Simplified Arabic" pitchFamily="18" charset="-78"/>
                <a:cs typeface="Simplified Arabic" pitchFamily="18" charset="-78"/>
              </a:rPr>
              <a:t> </a:t>
            </a:r>
            <a:r>
              <a:rPr lang="en-US"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نعيمة السعيد، أحمد </a:t>
            </a:r>
            <a:r>
              <a:rPr lang="ar-DZ" sz="2800" dirty="0" err="1" smtClean="0">
                <a:latin typeface="Simplified Arabic" pitchFamily="18" charset="-78"/>
                <a:cs typeface="Simplified Arabic" pitchFamily="18" charset="-78"/>
              </a:rPr>
              <a:t>بوشنافة</a:t>
            </a:r>
            <a:r>
              <a:rPr lang="ar-DZ" sz="2800" dirty="0" smtClean="0">
                <a:latin typeface="Simplified Arabic" pitchFamily="18" charset="-78"/>
                <a:cs typeface="Simplified Arabic" pitchFamily="18" charset="-78"/>
              </a:rPr>
              <a:t>، </a:t>
            </a:r>
            <a:r>
              <a:rPr lang="ar-DZ" sz="2800" b="1" dirty="0" smtClean="0">
                <a:solidFill>
                  <a:srgbClr val="FFC000"/>
                </a:solidFill>
                <a:latin typeface="Simplified Arabic" pitchFamily="18" charset="-78"/>
                <a:cs typeface="Simplified Arabic" pitchFamily="18" charset="-78"/>
              </a:rPr>
              <a:t>دراسة وتقييم جدوى المشاريع الاستثمارية العمومية القطاعية: ميزانية التجهيز، </a:t>
            </a:r>
            <a:r>
              <a:rPr lang="ar-DZ" sz="2800" dirty="0" smtClean="0">
                <a:latin typeface="Simplified Arabic" pitchFamily="18" charset="-78"/>
                <a:cs typeface="Simplified Arabic" pitchFamily="18" charset="-78"/>
              </a:rPr>
              <a:t>مجلة البشائر الاقتصادية، العدد 2، المجلد الثالث، جامعة بشار، الجزائر، جوان 2017.</a:t>
            </a:r>
            <a:endParaRPr lang="en-US" sz="2800"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50006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Programme de Matière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a:buNone/>
            </a:pPr>
            <a:endParaRPr lang="fr-FR" sz="2800" b="1" dirty="0" smtClean="0">
              <a:solidFill>
                <a:srgbClr val="FFC000"/>
              </a:solidFill>
              <a:latin typeface="Times New Roman" pitchFamily="18" charset="0"/>
              <a:cs typeface="Times New Roman" pitchFamily="18" charset="0"/>
            </a:endParaRPr>
          </a:p>
          <a:p>
            <a:pPr algn="just">
              <a:buNone/>
            </a:pPr>
            <a:endParaRPr lang="fr-FR" sz="2800" b="1" dirty="0" smtClean="0">
              <a:solidFill>
                <a:srgbClr val="FFC000"/>
              </a:solidFill>
              <a:latin typeface="Times New Roman" pitchFamily="18" charset="0"/>
              <a:cs typeface="Times New Roman" pitchFamily="18" charset="0"/>
            </a:endParaRPr>
          </a:p>
          <a:p>
            <a:pPr algn="just">
              <a:buNone/>
            </a:pPr>
            <a:r>
              <a:rPr lang="fr-FR" sz="2800" b="1" dirty="0" smtClean="0">
                <a:solidFill>
                  <a:srgbClr val="FFC000"/>
                </a:solidFill>
                <a:latin typeface="Times New Roman" pitchFamily="18" charset="0"/>
                <a:cs typeface="Times New Roman" pitchFamily="18" charset="0"/>
              </a:rPr>
              <a:t>Axe I:</a:t>
            </a:r>
            <a:r>
              <a:rPr lang="fr-FR" sz="2800" b="1" dirty="0" smtClean="0">
                <a:latin typeface="Times New Roman" pitchFamily="18" charset="0"/>
                <a:cs typeface="Times New Roman" pitchFamily="18" charset="0"/>
              </a:rPr>
              <a:t> Le cadre conceptuel des Projets d’Investissement.</a:t>
            </a:r>
          </a:p>
          <a:p>
            <a:pPr algn="just">
              <a:buNone/>
            </a:pPr>
            <a:r>
              <a:rPr lang="fr-FR" sz="2800" b="1" dirty="0" smtClean="0">
                <a:solidFill>
                  <a:srgbClr val="FFC000"/>
                </a:solidFill>
                <a:latin typeface="Times New Roman" pitchFamily="18" charset="0"/>
                <a:cs typeface="Times New Roman" pitchFamily="18" charset="0"/>
              </a:rPr>
              <a:t>Axe II: </a:t>
            </a:r>
            <a:r>
              <a:rPr lang="fr-FR" sz="2800" b="1" dirty="0" smtClean="0">
                <a:latin typeface="Times New Roman" pitchFamily="18" charset="0"/>
                <a:cs typeface="Times New Roman" pitchFamily="18" charset="0"/>
              </a:rPr>
              <a:t>La Gestion et L’Evaluation des PIP.</a:t>
            </a:r>
          </a:p>
          <a:p>
            <a:pPr algn="just">
              <a:buNone/>
            </a:pPr>
            <a:r>
              <a:rPr lang="fr-FR" sz="2800" b="1" dirty="0" smtClean="0">
                <a:solidFill>
                  <a:srgbClr val="FFC000"/>
                </a:solidFill>
                <a:latin typeface="Times New Roman" pitchFamily="18" charset="0"/>
                <a:cs typeface="Times New Roman" pitchFamily="18" charset="0"/>
              </a:rPr>
              <a:t>Axe III: </a:t>
            </a:r>
            <a:r>
              <a:rPr lang="fr-FR" sz="2800" b="1" dirty="0" smtClean="0">
                <a:latin typeface="Times New Roman" pitchFamily="18" charset="0"/>
                <a:cs typeface="Times New Roman" pitchFamily="18" charset="0"/>
              </a:rPr>
              <a:t>Etude de Faisabilité Légale, Commerciale (Marketing) et Technique des PIP.</a:t>
            </a:r>
          </a:p>
          <a:p>
            <a:pPr algn="just">
              <a:buNone/>
            </a:pPr>
            <a:r>
              <a:rPr lang="fr-FR" sz="2800" b="1" dirty="0" smtClean="0">
                <a:solidFill>
                  <a:srgbClr val="FFC000"/>
                </a:solidFill>
                <a:latin typeface="Times New Roman" pitchFamily="18" charset="0"/>
                <a:cs typeface="Times New Roman" pitchFamily="18" charset="0"/>
              </a:rPr>
              <a:t>Axe IV: </a:t>
            </a:r>
            <a:r>
              <a:rPr lang="fr-FR" sz="2800" b="1" dirty="0" smtClean="0">
                <a:latin typeface="Times New Roman" pitchFamily="18" charset="0"/>
                <a:cs typeface="Times New Roman" pitchFamily="18" charset="0"/>
              </a:rPr>
              <a:t>Evaluation Financière des PIP.</a:t>
            </a:r>
          </a:p>
          <a:p>
            <a:pPr algn="just">
              <a:buNone/>
            </a:pPr>
            <a:r>
              <a:rPr lang="fr-FR" sz="2800" b="1" dirty="0" smtClean="0">
                <a:solidFill>
                  <a:srgbClr val="FFC000"/>
                </a:solidFill>
                <a:latin typeface="Times New Roman" pitchFamily="18" charset="0"/>
                <a:cs typeface="Times New Roman" pitchFamily="18" charset="0"/>
              </a:rPr>
              <a:t>Axe V:</a:t>
            </a:r>
            <a:r>
              <a:rPr lang="fr-FR" sz="2800" b="1" dirty="0" smtClean="0">
                <a:latin typeface="Times New Roman" pitchFamily="18" charset="0"/>
                <a:cs typeface="Times New Roman" pitchFamily="18" charset="0"/>
              </a:rPr>
              <a:t> Evaluation Socio-économique des PPIP.</a:t>
            </a:r>
          </a:p>
          <a:p>
            <a:pPr algn="just">
              <a:buNone/>
            </a:pPr>
            <a:r>
              <a:rPr lang="fr-FR" sz="2800" b="1" dirty="0" smtClean="0">
                <a:solidFill>
                  <a:srgbClr val="FFC000"/>
                </a:solidFill>
                <a:latin typeface="Times New Roman" pitchFamily="18" charset="0"/>
                <a:cs typeface="Times New Roman" pitchFamily="18" charset="0"/>
              </a:rPr>
              <a:t>Axe VI: </a:t>
            </a:r>
            <a:r>
              <a:rPr lang="fr-FR" sz="2800" b="1" dirty="0" smtClean="0">
                <a:latin typeface="Times New Roman" pitchFamily="18" charset="0"/>
                <a:cs typeface="Times New Roman" pitchFamily="18" charset="0"/>
              </a:rPr>
              <a:t>Evaluation des effets des PPIP.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10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1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10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linds(horizontal)">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00042"/>
            <a:ext cx="8858280" cy="6072230"/>
          </a:xfrm>
        </p:spPr>
        <p:txBody>
          <a:bodyPr>
            <a:normAutofit/>
          </a:bodyPr>
          <a:lstStyle/>
          <a:p>
            <a:pPr rtl="1"/>
            <a:r>
              <a:rPr lang="ar-DZ" sz="6000" b="1" u="sng" dirty="0" smtClean="0">
                <a:solidFill>
                  <a:srgbClr val="FFFF00"/>
                </a:solidFill>
                <a:latin typeface="Simplified Arabic" pitchFamily="18" charset="-78"/>
                <a:cs typeface="Simplified Arabic" pitchFamily="18" charset="-78"/>
              </a:rPr>
              <a:t>المحور الثاني</a:t>
            </a:r>
            <a:br>
              <a:rPr lang="ar-DZ" sz="6000" b="1" u="sng" dirty="0" smtClean="0">
                <a:solidFill>
                  <a:srgbClr val="FFFF00"/>
                </a:solidFill>
                <a:latin typeface="Simplified Arabic" pitchFamily="18" charset="-78"/>
                <a:cs typeface="Simplified Arabic" pitchFamily="18" charset="-78"/>
              </a:rPr>
            </a:br>
            <a:r>
              <a:rPr lang="ar-DZ" sz="6000" b="1" u="sng" dirty="0" smtClean="0">
                <a:latin typeface="Simplified Arabic" pitchFamily="18" charset="-78"/>
                <a:cs typeface="Simplified Arabic" pitchFamily="18" charset="-78"/>
              </a:rPr>
              <a:t>إدارة وتقييم المشاريع الاستثمارية العمومية</a:t>
            </a:r>
            <a:r>
              <a:rPr lang="fr-FR" sz="6000" b="1" u="sng" dirty="0" smtClean="0">
                <a:solidFill>
                  <a:srgbClr val="FFFF00"/>
                </a:solidFill>
                <a:latin typeface="Simplified Arabic" pitchFamily="18" charset="-78"/>
                <a:cs typeface="Simplified Arabic" pitchFamily="18" charset="-78"/>
              </a:rPr>
              <a:t/>
            </a:r>
            <a:br>
              <a:rPr lang="fr-FR" sz="6000" b="1" u="sng" dirty="0" smtClean="0">
                <a:solidFill>
                  <a:srgbClr val="FFFF00"/>
                </a:solidFill>
                <a:latin typeface="Simplified Arabic" pitchFamily="18" charset="-78"/>
                <a:cs typeface="Simplified Arabic" pitchFamily="18" charset="-78"/>
              </a:rPr>
            </a:br>
            <a:r>
              <a:rPr lang="fr-FR" sz="6000" b="1" u="sng" dirty="0" smtClean="0">
                <a:solidFill>
                  <a:srgbClr val="FFFF00"/>
                </a:solidFill>
                <a:latin typeface="Simplified Arabic" pitchFamily="18" charset="-78"/>
                <a:cs typeface="Simplified Arabic" pitchFamily="18" charset="-78"/>
              </a:rPr>
              <a:t>AXE II</a:t>
            </a:r>
            <a:br>
              <a:rPr lang="fr-FR" sz="6000" b="1" u="sng" dirty="0" smtClean="0">
                <a:solidFill>
                  <a:srgbClr val="FFFF00"/>
                </a:solidFill>
                <a:latin typeface="Simplified Arabic" pitchFamily="18" charset="-78"/>
                <a:cs typeface="Simplified Arabic" pitchFamily="18" charset="-78"/>
              </a:rPr>
            </a:br>
            <a:r>
              <a:rPr lang="fr-FR" sz="6000" b="1" u="sng" dirty="0" smtClean="0">
                <a:latin typeface="Simplified Arabic" pitchFamily="18" charset="-78"/>
                <a:cs typeface="Simplified Arabic" pitchFamily="18" charset="-78"/>
              </a:rPr>
              <a:t>La Gestion et l’Evaluation des PIP</a:t>
            </a:r>
            <a:endParaRPr lang="fr-FR" sz="6000" b="1" u="sng"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تعريف إدارة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1000"/>
              </a:spcAft>
              <a:buNone/>
            </a:pPr>
            <a:r>
              <a:rPr lang="ar-DZ" sz="3000" dirty="0" smtClean="0">
                <a:latin typeface="Simplified Arabic" pitchFamily="18" charset="-78"/>
                <a:ea typeface="Calibri"/>
                <a:cs typeface="Simplified Arabic" pitchFamily="18" charset="-78"/>
              </a:rPr>
              <a:t>تعرف إدارة المشاريع أنها " تنظيم عملية التغيير عبر التوظيف الأمثل للموارد المتاحة الضرورية لتحقيق هدف معين ضمن إطار زمني معلوم من خلال تنفيذ مجموعة من النشاطات والفعاليات المخططة والمبرمجة والمتناسقة فيما بينها ".</a:t>
            </a:r>
            <a:endParaRPr lang="fr-FR" sz="30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3000" dirty="0" smtClean="0">
                <a:latin typeface="Simplified Arabic" pitchFamily="18" charset="-78"/>
                <a:ea typeface="Calibri"/>
                <a:cs typeface="Simplified Arabic" pitchFamily="18" charset="-78"/>
              </a:rPr>
              <a:t>وتعرف أنها " توجيه الموارد البشرية والمادية وتنسيقها خلال حياة المشروع، من خلال استخدام التقنيات الحديثة، لتحقيق الأهداف المحددة، بالطريقة التي تمكن من إنجاز المشروع مع مراعاة عوامل الجودة والتوقيت والتكلفة ".</a:t>
            </a:r>
            <a:endParaRPr lang="fr-FR" sz="30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3000" dirty="0" smtClean="0">
                <a:latin typeface="Simplified Arabic" pitchFamily="18" charset="-78"/>
                <a:ea typeface="Calibri"/>
                <a:cs typeface="Simplified Arabic" pitchFamily="18" charset="-78"/>
              </a:rPr>
              <a:t>ما يقود إلى </a:t>
            </a:r>
            <a:r>
              <a:rPr lang="ar-DZ" sz="3000" b="1" dirty="0" smtClean="0">
                <a:solidFill>
                  <a:srgbClr val="FFC000"/>
                </a:solidFill>
                <a:latin typeface="Simplified Arabic" pitchFamily="18" charset="-78"/>
                <a:ea typeface="Calibri"/>
                <a:cs typeface="Simplified Arabic" pitchFamily="18" charset="-78"/>
              </a:rPr>
              <a:t>تعريف عملية إدارة المشاريع أنها عملية تخصيص وتوجيه الموارد المتاحة لتنفيذ مجموعة متكاملة ومتناسقة من النشاطات تمكن من تجسيد المشروع في الوقت المحدد له بجودة مقبولة وبتكلفة لا تتعدى التكلفة المخصصة له.</a:t>
            </a:r>
            <a:endParaRPr lang="fr-FR" sz="3000" b="1" dirty="0" smtClean="0">
              <a:solidFill>
                <a:srgbClr val="FFC000"/>
              </a:solidFill>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إدارة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1000"/>
              </a:spcAft>
              <a:buNone/>
            </a:pPr>
            <a:r>
              <a:rPr lang="ar-DZ" sz="2800" dirty="0" smtClean="0">
                <a:latin typeface="Simplified Arabic" pitchFamily="18" charset="-78"/>
                <a:ea typeface="Calibri"/>
                <a:cs typeface="Simplified Arabic" pitchFamily="18" charset="-78"/>
              </a:rPr>
              <a:t>تمر إدارة المشاريع بعدة مراحل مترابطة ومتكاملة، تتمثل في العناصر الآتية:</a:t>
            </a:r>
            <a:endParaRPr lang="fr-FR" sz="28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fr-FR" sz="2800" b="1" dirty="0" smtClean="0">
                <a:solidFill>
                  <a:srgbClr val="FFC000"/>
                </a:solidFill>
                <a:latin typeface="Simplified Arabic" pitchFamily="18" charset="-78"/>
                <a:ea typeface="Calibri"/>
                <a:cs typeface="Simplified Arabic" pitchFamily="18" charset="-78"/>
              </a:rPr>
              <a:t>-</a:t>
            </a:r>
            <a:r>
              <a:rPr lang="ar-DZ" sz="2800" b="1" dirty="0" smtClean="0">
                <a:solidFill>
                  <a:srgbClr val="FFC000"/>
                </a:solidFill>
                <a:latin typeface="Simplified Arabic" pitchFamily="18" charset="-78"/>
                <a:ea typeface="Calibri"/>
                <a:cs typeface="Simplified Arabic" pitchFamily="18" charset="-78"/>
              </a:rPr>
              <a:t> تحديد فكرة المشروع</a:t>
            </a:r>
            <a:endParaRPr lang="fr-FR" sz="28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1000"/>
              </a:spcAft>
              <a:buNone/>
            </a:pPr>
            <a:r>
              <a:rPr lang="ar-DZ" sz="2800" dirty="0" smtClean="0">
                <a:latin typeface="Simplified Arabic" pitchFamily="18" charset="-78"/>
                <a:ea typeface="Calibri"/>
                <a:cs typeface="Simplified Arabic" pitchFamily="18" charset="-78"/>
              </a:rPr>
              <a:t>يتم ابتكار فكرة للمشروع واقتراحه مع مراعاة تماشي هذا الاقتراح مع الخطة الاقتصادية العامة للدولة وإستراتيجيتها الاستثمارية، وضمان تحقيق المنفعة العامة للمجتمع ودعم مسار التنمية الاقتصادية؛</a:t>
            </a:r>
            <a:endParaRPr lang="fr-FR" sz="2800" dirty="0" smtClean="0">
              <a:latin typeface="Simplified Arabic" pitchFamily="18" charset="-78"/>
              <a:ea typeface="Calibri"/>
              <a:cs typeface="Simplified Arabic" pitchFamily="18" charset="-78"/>
            </a:endParaRPr>
          </a:p>
          <a:p>
            <a:pPr marL="0" algn="just" rtl="1">
              <a:lnSpc>
                <a:spcPct val="115000"/>
              </a:lnSpc>
              <a:spcAft>
                <a:spcPts val="1000"/>
              </a:spcAft>
              <a:buNone/>
            </a:pPr>
            <a:r>
              <a:rPr lang="ar-DZ" sz="2800" b="1" dirty="0" smtClean="0">
                <a:solidFill>
                  <a:srgbClr val="FFC000"/>
                </a:solidFill>
                <a:latin typeface="Simplified Arabic" pitchFamily="18" charset="-78"/>
                <a:ea typeface="Calibri"/>
                <a:cs typeface="Simplified Arabic" pitchFamily="18" charset="-78"/>
              </a:rPr>
              <a:t>- التخطيط للمشروع</a:t>
            </a:r>
            <a:endParaRPr lang="fr-FR" sz="28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1000"/>
              </a:spcAft>
              <a:buNone/>
            </a:pPr>
            <a:r>
              <a:rPr lang="ar-DZ" sz="2800" dirty="0" smtClean="0">
                <a:latin typeface="Simplified Arabic" pitchFamily="18" charset="-78"/>
                <a:ea typeface="Calibri"/>
                <a:cs typeface="Simplified Arabic" pitchFamily="18" charset="-78"/>
              </a:rPr>
              <a:t>تتمثل في مرحلة تجسيد الفكرة وتحويلها إلى خطة مبرمجة ومحددة، حيث لابد من إبراز أهم أهداف المشروع ومجال نشاطه والمنافع المتأتية منه والفئات التي يستهدفها، وربطه مع الخطة الاقتصادية والإستراتيجية للدولة، مع وضع الاحتمالات والسيناريوهات والافتراضات الأساسية لخطة المشروع والخطط البديلة لها.</a:t>
            </a:r>
            <a:endParaRPr lang="fr-FR" sz="2800" dirty="0" smtClean="0">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إدارة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يحدد في خطة المشروع بصفة دقيقة اسم المشروع وإستراتيجيته وأهدافه على أن تكون هذه الأهداف قابلة للقياس والتقييم </a:t>
            </a:r>
            <a:r>
              <a:rPr lang="ar-DZ" sz="2400" smtClean="0">
                <a:latin typeface="Simplified Arabic" pitchFamily="18" charset="-78"/>
                <a:ea typeface="Calibri"/>
                <a:cs typeface="Simplified Arabic" pitchFamily="18" charset="-78"/>
              </a:rPr>
              <a:t>ومرتبطة </a:t>
            </a:r>
            <a:r>
              <a:rPr lang="ar-DZ" sz="2400" smtClean="0">
                <a:latin typeface="Simplified Arabic" pitchFamily="18" charset="-78"/>
                <a:ea typeface="Calibri"/>
                <a:cs typeface="Simplified Arabic" pitchFamily="18" charset="-78"/>
              </a:rPr>
              <a:t>بفترة </a:t>
            </a:r>
            <a:r>
              <a:rPr lang="ar-DZ" sz="2400" dirty="0" smtClean="0">
                <a:latin typeface="Simplified Arabic" pitchFamily="18" charset="-78"/>
                <a:ea typeface="Calibri"/>
                <a:cs typeface="Simplified Arabic" pitchFamily="18" charset="-78"/>
              </a:rPr>
              <a:t>زمنية معينة، كما أن الخطة لابد أن توضح النشاطات الأساسية التي يرتكز عليها المشروع لتجسيده بنجاح، والموارد التي تسمح بالقيام بهذه النشاطات، والفئات المستهدفة من المشروع، والنتائج المتوقعة منه التي تتمثل أساسا في مخرجاته (الاستثمار الناتج عنه) وعائداته وآثاره على المدى البعيد، والإجراءات التي لابد من تبنيها في إدارة المشروع وتنفيذه بهدف تجسيده على أكمل وجه؛</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fr-FR" sz="2400" b="1" dirty="0" smtClean="0">
                <a:solidFill>
                  <a:srgbClr val="FFC000"/>
                </a:solidFill>
                <a:latin typeface="Simplified Arabic" pitchFamily="18" charset="-78"/>
                <a:ea typeface="Calibri"/>
                <a:cs typeface="Simplified Arabic" pitchFamily="18" charset="-78"/>
              </a:rPr>
              <a:t> -</a:t>
            </a:r>
            <a:r>
              <a:rPr lang="ar-DZ" sz="2400" b="1" dirty="0" smtClean="0">
                <a:solidFill>
                  <a:srgbClr val="FFC000"/>
                </a:solidFill>
                <a:latin typeface="Simplified Arabic" pitchFamily="18" charset="-78"/>
                <a:ea typeface="Calibri"/>
                <a:cs typeface="Simplified Arabic" pitchFamily="18" charset="-78"/>
              </a:rPr>
              <a:t>تخصيص الموارد</a:t>
            </a:r>
            <a:endParaRPr lang="fr-FR" sz="24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0"/>
              </a:spcAft>
              <a:buNone/>
            </a:pPr>
            <a:r>
              <a:rPr lang="ar-DZ" sz="2400" dirty="0" smtClean="0">
                <a:latin typeface="Simplified Arabic" pitchFamily="18" charset="-78"/>
                <a:ea typeface="Calibri"/>
                <a:cs typeface="Simplified Arabic" pitchFamily="18" charset="-78"/>
              </a:rPr>
              <a:t>بعد الانتهاء من رسم خطة محكمة ومفصلة للمشروع لابد من تخصيص مختلف الموارد البشرية والمالية والمادية التي تسهم في تطبيق هذه الخطة بصفة فعالة، وهو ما يستدعي التحديد الدقيق لهذه الموارد والتوظيف الجيد لها؛</a:t>
            </a:r>
            <a:endParaRPr lang="fr-FR" sz="2400" dirty="0" smtClean="0">
              <a:latin typeface="Simplified Arabic" pitchFamily="18" charset="-78"/>
              <a:ea typeface="Calibri"/>
              <a:cs typeface="Simplified Arabic" pitchFamily="18" charset="-78"/>
            </a:endParaRPr>
          </a:p>
          <a:p>
            <a:pPr marL="0" algn="just" rtl="1">
              <a:lnSpc>
                <a:spcPct val="115000"/>
              </a:lnSpc>
              <a:spcAft>
                <a:spcPts val="0"/>
              </a:spcAft>
              <a:buNone/>
            </a:pPr>
            <a:r>
              <a:rPr lang="ar-DZ" sz="2400" b="1" dirty="0" smtClean="0">
                <a:solidFill>
                  <a:srgbClr val="FFC000"/>
                </a:solidFill>
                <a:latin typeface="Simplified Arabic" pitchFamily="18" charset="-78"/>
                <a:ea typeface="Calibri"/>
                <a:cs typeface="Simplified Arabic" pitchFamily="18" charset="-78"/>
              </a:rPr>
              <a:t>- تنفيذ المشروع</a:t>
            </a:r>
            <a:endParaRPr lang="fr-FR" sz="2400" dirty="0" smtClean="0">
              <a:solidFill>
                <a:srgbClr val="FFC000"/>
              </a:solidFill>
              <a:latin typeface="Simplified Arabic" pitchFamily="18" charset="-78"/>
              <a:ea typeface="Calibri"/>
              <a:cs typeface="Simplified Arabic" pitchFamily="18" charset="-78"/>
            </a:endParaRPr>
          </a:p>
          <a:p>
            <a:pPr marL="0" algn="just" rtl="1">
              <a:lnSpc>
                <a:spcPct val="115000"/>
              </a:lnSpc>
              <a:spcAft>
                <a:spcPts val="1000"/>
              </a:spcAft>
              <a:buNone/>
            </a:pPr>
            <a:r>
              <a:rPr lang="ar-DZ" sz="2400" dirty="0" smtClean="0">
                <a:latin typeface="Simplified Arabic" pitchFamily="18" charset="-78"/>
                <a:ea typeface="Calibri"/>
                <a:cs typeface="Simplified Arabic" pitchFamily="18" charset="-78"/>
              </a:rPr>
              <a:t>تمثل مرحلة تجسيد المشروع اعتمادا على الخطة المفصلة له باستخدام الموارد المخصصة له، مع التحسين المستمر للإجراءات والنشاطات التي يقوم عليها المشروع وفقا للتغيرات الطارئة في محيط عمله؛</a:t>
            </a:r>
            <a:endParaRPr lang="fr-FR" sz="2400" dirty="0" smtClean="0">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مراحل إدارة المشاريع</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marL="0" algn="just" rtl="1">
              <a:buNone/>
            </a:pPr>
            <a:r>
              <a:rPr lang="ar-DZ" sz="2600" b="1" dirty="0" smtClean="0">
                <a:solidFill>
                  <a:srgbClr val="FFC000"/>
                </a:solidFill>
                <a:latin typeface="Simplified Arabic" pitchFamily="18" charset="-78"/>
                <a:cs typeface="Simplified Arabic" pitchFamily="18" charset="-78"/>
              </a:rPr>
              <a:t>- متابعة المشروع</a:t>
            </a:r>
            <a:endParaRPr lang="fr-FR" sz="2600" dirty="0" smtClean="0">
              <a:solidFill>
                <a:srgbClr val="FFC000"/>
              </a:solidFill>
              <a:latin typeface="Simplified Arabic" pitchFamily="18" charset="-78"/>
              <a:cs typeface="Simplified Arabic" pitchFamily="18" charset="-78"/>
            </a:endParaRPr>
          </a:p>
          <a:p>
            <a:pPr marL="0" algn="just" rtl="1">
              <a:buNone/>
            </a:pPr>
            <a:r>
              <a:rPr lang="ar-DZ" sz="2600" dirty="0" smtClean="0">
                <a:latin typeface="Simplified Arabic" pitchFamily="18" charset="-78"/>
                <a:cs typeface="Simplified Arabic" pitchFamily="18" charset="-78"/>
              </a:rPr>
              <a:t>تعتبر مرحلة موازية لتنفيذ المشروع للتأكد من أن المشروع ينفذ وفق ما تم التخطيط له درءا للانحرافات السالبة الممكن حدوثها، وهذا من خلال تزويد مسيري المشاريع والجهات الرقابية التابعة للدولة بالمعلومات المنتظمة والمستمرة والمحدثة عن نسبة التقدم في إنجاز المشروع ومدى تطابقه مع الخطة المسطرة، وهذا عن طريق متابعة خطة المشروع ومدى تنفيذها بشكل ناجع (فعال وفاعل)، ومتابعة الموارد المالية للمشروع إن كانت تكفي لتجسيده أم يتطلب إعادة تقييم لرخصة البرنامج الأصلية، ومتابعة الموارد البشرية القائمة على المشروع ومدى فعالية أدائها وكفاءتها في تنفيذه وتجسيده، مع متابعة مدى </a:t>
            </a:r>
            <a:r>
              <a:rPr lang="ar-DZ" sz="2600" dirty="0" err="1" smtClean="0">
                <a:latin typeface="Simplified Arabic" pitchFamily="18" charset="-78"/>
                <a:cs typeface="Simplified Arabic" pitchFamily="18" charset="-78"/>
              </a:rPr>
              <a:t>نجاعة</a:t>
            </a:r>
            <a:r>
              <a:rPr lang="ar-DZ" sz="2600" dirty="0" smtClean="0">
                <a:latin typeface="Simplified Arabic" pitchFamily="18" charset="-78"/>
                <a:cs typeface="Simplified Arabic" pitchFamily="18" charset="-78"/>
              </a:rPr>
              <a:t> الإستراتيجية المطبقة لإدارة المخاطر من أجل التحكم في هذا العامل المؤثر على مسار المشروع، وإدارته بصورة تدني من حدوث أي خطر محتمل؛</a:t>
            </a:r>
            <a:endParaRPr lang="fr-FR" sz="2600" dirty="0" smtClean="0">
              <a:latin typeface="Simplified Arabic" pitchFamily="18" charset="-78"/>
              <a:cs typeface="Simplified Arabic" pitchFamily="18" charset="-78"/>
            </a:endParaRPr>
          </a:p>
          <a:p>
            <a:pPr marL="0" algn="just" rtl="1">
              <a:buNone/>
            </a:pPr>
            <a:r>
              <a:rPr lang="ar-DZ" sz="2600" b="1" dirty="0" smtClean="0">
                <a:solidFill>
                  <a:srgbClr val="FFC000"/>
                </a:solidFill>
                <a:latin typeface="Simplified Arabic" pitchFamily="18" charset="-78"/>
                <a:cs typeface="Simplified Arabic" pitchFamily="18" charset="-78"/>
              </a:rPr>
              <a:t>- تقييم المشروع</a:t>
            </a:r>
            <a:endParaRPr lang="fr-FR" sz="2600" dirty="0" smtClean="0">
              <a:solidFill>
                <a:srgbClr val="FFC000"/>
              </a:solidFill>
              <a:latin typeface="Simplified Arabic" pitchFamily="18" charset="-78"/>
              <a:cs typeface="Simplified Arabic" pitchFamily="18" charset="-78"/>
            </a:endParaRPr>
          </a:p>
          <a:p>
            <a:pPr marL="0" algn="just" rtl="1">
              <a:buNone/>
            </a:pPr>
            <a:r>
              <a:rPr lang="ar-DZ" sz="2600" dirty="0" smtClean="0">
                <a:latin typeface="Simplified Arabic" pitchFamily="18" charset="-78"/>
                <a:cs typeface="Simplified Arabic" pitchFamily="18" charset="-78"/>
              </a:rPr>
              <a:t>تعتبر عملية تقييم المشروع عصب إدارة المشاريع حيث أنها عملية قياس مرحلية لمدى ارتباط المشروع بأهدافه المسطرة والمخطط لها ومدى </a:t>
            </a:r>
            <a:r>
              <a:rPr lang="ar-DZ" sz="2600" dirty="0" err="1" smtClean="0">
                <a:latin typeface="Simplified Arabic" pitchFamily="18" charset="-78"/>
                <a:cs typeface="Simplified Arabic" pitchFamily="18" charset="-78"/>
              </a:rPr>
              <a:t>نجاعة</a:t>
            </a:r>
            <a:r>
              <a:rPr lang="ar-DZ" sz="2600" dirty="0" smtClean="0">
                <a:latin typeface="Simplified Arabic" pitchFamily="18" charset="-78"/>
                <a:cs typeface="Simplified Arabic" pitchFamily="18" charset="-78"/>
              </a:rPr>
              <a:t> (فعالية وفاعلية) هذا المشروع وأثره واستدامته، لمراجعة وتحليل الإنجازات المحققة من خلال المشروع ومقارنتها مع النتائج المنتظرة منه.</a:t>
            </a:r>
            <a:endParaRPr lang="fr-FR" sz="26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1694</TotalTime>
  <Words>4919</Words>
  <Application>Microsoft Office PowerPoint</Application>
  <PresentationFormat>Affichage à l'écran (4:3)</PresentationFormat>
  <Paragraphs>270</Paragraphs>
  <Slides>36</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36</vt:i4>
      </vt:variant>
    </vt:vector>
  </HeadingPairs>
  <TitlesOfParts>
    <vt:vector size="42" baseType="lpstr">
      <vt:lpstr>Arial</vt:lpstr>
      <vt:lpstr>Calibri</vt:lpstr>
      <vt:lpstr>Simplified Arabic</vt:lpstr>
      <vt:lpstr>Times New Roman</vt:lpstr>
      <vt:lpstr>Wingdings</vt:lpstr>
      <vt:lpstr>1_Thème Office</vt:lpstr>
      <vt:lpstr>تقييم المشاريع العمومية</vt:lpstr>
      <vt:lpstr>Evaluation des Projets Publiques</vt:lpstr>
      <vt:lpstr>برنامج المادة</vt:lpstr>
      <vt:lpstr>Programme de Matière</vt:lpstr>
      <vt:lpstr>المحور الثاني إدارة وتقييم المشاريع الاستثمارية العمومية AXE II La Gestion et l’Evaluation des PIP</vt:lpstr>
      <vt:lpstr>تعريف إدارة المشاريع</vt:lpstr>
      <vt:lpstr>مراحل إدارة المشاريع</vt:lpstr>
      <vt:lpstr>مراحل إدارة المشاريع</vt:lpstr>
      <vt:lpstr>مراحل إدارة المشاريع</vt:lpstr>
      <vt:lpstr>تعريف تقييم المشاريع</vt:lpstr>
      <vt:lpstr>مبادئ تقييم المشاريع</vt:lpstr>
      <vt:lpstr>أهمية تقييم المشاريع</vt:lpstr>
      <vt:lpstr>أنواع تقييم المشاريع</vt:lpstr>
      <vt:lpstr>مراحل تقييم المشاريع</vt:lpstr>
      <vt:lpstr>مراحل تقييم المشاريع</vt:lpstr>
      <vt:lpstr>مراحل تقييم المشاريع</vt:lpstr>
      <vt:lpstr>مشاكل تقييم المشاريع</vt:lpstr>
      <vt:lpstr>مشاكل تقييم المشاريع</vt:lpstr>
      <vt:lpstr>معايير تقييم المشاريع</vt:lpstr>
      <vt:lpstr>معايير تقييم المشاريع</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مناهج تقييم المشاريع العامة</vt:lpstr>
      <vt:lpstr>قائمة المصطلحات</vt:lpstr>
      <vt:lpstr>قائمة المصطلحات</vt:lpstr>
      <vt:lpstr>قائمة المصطلحات</vt:lpstr>
      <vt:lpstr>قائمة المصطلحات</vt:lpstr>
      <vt:lpstr>أهم مراجع المحور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ouali arkoub</cp:lastModifiedBy>
  <cp:revision>444</cp:revision>
  <dcterms:created xsi:type="dcterms:W3CDTF">2013-11-05T13:08:58Z</dcterms:created>
  <dcterms:modified xsi:type="dcterms:W3CDTF">2020-03-30T15:09:40Z</dcterms:modified>
</cp:coreProperties>
</file>